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40.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41.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4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3.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44.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12" r:id="rId2"/>
  </p:sldMasterIdLst>
  <p:notesMasterIdLst>
    <p:notesMasterId r:id="rId105"/>
  </p:notesMasterIdLst>
  <p:handoutMasterIdLst>
    <p:handoutMasterId r:id="rId106"/>
  </p:handoutMasterIdLst>
  <p:sldIdLst>
    <p:sldId id="455" r:id="rId3"/>
    <p:sldId id="2147473530" r:id="rId4"/>
    <p:sldId id="2147473493" r:id="rId5"/>
    <p:sldId id="2147473641" r:id="rId6"/>
    <p:sldId id="2147473642" r:id="rId7"/>
    <p:sldId id="2147473644" r:id="rId8"/>
    <p:sldId id="2147473666" r:id="rId9"/>
    <p:sldId id="2147473667" r:id="rId10"/>
    <p:sldId id="2147473668" r:id="rId11"/>
    <p:sldId id="2147473645" r:id="rId12"/>
    <p:sldId id="2147473646" r:id="rId13"/>
    <p:sldId id="2147473487" r:id="rId14"/>
    <p:sldId id="2147473596" r:id="rId15"/>
    <p:sldId id="2147473651" r:id="rId16"/>
    <p:sldId id="2147473652" r:id="rId17"/>
    <p:sldId id="2147473649" r:id="rId18"/>
    <p:sldId id="2147473647" r:id="rId19"/>
    <p:sldId id="2147473662" r:id="rId20"/>
    <p:sldId id="2147473658" r:id="rId21"/>
    <p:sldId id="2147473659" r:id="rId22"/>
    <p:sldId id="2147473655" r:id="rId23"/>
    <p:sldId id="2147473656" r:id="rId24"/>
    <p:sldId id="2147473657" r:id="rId25"/>
    <p:sldId id="2147473563" r:id="rId26"/>
    <p:sldId id="2147473663" r:id="rId27"/>
    <p:sldId id="2147473664" r:id="rId28"/>
    <p:sldId id="2147473665" r:id="rId29"/>
    <p:sldId id="2147473669" r:id="rId30"/>
    <p:sldId id="2147473700" r:id="rId31"/>
    <p:sldId id="2147473661" r:id="rId32"/>
    <p:sldId id="2147473670" r:id="rId33"/>
    <p:sldId id="2147473671" r:id="rId34"/>
    <p:sldId id="2147473672" r:id="rId35"/>
    <p:sldId id="2147473673" r:id="rId36"/>
    <p:sldId id="2147473674" r:id="rId37"/>
    <p:sldId id="2147473675" r:id="rId38"/>
    <p:sldId id="2147473676" r:id="rId39"/>
    <p:sldId id="2147473677" r:id="rId40"/>
    <p:sldId id="2147473678" r:id="rId41"/>
    <p:sldId id="2147473682" r:id="rId42"/>
    <p:sldId id="2147473679" r:id="rId43"/>
    <p:sldId id="2147473680" r:id="rId44"/>
    <p:sldId id="2147473681" r:id="rId45"/>
    <p:sldId id="2147473715" r:id="rId46"/>
    <p:sldId id="2147473703" r:id="rId47"/>
    <p:sldId id="2147473684" r:id="rId48"/>
    <p:sldId id="2147473697" r:id="rId49"/>
    <p:sldId id="2147473686" r:id="rId50"/>
    <p:sldId id="2147473722" r:id="rId51"/>
    <p:sldId id="2147473687" r:id="rId52"/>
    <p:sldId id="2147473688" r:id="rId53"/>
    <p:sldId id="2147473689" r:id="rId54"/>
    <p:sldId id="2147473723" r:id="rId55"/>
    <p:sldId id="2147473724" r:id="rId56"/>
    <p:sldId id="2147473690" r:id="rId57"/>
    <p:sldId id="2147473691" r:id="rId58"/>
    <p:sldId id="2147473692" r:id="rId59"/>
    <p:sldId id="2147473693" r:id="rId60"/>
    <p:sldId id="2147473694" r:id="rId61"/>
    <p:sldId id="2147473695" r:id="rId62"/>
    <p:sldId id="2147473720" r:id="rId63"/>
    <p:sldId id="2147473696" r:id="rId64"/>
    <p:sldId id="2147473519" r:id="rId65"/>
    <p:sldId id="2147473606" r:id="rId66"/>
    <p:sldId id="2147473632" r:id="rId67"/>
    <p:sldId id="2147473718" r:id="rId68"/>
    <p:sldId id="2147473719" r:id="rId69"/>
    <p:sldId id="2147473702" r:id="rId70"/>
    <p:sldId id="296" r:id="rId71"/>
    <p:sldId id="312" r:id="rId72"/>
    <p:sldId id="2147473545" r:id="rId73"/>
    <p:sldId id="2147473595" r:id="rId74"/>
    <p:sldId id="2147473711" r:id="rId75"/>
    <p:sldId id="2147473521" r:id="rId76"/>
    <p:sldId id="2147473605" r:id="rId77"/>
    <p:sldId id="2147473714" r:id="rId78"/>
    <p:sldId id="2147473522" r:id="rId79"/>
    <p:sldId id="608" r:id="rId80"/>
    <p:sldId id="2147473622" r:id="rId81"/>
    <p:sldId id="2147473590" r:id="rId82"/>
    <p:sldId id="2147468741" r:id="rId83"/>
    <p:sldId id="2147473623" r:id="rId84"/>
    <p:sldId id="2147473620" r:id="rId85"/>
    <p:sldId id="2147473634" r:id="rId86"/>
    <p:sldId id="2147473536" r:id="rId87"/>
    <p:sldId id="2147473699" r:id="rId88"/>
    <p:sldId id="2147473683" r:id="rId89"/>
    <p:sldId id="2147473708" r:id="rId90"/>
    <p:sldId id="2147473705" r:id="rId91"/>
    <p:sldId id="2147473706" r:id="rId92"/>
    <p:sldId id="2147473707" r:id="rId93"/>
    <p:sldId id="2147473537" r:id="rId94"/>
    <p:sldId id="2147473580" r:id="rId95"/>
    <p:sldId id="2147473581" r:id="rId96"/>
    <p:sldId id="2147473539" r:id="rId97"/>
    <p:sldId id="2147473582" r:id="rId98"/>
    <p:sldId id="2147473709" r:id="rId99"/>
    <p:sldId id="2147473710" r:id="rId100"/>
    <p:sldId id="2147473721" r:id="rId101"/>
    <p:sldId id="2147473541" r:id="rId102"/>
    <p:sldId id="2147473583" r:id="rId103"/>
    <p:sldId id="2147473466" r:id="rId104"/>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7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0000"/>
    <a:srgbClr val="100717"/>
    <a:srgbClr val="000099"/>
    <a:srgbClr val="960000"/>
    <a:srgbClr val="381850"/>
    <a:srgbClr val="040206"/>
    <a:srgbClr val="CCCC00"/>
    <a:srgbClr val="1C47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50" autoAdjust="0"/>
    <p:restoredTop sz="62799" autoAdjust="0"/>
  </p:normalViewPr>
  <p:slideViewPr>
    <p:cSldViewPr snapToGrid="0">
      <p:cViewPr varScale="1">
        <p:scale>
          <a:sx n="87" d="100"/>
          <a:sy n="87" d="100"/>
        </p:scale>
        <p:origin x="-576" y="-86"/>
      </p:cViewPr>
      <p:guideLst>
        <p:guide orient="horz" pos="2112"/>
        <p:guide pos="7296"/>
      </p:guideLst>
    </p:cSldViewPr>
  </p:slideViewPr>
  <p:outlineViewPr>
    <p:cViewPr>
      <p:scale>
        <a:sx n="100" d="100"/>
        <a:sy n="100" d="100"/>
      </p:scale>
      <p:origin x="0" y="0"/>
    </p:cViewPr>
  </p:outlineViewPr>
  <p:notesTextViewPr>
    <p:cViewPr>
      <p:scale>
        <a:sx n="150" d="100"/>
        <a:sy n="15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 /><Relationship Id="rId21" Type="http://schemas.openxmlformats.org/officeDocument/2006/relationships/slide" Target="slides/slide19.xml" /><Relationship Id="rId42" Type="http://schemas.openxmlformats.org/officeDocument/2006/relationships/slide" Target="slides/slide40.xml" /><Relationship Id="rId47" Type="http://schemas.openxmlformats.org/officeDocument/2006/relationships/slide" Target="slides/slide45.xml" /><Relationship Id="rId63" Type="http://schemas.openxmlformats.org/officeDocument/2006/relationships/slide" Target="slides/slide61.xml" /><Relationship Id="rId68" Type="http://schemas.openxmlformats.org/officeDocument/2006/relationships/slide" Target="slides/slide66.xml" /><Relationship Id="rId84" Type="http://schemas.openxmlformats.org/officeDocument/2006/relationships/slide" Target="slides/slide82.xml" /><Relationship Id="rId89" Type="http://schemas.openxmlformats.org/officeDocument/2006/relationships/slide" Target="slides/slide87.xml" /><Relationship Id="rId2" Type="http://schemas.openxmlformats.org/officeDocument/2006/relationships/slideMaster" Target="slideMasters/slideMaster2.xml" /><Relationship Id="rId16" Type="http://schemas.openxmlformats.org/officeDocument/2006/relationships/slide" Target="slides/slide14.xml" /><Relationship Id="rId29" Type="http://schemas.openxmlformats.org/officeDocument/2006/relationships/slide" Target="slides/slide27.xml" /><Relationship Id="rId107" Type="http://schemas.openxmlformats.org/officeDocument/2006/relationships/presProps" Target="presProps.xml" /><Relationship Id="rId11" Type="http://schemas.openxmlformats.org/officeDocument/2006/relationships/slide" Target="slides/slide9.xml" /><Relationship Id="rId24" Type="http://schemas.openxmlformats.org/officeDocument/2006/relationships/slide" Target="slides/slide22.xml" /><Relationship Id="rId32" Type="http://schemas.openxmlformats.org/officeDocument/2006/relationships/slide" Target="slides/slide30.xml" /><Relationship Id="rId37" Type="http://schemas.openxmlformats.org/officeDocument/2006/relationships/slide" Target="slides/slide35.xml" /><Relationship Id="rId40" Type="http://schemas.openxmlformats.org/officeDocument/2006/relationships/slide" Target="slides/slide38.xml" /><Relationship Id="rId45" Type="http://schemas.openxmlformats.org/officeDocument/2006/relationships/slide" Target="slides/slide43.xml" /><Relationship Id="rId53" Type="http://schemas.openxmlformats.org/officeDocument/2006/relationships/slide" Target="slides/slide51.xml" /><Relationship Id="rId58" Type="http://schemas.openxmlformats.org/officeDocument/2006/relationships/slide" Target="slides/slide56.xml" /><Relationship Id="rId66" Type="http://schemas.openxmlformats.org/officeDocument/2006/relationships/slide" Target="slides/slide64.xml" /><Relationship Id="rId74" Type="http://schemas.openxmlformats.org/officeDocument/2006/relationships/slide" Target="slides/slide72.xml" /><Relationship Id="rId79" Type="http://schemas.openxmlformats.org/officeDocument/2006/relationships/slide" Target="slides/slide77.xml" /><Relationship Id="rId87" Type="http://schemas.openxmlformats.org/officeDocument/2006/relationships/slide" Target="slides/slide85.xml" /><Relationship Id="rId102" Type="http://schemas.openxmlformats.org/officeDocument/2006/relationships/slide" Target="slides/slide100.xml" /><Relationship Id="rId110" Type="http://schemas.openxmlformats.org/officeDocument/2006/relationships/tableStyles" Target="tableStyles.xml" /><Relationship Id="rId5" Type="http://schemas.openxmlformats.org/officeDocument/2006/relationships/slide" Target="slides/slide3.xml" /><Relationship Id="rId61" Type="http://schemas.openxmlformats.org/officeDocument/2006/relationships/slide" Target="slides/slide59.xml" /><Relationship Id="rId82" Type="http://schemas.openxmlformats.org/officeDocument/2006/relationships/slide" Target="slides/slide80.xml" /><Relationship Id="rId90" Type="http://schemas.openxmlformats.org/officeDocument/2006/relationships/slide" Target="slides/slide88.xml" /><Relationship Id="rId95" Type="http://schemas.openxmlformats.org/officeDocument/2006/relationships/slide" Target="slides/slide93.xml" /><Relationship Id="rId19" Type="http://schemas.openxmlformats.org/officeDocument/2006/relationships/slide" Target="slides/slide17.xml" /><Relationship Id="rId14" Type="http://schemas.openxmlformats.org/officeDocument/2006/relationships/slide" Target="slides/slide12.xml" /><Relationship Id="rId22" Type="http://schemas.openxmlformats.org/officeDocument/2006/relationships/slide" Target="slides/slide20.xml" /><Relationship Id="rId27" Type="http://schemas.openxmlformats.org/officeDocument/2006/relationships/slide" Target="slides/slide25.xml" /><Relationship Id="rId30" Type="http://schemas.openxmlformats.org/officeDocument/2006/relationships/slide" Target="slides/slide28.xml" /><Relationship Id="rId35" Type="http://schemas.openxmlformats.org/officeDocument/2006/relationships/slide" Target="slides/slide33.xml" /><Relationship Id="rId43" Type="http://schemas.openxmlformats.org/officeDocument/2006/relationships/slide" Target="slides/slide41.xml" /><Relationship Id="rId48" Type="http://schemas.openxmlformats.org/officeDocument/2006/relationships/slide" Target="slides/slide46.xml" /><Relationship Id="rId56" Type="http://schemas.openxmlformats.org/officeDocument/2006/relationships/slide" Target="slides/slide54.xml" /><Relationship Id="rId64" Type="http://schemas.openxmlformats.org/officeDocument/2006/relationships/slide" Target="slides/slide62.xml" /><Relationship Id="rId69" Type="http://schemas.openxmlformats.org/officeDocument/2006/relationships/slide" Target="slides/slide67.xml" /><Relationship Id="rId77" Type="http://schemas.openxmlformats.org/officeDocument/2006/relationships/slide" Target="slides/slide75.xml" /><Relationship Id="rId100" Type="http://schemas.openxmlformats.org/officeDocument/2006/relationships/slide" Target="slides/slide98.xml" /><Relationship Id="rId105" Type="http://schemas.openxmlformats.org/officeDocument/2006/relationships/notesMaster" Target="notesMasters/notesMaster1.xml" /><Relationship Id="rId8" Type="http://schemas.openxmlformats.org/officeDocument/2006/relationships/slide" Target="slides/slide6.xml" /><Relationship Id="rId51" Type="http://schemas.openxmlformats.org/officeDocument/2006/relationships/slide" Target="slides/slide49.xml" /><Relationship Id="rId72" Type="http://schemas.openxmlformats.org/officeDocument/2006/relationships/slide" Target="slides/slide70.xml" /><Relationship Id="rId80" Type="http://schemas.openxmlformats.org/officeDocument/2006/relationships/slide" Target="slides/slide78.xml" /><Relationship Id="rId85" Type="http://schemas.openxmlformats.org/officeDocument/2006/relationships/slide" Target="slides/slide83.xml" /><Relationship Id="rId93" Type="http://schemas.openxmlformats.org/officeDocument/2006/relationships/slide" Target="slides/slide91.xml" /><Relationship Id="rId98" Type="http://schemas.openxmlformats.org/officeDocument/2006/relationships/slide" Target="slides/slide96.xml" /><Relationship Id="rId3" Type="http://schemas.openxmlformats.org/officeDocument/2006/relationships/slide" Target="slides/slide1.xml" /><Relationship Id="rId12" Type="http://schemas.openxmlformats.org/officeDocument/2006/relationships/slide" Target="slides/slide10.xml" /><Relationship Id="rId17" Type="http://schemas.openxmlformats.org/officeDocument/2006/relationships/slide" Target="slides/slide15.xml" /><Relationship Id="rId25" Type="http://schemas.openxmlformats.org/officeDocument/2006/relationships/slide" Target="slides/slide23.xml" /><Relationship Id="rId33" Type="http://schemas.openxmlformats.org/officeDocument/2006/relationships/slide" Target="slides/slide31.xml" /><Relationship Id="rId38" Type="http://schemas.openxmlformats.org/officeDocument/2006/relationships/slide" Target="slides/slide36.xml" /><Relationship Id="rId46" Type="http://schemas.openxmlformats.org/officeDocument/2006/relationships/slide" Target="slides/slide44.xml" /><Relationship Id="rId59" Type="http://schemas.openxmlformats.org/officeDocument/2006/relationships/slide" Target="slides/slide57.xml" /><Relationship Id="rId67" Type="http://schemas.openxmlformats.org/officeDocument/2006/relationships/slide" Target="slides/slide65.xml" /><Relationship Id="rId103" Type="http://schemas.openxmlformats.org/officeDocument/2006/relationships/slide" Target="slides/slide101.xml" /><Relationship Id="rId108" Type="http://schemas.openxmlformats.org/officeDocument/2006/relationships/viewProps" Target="viewProps.xml" /><Relationship Id="rId20" Type="http://schemas.openxmlformats.org/officeDocument/2006/relationships/slide" Target="slides/slide18.xml" /><Relationship Id="rId41" Type="http://schemas.openxmlformats.org/officeDocument/2006/relationships/slide" Target="slides/slide39.xml" /><Relationship Id="rId54" Type="http://schemas.openxmlformats.org/officeDocument/2006/relationships/slide" Target="slides/slide52.xml" /><Relationship Id="rId62" Type="http://schemas.openxmlformats.org/officeDocument/2006/relationships/slide" Target="slides/slide60.xml" /><Relationship Id="rId70" Type="http://schemas.openxmlformats.org/officeDocument/2006/relationships/slide" Target="slides/slide68.xml" /><Relationship Id="rId75" Type="http://schemas.openxmlformats.org/officeDocument/2006/relationships/slide" Target="slides/slide73.xml" /><Relationship Id="rId83" Type="http://schemas.openxmlformats.org/officeDocument/2006/relationships/slide" Target="slides/slide81.xml" /><Relationship Id="rId88" Type="http://schemas.openxmlformats.org/officeDocument/2006/relationships/slide" Target="slides/slide86.xml" /><Relationship Id="rId91" Type="http://schemas.openxmlformats.org/officeDocument/2006/relationships/slide" Target="slides/slide89.xml" /><Relationship Id="rId96" Type="http://schemas.openxmlformats.org/officeDocument/2006/relationships/slide" Target="slides/slide94.xml" /><Relationship Id="rId1" Type="http://schemas.openxmlformats.org/officeDocument/2006/relationships/slideMaster" Target="slideMasters/slideMaster1.xml" /><Relationship Id="rId6" Type="http://schemas.openxmlformats.org/officeDocument/2006/relationships/slide" Target="slides/slide4.xml" /><Relationship Id="rId15" Type="http://schemas.openxmlformats.org/officeDocument/2006/relationships/slide" Target="slides/slide13.xml" /><Relationship Id="rId23" Type="http://schemas.openxmlformats.org/officeDocument/2006/relationships/slide" Target="slides/slide21.xml" /><Relationship Id="rId28" Type="http://schemas.openxmlformats.org/officeDocument/2006/relationships/slide" Target="slides/slide26.xml" /><Relationship Id="rId36" Type="http://schemas.openxmlformats.org/officeDocument/2006/relationships/slide" Target="slides/slide34.xml" /><Relationship Id="rId49" Type="http://schemas.openxmlformats.org/officeDocument/2006/relationships/slide" Target="slides/slide47.xml" /><Relationship Id="rId57" Type="http://schemas.openxmlformats.org/officeDocument/2006/relationships/slide" Target="slides/slide55.xml" /><Relationship Id="rId106" Type="http://schemas.openxmlformats.org/officeDocument/2006/relationships/handoutMaster" Target="handoutMasters/handoutMaster1.xml" /><Relationship Id="rId10" Type="http://schemas.openxmlformats.org/officeDocument/2006/relationships/slide" Target="slides/slide8.xml" /><Relationship Id="rId31" Type="http://schemas.openxmlformats.org/officeDocument/2006/relationships/slide" Target="slides/slide29.xml" /><Relationship Id="rId44" Type="http://schemas.openxmlformats.org/officeDocument/2006/relationships/slide" Target="slides/slide42.xml" /><Relationship Id="rId52" Type="http://schemas.openxmlformats.org/officeDocument/2006/relationships/slide" Target="slides/slide50.xml" /><Relationship Id="rId60" Type="http://schemas.openxmlformats.org/officeDocument/2006/relationships/slide" Target="slides/slide58.xml" /><Relationship Id="rId65" Type="http://schemas.openxmlformats.org/officeDocument/2006/relationships/slide" Target="slides/slide63.xml" /><Relationship Id="rId73" Type="http://schemas.openxmlformats.org/officeDocument/2006/relationships/slide" Target="slides/slide71.xml" /><Relationship Id="rId78" Type="http://schemas.openxmlformats.org/officeDocument/2006/relationships/slide" Target="slides/slide76.xml" /><Relationship Id="rId81" Type="http://schemas.openxmlformats.org/officeDocument/2006/relationships/slide" Target="slides/slide79.xml" /><Relationship Id="rId86" Type="http://schemas.openxmlformats.org/officeDocument/2006/relationships/slide" Target="slides/slide84.xml" /><Relationship Id="rId94" Type="http://schemas.openxmlformats.org/officeDocument/2006/relationships/slide" Target="slides/slide92.xml" /><Relationship Id="rId99" Type="http://schemas.openxmlformats.org/officeDocument/2006/relationships/slide" Target="slides/slide97.xml" /><Relationship Id="rId101" Type="http://schemas.openxmlformats.org/officeDocument/2006/relationships/slide" Target="slides/slide99.xml" /><Relationship Id="rId4" Type="http://schemas.openxmlformats.org/officeDocument/2006/relationships/slide" Target="slides/slide2.xml" /><Relationship Id="rId9" Type="http://schemas.openxmlformats.org/officeDocument/2006/relationships/slide" Target="slides/slide7.xml" /><Relationship Id="rId13" Type="http://schemas.openxmlformats.org/officeDocument/2006/relationships/slide" Target="slides/slide11.xml" /><Relationship Id="rId18" Type="http://schemas.openxmlformats.org/officeDocument/2006/relationships/slide" Target="slides/slide16.xml" /><Relationship Id="rId39" Type="http://schemas.openxmlformats.org/officeDocument/2006/relationships/slide" Target="slides/slide37.xml" /><Relationship Id="rId109" Type="http://schemas.openxmlformats.org/officeDocument/2006/relationships/theme" Target="theme/theme1.xml" /><Relationship Id="rId34" Type="http://schemas.openxmlformats.org/officeDocument/2006/relationships/slide" Target="slides/slide32.xml" /><Relationship Id="rId50" Type="http://schemas.openxmlformats.org/officeDocument/2006/relationships/slide" Target="slides/slide48.xml" /><Relationship Id="rId55" Type="http://schemas.openxmlformats.org/officeDocument/2006/relationships/slide" Target="slides/slide53.xml" /><Relationship Id="rId76" Type="http://schemas.openxmlformats.org/officeDocument/2006/relationships/slide" Target="slides/slide74.xml" /><Relationship Id="rId97" Type="http://schemas.openxmlformats.org/officeDocument/2006/relationships/slide" Target="slides/slide95.xml" /><Relationship Id="rId104" Type="http://schemas.openxmlformats.org/officeDocument/2006/relationships/slide" Target="slides/slide102.xml" /><Relationship Id="rId7" Type="http://schemas.openxmlformats.org/officeDocument/2006/relationships/slide" Target="slides/slide5.xml" /><Relationship Id="rId71" Type="http://schemas.openxmlformats.org/officeDocument/2006/relationships/slide" Target="slides/slide69.xml" /><Relationship Id="rId92" Type="http://schemas.openxmlformats.org/officeDocument/2006/relationships/slide" Target="slides/slide90.xml" /></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4.xlsx" /><Relationship Id="rId2" Type="http://schemas.microsoft.com/office/2011/relationships/chartColorStyle" Target="colors1.xml" /><Relationship Id="rId1" Type="http://schemas.microsoft.com/office/2011/relationships/chartStyle" Target="style1.xml" /></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ab9568c39a88b08a/TUONG%20TH/05%20-%20CH&#7880;%20TI&#202;U%20KTXH/01%20-%20TONG%20CUC%20THONG%20KE%20THONG%20BAO/2022/BTB%20v&#224;%20DHMT.xlsx" TargetMode="External" /><Relationship Id="rId2" Type="http://schemas.microsoft.com/office/2011/relationships/chartColorStyle" Target="colors2.xml" /><Relationship Id="rId1" Type="http://schemas.microsoft.com/office/2011/relationships/chartStyle" Target="style2.xml" /></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ab9568c39a88b08a/TUONG%20TH/05%20-%20CH&#7880;%20TI&#202;U%20KTXH/01%20-%20TONG%20CUC%20THONG%20KE%20THONG%20BAO/2022/BTB%20v&#224;%20DHMT.xlsx" TargetMode="External" /><Relationship Id="rId2" Type="http://schemas.microsoft.com/office/2011/relationships/chartColorStyle" Target="colors3.xml" /><Relationship Id="rId1" Type="http://schemas.microsoft.com/office/2011/relationships/chartStyle" Target="style3.xml" /></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5.xlsx" /><Relationship Id="rId2" Type="http://schemas.microsoft.com/office/2011/relationships/chartColorStyle" Target="colors4.xml" /><Relationship Id="rId1" Type="http://schemas.microsoft.com/office/2011/relationships/chartStyle" Target="style4.xml" /></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6.xlsx" /><Relationship Id="rId2" Type="http://schemas.microsoft.com/office/2011/relationships/chartColorStyle" Target="colors5.xml" /><Relationship Id="rId1" Type="http://schemas.microsoft.com/office/2011/relationships/chartStyle" Target="style5.xml" /><Relationship Id="rId4" Type="http://schemas.openxmlformats.org/officeDocument/2006/relationships/chartUserShapes" Target="../drawings/drawing1.xml" /></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7.xlsx" /><Relationship Id="rId2" Type="http://schemas.microsoft.com/office/2011/relationships/chartColorStyle" Target="colors6.xml" /><Relationship Id="rId1" Type="http://schemas.microsoft.com/office/2011/relationships/chartStyle" Target="style6.xml" /><Relationship Id="rId4" Type="http://schemas.openxmlformats.org/officeDocument/2006/relationships/chartUserShapes" Target="../drawings/drawing2.xml" /></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18.xlsx" /><Relationship Id="rId2" Type="http://schemas.microsoft.com/office/2011/relationships/chartColorStyle" Target="colors7.xml" /><Relationship Id="rId1" Type="http://schemas.microsoft.com/office/2011/relationships/chartStyle" Target="style7.xml" /></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3893656626245E-2"/>
          <c:y val="7.6128170563676281E-2"/>
          <c:w val="0.92854905101449747"/>
          <c:h val="0.80104250664842003"/>
        </c:manualLayout>
      </c:layout>
      <c:barChart>
        <c:barDir val="col"/>
        <c:grouping val="clustered"/>
        <c:varyColors val="0"/>
        <c:ser>
          <c:idx val="0"/>
          <c:order val="0"/>
          <c:tx>
            <c:strRef>
              <c:f>Sheet1!$B$1</c:f>
              <c:strCache>
                <c:ptCount val="1"/>
                <c:pt idx="0">
                  <c:v>Tốc độ tăng trưởng</c:v>
                </c:pt>
              </c:strCache>
            </c:strRef>
          </c:tx>
          <c:spPr>
            <a:solidFill>
              <a:schemeClr val="accent1">
                <a:lumMod val="75000"/>
              </a:schemeClr>
            </a:solidFill>
            <a:ln>
              <a:solidFill>
                <a:schemeClr val="accent6">
                  <a:lumMod val="50000"/>
                </a:schemeClr>
              </a:solidFill>
            </a:ln>
            <a:effectLst>
              <a:outerShdw blurRad="50800" dist="38100" dir="2700000" algn="tl" rotWithShape="0">
                <a:prstClr val="black">
                  <a:alpha val="40000"/>
                </a:prstClr>
              </a:outerShdw>
            </a:effectLst>
          </c:spPr>
          <c:invertIfNegative val="0"/>
          <c:dPt>
            <c:idx val="0"/>
            <c:invertIfNegative val="0"/>
            <c:bubble3D val="0"/>
            <c:spPr>
              <a:solidFill>
                <a:srgbClr val="FF000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79AD-43BE-A760-B70CD79EA4C7}"/>
              </c:ext>
            </c:extLst>
          </c:dPt>
          <c:dPt>
            <c:idx val="1"/>
            <c:invertIfNegative val="0"/>
            <c:bubble3D val="0"/>
            <c:extLst>
              <c:ext xmlns:c16="http://schemas.microsoft.com/office/drawing/2014/chart" uri="{C3380CC4-5D6E-409C-BE32-E72D297353CC}">
                <c16:uniqueId val="{00000002-1046-4EC0-89AC-E4AAE47D661A}"/>
              </c:ext>
            </c:extLst>
          </c:dPt>
          <c:dPt>
            <c:idx val="2"/>
            <c:invertIfNegative val="0"/>
            <c:bubble3D val="0"/>
            <c:spPr>
              <a:solidFill>
                <a:schemeClr val="accent2">
                  <a:lumMod val="60000"/>
                  <a:lumOff val="40000"/>
                </a:schemeClr>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6-79AD-43BE-A760-B70CD79EA4C7}"/>
              </c:ext>
            </c:extLst>
          </c:dPt>
          <c:dPt>
            <c:idx val="3"/>
            <c:invertIfNegative val="0"/>
            <c:bubble3D val="0"/>
            <c:spPr>
              <a:solidFill>
                <a:schemeClr val="accent6">
                  <a:lumMod val="75000"/>
                </a:schemeClr>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79AD-43BE-A760-B70CD79EA4C7}"/>
              </c:ext>
            </c:extLst>
          </c:dPt>
          <c:dPt>
            <c:idx val="4"/>
            <c:invertIfNegative val="0"/>
            <c:bubble3D val="0"/>
            <c:spPr>
              <a:solidFill>
                <a:schemeClr val="tx2"/>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8-79AD-43BE-A760-B70CD79EA4C7}"/>
              </c:ext>
            </c:extLst>
          </c:dPt>
          <c:dLbls>
            <c:dLbl>
              <c:idx val="0"/>
              <c:layout>
                <c:manualLayout>
                  <c:x val="9.1565859104656526E-3"/>
                  <c:y val="-1.1516309590362672E-1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AD-43BE-A760-B70CD79EA4C7}"/>
                </c:ext>
              </c:extLst>
            </c:dLbl>
            <c:dLbl>
              <c:idx val="1"/>
              <c:layout>
                <c:manualLayout>
                  <c:x val="6.360878692784334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046-4EC0-89AC-E4AAE47D661A}"/>
                </c:ext>
              </c:extLst>
            </c:dLbl>
            <c:dLbl>
              <c:idx val="2"/>
              <c:layout>
                <c:manualLayout>
                  <c:x val="7.951098365980418E-3"/>
                  <c:y val="-5.8874428535236094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AD-43BE-A760-B70CD79EA4C7}"/>
                </c:ext>
              </c:extLst>
            </c:dLbl>
            <c:dLbl>
              <c:idx val="3"/>
              <c:layout>
                <c:manualLayout>
                  <c:x val="1.2721757385568669E-2"/>
                  <c:y val="6.422739126290016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9AD-43BE-A760-B70CD79EA4C7}"/>
                </c:ext>
              </c:extLst>
            </c:dLbl>
            <c:dLbl>
              <c:idx val="4"/>
              <c:layout>
                <c:manualLayout>
                  <c:x val="6.3608786927842175E-3"/>
                  <c:y val="-1.1774885707047219E-1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9AD-43BE-A760-B70CD79EA4C7}"/>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vi-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Tốc độ tăng GRDP</c:v>
                </c:pt>
                <c:pt idx="1">
                  <c:v>Khu vực nông, 
lâm nghiệp 
và thủy sản</c:v>
                </c:pt>
                <c:pt idx="2">
                  <c:v>Khu vực 
công nghiệp
và xây dựng</c:v>
                </c:pt>
                <c:pt idx="3">
                  <c:v>Khu vực
dịch vụ</c:v>
                </c:pt>
                <c:pt idx="4">
                  <c:v>Thuế sản phẩm trừ trợ cấp sản phẩm</c:v>
                </c:pt>
              </c:strCache>
            </c:strRef>
          </c:cat>
          <c:val>
            <c:numRef>
              <c:f>Sheet1!$B$2:$B$6</c:f>
              <c:numCache>
                <c:formatCode>0.00%</c:formatCode>
                <c:ptCount val="5"/>
                <c:pt idx="0">
                  <c:v>4.1099999999999998E-2</c:v>
                </c:pt>
                <c:pt idx="1">
                  <c:v>2.2200000000000001E-2</c:v>
                </c:pt>
                <c:pt idx="2">
                  <c:v>3.7499999999999999E-2</c:v>
                </c:pt>
                <c:pt idx="3">
                  <c:v>5.3100000000000001E-2</c:v>
                </c:pt>
                <c:pt idx="4">
                  <c:v>4.0300000000000002E-2</c:v>
                </c:pt>
              </c:numCache>
            </c:numRef>
          </c:val>
          <c:extLst>
            <c:ext xmlns:c16="http://schemas.microsoft.com/office/drawing/2014/chart" uri="{C3380CC4-5D6E-409C-BE32-E72D297353CC}">
              <c16:uniqueId val="{00000001-2B34-4844-9157-A5C876EC3F8C}"/>
            </c:ext>
          </c:extLst>
        </c:ser>
        <c:dLbls>
          <c:dLblPos val="outEnd"/>
          <c:showLegendKey val="0"/>
          <c:showVal val="1"/>
          <c:showCatName val="0"/>
          <c:showSerName val="0"/>
          <c:showPercent val="0"/>
          <c:showBubbleSize val="0"/>
        </c:dLbls>
        <c:gapWidth val="219"/>
        <c:overlap val="-27"/>
        <c:axId val="54075904"/>
        <c:axId val="53940160"/>
      </c:barChart>
      <c:catAx>
        <c:axId val="54075904"/>
        <c:scaling>
          <c:orientation val="minMax"/>
        </c:scaling>
        <c:delete val="0"/>
        <c:axPos val="b"/>
        <c:numFmt formatCode="General" sourceLinked="1"/>
        <c:majorTickMark val="none"/>
        <c:minorTickMark val="none"/>
        <c:tickLblPos val="low"/>
        <c:spPr>
          <a:noFill/>
          <a:ln w="9525" cap="flat" cmpd="sng" algn="ctr">
            <a:solidFill>
              <a:srgbClr val="4D312F"/>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vi-VN"/>
          </a:p>
        </c:txPr>
        <c:crossAx val="53940160"/>
        <c:crosses val="autoZero"/>
        <c:auto val="1"/>
        <c:lblAlgn val="ctr"/>
        <c:lblOffset val="100"/>
        <c:noMultiLvlLbl val="0"/>
      </c:catAx>
      <c:valAx>
        <c:axId val="53940160"/>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crossAx val="54075904"/>
        <c:crosses val="autoZero"/>
        <c:crossBetween val="between"/>
      </c:valAx>
      <c:spPr>
        <a:noFill/>
        <a:ln>
          <a:noFill/>
        </a:ln>
        <a:effectLst>
          <a:outerShdw blurRad="50800" dist="38100" dir="5400000" algn="t" rotWithShape="0">
            <a:prstClr val="black">
              <a:alpha val="40000"/>
            </a:prstClr>
          </a:outerShdw>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accent1"/>
      </a:solidFill>
    </a:ln>
    <a:effectLst/>
    <a:scene3d>
      <a:camera prst="orthographicFront"/>
      <a:lightRig rig="threePt" dir="t"/>
    </a:scene3d>
  </c:spPr>
  <c:txPr>
    <a:bodyPr/>
    <a:lstStyle/>
    <a:p>
      <a:pPr>
        <a:defRPr/>
      </a:pPr>
      <a:endParaRPr lang="vi-V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sz="2000" b="1">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vi-VN"/>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'[BTB và DHMT.xlsx]Quy I 2023'!$C$3</c:f>
              <c:strCache>
                <c:ptCount val="1"/>
                <c:pt idx="0">
                  <c:v>GRDP</c:v>
                </c:pt>
              </c:strCache>
            </c:strRef>
          </c:tx>
          <c:spPr>
            <a:solidFill>
              <a:schemeClr val="accent1"/>
            </a:solidFill>
            <a:ln>
              <a:noFill/>
            </a:ln>
            <a:effectLst/>
            <a:sp3d/>
          </c:spPr>
          <c:invertIfNegative val="0"/>
          <c:dLbls>
            <c:dLbl>
              <c:idx val="0"/>
              <c:layout>
                <c:manualLayout>
                  <c:x val="4.5845269448050634E-3"/>
                  <c:y val="-0.219066983771112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CE5-430C-86B5-9D6FBCD3EE5F}"/>
                </c:ext>
              </c:extLst>
            </c:dLbl>
            <c:dLbl>
              <c:idx val="1"/>
              <c:layout>
                <c:manualLayout>
                  <c:x val="0"/>
                  <c:y val="-0.2109533917795896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CE5-430C-86B5-9D6FBCD3EE5F}"/>
                </c:ext>
              </c:extLst>
            </c:dLbl>
            <c:dLbl>
              <c:idx val="2"/>
              <c:layout>
                <c:manualLayout>
                  <c:x val="1.5281756482683824E-3"/>
                  <c:y val="-0.1947262077965443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CE5-430C-86B5-9D6FBCD3EE5F}"/>
                </c:ext>
              </c:extLst>
            </c:dLbl>
            <c:dLbl>
              <c:idx val="3"/>
              <c:layout>
                <c:manualLayout>
                  <c:x val="4.5845269448050634E-3"/>
                  <c:y val="-0.1839080851411807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CE5-430C-86B5-9D6FBCD3EE5F}"/>
                </c:ext>
              </c:extLst>
            </c:dLbl>
            <c:dLbl>
              <c:idx val="4"/>
              <c:layout>
                <c:manualLayout>
                  <c:x val="3.0563512965367089E-3"/>
                  <c:y val="-0.1784990238134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CE5-430C-86B5-9D6FBCD3EE5F}"/>
                </c:ext>
              </c:extLst>
            </c:dLbl>
            <c:dLbl>
              <c:idx val="5"/>
              <c:layout>
                <c:manualLayout>
                  <c:x val="4.5845269448051189E-3"/>
                  <c:y val="-0.170385431821976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CE5-430C-86B5-9D6FBCD3EE5F}"/>
                </c:ext>
              </c:extLst>
            </c:dLbl>
            <c:dLbl>
              <c:idx val="6"/>
              <c:layout>
                <c:manualLayout>
                  <c:x val="3.0563512965367089E-3"/>
                  <c:y val="-0.1649763704942945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CE5-430C-86B5-9D6FBCD3EE5F}"/>
                </c:ext>
              </c:extLst>
            </c:dLbl>
            <c:dLbl>
              <c:idx val="7"/>
              <c:layout>
                <c:manualLayout>
                  <c:x val="-1.1206491962283164E-16"/>
                  <c:y val="-0.1622718398304536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CE5-430C-86B5-9D6FBCD3EE5F}"/>
                </c:ext>
              </c:extLst>
            </c:dLbl>
            <c:dLbl>
              <c:idx val="8"/>
              <c:layout>
                <c:manualLayout>
                  <c:x val="0"/>
                  <c:y val="-0.154158247838930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CE5-430C-86B5-9D6FBCD3EE5F}"/>
                </c:ext>
              </c:extLst>
            </c:dLbl>
            <c:dLbl>
              <c:idx val="9"/>
              <c:layout>
                <c:manualLayout>
                  <c:x val="6.1127025930734179E-3"/>
                  <c:y val="-0.1568627785027718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CE5-430C-86B5-9D6FBCD3EE5F}"/>
                </c:ext>
              </c:extLst>
            </c:dLbl>
            <c:dLbl>
              <c:idx val="10"/>
              <c:layout>
                <c:manualLayout>
                  <c:x val="3.0563512965367089E-3"/>
                  <c:y val="-0.13252200252820379"/>
                </c:manualLayout>
              </c:layout>
              <c:tx>
                <c:rich>
                  <a:bodyPr rot="0" spcFirstLastPara="1" vertOverflow="ellipsis" vert="horz" wrap="square" lIns="38100" tIns="19050" rIns="38100" bIns="19050" anchor="ctr" anchorCtr="1">
                    <a:spAutoFit/>
                  </a:bodyPr>
                  <a:lstStyle/>
                  <a:p>
                    <a:pPr>
                      <a:defRPr sz="2400" b="1" i="0" u="none" strike="noStrike" kern="1200" baseline="0">
                        <a:solidFill>
                          <a:schemeClr val="tx1">
                            <a:lumMod val="75000"/>
                            <a:lumOff val="25000"/>
                          </a:schemeClr>
                        </a:solidFill>
                        <a:latin typeface="+mn-lt"/>
                        <a:ea typeface="+mn-ea"/>
                        <a:cs typeface="+mn-cs"/>
                      </a:defRPr>
                    </a:pPr>
                    <a:r>
                      <a:rPr lang="en-US" sz="2400" dirty="0">
                        <a:solidFill>
                          <a:srgbClr val="FF0000"/>
                        </a:solidFill>
                      </a:rPr>
                      <a:t>4,11</a:t>
                    </a:r>
                    <a:endParaRPr lang="en-US" dirty="0"/>
                  </a:p>
                </c:rich>
              </c:tx>
              <c:spPr>
                <a:solidFill>
                  <a:srgbClr val="FFFF00"/>
                </a:solid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lumMod val="75000"/>
                          <a:lumOff val="25000"/>
                        </a:schemeClr>
                      </a:solidFill>
                      <a:latin typeface="+mn-lt"/>
                      <a:ea typeface="+mn-ea"/>
                      <a:cs typeface="+mn-cs"/>
                    </a:defRPr>
                  </a:pPr>
                  <a:endParaRPr lang="vi-VN"/>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7CE5-430C-86B5-9D6FBCD3EE5F}"/>
                </c:ext>
              </c:extLst>
            </c:dLbl>
            <c:dLbl>
              <c:idx val="11"/>
              <c:layout>
                <c:manualLayout>
                  <c:x val="4.5845269448050634E-3"/>
                  <c:y val="-0.121703879872840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CE5-430C-86B5-9D6FBCD3EE5F}"/>
                </c:ext>
              </c:extLst>
            </c:dLbl>
            <c:dLbl>
              <c:idx val="12"/>
              <c:layout>
                <c:manualLayout>
                  <c:x val="4.5845269448050634E-3"/>
                  <c:y val="9.73631038982722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CE5-430C-86B5-9D6FBCD3EE5F}"/>
                </c:ext>
              </c:extLst>
            </c:dLbl>
            <c:dLbl>
              <c:idx val="13"/>
              <c:layout>
                <c:manualLayout>
                  <c:x val="4.5845269448050634E-3"/>
                  <c:y val="0.240703229081839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CE5-430C-86B5-9D6FBCD3EE5F}"/>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lumMod val="75000"/>
                        <a:lumOff val="25000"/>
                      </a:schemeClr>
                    </a:solidFill>
                    <a:latin typeface="+mn-lt"/>
                    <a:ea typeface="+mn-ea"/>
                    <a:cs typeface="+mn-cs"/>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'[BTB và DHMT.xlsx]Quy I 2023'!$B$4:$B$17</c:f>
              <c:strCache>
                <c:ptCount val="14"/>
                <c:pt idx="0">
                  <c:v>Bình Thuận</c:v>
                </c:pt>
                <c:pt idx="1">
                  <c:v>Khánh Hòa</c:v>
                </c:pt>
                <c:pt idx="2">
                  <c:v>Quảng Bình</c:v>
                </c:pt>
                <c:pt idx="3">
                  <c:v>Nghệ An</c:v>
                </c:pt>
                <c:pt idx="4">
                  <c:v>Ninh Thuận</c:v>
                </c:pt>
                <c:pt idx="5">
                  <c:v>Phú Yên</c:v>
                </c:pt>
                <c:pt idx="6">
                  <c:v>Đà Nẵng</c:v>
                </c:pt>
                <c:pt idx="7">
                  <c:v>Huế</c:v>
                </c:pt>
                <c:pt idx="8">
                  <c:v>Thanh Hóa</c:v>
                </c:pt>
                <c:pt idx="9">
                  <c:v>Quảng Trị</c:v>
                </c:pt>
                <c:pt idx="10">
                  <c:v>Bình Định</c:v>
                </c:pt>
                <c:pt idx="11">
                  <c:v>Hà Tĩnh</c:v>
                </c:pt>
                <c:pt idx="12">
                  <c:v>Quảng Ngãi</c:v>
                </c:pt>
                <c:pt idx="13">
                  <c:v>Quảng Nam</c:v>
                </c:pt>
              </c:strCache>
            </c:strRef>
          </c:cat>
          <c:val>
            <c:numRef>
              <c:f>'[BTB và DHMT.xlsx]Quy I 2023'!$C$4:$C$17</c:f>
              <c:numCache>
                <c:formatCode>General</c:formatCode>
                <c:ptCount val="14"/>
                <c:pt idx="0">
                  <c:v>9.86</c:v>
                </c:pt>
                <c:pt idx="1">
                  <c:v>9.0699999999999932</c:v>
                </c:pt>
                <c:pt idx="2">
                  <c:v>8.3400000000000034</c:v>
                </c:pt>
                <c:pt idx="3">
                  <c:v>7.75</c:v>
                </c:pt>
                <c:pt idx="4">
                  <c:v>7.6700000000000017</c:v>
                </c:pt>
                <c:pt idx="5">
                  <c:v>7.1400000000000006</c:v>
                </c:pt>
                <c:pt idx="6">
                  <c:v>7.1200000000000045</c:v>
                </c:pt>
                <c:pt idx="7">
                  <c:v>6.6099999999999994</c:v>
                </c:pt>
                <c:pt idx="8">
                  <c:v>6.2099999999999937</c:v>
                </c:pt>
                <c:pt idx="9">
                  <c:v>6.1599999999999966</c:v>
                </c:pt>
                <c:pt idx="10">
                  <c:v>4.1099999999999994</c:v>
                </c:pt>
                <c:pt idx="11">
                  <c:v>4.0799999999999983</c:v>
                </c:pt>
                <c:pt idx="12">
                  <c:v>-1.0699999999999932</c:v>
                </c:pt>
                <c:pt idx="13">
                  <c:v>-10.879999999999995</c:v>
                </c:pt>
              </c:numCache>
            </c:numRef>
          </c:val>
          <c:extLst>
            <c:ext xmlns:c16="http://schemas.microsoft.com/office/drawing/2014/chart" uri="{C3380CC4-5D6E-409C-BE32-E72D297353CC}">
              <c16:uniqueId val="{0000000E-7CE5-430C-86B5-9D6FBCD3EE5F}"/>
            </c:ext>
          </c:extLst>
        </c:ser>
        <c:dLbls>
          <c:showLegendKey val="0"/>
          <c:showVal val="1"/>
          <c:showCatName val="0"/>
          <c:showSerName val="0"/>
          <c:showPercent val="0"/>
          <c:showBubbleSize val="0"/>
        </c:dLbls>
        <c:gapWidth val="150"/>
        <c:shape val="box"/>
        <c:axId val="214021632"/>
        <c:axId val="169402944"/>
        <c:axId val="0"/>
      </c:bar3DChart>
      <c:catAx>
        <c:axId val="2140216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vi-VN"/>
          </a:p>
        </c:txPr>
        <c:crossAx val="169402944"/>
        <c:crosses val="autoZero"/>
        <c:auto val="1"/>
        <c:lblAlgn val="ctr"/>
        <c:lblOffset val="100"/>
        <c:noMultiLvlLbl val="0"/>
      </c:catAx>
      <c:valAx>
        <c:axId val="16940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vi-VN"/>
          </a:p>
        </c:txPr>
        <c:crossAx val="2140216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vi-V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800" b="1" i="0" baseline="0">
                <a:effectLst/>
                <a:latin typeface="Times New Roman" panose="02020603050405020304" pitchFamily="18" charset="0"/>
                <a:cs typeface="Times New Roman" panose="02020603050405020304" pitchFamily="18" charset="0"/>
              </a:rPr>
              <a:t>Tốc độ tăng GRDP Vùng Kinh tế trọng điểm miền Trung Quý I năm 2023</a:t>
            </a:r>
            <a:endParaRPr lang="vi-VN" sz="2800">
              <a:effectLst/>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vi-VN"/>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'Quy I 2023 Vung KTTD'!$C$3</c:f>
              <c:strCache>
                <c:ptCount val="1"/>
                <c:pt idx="0">
                  <c:v>GRDP</c:v>
                </c:pt>
              </c:strCache>
            </c:strRef>
          </c:tx>
          <c:spPr>
            <a:solidFill>
              <a:schemeClr val="accent1"/>
            </a:solidFill>
            <a:ln>
              <a:noFill/>
            </a:ln>
            <a:effectLst/>
            <a:sp3d/>
          </c:spPr>
          <c:invertIfNegative val="0"/>
          <c:dLbls>
            <c:dLbl>
              <c:idx val="0"/>
              <c:layout>
                <c:manualLayout>
                  <c:x val="1.9281753175947651E-2"/>
                  <c:y val="-4.145077720207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E45-490F-97F3-772246BDFB9A}"/>
                </c:ext>
              </c:extLst>
            </c:dLbl>
            <c:dLbl>
              <c:idx val="1"/>
              <c:layout>
                <c:manualLayout>
                  <c:x val="1.3497227223163367E-2"/>
                  <c:y val="-3.79965457685664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45-490F-97F3-772246BDFB9A}"/>
                </c:ext>
              </c:extLst>
            </c:dLbl>
            <c:dLbl>
              <c:idx val="2"/>
              <c:layout>
                <c:manualLayout>
                  <c:x val="1.3497227223163297E-2"/>
                  <c:y val="-4.145077720207254E-2"/>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r>
                      <a:rPr lang="en-US" sz="2000" b="1" dirty="0">
                        <a:solidFill>
                          <a:srgbClr val="FF0000"/>
                        </a:solidFill>
                      </a:rPr>
                      <a:t>4,11</a:t>
                    </a:r>
                    <a:endParaRPr lang="en-US" dirty="0"/>
                  </a:p>
                </c:rich>
              </c:tx>
              <c:spPr>
                <a:solidFill>
                  <a:srgbClr val="FFFF00"/>
                </a:solid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vi-VN"/>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E45-490F-97F3-772246BDFB9A}"/>
                </c:ext>
              </c:extLst>
            </c:dLbl>
            <c:dLbl>
              <c:idx val="3"/>
              <c:layout>
                <c:manualLayout>
                  <c:x val="1.9281753175947668E-2"/>
                  <c:y val="0.203799654576856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E45-490F-97F3-772246BDFB9A}"/>
                </c:ext>
              </c:extLst>
            </c:dLbl>
            <c:dLbl>
              <c:idx val="4"/>
              <c:layout>
                <c:manualLayout>
                  <c:x val="1.7353577858352759E-2"/>
                  <c:y val="0.5630397236614854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E45-490F-97F3-772246BDFB9A}"/>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'Quy I 2023 Vung KTTD'!$B$4:$B$8</c:f>
              <c:strCache>
                <c:ptCount val="5"/>
                <c:pt idx="0">
                  <c:v>Đà Nẵng</c:v>
                </c:pt>
                <c:pt idx="1">
                  <c:v>Huế</c:v>
                </c:pt>
                <c:pt idx="2">
                  <c:v>Bình Định</c:v>
                </c:pt>
                <c:pt idx="3">
                  <c:v>Quảng Ngãi</c:v>
                </c:pt>
                <c:pt idx="4">
                  <c:v>Quảng Nam</c:v>
                </c:pt>
              </c:strCache>
            </c:strRef>
          </c:cat>
          <c:val>
            <c:numRef>
              <c:f>'Quy I 2023 Vung KTTD'!$C$4:$C$8</c:f>
              <c:numCache>
                <c:formatCode>General</c:formatCode>
                <c:ptCount val="5"/>
                <c:pt idx="0">
                  <c:v>7.1200000000000045</c:v>
                </c:pt>
                <c:pt idx="1">
                  <c:v>6.6099999999999994</c:v>
                </c:pt>
                <c:pt idx="2">
                  <c:v>4.1099999999999994</c:v>
                </c:pt>
                <c:pt idx="3">
                  <c:v>-1.0699999999999932</c:v>
                </c:pt>
                <c:pt idx="4">
                  <c:v>-10.879999999999995</c:v>
                </c:pt>
              </c:numCache>
            </c:numRef>
          </c:val>
          <c:extLst>
            <c:ext xmlns:c16="http://schemas.microsoft.com/office/drawing/2014/chart" uri="{C3380CC4-5D6E-409C-BE32-E72D297353CC}">
              <c16:uniqueId val="{00000005-DE45-490F-97F3-772246BDFB9A}"/>
            </c:ext>
          </c:extLst>
        </c:ser>
        <c:dLbls>
          <c:showLegendKey val="0"/>
          <c:showVal val="1"/>
          <c:showCatName val="0"/>
          <c:showSerName val="0"/>
          <c:showPercent val="0"/>
          <c:showBubbleSize val="0"/>
        </c:dLbls>
        <c:gapWidth val="150"/>
        <c:shape val="box"/>
        <c:axId val="214693888"/>
        <c:axId val="169404672"/>
        <c:axId val="0"/>
      </c:bar3DChart>
      <c:catAx>
        <c:axId val="2146938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3200" b="0" i="0" u="none" strike="noStrike" kern="1200" baseline="0">
                <a:solidFill>
                  <a:schemeClr val="tx1">
                    <a:lumMod val="65000"/>
                    <a:lumOff val="35000"/>
                  </a:schemeClr>
                </a:solidFill>
                <a:latin typeface="+mn-lt"/>
                <a:ea typeface="+mn-ea"/>
                <a:cs typeface="+mn-cs"/>
              </a:defRPr>
            </a:pPr>
            <a:endParaRPr lang="vi-VN"/>
          </a:p>
        </c:txPr>
        <c:crossAx val="169404672"/>
        <c:crosses val="autoZero"/>
        <c:auto val="1"/>
        <c:lblAlgn val="ctr"/>
        <c:lblOffset val="100"/>
        <c:noMultiLvlLbl val="0"/>
      </c:catAx>
      <c:valAx>
        <c:axId val="169404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vi-VN"/>
          </a:p>
        </c:txPr>
        <c:crossAx val="214693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vi-V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3893656626245E-2"/>
          <c:y val="7.6128170563676281E-2"/>
          <c:w val="0.92854905101449747"/>
          <c:h val="0.80104250664842003"/>
        </c:manualLayout>
      </c:layout>
      <c:barChart>
        <c:barDir val="col"/>
        <c:grouping val="clustered"/>
        <c:varyColors val="0"/>
        <c:ser>
          <c:idx val="0"/>
          <c:order val="0"/>
          <c:tx>
            <c:strRef>
              <c:f>Sheet1!$B$1</c:f>
              <c:strCache>
                <c:ptCount val="1"/>
                <c:pt idx="0">
                  <c:v>Column1</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FF0000"/>
                    </a:solidFill>
                    <a:latin typeface="Times New Roman" panose="02020603050405020304" pitchFamily="18" charset="0"/>
                    <a:ea typeface="+mn-ea"/>
                    <a:cs typeface="Times New Roman" panose="02020603050405020304" pitchFamily="18" charset="0"/>
                  </a:defRPr>
                </a:pPr>
                <a:endParaRPr lang="vi-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Tốc độ tăng GRDP</c:v>
                </c:pt>
                <c:pt idx="1">
                  <c:v>Khu vực nông, 
lâm nghiệp 
và thủy sản</c:v>
                </c:pt>
                <c:pt idx="2">
                  <c:v>Khu vực 
công nghiệp
và xây dựng</c:v>
                </c:pt>
                <c:pt idx="3">
                  <c:v>Khu vực
dịch vụ</c:v>
                </c:pt>
                <c:pt idx="4">
                  <c:v>Thuế sản phẩm trừ trợ cấp sản phẩm</c:v>
                </c:pt>
              </c:strCache>
            </c:strRef>
          </c:cat>
          <c:val>
            <c:numRef>
              <c:f>Sheet1!$B$2:$B$6</c:f>
              <c:numCache>
                <c:formatCode>0.00%</c:formatCode>
                <c:ptCount val="5"/>
                <c:pt idx="0">
                  <c:v>7.0099999999999996E-2</c:v>
                </c:pt>
                <c:pt idx="1">
                  <c:v>3.5499999999999997E-2</c:v>
                </c:pt>
                <c:pt idx="2">
                  <c:v>9.7199999999999995E-2</c:v>
                </c:pt>
                <c:pt idx="3">
                  <c:v>6.7799999999999999E-2</c:v>
                </c:pt>
                <c:pt idx="4">
                  <c:v>9.6299999999999997E-2</c:v>
                </c:pt>
              </c:numCache>
            </c:numRef>
          </c:val>
          <c:extLst>
            <c:ext xmlns:c16="http://schemas.microsoft.com/office/drawing/2014/chart" uri="{C3380CC4-5D6E-409C-BE32-E72D297353CC}">
              <c16:uniqueId val="{00000001-2B34-4844-9157-A5C876EC3F8C}"/>
            </c:ext>
          </c:extLst>
        </c:ser>
        <c:ser>
          <c:idx val="1"/>
          <c:order val="1"/>
          <c:tx>
            <c:strRef>
              <c:f>Sheet1!$C$1</c:f>
              <c:strCache>
                <c:ptCount val="1"/>
                <c:pt idx="0">
                  <c:v>Tốc độ tăng trưởng</c:v>
                </c:pt>
              </c:strCache>
            </c:strRef>
          </c:tx>
          <c:spPr>
            <a:solidFill>
              <a:schemeClr val="accent1">
                <a:lumMod val="75000"/>
              </a:schemeClr>
            </a:solidFill>
            <a:ln>
              <a:solidFill>
                <a:schemeClr val="accent6">
                  <a:lumMod val="50000"/>
                </a:schemeClr>
              </a:solidFill>
            </a:ln>
            <a:effectLst>
              <a:outerShdw blurRad="50800" dist="38100" dir="2700000" algn="tl" rotWithShape="0">
                <a:prstClr val="black">
                  <a:alpha val="40000"/>
                </a:prstClr>
              </a:outerShdw>
            </a:effectLst>
          </c:spPr>
          <c:invertIfNegative val="0"/>
          <c:dPt>
            <c:idx val="1"/>
            <c:invertIfNegative val="0"/>
            <c:bubble3D val="0"/>
            <c:extLst>
              <c:ext xmlns:c16="http://schemas.microsoft.com/office/drawing/2014/chart" uri="{C3380CC4-5D6E-409C-BE32-E72D297353CC}">
                <c16:uniqueId val="{0000000A-BB40-4BE3-90F9-A08637E556B9}"/>
              </c:ext>
            </c:extLst>
          </c:dPt>
          <c:dPt>
            <c:idx val="2"/>
            <c:invertIfNegative val="0"/>
            <c:bubble3D val="0"/>
            <c:extLst>
              <c:ext xmlns:c16="http://schemas.microsoft.com/office/drawing/2014/chart" uri="{C3380CC4-5D6E-409C-BE32-E72D297353CC}">
                <c16:uniqueId val="{0000000B-BB40-4BE3-90F9-A08637E556B9}"/>
              </c:ext>
            </c:extLst>
          </c:dPt>
          <c:dPt>
            <c:idx val="3"/>
            <c:invertIfNegative val="0"/>
            <c:bubble3D val="0"/>
            <c:extLst>
              <c:ext xmlns:c16="http://schemas.microsoft.com/office/drawing/2014/chart" uri="{C3380CC4-5D6E-409C-BE32-E72D297353CC}">
                <c16:uniqueId val="{0000000C-BB40-4BE3-90F9-A08637E556B9}"/>
              </c:ext>
            </c:extLst>
          </c:dPt>
          <c:dPt>
            <c:idx val="4"/>
            <c:invertIfNegative val="0"/>
            <c:bubble3D val="0"/>
            <c:extLst>
              <c:ext xmlns:c16="http://schemas.microsoft.com/office/drawing/2014/chart" uri="{C3380CC4-5D6E-409C-BE32-E72D297353CC}">
                <c16:uniqueId val="{00000007-DCA1-4C05-943B-63DF8C2DC915}"/>
              </c:ext>
            </c:extLst>
          </c:dPt>
          <c:dLbls>
            <c:dLbl>
              <c:idx val="0"/>
              <c:layout>
                <c:manualLayout>
                  <c:x val="9.1565859104656526E-3"/>
                  <c:y val="-1.1516309590362672E-1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B40-4BE3-90F9-A08637E556B9}"/>
                </c:ext>
              </c:extLst>
            </c:dLbl>
            <c:dLbl>
              <c:idx val="1"/>
              <c:layout>
                <c:manualLayout>
                  <c:x val="6.360878692784334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B40-4BE3-90F9-A08637E556B9}"/>
                </c:ext>
              </c:extLst>
            </c:dLbl>
            <c:dLbl>
              <c:idx val="2"/>
              <c:layout>
                <c:manualLayout>
                  <c:x val="7.951098365980418E-3"/>
                  <c:y val="-5.8874428535236094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B40-4BE3-90F9-A08637E556B9}"/>
                </c:ext>
              </c:extLst>
            </c:dLbl>
            <c:dLbl>
              <c:idx val="3"/>
              <c:layout>
                <c:manualLayout>
                  <c:x val="1.2721757385568669E-2"/>
                  <c:y val="6.422739126290016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B40-4BE3-90F9-A08637E556B9}"/>
                </c:ext>
              </c:extLst>
            </c:dLbl>
            <c:dLbl>
              <c:idx val="4"/>
              <c:layout>
                <c:manualLayout>
                  <c:x val="6.3608786927842175E-3"/>
                  <c:y val="-1.1774885707047219E-1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CA1-4C05-943B-63DF8C2DC915}"/>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vi-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Tốc độ tăng GRDP</c:v>
                </c:pt>
                <c:pt idx="1">
                  <c:v>Khu vực nông, 
lâm nghiệp 
và thủy sản</c:v>
                </c:pt>
                <c:pt idx="2">
                  <c:v>Khu vực 
công nghiệp
và xây dựng</c:v>
                </c:pt>
                <c:pt idx="3">
                  <c:v>Khu vực
dịch vụ</c:v>
                </c:pt>
                <c:pt idx="4">
                  <c:v>Thuế sản phẩm trừ trợ cấp sản phẩm</c:v>
                </c:pt>
              </c:strCache>
            </c:strRef>
          </c:cat>
          <c:val>
            <c:numRef>
              <c:f>Sheet1!$C$2:$C$6</c:f>
              <c:numCache>
                <c:formatCode>0.00%</c:formatCode>
                <c:ptCount val="5"/>
                <c:pt idx="0">
                  <c:v>4.1099999999999998E-2</c:v>
                </c:pt>
                <c:pt idx="1">
                  <c:v>2.2200000000000001E-2</c:v>
                </c:pt>
                <c:pt idx="2">
                  <c:v>3.7499999999999999E-2</c:v>
                </c:pt>
                <c:pt idx="3">
                  <c:v>5.3100000000000001E-2</c:v>
                </c:pt>
                <c:pt idx="4">
                  <c:v>4.0300000000000002E-2</c:v>
                </c:pt>
              </c:numCache>
            </c:numRef>
          </c:val>
          <c:extLst>
            <c:ext xmlns:c16="http://schemas.microsoft.com/office/drawing/2014/chart" uri="{C3380CC4-5D6E-409C-BE32-E72D297353CC}">
              <c16:uniqueId val="{00000008-BB40-4BE3-90F9-A08637E556B9}"/>
            </c:ext>
          </c:extLst>
        </c:ser>
        <c:dLbls>
          <c:dLblPos val="outEnd"/>
          <c:showLegendKey val="0"/>
          <c:showVal val="1"/>
          <c:showCatName val="0"/>
          <c:showSerName val="0"/>
          <c:showPercent val="0"/>
          <c:showBubbleSize val="0"/>
        </c:dLbls>
        <c:gapWidth val="219"/>
        <c:overlap val="-27"/>
        <c:axId val="253807104"/>
        <c:axId val="182305920"/>
      </c:barChart>
      <c:catAx>
        <c:axId val="253807104"/>
        <c:scaling>
          <c:orientation val="minMax"/>
        </c:scaling>
        <c:delete val="0"/>
        <c:axPos val="b"/>
        <c:numFmt formatCode="General" sourceLinked="1"/>
        <c:majorTickMark val="none"/>
        <c:minorTickMark val="none"/>
        <c:tickLblPos val="low"/>
        <c:spPr>
          <a:noFill/>
          <a:ln w="9525" cap="flat" cmpd="sng" algn="ctr">
            <a:solidFill>
              <a:srgbClr val="4D312F"/>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vi-VN"/>
          </a:p>
        </c:txPr>
        <c:crossAx val="182305920"/>
        <c:crosses val="autoZero"/>
        <c:auto val="1"/>
        <c:lblAlgn val="ctr"/>
        <c:lblOffset val="100"/>
        <c:noMultiLvlLbl val="0"/>
      </c:catAx>
      <c:valAx>
        <c:axId val="182305920"/>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crossAx val="253807104"/>
        <c:crosses val="autoZero"/>
        <c:crossBetween val="between"/>
      </c:valAx>
      <c:spPr>
        <a:noFill/>
        <a:ln>
          <a:noFill/>
        </a:ln>
        <a:effectLst>
          <a:outerShdw blurRad="50800" dist="38100" dir="5400000" algn="t" rotWithShape="0">
            <a:prstClr val="black">
              <a:alpha val="40000"/>
            </a:prstClr>
          </a:outerShdw>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accent1"/>
      </a:solidFill>
    </a:ln>
    <a:effectLst/>
    <a:scene3d>
      <a:camera prst="orthographicFront"/>
      <a:lightRig rig="threePt" dir="t"/>
    </a:scene3d>
  </c:spPr>
  <c:txPr>
    <a:bodyPr/>
    <a:lstStyle/>
    <a:p>
      <a:pPr>
        <a:defRPr/>
      </a:pPr>
      <a:endParaRPr lang="vi-V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316982324397132"/>
          <c:y val="9.300825652797573E-2"/>
          <c:w val="0.42285806703075701"/>
          <c:h val="0.84429272684154422"/>
        </c:manualLayout>
      </c:layout>
      <c:doughnutChart>
        <c:varyColors val="1"/>
        <c:ser>
          <c:idx val="0"/>
          <c:order val="0"/>
          <c:tx>
            <c:strRef>
              <c:f>Sheet1!$B$1</c:f>
              <c:strCache>
                <c:ptCount val="1"/>
                <c:pt idx="0">
                  <c:v>Tỷ trọng</c:v>
                </c:pt>
              </c:strCache>
            </c:strRef>
          </c:tx>
          <c:spPr>
            <a:ln>
              <a:solidFill>
                <a:srgbClr val="FFFF00"/>
              </a:solidFill>
            </a:ln>
          </c:spPr>
          <c:dPt>
            <c:idx val="0"/>
            <c:bubble3D val="0"/>
            <c:explosion val="1"/>
            <c:spPr>
              <a:solidFill>
                <a:srgbClr val="92D05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1-54DD-482D-9EC8-5469531F22BD}"/>
              </c:ext>
            </c:extLst>
          </c:dPt>
          <c:dPt>
            <c:idx val="1"/>
            <c:bubble3D val="0"/>
            <c:spPr>
              <a:solidFill>
                <a:srgbClr val="FF7C8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3-54DD-482D-9EC8-5469531F22BD}"/>
              </c:ext>
            </c:extLst>
          </c:dPt>
          <c:dPt>
            <c:idx val="2"/>
            <c:bubble3D val="0"/>
            <c:spPr>
              <a:solidFill>
                <a:srgbClr val="FF990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5-54DD-482D-9EC8-5469531F22BD}"/>
              </c:ext>
            </c:extLst>
          </c:dPt>
          <c:dPt>
            <c:idx val="3"/>
            <c:bubble3D val="0"/>
            <c:explosion val="9"/>
            <c:spPr>
              <a:solidFill>
                <a:schemeClr val="accent4"/>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7-54DD-482D-9EC8-5469531F22BD}"/>
              </c:ext>
            </c:extLst>
          </c:dPt>
          <c:dLbls>
            <c:dLbl>
              <c:idx val="0"/>
              <c:layout>
                <c:manualLayout>
                  <c:x val="5.4919140574549346E-3"/>
                  <c:y val="-7.3102276416399607E-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4DD-482D-9EC8-5469531F22BD}"/>
                </c:ext>
              </c:extLst>
            </c:dLbl>
            <c:dLbl>
              <c:idx val="1"/>
              <c:layout>
                <c:manualLayout>
                  <c:x val="7.3225520766065791E-3"/>
                  <c:y val="-2.9240910566559978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4DD-482D-9EC8-5469531F22BD}"/>
                </c:ext>
              </c:extLst>
            </c:dLbl>
            <c:dLbl>
              <c:idx val="2"/>
              <c:layout>
                <c:manualLayout>
                  <c:x val="-3.6612760383033234E-3"/>
                  <c:y val="-6.9447162595579787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4DD-482D-9EC8-5469531F22BD}"/>
                </c:ext>
              </c:extLst>
            </c:dLbl>
            <c:dLbl>
              <c:idx val="3"/>
              <c:layout>
                <c:manualLayout>
                  <c:x val="-1.8306380191516448E-3"/>
                  <c:y val="-4.3861365849839885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54DD-482D-9EC8-5469531F22BD}"/>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vi-VN"/>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Nông, lâm nghiệp và thủy sản</c:v>
                </c:pt>
                <c:pt idx="1">
                  <c:v>Công nghiệp và xây dựng</c:v>
                </c:pt>
                <c:pt idx="2">
                  <c:v>Dịch vụ</c:v>
                </c:pt>
                <c:pt idx="3">
                  <c:v>Thuế SP trừ trợ cấp SP</c:v>
                </c:pt>
              </c:strCache>
            </c:strRef>
          </c:cat>
          <c:val>
            <c:numRef>
              <c:f>Sheet1!$B$2:$B$5</c:f>
              <c:numCache>
                <c:formatCode>General</c:formatCode>
                <c:ptCount val="4"/>
                <c:pt idx="0">
                  <c:v>23.57</c:v>
                </c:pt>
                <c:pt idx="1">
                  <c:v>29.84</c:v>
                </c:pt>
                <c:pt idx="2">
                  <c:v>41.99</c:v>
                </c:pt>
                <c:pt idx="3">
                  <c:v>4.5999999999999996</c:v>
                </c:pt>
              </c:numCache>
            </c:numRef>
          </c:val>
          <c:extLst>
            <c:ext xmlns:c16="http://schemas.microsoft.com/office/drawing/2014/chart" uri="{C3380CC4-5D6E-409C-BE32-E72D297353CC}">
              <c16:uniqueId val="{0000000A-54DD-482D-9EC8-5469531F22BD}"/>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vi-VN"/>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316982324397132"/>
          <c:y val="9.300825652797573E-2"/>
          <c:w val="0.42285806703075701"/>
          <c:h val="0.84429272684154422"/>
        </c:manualLayout>
      </c:layout>
      <c:doughnutChart>
        <c:varyColors val="1"/>
        <c:ser>
          <c:idx val="0"/>
          <c:order val="0"/>
          <c:tx>
            <c:strRef>
              <c:f>Sheet1!$B$1</c:f>
              <c:strCache>
                <c:ptCount val="1"/>
                <c:pt idx="0">
                  <c:v>Tỷ trọng</c:v>
                </c:pt>
              </c:strCache>
            </c:strRef>
          </c:tx>
          <c:spPr>
            <a:ln>
              <a:solidFill>
                <a:srgbClr val="FFFF00"/>
              </a:solidFill>
            </a:ln>
          </c:spPr>
          <c:dPt>
            <c:idx val="0"/>
            <c:bubble3D val="0"/>
            <c:explosion val="1"/>
            <c:spPr>
              <a:solidFill>
                <a:srgbClr val="92D05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1-5882-4EC4-B4A4-59F7188ED3DC}"/>
              </c:ext>
            </c:extLst>
          </c:dPt>
          <c:dPt>
            <c:idx val="1"/>
            <c:bubble3D val="0"/>
            <c:spPr>
              <a:solidFill>
                <a:srgbClr val="FF7C8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3-5882-4EC4-B4A4-59F7188ED3DC}"/>
              </c:ext>
            </c:extLst>
          </c:dPt>
          <c:dPt>
            <c:idx val="2"/>
            <c:bubble3D val="0"/>
            <c:spPr>
              <a:solidFill>
                <a:srgbClr val="FF9900"/>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5-5882-4EC4-B4A4-59F7188ED3DC}"/>
              </c:ext>
            </c:extLst>
          </c:dPt>
          <c:dPt>
            <c:idx val="3"/>
            <c:bubble3D val="0"/>
            <c:explosion val="9"/>
            <c:spPr>
              <a:solidFill>
                <a:schemeClr val="accent4"/>
              </a:solidFill>
              <a:ln>
                <a:solidFill>
                  <a:srgbClr val="FFFF00"/>
                </a:solidFill>
              </a:ln>
              <a:effectLst>
                <a:outerShdw blurRad="317500" algn="ctr" rotWithShape="0">
                  <a:prstClr val="black">
                    <a:alpha val="25000"/>
                  </a:prstClr>
                </a:outerShdw>
              </a:effectLst>
            </c:spPr>
            <c:extLst>
              <c:ext xmlns:c16="http://schemas.microsoft.com/office/drawing/2014/chart" uri="{C3380CC4-5D6E-409C-BE32-E72D297353CC}">
                <c16:uniqueId val="{00000007-5882-4EC4-B4A4-59F7188ED3DC}"/>
              </c:ext>
            </c:extLst>
          </c:dPt>
          <c:dLbls>
            <c:dLbl>
              <c:idx val="0"/>
              <c:layout>
                <c:manualLayout>
                  <c:x val="5.4919140574549346E-3"/>
                  <c:y val="-7.3102276416399607E-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882-4EC4-B4A4-59F7188ED3DC}"/>
                </c:ext>
              </c:extLst>
            </c:dLbl>
            <c:dLbl>
              <c:idx val="1"/>
              <c:layout>
                <c:manualLayout>
                  <c:x val="7.3225520766065791E-3"/>
                  <c:y val="-2.9240910566559978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882-4EC4-B4A4-59F7188ED3DC}"/>
                </c:ext>
              </c:extLst>
            </c:dLbl>
            <c:dLbl>
              <c:idx val="2"/>
              <c:layout>
                <c:manualLayout>
                  <c:x val="-3.6612760383033234E-3"/>
                  <c:y val="-6.9447162595579787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882-4EC4-B4A4-59F7188ED3DC}"/>
                </c:ext>
              </c:extLst>
            </c:dLbl>
            <c:dLbl>
              <c:idx val="3"/>
              <c:layout>
                <c:manualLayout>
                  <c:x val="-1.8306380191516448E-3"/>
                  <c:y val="-4.3861365849839885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5882-4EC4-B4A4-59F7188ED3D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vi-VN"/>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Nông, lâm nghiệp và thủy sản</c:v>
                </c:pt>
                <c:pt idx="1">
                  <c:v>Công nghiệp và xây dựng</c:v>
                </c:pt>
                <c:pt idx="2">
                  <c:v>Dịch vụ</c:v>
                </c:pt>
                <c:pt idx="3">
                  <c:v>Thuế SP trừ trợ cấp SP</c:v>
                </c:pt>
              </c:strCache>
            </c:strRef>
          </c:cat>
          <c:val>
            <c:numRef>
              <c:f>Sheet1!$B$2:$B$5</c:f>
              <c:numCache>
                <c:formatCode>General</c:formatCode>
                <c:ptCount val="4"/>
                <c:pt idx="0">
                  <c:v>24</c:v>
                </c:pt>
                <c:pt idx="1">
                  <c:v>29.84</c:v>
                </c:pt>
                <c:pt idx="2">
                  <c:v>41.55</c:v>
                </c:pt>
                <c:pt idx="3">
                  <c:v>4.6100000000000003</c:v>
                </c:pt>
              </c:numCache>
            </c:numRef>
          </c:val>
          <c:extLst>
            <c:ext xmlns:c16="http://schemas.microsoft.com/office/drawing/2014/chart" uri="{C3380CC4-5D6E-409C-BE32-E72D297353CC}">
              <c16:uniqueId val="{0000000A-5882-4EC4-B4A4-59F7188ED3DC}"/>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vi-VN"/>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420159051948736E-2"/>
          <c:y val="9.0661521770343922E-2"/>
          <c:w val="0.83036020562142399"/>
          <c:h val="0.77851275077914395"/>
        </c:manualLayout>
      </c:layout>
      <c:barChart>
        <c:barDir val="col"/>
        <c:grouping val="clustered"/>
        <c:varyColors val="0"/>
        <c:ser>
          <c:idx val="0"/>
          <c:order val="0"/>
          <c:tx>
            <c:strRef>
              <c:f>Sheet1!$B$1</c:f>
              <c:strCache>
                <c:ptCount val="1"/>
                <c:pt idx="0">
                  <c:v>Tốc độ tăng trưởng</c:v>
                </c:pt>
              </c:strCache>
            </c:strRef>
          </c:tx>
          <c:spPr>
            <a:solidFill>
              <a:schemeClr val="accent4"/>
            </a:solidFill>
            <a:ln>
              <a:solidFill>
                <a:schemeClr val="accent6">
                  <a:lumMod val="50000"/>
                </a:schemeClr>
              </a:solidFill>
            </a:ln>
            <a:effectLst>
              <a:outerShdw blurRad="50800" dist="38100" dir="2700000" algn="tl" rotWithShape="0">
                <a:prstClr val="black">
                  <a:alpha val="40000"/>
                </a:prstClr>
              </a:outerShdw>
            </a:effectLst>
          </c:spPr>
          <c:invertIfNegative val="0"/>
          <c:dPt>
            <c:idx val="1"/>
            <c:invertIfNegative val="0"/>
            <c:bubble3D val="0"/>
            <c:spPr>
              <a:solidFill>
                <a:srgbClr val="92D05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0CA4-4987-AE1D-EC3BC0827E48}"/>
              </c:ext>
            </c:extLst>
          </c:dPt>
          <c:dPt>
            <c:idx val="2"/>
            <c:invertIfNegative val="0"/>
            <c:bubble3D val="0"/>
            <c:spPr>
              <a:solidFill>
                <a:schemeClr val="accent2"/>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0CA4-4987-AE1D-EC3BC0827E48}"/>
              </c:ext>
            </c:extLst>
          </c:dPt>
          <c:dPt>
            <c:idx val="3"/>
            <c:invertIfNegative val="0"/>
            <c:bubble3D val="0"/>
            <c:spPr>
              <a:solidFill>
                <a:srgbClr val="00B0F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0CA4-4987-AE1D-EC3BC0827E48}"/>
              </c:ext>
            </c:extLst>
          </c:dPt>
          <c:dPt>
            <c:idx val="4"/>
            <c:invertIfNegative val="0"/>
            <c:bubble3D val="0"/>
            <c:spPr>
              <a:solidFill>
                <a:srgbClr val="FF000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8-DCC5-4E39-801F-A1DAFB74A993}"/>
              </c:ext>
            </c:extLst>
          </c:dPt>
          <c:dPt>
            <c:idx val="5"/>
            <c:invertIfNegative val="0"/>
            <c:bubble3D val="0"/>
            <c:spPr>
              <a:solidFill>
                <a:schemeClr val="accent5"/>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31B0-4287-9450-7018E8718BDB}"/>
              </c:ext>
            </c:extLst>
          </c:dPt>
          <c:dPt>
            <c:idx val="6"/>
            <c:invertIfNegative val="0"/>
            <c:bubble3D val="0"/>
            <c:spPr>
              <a:solidFill>
                <a:srgbClr val="00B05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9-DCC5-4E39-801F-A1DAFB74A993}"/>
              </c:ext>
            </c:extLst>
          </c:dPt>
          <c:dPt>
            <c:idx val="7"/>
            <c:invertIfNegative val="0"/>
            <c:bubble3D val="0"/>
            <c:spPr>
              <a:solidFill>
                <a:srgbClr val="00B0F0"/>
              </a:solidFill>
              <a:ln>
                <a:solidFill>
                  <a:schemeClr val="accent6">
                    <a:lumMod val="50000"/>
                  </a:schemeClr>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D-4E3F-4167-A04C-A763435E76A8}"/>
              </c:ext>
            </c:extLst>
          </c:dPt>
          <c:dLbls>
            <c:dLbl>
              <c:idx val="1"/>
              <c:tx>
                <c:rich>
                  <a:bodyPr rot="0" spcFirstLastPara="1" vertOverflow="ellipsis" vert="horz" wrap="square" lIns="38100" tIns="19050" rIns="38100" bIns="19050" anchor="ctr" anchorCtr="1">
                    <a:spAutoFit/>
                  </a:bodyPr>
                  <a:lstStyle/>
                  <a:p>
                    <a:pPr>
                      <a:defRPr sz="3200" b="1" i="0" u="none" strike="noStrike" kern="1200" baseline="0">
                        <a:solidFill>
                          <a:schemeClr val="accent6">
                            <a:lumMod val="50000"/>
                          </a:schemeClr>
                        </a:solidFill>
                        <a:latin typeface="+mn-lt"/>
                        <a:ea typeface="+mn-ea"/>
                        <a:cs typeface="+mn-cs"/>
                      </a:defRPr>
                    </a:pPr>
                    <a:r>
                      <a:rPr lang="en-US" sz="3200" dirty="0"/>
                      <a:t>20,75</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accent6">
                          <a:lumMod val="50000"/>
                        </a:schemeClr>
                      </a:solidFill>
                      <a:latin typeface="+mn-lt"/>
                      <a:ea typeface="+mn-ea"/>
                      <a:cs typeface="+mn-cs"/>
                    </a:defRPr>
                  </a:pPr>
                  <a:endParaRPr lang="vi-VN"/>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CA4-4987-AE1D-EC3BC0827E48}"/>
                </c:ext>
              </c:extLst>
            </c:dLbl>
            <c:dLbl>
              <c:idx val="2"/>
              <c:tx>
                <c:rich>
                  <a:bodyPr/>
                  <a:lstStyle/>
                  <a:p>
                    <a:r>
                      <a:rPr lang="en-US" sz="2800" dirty="0"/>
                      <a:t>9,77</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CA4-4987-AE1D-EC3BC0827E48}"/>
                </c:ext>
              </c:extLst>
            </c:dLbl>
            <c:dLbl>
              <c:idx val="3"/>
              <c:tx>
                <c:rich>
                  <a:bodyPr/>
                  <a:lstStyle/>
                  <a:p>
                    <a:r>
                      <a:rPr lang="en-US" sz="2400" dirty="0"/>
                      <a:t>26,35</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CA4-4987-AE1D-EC3BC0827E48}"/>
                </c:ext>
              </c:extLst>
            </c:dLbl>
            <c:dLbl>
              <c:idx val="7"/>
              <c:layout>
                <c:manualLayout>
                  <c:x val="1.1131537712372469E-2"/>
                  <c:y val="-6.422739126290016E-3"/>
                </c:manualLayout>
              </c:layout>
              <c:tx>
                <c:rich>
                  <a:bodyPr/>
                  <a:lstStyle/>
                  <a:p>
                    <a:r>
                      <a:rPr lang="en-US" sz="2800" dirty="0"/>
                      <a:t>20,98</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4E3F-4167-A04C-A763435E76A8}"/>
                </c:ext>
              </c:extLst>
            </c:dLbl>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6">
                        <a:lumMod val="50000"/>
                      </a:schemeClr>
                    </a:solidFill>
                    <a:latin typeface="+mn-lt"/>
                    <a:ea typeface="+mn-ea"/>
                    <a:cs typeface="+mn-cs"/>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Tỷ lệ giải ngân chung </c:v>
                </c:pt>
                <c:pt idx="1">
                  <c:v>Vốn Đầu tư tập trung</c:v>
                </c:pt>
                <c:pt idx="2">
                  <c:v>Vốn từ nguồn thu tiền sử dụng đất</c:v>
                </c:pt>
                <c:pt idx="3">
                  <c:v>Vốn Xổ số kiến thiết</c:v>
                </c:pt>
                <c:pt idx="4">
                  <c:v>Vốn Trung ương hỗ trợ theo mục tiêu</c:v>
                </c:pt>
                <c:pt idx="5">
                  <c:v>Vốn Chương trình phục hồi</c:v>
                </c:pt>
                <c:pt idx="6">
                  <c:v>Vốn Chương trình Mục tiêu quốc gia</c:v>
                </c:pt>
                <c:pt idx="7">
                  <c:v>Vốn ODA</c:v>
                </c:pt>
              </c:strCache>
            </c:strRef>
          </c:cat>
          <c:val>
            <c:numRef>
              <c:f>Sheet1!$B$2:$B$9</c:f>
              <c:numCache>
                <c:formatCode>0.00%</c:formatCode>
                <c:ptCount val="8"/>
                <c:pt idx="0">
                  <c:v>0.16389999999999999</c:v>
                </c:pt>
                <c:pt idx="1">
                  <c:v>0.20749999999999999</c:v>
                </c:pt>
                <c:pt idx="2">
                  <c:v>9.7699999999999995E-2</c:v>
                </c:pt>
                <c:pt idx="3">
                  <c:v>0.26350000000000001</c:v>
                </c:pt>
                <c:pt idx="4">
                  <c:v>0.35220000000000001</c:v>
                </c:pt>
                <c:pt idx="5">
                  <c:v>0.19450000000000001</c:v>
                </c:pt>
                <c:pt idx="6">
                  <c:v>9.3600000000000003E-2</c:v>
                </c:pt>
                <c:pt idx="7">
                  <c:v>0.20979999999999999</c:v>
                </c:pt>
              </c:numCache>
            </c:numRef>
          </c:val>
          <c:extLst>
            <c:ext xmlns:c16="http://schemas.microsoft.com/office/drawing/2014/chart" uri="{C3380CC4-5D6E-409C-BE32-E72D297353CC}">
              <c16:uniqueId val="{00000008-0CA4-4987-AE1D-EC3BC0827E48}"/>
            </c:ext>
          </c:extLst>
        </c:ser>
        <c:dLbls>
          <c:showLegendKey val="0"/>
          <c:showVal val="0"/>
          <c:showCatName val="0"/>
          <c:showSerName val="0"/>
          <c:showPercent val="0"/>
          <c:showBubbleSize val="0"/>
        </c:dLbls>
        <c:gapWidth val="219"/>
        <c:overlap val="-27"/>
        <c:axId val="320667648"/>
        <c:axId val="258143296"/>
      </c:barChart>
      <c:catAx>
        <c:axId val="320667648"/>
        <c:scaling>
          <c:orientation val="minMax"/>
        </c:scaling>
        <c:delete val="0"/>
        <c:axPos val="b"/>
        <c:numFmt formatCode="General" sourceLinked="1"/>
        <c:majorTickMark val="none"/>
        <c:minorTickMark val="none"/>
        <c:tickLblPos val="low"/>
        <c:spPr>
          <a:noFill/>
          <a:ln w="9525" cap="flat" cmpd="sng" algn="ctr">
            <a:solidFill>
              <a:srgbClr val="4D312F"/>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vi-VN"/>
          </a:p>
        </c:txPr>
        <c:crossAx val="258143296"/>
        <c:crosses val="autoZero"/>
        <c:auto val="1"/>
        <c:lblAlgn val="ctr"/>
        <c:lblOffset val="100"/>
        <c:noMultiLvlLbl val="0"/>
      </c:catAx>
      <c:valAx>
        <c:axId val="258143296"/>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crossAx val="320667648"/>
        <c:crosses val="autoZero"/>
        <c:crossBetween val="between"/>
      </c:valAx>
      <c:spPr>
        <a:noFill/>
        <a:ln>
          <a:noFill/>
        </a:ln>
        <a:effectLst>
          <a:outerShdw blurRad="50800" dist="38100" dir="5400000" algn="t" rotWithShape="0">
            <a:prstClr val="black">
              <a:alpha val="40000"/>
            </a:prstClr>
          </a:outerShdw>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accent1"/>
      </a:solidFill>
    </a:ln>
    <a:effectLst/>
    <a:scene3d>
      <a:camera prst="orthographicFront"/>
      <a:lightRig rig="threePt" dir="t"/>
    </a:scene3d>
  </c:spPr>
  <c:txPr>
    <a:bodyPr/>
    <a:lstStyle/>
    <a:p>
      <a:pPr>
        <a:defRPr/>
      </a:pPr>
      <a:endParaRPr lang="vi-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4.jpeg" /><Relationship Id="rId2" Type="http://schemas.openxmlformats.org/officeDocument/2006/relationships/image" Target="../media/image23.jpeg" /><Relationship Id="rId1" Type="http://schemas.openxmlformats.org/officeDocument/2006/relationships/image" Target="../media/image22.jpg" /></Relationships>
</file>

<file path=ppt/diagrams/_rels/data2.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39.jpg" /></Relationships>
</file>

<file path=ppt/diagrams/_rels/data3.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39.jpg" /></Relationships>
</file>

<file path=ppt/diagrams/_rels/data4.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48.jpg" /></Relationships>
</file>

<file path=ppt/diagrams/_rels/drawing1.xml.rels><?xml version="1.0" encoding="UTF-8" standalone="yes"?>
<Relationships xmlns="http://schemas.openxmlformats.org/package/2006/relationships"><Relationship Id="rId3" Type="http://schemas.openxmlformats.org/officeDocument/2006/relationships/image" Target="../media/image24.jpeg" /><Relationship Id="rId2" Type="http://schemas.openxmlformats.org/officeDocument/2006/relationships/image" Target="../media/image23.jpeg" /><Relationship Id="rId1" Type="http://schemas.openxmlformats.org/officeDocument/2006/relationships/image" Target="../media/image22.jpg" /></Relationships>
</file>

<file path=ppt/diagrams/_rels/drawing2.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39.jpg" /></Relationships>
</file>

<file path=ppt/diagrams/_rels/drawing3.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39.jpg" /></Relationships>
</file>

<file path=ppt/diagrams/_rels/drawing4.xml.rels><?xml version="1.0" encoding="UTF-8" standalone="yes"?>
<Relationships xmlns="http://schemas.openxmlformats.org/package/2006/relationships"><Relationship Id="rId2" Type="http://schemas.openxmlformats.org/officeDocument/2006/relationships/image" Target="../media/image40.jpg" /><Relationship Id="rId1" Type="http://schemas.openxmlformats.org/officeDocument/2006/relationships/image" Target="../media/image48.jpg"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9B5C3B-1FC6-48AC-963F-866CE7A10D54}" type="doc">
      <dgm:prSet loTypeId="urn:microsoft.com/office/officeart/2011/layout/RadialPictureList" loCatId="officeonline" qsTypeId="urn:microsoft.com/office/officeart/2005/8/quickstyle/simple5" qsCatId="simple" csTypeId="urn:microsoft.com/office/officeart/2005/8/colors/accent1_2" csCatId="accent1" phldr="1"/>
      <dgm:spPr/>
      <dgm:t>
        <a:bodyPr/>
        <a:lstStyle/>
        <a:p>
          <a:endParaRPr lang="vi-VN"/>
        </a:p>
      </dgm:t>
    </dgm:pt>
    <dgm:pt modelId="{23029D66-F8CA-4056-9374-09D927554853}">
      <dgm:prSet phldrT="[Text]"/>
      <dgm:spPr>
        <a:solidFill>
          <a:schemeClr val="accent4"/>
        </a:solidFill>
      </dgm:spPr>
      <dgm:t>
        <a:bodyPr/>
        <a:lstStyle/>
        <a:p>
          <a:r>
            <a:rPr lang="vi-VN" dirty="0">
              <a:solidFill>
                <a:schemeClr val="tx1"/>
              </a:solidFill>
              <a:latin typeface="+mj-lt"/>
            </a:rPr>
            <a:t>Nông, lâm, thủy sản </a:t>
          </a:r>
          <a:r>
            <a:rPr lang="vi-VN" dirty="0">
              <a:solidFill>
                <a:srgbClr val="FF0000"/>
              </a:solidFill>
              <a:latin typeface="+mj-lt"/>
            </a:rPr>
            <a:t>(</a:t>
          </a:r>
          <a:r>
            <a:rPr lang="en-US" dirty="0" err="1">
              <a:solidFill>
                <a:srgbClr val="FF0000"/>
              </a:solidFill>
              <a:latin typeface="+mj-lt"/>
            </a:rPr>
            <a:t>tăng</a:t>
          </a:r>
          <a:r>
            <a:rPr lang="en-US" dirty="0">
              <a:solidFill>
                <a:srgbClr val="FF0000"/>
              </a:solidFill>
              <a:latin typeface="+mj-lt"/>
            </a:rPr>
            <a:t> </a:t>
          </a:r>
          <a:r>
            <a:rPr lang="en-US" dirty="0" err="1">
              <a:solidFill>
                <a:srgbClr val="FF0000"/>
              </a:solidFill>
              <a:latin typeface="+mj-lt"/>
            </a:rPr>
            <a:t>thấp</a:t>
          </a:r>
          <a:r>
            <a:rPr lang="en-US" dirty="0">
              <a:solidFill>
                <a:srgbClr val="FF0000"/>
              </a:solidFill>
              <a:latin typeface="+mj-lt"/>
            </a:rPr>
            <a:t> </a:t>
          </a:r>
          <a:r>
            <a:rPr lang="en-US" err="1">
              <a:solidFill>
                <a:srgbClr val="FF0000"/>
              </a:solidFill>
              <a:latin typeface="+mj-lt"/>
            </a:rPr>
            <a:t>hơn</a:t>
          </a:r>
          <a:r>
            <a:rPr lang="vi-VN">
              <a:solidFill>
                <a:srgbClr val="FF0000"/>
              </a:solidFill>
              <a:latin typeface="+mj-lt"/>
            </a:rPr>
            <a:t> 1,33 </a:t>
          </a:r>
          <a:r>
            <a:rPr lang="vi-VN" dirty="0">
              <a:solidFill>
                <a:srgbClr val="FF0000"/>
              </a:solidFill>
              <a:latin typeface="+mj-lt"/>
            </a:rPr>
            <a:t>điểm phần trăm</a:t>
          </a:r>
          <a:r>
            <a:rPr lang="en-US" dirty="0">
              <a:solidFill>
                <a:srgbClr val="FF0000"/>
              </a:solidFill>
              <a:latin typeface="+mj-lt"/>
            </a:rPr>
            <a:t> so </a:t>
          </a:r>
          <a:r>
            <a:rPr lang="en-US" dirty="0" err="1">
              <a:solidFill>
                <a:srgbClr val="FF0000"/>
              </a:solidFill>
              <a:latin typeface="+mj-lt"/>
            </a:rPr>
            <a:t>với</a:t>
          </a:r>
          <a:r>
            <a:rPr lang="en-US" dirty="0">
              <a:solidFill>
                <a:srgbClr val="FF0000"/>
              </a:solidFill>
              <a:latin typeface="+mj-lt"/>
            </a:rPr>
            <a:t> </a:t>
          </a:r>
          <a:r>
            <a:rPr lang="en-US" dirty="0" err="1">
              <a:solidFill>
                <a:srgbClr val="FF0000"/>
              </a:solidFill>
              <a:latin typeface="+mj-lt"/>
            </a:rPr>
            <a:t>cùng</a:t>
          </a:r>
          <a:r>
            <a:rPr lang="en-US" dirty="0">
              <a:solidFill>
                <a:srgbClr val="FF0000"/>
              </a:solidFill>
              <a:latin typeface="+mj-lt"/>
            </a:rPr>
            <a:t> </a:t>
          </a:r>
          <a:r>
            <a:rPr lang="en-US" dirty="0" err="1">
              <a:solidFill>
                <a:srgbClr val="FF0000"/>
              </a:solidFill>
              <a:latin typeface="+mj-lt"/>
            </a:rPr>
            <a:t>kỳ</a:t>
          </a:r>
          <a:r>
            <a:rPr lang="vi-VN" dirty="0">
              <a:solidFill>
                <a:srgbClr val="FF0000"/>
              </a:solidFill>
              <a:latin typeface="+mj-lt"/>
            </a:rPr>
            <a:t>)</a:t>
          </a:r>
        </a:p>
      </dgm:t>
    </dgm:pt>
    <dgm:pt modelId="{1E8D7F8B-444D-4E1A-855D-22BC7F8F53FB}" type="parTrans" cxnId="{3536936B-E4D4-4874-8891-F673A0E81EB3}">
      <dgm:prSet/>
      <dgm:spPr/>
      <dgm:t>
        <a:bodyPr/>
        <a:lstStyle/>
        <a:p>
          <a:endParaRPr lang="vi-VN"/>
        </a:p>
      </dgm:t>
    </dgm:pt>
    <dgm:pt modelId="{F9D5CF69-9572-4E37-B78F-205BA4A59902}" type="sibTrans" cxnId="{3536936B-E4D4-4874-8891-F673A0E81EB3}">
      <dgm:prSet/>
      <dgm:spPr/>
      <dgm:t>
        <a:bodyPr/>
        <a:lstStyle/>
        <a:p>
          <a:endParaRPr lang="vi-VN"/>
        </a:p>
      </dgm:t>
    </dgm:pt>
    <dgm:pt modelId="{14400FCD-4BA7-476D-9EC6-5E2853D4F9FC}">
      <dgm:prSet phldrT="[Text]" custT="1"/>
      <dgm:spPr/>
      <dgm:t>
        <a:bodyPr/>
        <a:lstStyle/>
        <a:p>
          <a:r>
            <a:rPr lang="en-US" sz="2000" dirty="0">
              <a:solidFill>
                <a:srgbClr val="FF0000"/>
              </a:solidFill>
              <a:latin typeface="Times New Roman" panose="02020603050405020304" pitchFamily="18" charset="0"/>
              <a:cs typeface="Times New Roman" panose="02020603050405020304" pitchFamily="18" charset="0"/>
            </a:rPr>
            <a:t>(i)    </a:t>
          </a:r>
          <a:r>
            <a:rPr lang="en-US" sz="2000" dirty="0" err="1">
              <a:latin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nay </a:t>
          </a:r>
          <a:r>
            <a:rPr lang="en-US" sz="2000" dirty="0" err="1">
              <a:latin typeface="Times New Roman" panose="02020603050405020304" pitchFamily="18" charset="0"/>
              <a:cs typeface="Times New Roman" panose="02020603050405020304" pitchFamily="18" charset="0"/>
            </a:rPr>
            <a:t>nhìn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tương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đối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thuận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tuy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gâp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lúa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bị</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khoảng</a:t>
          </a:r>
          <a:r>
            <a:rPr lang="en-US" sz="2000" dirty="0">
              <a:latin typeface="Times New Roman" panose="02020603050405020304" pitchFamily="18" charset="0"/>
              <a:cs typeface="Times New Roman" panose="02020603050405020304" pitchFamily="18" charset="0"/>
            </a:rPr>
            <a:t> 1.190 ha</a:t>
          </a:r>
        </a:p>
        <a:p>
          <a:r>
            <a:rPr lang="en-US" sz="2000" dirty="0">
              <a:solidFill>
                <a:srgbClr val="FF0000"/>
              </a:solidFill>
              <a:latin typeface="Times New Roman" panose="02020603050405020304" pitchFamily="18" charset="0"/>
              <a:cs typeface="Times New Roman" panose="02020603050405020304" pitchFamily="18" charset="0"/>
            </a:rPr>
            <a:t>(ii)    </a:t>
          </a:r>
          <a:r>
            <a:rPr lang="en-US" sz="2000" dirty="0" err="1">
              <a:latin typeface="Times New Roman" panose="02020603050405020304" pitchFamily="18" charset="0"/>
              <a:cs typeface="Times New Roman" panose="02020603050405020304" pitchFamily="18" charset="0"/>
            </a:rPr>
            <a:t>Cuối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địa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bàn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tỉnh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xảy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trồng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lượng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phù</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trước</a:t>
          </a:r>
          <a:r>
            <a:rPr lang="vi-V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lúa</a:t>
          </a:r>
          <a:r>
            <a:rPr lang="en-US" sz="2000" dirty="0">
              <a:latin typeface="Times New Roman" panose="02020603050405020304" pitchFamily="18" charset="0"/>
              <a:cs typeface="Times New Roman" panose="02020603050405020304" pitchFamily="18" charset="0"/>
            </a:rPr>
            <a:t>.</a:t>
          </a:r>
        </a:p>
        <a:p>
          <a:r>
            <a:rPr lang="en-US" sz="2000" dirty="0">
              <a:solidFill>
                <a:srgbClr val="FF0000"/>
              </a:solidFill>
              <a:latin typeface="Times New Roman" panose="02020603050405020304" pitchFamily="18" charset="0"/>
              <a:cs typeface="Times New Roman" panose="02020603050405020304" pitchFamily="18" charset="0"/>
            </a:rPr>
            <a:t>(iii)    </a:t>
          </a:r>
          <a:r>
            <a:rPr lang="en-US" sz="2000" dirty="0" err="1">
              <a:latin typeface="Times New Roman" panose="02020603050405020304" pitchFamily="18" charset="0"/>
              <a:cs typeface="Times New Roman" panose="02020603050405020304" pitchFamily="18" charset="0"/>
            </a:rPr>
            <a:t>Chuột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Xuân</a:t>
          </a:r>
          <a:r>
            <a:rPr lang="en-US" sz="2000" dirty="0">
              <a:latin typeface="Times New Roman" panose="02020603050405020304" pitchFamily="18" charset="0"/>
              <a:cs typeface="Times New Roman" panose="02020603050405020304" pitchFamily="18" charset="0"/>
            </a:rPr>
            <a:t> 2022-2023 </a:t>
          </a:r>
          <a:r>
            <a:rPr lang="en-US" sz="2000" dirty="0" err="1">
              <a:latin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trước</a:t>
          </a:r>
          <a:endParaRPr lang="vi-VN" sz="2000" dirty="0">
            <a:latin typeface="Times New Roman" panose="02020603050405020304" pitchFamily="18" charset="0"/>
            <a:cs typeface="Times New Roman" panose="02020603050405020304" pitchFamily="18" charset="0"/>
          </a:endParaRPr>
        </a:p>
      </dgm:t>
    </dgm:pt>
    <dgm:pt modelId="{2083D61E-66A3-40F6-B39E-5D3829CB0029}" type="parTrans" cxnId="{3B06E43B-419A-423E-B961-176582A77789}">
      <dgm:prSet/>
      <dgm:spPr/>
      <dgm:t>
        <a:bodyPr/>
        <a:lstStyle/>
        <a:p>
          <a:endParaRPr lang="vi-VN"/>
        </a:p>
      </dgm:t>
    </dgm:pt>
    <dgm:pt modelId="{7FF4C361-DB05-4CC8-9B3B-884E38CD531F}" type="sibTrans" cxnId="{3B06E43B-419A-423E-B961-176582A77789}">
      <dgm:prSet/>
      <dgm:spPr/>
      <dgm:t>
        <a:bodyPr/>
        <a:lstStyle/>
        <a:p>
          <a:endParaRPr lang="vi-VN"/>
        </a:p>
      </dgm:t>
    </dgm:pt>
    <dgm:pt modelId="{D0BCA8C1-3AA6-4BA2-A2B6-450B5C050111}">
      <dgm:prSet phldrT="[Text]"/>
      <dgm:spPr/>
      <dgm:t>
        <a:bodyPr/>
        <a:lstStyle/>
        <a:p>
          <a:r>
            <a:rPr lang="en-US">
              <a:solidFill>
                <a:srgbClr val="FF0000"/>
              </a:solidFill>
              <a:latin typeface="Times New Roman" panose="02020603050405020304" pitchFamily="18" charset="0"/>
              <a:cs typeface="Times New Roman" panose="02020603050405020304" pitchFamily="18" charset="0"/>
            </a:rPr>
            <a:t>(i) </a:t>
          </a:r>
          <a:r>
            <a:rPr lang="en-US">
              <a:latin typeface="Times New Roman" panose="02020603050405020304" pitchFamily="18" charset="0"/>
              <a:cs typeface="Times New Roman" panose="02020603050405020304" pitchFamily="18" charset="0"/>
            </a:rPr>
            <a:t>Giá </a:t>
          </a:r>
          <a:r>
            <a:rPr lang="pt-BR">
              <a:latin typeface="Times New Roman" panose="02020603050405020304" pitchFamily="18" charset="0"/>
              <a:cs typeface="Times New Roman" panose="02020603050405020304" pitchFamily="18" charset="0"/>
            </a:rPr>
            <a:t>thịt lợn hơi giảm</a:t>
          </a:r>
          <a:r>
            <a:rPr lang="vi-VN">
              <a:latin typeface="Times New Roman" panose="02020603050405020304" pitchFamily="18" charset="0"/>
              <a:cs typeface="Times New Roman" panose="02020603050405020304" pitchFamily="18" charset="0"/>
            </a:rPr>
            <a:t> </a:t>
          </a:r>
          <a:r>
            <a:rPr lang="en-US">
              <a:latin typeface="Times New Roman" panose="02020603050405020304" pitchFamily="18" charset="0"/>
              <a:cs typeface="Times New Roman" panose="02020603050405020304" pitchFamily="18" charset="0"/>
            </a:rPr>
            <a:t>trong thời gian qua </a:t>
          </a:r>
          <a:r>
            <a:rPr lang="pt-BR">
              <a:latin typeface="Times New Roman" panose="02020603050405020304" pitchFamily="18" charset="0"/>
              <a:cs typeface="Times New Roman" panose="02020603050405020304" pitchFamily="18" charset="0"/>
            </a:rPr>
            <a:t>(dao động từ 45 – 52 nghìn đồng/kg) làm cho người dân có tâm lý không mạnh dạn tái tạo đàn. Sản lượng thịt lợn hơi xuất chuồng chỉ tăng 2,16% (cùng kỳ tăng 3,95%)</a:t>
          </a:r>
          <a:endParaRPr lang="vi-VN">
            <a:latin typeface="Times New Roman" panose="02020603050405020304" pitchFamily="18" charset="0"/>
            <a:cs typeface="Times New Roman" panose="02020603050405020304" pitchFamily="18" charset="0"/>
          </a:endParaRPr>
        </a:p>
      </dgm:t>
    </dgm:pt>
    <dgm:pt modelId="{DC1B121F-ABBF-4AD6-B379-14F5D18EEAE8}" type="parTrans" cxnId="{820BC4A2-441C-4ED8-A7DE-D6ABF50D8E04}">
      <dgm:prSet/>
      <dgm:spPr/>
      <dgm:t>
        <a:bodyPr/>
        <a:lstStyle/>
        <a:p>
          <a:endParaRPr lang="vi-VN"/>
        </a:p>
      </dgm:t>
    </dgm:pt>
    <dgm:pt modelId="{06883A35-BDF4-4993-A695-C82C9F767D9A}" type="sibTrans" cxnId="{820BC4A2-441C-4ED8-A7DE-D6ABF50D8E04}">
      <dgm:prSet/>
      <dgm:spPr/>
      <dgm:t>
        <a:bodyPr/>
        <a:lstStyle/>
        <a:p>
          <a:endParaRPr lang="vi-VN"/>
        </a:p>
      </dgm:t>
    </dgm:pt>
    <dgm:pt modelId="{20AF8D8B-320D-40EB-8503-B4DCCE82FC79}">
      <dgm:prSet phldrT="[Text]" custT="1"/>
      <dgm:spPr/>
      <dgm:t>
        <a:bodyPr/>
        <a:lstStyle/>
        <a:p>
          <a:pPr marL="0" lvl="0" algn="l" defTabSz="800100">
            <a:lnSpc>
              <a:spcPct val="90000"/>
            </a:lnSpc>
            <a:spcBef>
              <a:spcPct val="0"/>
            </a:spcBef>
            <a:spcAft>
              <a:spcPct val="10000"/>
            </a:spcAft>
            <a:buNone/>
          </a:pPr>
          <a:r>
            <a:rPr lang="vi-VN" sz="2600" kern="1200">
              <a:solidFill>
                <a:srgbClr val="FF0000"/>
              </a:solidFill>
              <a:latin typeface="Times New Roman" panose="02020603050405020304" pitchFamily="18" charset="0"/>
              <a:ea typeface="+mn-ea"/>
              <a:cs typeface="Times New Roman" panose="02020603050405020304" pitchFamily="18" charset="0"/>
            </a:rPr>
            <a:t>(i)     </a:t>
          </a:r>
          <a:r>
            <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Do</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diễn biến thời tiết</a:t>
          </a:r>
          <a:r>
            <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nhiệt độ xuống thấp kéo dài nên diện tích thả tôm chậm hơn theo lịch thời vụ</a:t>
          </a:r>
        </a:p>
        <a:p>
          <a:pPr marL="0" lvl="0" algn="l" defTabSz="800100">
            <a:lnSpc>
              <a:spcPct val="90000"/>
            </a:lnSpc>
            <a:spcBef>
              <a:spcPct val="0"/>
            </a:spcBef>
            <a:spcAft>
              <a:spcPct val="10000"/>
            </a:spcAft>
            <a:buNone/>
          </a:pPr>
          <a:r>
            <a:rPr lang="en-US" sz="2600" kern="1200">
              <a:solidFill>
                <a:srgbClr val="FF0000"/>
              </a:solidFill>
              <a:latin typeface="Times New Roman" panose="02020603050405020304" pitchFamily="18" charset="0"/>
              <a:ea typeface="+mn-ea"/>
              <a:cs typeface="Times New Roman" panose="02020603050405020304" pitchFamily="18" charset="0"/>
            </a:rPr>
            <a:t>(ii)    </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Sản lượng nuôi trồng thủy sản chỉ bằng 79,5% so với cùng kỳ</a:t>
          </a:r>
          <a:endPar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gm:t>
    </dgm:pt>
    <dgm:pt modelId="{B4A37995-819B-43B4-B766-05E417EAD437}" type="parTrans" cxnId="{C9797797-EBA9-4DB3-A1B3-94F407ACDE8F}">
      <dgm:prSet/>
      <dgm:spPr/>
      <dgm:t>
        <a:bodyPr/>
        <a:lstStyle/>
        <a:p>
          <a:endParaRPr lang="vi-VN"/>
        </a:p>
      </dgm:t>
    </dgm:pt>
    <dgm:pt modelId="{34F3BEF9-806C-4B38-A0AC-E6CEC910016A}" type="sibTrans" cxnId="{C9797797-EBA9-4DB3-A1B3-94F407ACDE8F}">
      <dgm:prSet/>
      <dgm:spPr/>
      <dgm:t>
        <a:bodyPr/>
        <a:lstStyle/>
        <a:p>
          <a:endParaRPr lang="vi-VN"/>
        </a:p>
      </dgm:t>
    </dgm:pt>
    <dgm:pt modelId="{60C49522-48F3-4EB2-BA9E-A64C8B42B0EC}" type="pres">
      <dgm:prSet presAssocID="{FF9B5C3B-1FC6-48AC-963F-866CE7A10D54}" presName="Name0" presStyleCnt="0">
        <dgm:presLayoutVars>
          <dgm:chMax val="1"/>
          <dgm:chPref val="1"/>
          <dgm:dir/>
          <dgm:resizeHandles/>
        </dgm:presLayoutVars>
      </dgm:prSet>
      <dgm:spPr/>
    </dgm:pt>
    <dgm:pt modelId="{5F227A0A-0348-442A-894F-68C68C43B772}" type="pres">
      <dgm:prSet presAssocID="{23029D66-F8CA-4056-9374-09D927554853}" presName="Parent" presStyleLbl="node1" presStyleIdx="0" presStyleCnt="2" custLinFactNeighborX="-22902" custLinFactNeighborY="-2585">
        <dgm:presLayoutVars>
          <dgm:chMax val="4"/>
          <dgm:chPref val="3"/>
        </dgm:presLayoutVars>
      </dgm:prSet>
      <dgm:spPr/>
    </dgm:pt>
    <dgm:pt modelId="{DCB0E4C8-5D25-4D0A-9C95-6C0EB1D10EF8}" type="pres">
      <dgm:prSet presAssocID="{14400FCD-4BA7-476D-9EC6-5E2853D4F9FC}" presName="Accent" presStyleLbl="node1" presStyleIdx="1" presStyleCnt="2" custLinFactNeighborX="-13733"/>
      <dgm:spPr/>
    </dgm:pt>
    <dgm:pt modelId="{0749FAAE-6312-43B5-8112-E884656D29F3}" type="pres">
      <dgm:prSet presAssocID="{14400FCD-4BA7-476D-9EC6-5E2853D4F9FC}" presName="Image1" presStyleLbl="fgImgPlace1" presStyleIdx="0" presStyleCnt="3" custLinFactNeighborX="-51734"/>
      <dgm:spPr>
        <a:blipFill>
          <a:blip xmlns:r="http://schemas.openxmlformats.org/officeDocument/2006/relationships" r:embed="rId1"/>
          <a:srcRect/>
          <a:stretch>
            <a:fillRect l="-25000" r="-25000"/>
          </a:stretch>
        </a:blipFill>
      </dgm:spPr>
      <dgm:extLst>
        <a:ext uri="{E40237B7-FDA0-4F09-8148-C483321AD2D9}">
          <dgm14:cNvPr xmlns:dgm14="http://schemas.microsoft.com/office/drawing/2010/diagram" id="0" name="" descr="Sunlit wheat field"/>
        </a:ext>
      </dgm:extLst>
    </dgm:pt>
    <dgm:pt modelId="{F4489F37-0CF1-4047-B56A-4CFBB9497E73}" type="pres">
      <dgm:prSet presAssocID="{14400FCD-4BA7-476D-9EC6-5E2853D4F9FC}" presName="Child1" presStyleLbl="revTx" presStyleIdx="0" presStyleCnt="3" custScaleX="409206" custLinFactX="39500" custLinFactNeighborX="100000" custLinFactNeighborY="-20786">
        <dgm:presLayoutVars>
          <dgm:chMax val="0"/>
          <dgm:chPref val="0"/>
          <dgm:bulletEnabled val="1"/>
        </dgm:presLayoutVars>
      </dgm:prSet>
      <dgm:spPr/>
    </dgm:pt>
    <dgm:pt modelId="{401CB70D-56EE-48CC-A50A-AB67940151A1}" type="pres">
      <dgm:prSet presAssocID="{D0BCA8C1-3AA6-4BA2-A2B6-450B5C050111}" presName="Image2" presStyleCnt="0"/>
      <dgm:spPr/>
    </dgm:pt>
    <dgm:pt modelId="{367D6199-5384-4C51-9E35-7D12AF997935}" type="pres">
      <dgm:prSet presAssocID="{D0BCA8C1-3AA6-4BA2-A2B6-450B5C050111}" presName="Image" presStyleLbl="fgImgPlace1" presStyleIdx="1" presStyleCnt="3" custLinFactNeighborX="-5173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 r="-10000"/>
          </a:stretch>
        </a:blipFill>
      </dgm:spPr>
      <dgm:extLst>
        <a:ext uri="{E40237B7-FDA0-4F09-8148-C483321AD2D9}">
          <dgm14:cNvPr xmlns:dgm14="http://schemas.microsoft.com/office/drawing/2010/diagram" id="0" name="" descr="Hens free-range foraging"/>
        </a:ext>
      </dgm:extLst>
    </dgm:pt>
    <dgm:pt modelId="{9F20B608-D354-445F-B004-203EE0090C57}" type="pres">
      <dgm:prSet presAssocID="{D0BCA8C1-3AA6-4BA2-A2B6-450B5C050111}" presName="Child2" presStyleLbl="revTx" presStyleIdx="1" presStyleCnt="3" custScaleX="386883" custLinFactX="12772" custLinFactNeighborX="100000">
        <dgm:presLayoutVars>
          <dgm:chMax val="0"/>
          <dgm:chPref val="0"/>
          <dgm:bulletEnabled val="1"/>
        </dgm:presLayoutVars>
      </dgm:prSet>
      <dgm:spPr/>
    </dgm:pt>
    <dgm:pt modelId="{7A3EB905-82C4-45D5-80DA-8075AE52B8B9}" type="pres">
      <dgm:prSet presAssocID="{20AF8D8B-320D-40EB-8503-B4DCCE82FC79}" presName="Image3" presStyleCnt="0"/>
      <dgm:spPr/>
    </dgm:pt>
    <dgm:pt modelId="{836F7901-1BFF-48AD-8FF8-24B46139F41C}" type="pres">
      <dgm:prSet presAssocID="{20AF8D8B-320D-40EB-8503-B4DCCE82FC79}" presName="Image" presStyleLbl="fgImgPlace1" presStyleIdx="2" presStyleCnt="3" custLinFactNeighborX="-5173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extLst>
        <a:ext uri="{E40237B7-FDA0-4F09-8148-C483321AD2D9}">
          <dgm14:cNvPr xmlns:dgm14="http://schemas.microsoft.com/office/drawing/2010/diagram" id="0" name="" descr="Raw whole fish, with slit gullet, laying on ice"/>
        </a:ext>
      </dgm:extLst>
    </dgm:pt>
    <dgm:pt modelId="{69DD57E8-2543-4A61-92F4-A2F5C91A2168}" type="pres">
      <dgm:prSet presAssocID="{20AF8D8B-320D-40EB-8503-B4DCCE82FC79}" presName="Child3" presStyleLbl="revTx" presStyleIdx="2" presStyleCnt="3" custScaleX="419282" custLinFactX="30440" custLinFactNeighborX="100000" custLinFactNeighborY="18334">
        <dgm:presLayoutVars>
          <dgm:chMax val="0"/>
          <dgm:chPref val="0"/>
          <dgm:bulletEnabled val="1"/>
        </dgm:presLayoutVars>
      </dgm:prSet>
      <dgm:spPr/>
    </dgm:pt>
  </dgm:ptLst>
  <dgm:cxnLst>
    <dgm:cxn modelId="{39428A16-2DB9-45AF-8E1D-EF32416F6D5E}" type="presOf" srcId="{D0BCA8C1-3AA6-4BA2-A2B6-450B5C050111}" destId="{9F20B608-D354-445F-B004-203EE0090C57}" srcOrd="0" destOrd="0" presId="urn:microsoft.com/office/officeart/2011/layout/RadialPictureList"/>
    <dgm:cxn modelId="{7AE93330-ED60-4E2B-B256-2D4D0BC23979}" type="presOf" srcId="{FF9B5C3B-1FC6-48AC-963F-866CE7A10D54}" destId="{60C49522-48F3-4EB2-BA9E-A64C8B42B0EC}" srcOrd="0" destOrd="0" presId="urn:microsoft.com/office/officeart/2011/layout/RadialPictureList"/>
    <dgm:cxn modelId="{8101CA30-BAAD-4B0E-889C-E6C9A6C2C3B6}" type="presOf" srcId="{23029D66-F8CA-4056-9374-09D927554853}" destId="{5F227A0A-0348-442A-894F-68C68C43B772}" srcOrd="0" destOrd="0" presId="urn:microsoft.com/office/officeart/2011/layout/RadialPictureList"/>
    <dgm:cxn modelId="{3B06E43B-419A-423E-B961-176582A77789}" srcId="{23029D66-F8CA-4056-9374-09D927554853}" destId="{14400FCD-4BA7-476D-9EC6-5E2853D4F9FC}" srcOrd="0" destOrd="0" parTransId="{2083D61E-66A3-40F6-B39E-5D3829CB0029}" sibTransId="{7FF4C361-DB05-4CC8-9B3B-884E38CD531F}"/>
    <dgm:cxn modelId="{3536936B-E4D4-4874-8891-F673A0E81EB3}" srcId="{FF9B5C3B-1FC6-48AC-963F-866CE7A10D54}" destId="{23029D66-F8CA-4056-9374-09D927554853}" srcOrd="0" destOrd="0" parTransId="{1E8D7F8B-444D-4E1A-855D-22BC7F8F53FB}" sibTransId="{F9D5CF69-9572-4E37-B78F-205BA4A59902}"/>
    <dgm:cxn modelId="{33F9DA6C-E558-4509-8E71-8C67D5E8B293}" type="presOf" srcId="{14400FCD-4BA7-476D-9EC6-5E2853D4F9FC}" destId="{F4489F37-0CF1-4047-B56A-4CFBB9497E73}" srcOrd="0" destOrd="0" presId="urn:microsoft.com/office/officeart/2011/layout/RadialPictureList"/>
    <dgm:cxn modelId="{87E1EE92-8FD6-4A58-942E-B18D477DEA54}" type="presOf" srcId="{20AF8D8B-320D-40EB-8503-B4DCCE82FC79}" destId="{69DD57E8-2543-4A61-92F4-A2F5C91A2168}" srcOrd="0" destOrd="0" presId="urn:microsoft.com/office/officeart/2011/layout/RadialPictureList"/>
    <dgm:cxn modelId="{C9797797-EBA9-4DB3-A1B3-94F407ACDE8F}" srcId="{23029D66-F8CA-4056-9374-09D927554853}" destId="{20AF8D8B-320D-40EB-8503-B4DCCE82FC79}" srcOrd="2" destOrd="0" parTransId="{B4A37995-819B-43B4-B766-05E417EAD437}" sibTransId="{34F3BEF9-806C-4B38-A0AC-E6CEC910016A}"/>
    <dgm:cxn modelId="{820BC4A2-441C-4ED8-A7DE-D6ABF50D8E04}" srcId="{23029D66-F8CA-4056-9374-09D927554853}" destId="{D0BCA8C1-3AA6-4BA2-A2B6-450B5C050111}" srcOrd="1" destOrd="0" parTransId="{DC1B121F-ABBF-4AD6-B379-14F5D18EEAE8}" sibTransId="{06883A35-BDF4-4993-A695-C82C9F767D9A}"/>
    <dgm:cxn modelId="{3D8241C8-5A9C-4742-B6E2-783B2EDA8A23}" type="presParOf" srcId="{60C49522-48F3-4EB2-BA9E-A64C8B42B0EC}" destId="{5F227A0A-0348-442A-894F-68C68C43B772}" srcOrd="0" destOrd="0" presId="urn:microsoft.com/office/officeart/2011/layout/RadialPictureList"/>
    <dgm:cxn modelId="{DA37EDEF-D539-4602-8293-4A36288CBCE0}" type="presParOf" srcId="{60C49522-48F3-4EB2-BA9E-A64C8B42B0EC}" destId="{DCB0E4C8-5D25-4D0A-9C95-6C0EB1D10EF8}" srcOrd="1" destOrd="0" presId="urn:microsoft.com/office/officeart/2011/layout/RadialPictureList"/>
    <dgm:cxn modelId="{540A46EA-A4DF-4089-AA13-E717613536F2}" type="presParOf" srcId="{60C49522-48F3-4EB2-BA9E-A64C8B42B0EC}" destId="{0749FAAE-6312-43B5-8112-E884656D29F3}" srcOrd="2" destOrd="0" presId="urn:microsoft.com/office/officeart/2011/layout/RadialPictureList"/>
    <dgm:cxn modelId="{973F942E-0F2C-4344-B956-ECAADFD2C086}" type="presParOf" srcId="{60C49522-48F3-4EB2-BA9E-A64C8B42B0EC}" destId="{F4489F37-0CF1-4047-B56A-4CFBB9497E73}" srcOrd="3" destOrd="0" presId="urn:microsoft.com/office/officeart/2011/layout/RadialPictureList"/>
    <dgm:cxn modelId="{1C6B4611-FBFB-4303-9CAE-EA53AE6DD347}" type="presParOf" srcId="{60C49522-48F3-4EB2-BA9E-A64C8B42B0EC}" destId="{401CB70D-56EE-48CC-A50A-AB67940151A1}" srcOrd="4" destOrd="0" presId="urn:microsoft.com/office/officeart/2011/layout/RadialPictureList"/>
    <dgm:cxn modelId="{7AD5A12B-EFB3-4D48-961C-047AA9BC8958}" type="presParOf" srcId="{401CB70D-56EE-48CC-A50A-AB67940151A1}" destId="{367D6199-5384-4C51-9E35-7D12AF997935}" srcOrd="0" destOrd="0" presId="urn:microsoft.com/office/officeart/2011/layout/RadialPictureList"/>
    <dgm:cxn modelId="{F13674FA-D89B-47C4-84DA-DD716ED3C2CB}" type="presParOf" srcId="{60C49522-48F3-4EB2-BA9E-A64C8B42B0EC}" destId="{9F20B608-D354-445F-B004-203EE0090C57}" srcOrd="5" destOrd="0" presId="urn:microsoft.com/office/officeart/2011/layout/RadialPictureList"/>
    <dgm:cxn modelId="{B776DBD8-DED0-4FA5-9153-A9AC4AFE6862}" type="presParOf" srcId="{60C49522-48F3-4EB2-BA9E-A64C8B42B0EC}" destId="{7A3EB905-82C4-45D5-80DA-8075AE52B8B9}" srcOrd="6" destOrd="0" presId="urn:microsoft.com/office/officeart/2011/layout/RadialPictureList"/>
    <dgm:cxn modelId="{DC36AF43-74C6-42CC-8785-2911501B4901}" type="presParOf" srcId="{7A3EB905-82C4-45D5-80DA-8075AE52B8B9}" destId="{836F7901-1BFF-48AD-8FF8-24B46139F41C}" srcOrd="0" destOrd="0" presId="urn:microsoft.com/office/officeart/2011/layout/RadialPictureList"/>
    <dgm:cxn modelId="{D67ED952-5CDC-4FD6-972B-AEAF2FBFCC2F}" type="presParOf" srcId="{60C49522-48F3-4EB2-BA9E-A64C8B42B0EC}" destId="{69DD57E8-2543-4A61-92F4-A2F5C91A2168}" srcOrd="7"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2</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2400" b="1" i="0" kern="1200" dirty="0">
              <a:latin typeface="Times New Roman" panose="02020603050405020304" pitchFamily="18" charset="0"/>
              <a:cs typeface="Times New Roman" panose="02020603050405020304" pitchFamily="18" charset="0"/>
            </a:rPr>
            <a:t>Công nghiệp – Xây dựng</a:t>
          </a:r>
          <a:endParaRPr lang="en-US" sz="24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custLinFactX="-81387" custLinFactNeighborX="-100000" custLinFactNeighborY="-709">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ScaleX="53536" custLinFactNeighborX="-24756" custLinFactNeighborY="-109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2</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i="0" kern="1200">
              <a:latin typeface="Times New Roman" panose="02020603050405020304" pitchFamily="18" charset="0"/>
              <a:cs typeface="Times New Roman" panose="02020603050405020304" pitchFamily="18" charset="0"/>
            </a:rPr>
            <a:t>Công nghiệp – xây dựng</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2</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en-US" sz="3200" b="1" i="0" kern="1200" dirty="0">
              <a:latin typeface="Times New Roman" panose="02020603050405020304" pitchFamily="18" charset="0"/>
              <a:cs typeface="Times New Roman" panose="02020603050405020304" pitchFamily="18" charset="0"/>
            </a:rPr>
            <a:t>X</a:t>
          </a:r>
          <a:r>
            <a:rPr lang="vi-VN" sz="3200" b="1" i="0" kern="1200" dirty="0">
              <a:latin typeface="Times New Roman" panose="02020603050405020304" pitchFamily="18" charset="0"/>
              <a:cs typeface="Times New Roman" panose="02020603050405020304" pitchFamily="18" charset="0"/>
            </a:rPr>
            <a:t>ây dựng</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các</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dự</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án</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bất</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động</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sản</a:t>
          </a:r>
          <a:r>
            <a:rPr lang="en-US" sz="3200" b="1" i="0" kern="1200" dirty="0">
              <a:latin typeface="Times New Roman" panose="02020603050405020304" pitchFamily="18" charset="0"/>
              <a:cs typeface="Times New Roman" panose="02020603050405020304" pitchFamily="18" charset="0"/>
            </a:rPr>
            <a:t>)</a:t>
          </a:r>
          <a:endParaRPr lang="en-US" sz="32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B4041E00-CB72-4917-AC83-D94A70BCF591}" type="presOf" srcId="{7158C417-01D3-4DA0-9415-16B3B3977CD1}" destId="{9770188F-3220-4119-9599-0FD33E998D96}"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EA423C27-C57A-4184-952C-A2AC598E1694}" type="presOf" srcId="{CE531857-95D9-4450-A523-F1CA7AE880F1}" destId="{E5F4221C-3B75-4195-B6B0-6C7247B30852}" srcOrd="0" destOrd="0" presId="urn:microsoft.com/office/officeart/2005/8/layout/chevron2"/>
    <dgm:cxn modelId="{D543348A-B925-4B0C-BB29-8E3C71FE1FF5}" type="presOf" srcId="{011C79E0-B116-4E55-8C54-A2CE86D2A740}" destId="{710DA7AD-DF2E-4B6F-8F66-B72A755643A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38962789-E8B8-4FFD-B7DB-502C5E691246}" type="presParOf" srcId="{710DA7AD-DF2E-4B6F-8F66-B72A755643A6}" destId="{E56F3C40-8FB1-476F-A6D3-68C8D2629BA9}" srcOrd="0" destOrd="0" presId="urn:microsoft.com/office/officeart/2005/8/layout/chevron2"/>
    <dgm:cxn modelId="{CA73E829-1403-44F3-AA8D-A6B3F4C7BAAC}" type="presParOf" srcId="{E56F3C40-8FB1-476F-A6D3-68C8D2629BA9}" destId="{E5F4221C-3B75-4195-B6B0-6C7247B30852}" srcOrd="0" destOrd="0" presId="urn:microsoft.com/office/officeart/2005/8/layout/chevron2"/>
    <dgm:cxn modelId="{E103F85C-A9DA-47DD-B35A-AF484FB4AD4F}"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custT="1"/>
      <dgm:spPr/>
      <dgm:t>
        <a:bodyPr/>
        <a:lstStyle/>
        <a:p>
          <a:r>
            <a:rPr lang="en-US" sz="2800"/>
            <a:t>2</a:t>
          </a:r>
          <a:endParaRPr lang="en-US" sz="2800" dirty="0"/>
        </a:p>
      </dgm:t>
    </dgm:pt>
    <dgm:pt modelId="{7049913E-CA72-4D04-86E8-DB4D4A7E415E}" type="parTrans" cxnId="{F2316B1A-A28B-4982-B678-722CAA864769}">
      <dgm:prSet/>
      <dgm:spPr/>
      <dgm:t>
        <a:bodyPr/>
        <a:lstStyle/>
        <a:p>
          <a:endParaRPr lang="en-US" sz="2800"/>
        </a:p>
      </dgm:t>
    </dgm:pt>
    <dgm:pt modelId="{6F0CD08A-C498-4E17-88C3-1D1175F05039}" type="sibTrans" cxnId="{F2316B1A-A28B-4982-B678-722CAA864769}">
      <dgm:prSet/>
      <dgm:spPr/>
      <dgm:t>
        <a:bodyPr/>
        <a:lstStyle/>
        <a:p>
          <a:endParaRPr lang="en-US" sz="2800"/>
        </a:p>
      </dgm:t>
    </dgm:pt>
    <dgm:pt modelId="{7158C417-01D3-4DA0-9415-16B3B3977CD1}">
      <dgm:prSet phldrT="[Text]" custT="1"/>
      <dgm:spPr>
        <a:solidFill>
          <a:schemeClr val="accent2">
            <a:lumMod val="20000"/>
            <a:lumOff val="80000"/>
            <a:alpha val="90000"/>
          </a:schemeClr>
        </a:solidFill>
      </dgm:spPr>
      <dgm:t>
        <a:bodyPr/>
        <a:lstStyle/>
        <a:p>
          <a:pPr>
            <a:buNone/>
          </a:pPr>
          <a:r>
            <a:rPr lang="en-US" sz="2800" b="1" i="0" kern="1200" dirty="0">
              <a:latin typeface="Times New Roman" panose="02020603050405020304" pitchFamily="18" charset="0"/>
              <a:cs typeface="Times New Roman" panose="02020603050405020304" pitchFamily="18" charset="0"/>
            </a:rPr>
            <a:t>X</a:t>
          </a:r>
          <a:r>
            <a:rPr lang="vi-VN" sz="2800" b="1" i="0" kern="1200" dirty="0">
              <a:latin typeface="Times New Roman" panose="02020603050405020304" pitchFamily="18" charset="0"/>
              <a:cs typeface="Times New Roman" panose="02020603050405020304" pitchFamily="18" charset="0"/>
            </a:rPr>
            <a:t>ây dựng</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giải</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pháp</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thúc</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đẩy</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các</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dự</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án</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bất</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động</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sản</a:t>
          </a:r>
          <a:r>
            <a:rPr lang="en-US" sz="2800" b="1" i="0" kern="1200" dirty="0">
              <a:latin typeface="Times New Roman" panose="02020603050405020304" pitchFamily="18" charset="0"/>
              <a:cs typeface="Times New Roman" panose="02020603050405020304" pitchFamily="18" charset="0"/>
            </a:rPr>
            <a:t>)</a:t>
          </a:r>
          <a:endParaRPr lang="en-US" sz="28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sz="2800"/>
        </a:p>
      </dgm:t>
    </dgm:pt>
    <dgm:pt modelId="{8C5248B0-CF95-46B9-B3DF-5903DA7BE923}" type="parTrans" cxnId="{151F138B-8227-4665-BD22-1724EE04FEC3}">
      <dgm:prSet/>
      <dgm:spPr/>
      <dgm:t>
        <a:bodyPr/>
        <a:lstStyle/>
        <a:p>
          <a:endParaRPr lang="en-US" sz="2800"/>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ScaleY="193242">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EF092941-D6A1-4912-A4B8-4400EA8F8E61}" type="presOf" srcId="{CE531857-95D9-4450-A523-F1CA7AE880F1}" destId="{E5F4221C-3B75-4195-B6B0-6C7247B30852}"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47762BE6-7DB5-49DD-B8E1-8704174ED333}" type="presOf" srcId="{011C79E0-B116-4E55-8C54-A2CE86D2A740}" destId="{710DA7AD-DF2E-4B6F-8F66-B72A755643A6}" srcOrd="0" destOrd="0" presId="urn:microsoft.com/office/officeart/2005/8/layout/chevron2"/>
    <dgm:cxn modelId="{E45C1EFB-371D-4D9C-9CA1-DCA86DB0C3C8}" type="presOf" srcId="{7158C417-01D3-4DA0-9415-16B3B3977CD1}" destId="{9770188F-3220-4119-9599-0FD33E998D96}" srcOrd="0" destOrd="0" presId="urn:microsoft.com/office/officeart/2005/8/layout/chevron2"/>
    <dgm:cxn modelId="{B5FE72B4-439D-49B6-8853-D19EE03113CF}" type="presParOf" srcId="{710DA7AD-DF2E-4B6F-8F66-B72A755643A6}" destId="{E56F3C40-8FB1-476F-A6D3-68C8D2629BA9}" srcOrd="0" destOrd="0" presId="urn:microsoft.com/office/officeart/2005/8/layout/chevron2"/>
    <dgm:cxn modelId="{3FADC2FD-A24B-4679-A545-D71EA6A57893}" type="presParOf" srcId="{E56F3C40-8FB1-476F-A6D3-68C8D2629BA9}" destId="{E5F4221C-3B75-4195-B6B0-6C7247B30852}" srcOrd="0" destOrd="0" presId="urn:microsoft.com/office/officeart/2005/8/layout/chevron2"/>
    <dgm:cxn modelId="{9B818762-6A5C-4C30-B2B2-593A24AF4DC5}"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3</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dirty="0">
              <a:latin typeface="Times New Roman" panose="02020603050405020304" pitchFamily="18" charset="0"/>
              <a:cs typeface="Times New Roman" panose="02020603050405020304" pitchFamily="18" charset="0"/>
            </a:rPr>
            <a:t>Thương mại – dịch vụ</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custLinFactNeighborX="-49688" custLinFactNeighborY="1345">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ScaleX="99648" custLinFactNeighborX="-69" custLinFactNeighborY="-57427">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56028E36-CFE9-40D8-AF3D-F2BE4710E306}" type="presOf" srcId="{CE531857-95D9-4450-A523-F1CA7AE880F1}" destId="{E5F4221C-3B75-4195-B6B0-6C7247B30852}" srcOrd="0" destOrd="0" presId="urn:microsoft.com/office/officeart/2005/8/layout/chevron2"/>
    <dgm:cxn modelId="{FE5DAF71-43FC-48DF-A27D-872394D536AD}"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507494AF-17D3-445C-A7A0-53C1997C1C38}" type="presOf" srcId="{011C79E0-B116-4E55-8C54-A2CE86D2A740}" destId="{710DA7AD-DF2E-4B6F-8F66-B72A755643A6}" srcOrd="0" destOrd="0" presId="urn:microsoft.com/office/officeart/2005/8/layout/chevron2"/>
    <dgm:cxn modelId="{D1E31465-3B07-4042-A760-36180FA67668}" type="presParOf" srcId="{710DA7AD-DF2E-4B6F-8F66-B72A755643A6}" destId="{E56F3C40-8FB1-476F-A6D3-68C8D2629BA9}" srcOrd="0" destOrd="0" presId="urn:microsoft.com/office/officeart/2005/8/layout/chevron2"/>
    <dgm:cxn modelId="{325DDE29-32FC-4671-B838-E5BB85A1472C}" type="presParOf" srcId="{E56F3C40-8FB1-476F-A6D3-68C8D2629BA9}" destId="{E5F4221C-3B75-4195-B6B0-6C7247B30852}" srcOrd="0" destOrd="0" presId="urn:microsoft.com/office/officeart/2005/8/layout/chevron2"/>
    <dgm:cxn modelId="{EE41409F-5893-4FA1-877C-2831D9D72125}"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3</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dirty="0">
              <a:latin typeface="Times New Roman" panose="02020603050405020304" pitchFamily="18" charset="0"/>
              <a:cs typeface="Times New Roman" panose="02020603050405020304" pitchFamily="18" charset="0"/>
            </a:rPr>
            <a:t>Thương mại – dịch vụ</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custLinFactNeighborX="-49688" custLinFactNeighborY="1345">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ScaleX="99648" custLinFactNeighborX="8902" custLinFactNeighborY="-14424">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CE83D61E-0636-419E-BE24-6D5FA75D0A47}" type="presOf" srcId="{7158C417-01D3-4DA0-9415-16B3B3977CD1}" destId="{9770188F-3220-4119-9599-0FD33E998D96}" srcOrd="0" destOrd="0" presId="urn:microsoft.com/office/officeart/2005/8/layout/chevron2"/>
    <dgm:cxn modelId="{C0D2D61F-7C4A-452F-B4ED-AD374BC2801E}" type="presOf" srcId="{CE531857-95D9-4450-A523-F1CA7AE880F1}" destId="{E5F4221C-3B75-4195-B6B0-6C7247B30852}" srcOrd="0" destOrd="0" presId="urn:microsoft.com/office/officeart/2005/8/layout/chevron2"/>
    <dgm:cxn modelId="{FD007974-608A-4CB4-8965-929C1DB7F2CA}" type="presOf" srcId="{011C79E0-B116-4E55-8C54-A2CE86D2A740}" destId="{710DA7AD-DF2E-4B6F-8F66-B72A755643A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B1A685F3-33A2-43E3-97AD-2866B78062E6}" type="presParOf" srcId="{710DA7AD-DF2E-4B6F-8F66-B72A755643A6}" destId="{E56F3C40-8FB1-476F-A6D3-68C8D2629BA9}" srcOrd="0" destOrd="0" presId="urn:microsoft.com/office/officeart/2005/8/layout/chevron2"/>
    <dgm:cxn modelId="{76683BEE-0584-4E69-885E-72676090E08F}" type="presParOf" srcId="{E56F3C40-8FB1-476F-A6D3-68C8D2629BA9}" destId="{E5F4221C-3B75-4195-B6B0-6C7247B30852}" srcOrd="0" destOrd="0" presId="urn:microsoft.com/office/officeart/2005/8/layout/chevron2"/>
    <dgm:cxn modelId="{DE007F8B-FDD5-48C2-A9E0-C3CE01E737C1}"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3</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a:latin typeface="Times New Roman" panose="02020603050405020304" pitchFamily="18" charset="0"/>
              <a:cs typeface="Times New Roman" panose="02020603050405020304" pitchFamily="18" charset="0"/>
            </a:rPr>
            <a:t>Thương mại – dịch vụ - du lịch</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custLinFactNeighborX="-49688" custLinFactNeighborY="1345">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ScaleX="99648" custLinFactNeighborX="8902" custLinFactNeighborY="-14424">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4</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i="0" kern="1200">
              <a:latin typeface="Times New Roman" panose="02020603050405020304" pitchFamily="18" charset="0"/>
              <a:cs typeface="Times New Roman" panose="02020603050405020304" pitchFamily="18" charset="0"/>
            </a:rPr>
            <a:t>Tài chính – ngân sách</a:t>
          </a:r>
          <a:endParaRPr lang="en-US" sz="3600" b="1" i="0"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5</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a:latin typeface="Times New Roman" panose="02020603050405020304" pitchFamily="18" charset="0"/>
              <a:cs typeface="Times New Roman" panose="02020603050405020304" pitchFamily="18" charset="0"/>
            </a:rPr>
            <a:t>Đầu tư phát triển</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5</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a:latin typeface="Times New Roman" panose="02020603050405020304" pitchFamily="18" charset="0"/>
              <a:cs typeface="Times New Roman" panose="02020603050405020304" pitchFamily="18" charset="0"/>
            </a:rPr>
            <a:t>Đầu tư phát triển</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5" custLinFactNeighborY="-7557">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9B5C3B-1FC6-48AC-963F-866CE7A10D54}" type="doc">
      <dgm:prSet loTypeId="urn:microsoft.com/office/officeart/2011/layout/RadialPictureList" loCatId="officeonline" qsTypeId="urn:microsoft.com/office/officeart/2005/8/quickstyle/simple5" qsCatId="simple" csTypeId="urn:microsoft.com/office/officeart/2005/8/colors/accent1_2" csCatId="accent1" phldr="1"/>
      <dgm:spPr/>
      <dgm:t>
        <a:bodyPr/>
        <a:lstStyle/>
        <a:p>
          <a:endParaRPr lang="vi-VN"/>
        </a:p>
      </dgm:t>
    </dgm:pt>
    <dgm:pt modelId="{23029D66-F8CA-4056-9374-09D927554853}">
      <dgm:prSet phldrT="[Text]"/>
      <dgm:spPr>
        <a:solidFill>
          <a:schemeClr val="accent4"/>
        </a:solidFill>
      </dgm:spPr>
      <dgm:t>
        <a:bodyPr/>
        <a:lstStyle/>
        <a:p>
          <a:r>
            <a:rPr lang="vi-VN" dirty="0">
              <a:solidFill>
                <a:schemeClr val="tx1"/>
              </a:solidFill>
            </a:rPr>
            <a:t>Công </a:t>
          </a:r>
          <a:r>
            <a:rPr lang="vi-VN">
              <a:solidFill>
                <a:schemeClr val="tx1"/>
              </a:solidFill>
            </a:rPr>
            <a:t>nghiệp </a:t>
          </a:r>
          <a:r>
            <a:rPr lang="vi-VN">
              <a:solidFill>
                <a:srgbClr val="FF0000"/>
              </a:solidFill>
            </a:rPr>
            <a:t>(</a:t>
          </a:r>
          <a:r>
            <a:rPr lang="en-US" dirty="0" err="1">
              <a:solidFill>
                <a:srgbClr val="FF0000"/>
              </a:solidFill>
            </a:rPr>
            <a:t>tăng</a:t>
          </a:r>
          <a:r>
            <a:rPr lang="en-US" dirty="0">
              <a:solidFill>
                <a:srgbClr val="FF0000"/>
              </a:solidFill>
            </a:rPr>
            <a:t> </a:t>
          </a:r>
          <a:r>
            <a:rPr lang="en-US" dirty="0" err="1">
              <a:solidFill>
                <a:srgbClr val="FF0000"/>
              </a:solidFill>
            </a:rPr>
            <a:t>thấp</a:t>
          </a:r>
          <a:r>
            <a:rPr lang="en-US" dirty="0">
              <a:solidFill>
                <a:srgbClr val="FF0000"/>
              </a:solidFill>
            </a:rPr>
            <a:t> </a:t>
          </a:r>
          <a:r>
            <a:rPr lang="en-US" err="1">
              <a:solidFill>
                <a:srgbClr val="FF0000"/>
              </a:solidFill>
            </a:rPr>
            <a:t>hơn</a:t>
          </a:r>
          <a:r>
            <a:rPr lang="en-US">
              <a:solidFill>
                <a:srgbClr val="FF0000"/>
              </a:solidFill>
            </a:rPr>
            <a:t> </a:t>
          </a:r>
          <a:r>
            <a:rPr lang="vi-VN">
              <a:solidFill>
                <a:srgbClr val="FF0000"/>
              </a:solidFill>
            </a:rPr>
            <a:t>7,06</a:t>
          </a:r>
          <a:r>
            <a:rPr lang="en-US">
              <a:solidFill>
                <a:srgbClr val="FF0000"/>
              </a:solidFill>
            </a:rPr>
            <a:t> </a:t>
          </a:r>
          <a:r>
            <a:rPr lang="en-US" dirty="0" err="1">
              <a:solidFill>
                <a:srgbClr val="FF0000"/>
              </a:solidFill>
            </a:rPr>
            <a:t>điểm</a:t>
          </a:r>
          <a:r>
            <a:rPr lang="en-US" dirty="0">
              <a:solidFill>
                <a:srgbClr val="FF0000"/>
              </a:solidFill>
            </a:rPr>
            <a:t> </a:t>
          </a:r>
          <a:r>
            <a:rPr lang="en-US" dirty="0" err="1">
              <a:solidFill>
                <a:srgbClr val="FF0000"/>
              </a:solidFill>
            </a:rPr>
            <a:t>phần</a:t>
          </a:r>
          <a:r>
            <a:rPr lang="en-US" dirty="0">
              <a:solidFill>
                <a:srgbClr val="FF0000"/>
              </a:solidFill>
            </a:rPr>
            <a:t> </a:t>
          </a:r>
          <a:r>
            <a:rPr lang="en-US" dirty="0" err="1">
              <a:solidFill>
                <a:srgbClr val="FF0000"/>
              </a:solidFill>
            </a:rPr>
            <a:t>trăm</a:t>
          </a:r>
          <a:r>
            <a:rPr lang="en-US" dirty="0">
              <a:solidFill>
                <a:srgbClr val="FF0000"/>
              </a:solidFill>
            </a:rPr>
            <a:t> so </a:t>
          </a:r>
          <a:r>
            <a:rPr lang="en-US" dirty="0" err="1">
              <a:solidFill>
                <a:srgbClr val="FF0000"/>
              </a:solidFill>
            </a:rPr>
            <a:t>cùng</a:t>
          </a:r>
          <a:r>
            <a:rPr lang="en-US" dirty="0">
              <a:solidFill>
                <a:srgbClr val="FF0000"/>
              </a:solidFill>
            </a:rPr>
            <a:t> </a:t>
          </a:r>
          <a:r>
            <a:rPr lang="en-US" dirty="0" err="1">
              <a:solidFill>
                <a:srgbClr val="FF0000"/>
              </a:solidFill>
            </a:rPr>
            <a:t>kỳ</a:t>
          </a:r>
          <a:r>
            <a:rPr lang="en-US" dirty="0">
              <a:solidFill>
                <a:srgbClr val="FF0000"/>
              </a:solidFill>
            </a:rPr>
            <a:t>)</a:t>
          </a:r>
          <a:endParaRPr lang="vi-VN" dirty="0">
            <a:solidFill>
              <a:srgbClr val="FF0000"/>
            </a:solidFill>
          </a:endParaRPr>
        </a:p>
      </dgm:t>
    </dgm:pt>
    <dgm:pt modelId="{1E8D7F8B-444D-4E1A-855D-22BC7F8F53FB}" type="parTrans" cxnId="{3536936B-E4D4-4874-8891-F673A0E81EB3}">
      <dgm:prSet/>
      <dgm:spPr/>
      <dgm:t>
        <a:bodyPr/>
        <a:lstStyle/>
        <a:p>
          <a:endParaRPr lang="vi-VN"/>
        </a:p>
      </dgm:t>
    </dgm:pt>
    <dgm:pt modelId="{F9D5CF69-9572-4E37-B78F-205BA4A59902}" type="sibTrans" cxnId="{3536936B-E4D4-4874-8891-F673A0E81EB3}">
      <dgm:prSet/>
      <dgm:spPr/>
      <dgm:t>
        <a:bodyPr/>
        <a:lstStyle/>
        <a:p>
          <a:endParaRPr lang="vi-VN"/>
        </a:p>
      </dgm:t>
    </dgm:pt>
    <dgm:pt modelId="{D0BCA8C1-3AA6-4BA2-A2B6-450B5C050111}">
      <dgm:prSet phldrT="[Text]" custT="1"/>
      <dgm:spPr/>
      <dgm:t>
        <a:bodyPr/>
        <a:lstStyle/>
        <a:p>
          <a:r>
            <a:rPr lang="en-US" sz="2000" kern="1200">
              <a:solidFill>
                <a:srgbClr val="FF0000"/>
              </a:solidFill>
              <a:latin typeface="Times New Roman" panose="02020603050405020304" pitchFamily="18" charset="0"/>
              <a:ea typeface="+mn-ea"/>
              <a:cs typeface="Times New Roman" panose="02020603050405020304" pitchFamily="18" charset="0"/>
            </a:rPr>
            <a:t>(ii) </a:t>
          </a:r>
          <a:r>
            <a:rPr lang="en-US" sz="2000" kern="1200">
              <a:solidFill>
                <a:schemeClr val="tx1"/>
              </a:solidFill>
              <a:latin typeface="Times New Roman" panose="02020603050405020304" pitchFamily="18" charset="0"/>
              <a:ea typeface="+mn-ea"/>
              <a:cs typeface="Times New Roman" panose="02020603050405020304" pitchFamily="18" charset="0"/>
            </a:rPr>
            <a:t>Sự sụt giảm ngành sản xuất giường, tủ, bàn, ghế kéo theo các ngành phụ trợ giảm theo: Dệt giảm 16,17%; Sản xuất giấy và sản phẩm từ giấy giảm 24,31%...</a:t>
          </a:r>
          <a:endParaRPr lang="vi-VN" sz="2000" kern="1200">
            <a:solidFill>
              <a:prstClr val="black"/>
            </a:solidFill>
            <a:latin typeface="Times New Roman" panose="02020603050405020304" pitchFamily="18" charset="0"/>
            <a:ea typeface="+mn-ea"/>
            <a:cs typeface="Times New Roman" panose="02020603050405020304" pitchFamily="18" charset="0"/>
          </a:endParaRPr>
        </a:p>
      </dgm:t>
    </dgm:pt>
    <dgm:pt modelId="{DC1B121F-ABBF-4AD6-B379-14F5D18EEAE8}" type="parTrans" cxnId="{820BC4A2-441C-4ED8-A7DE-D6ABF50D8E04}">
      <dgm:prSet/>
      <dgm:spPr/>
      <dgm:t>
        <a:bodyPr/>
        <a:lstStyle/>
        <a:p>
          <a:endParaRPr lang="vi-VN"/>
        </a:p>
      </dgm:t>
    </dgm:pt>
    <dgm:pt modelId="{06883A35-BDF4-4993-A695-C82C9F767D9A}" type="sibTrans" cxnId="{820BC4A2-441C-4ED8-A7DE-D6ABF50D8E04}">
      <dgm:prSet/>
      <dgm:spPr/>
      <dgm:t>
        <a:bodyPr/>
        <a:lstStyle/>
        <a:p>
          <a:endParaRPr lang="vi-VN"/>
        </a:p>
      </dgm:t>
    </dgm:pt>
    <dgm:pt modelId="{14400FCD-4BA7-476D-9EC6-5E2853D4F9FC}">
      <dgm:prSet phldrT="[Text]" custT="1"/>
      <dgm:spPr/>
      <dgm:t>
        <a:bodyPr/>
        <a:lstStyle/>
        <a:p>
          <a:r>
            <a:rPr lang="en-US" sz="1800" kern="1200">
              <a:solidFill>
                <a:srgbClr val="FF0000"/>
              </a:solidFill>
              <a:latin typeface="Times New Roman" panose="02020603050405020304" pitchFamily="18" charset="0"/>
              <a:ea typeface="+mn-ea"/>
              <a:cs typeface="Times New Roman" panose="02020603050405020304" pitchFamily="18" charset="0"/>
            </a:rPr>
            <a:t>(i) </a:t>
          </a:r>
          <a:r>
            <a:rPr lang="en-US" sz="1800" kern="1200">
              <a:solidFill>
                <a:schemeClr val="tx1"/>
              </a:solidFill>
              <a:latin typeface="Times New Roman" panose="02020603050405020304" pitchFamily="18" charset="0"/>
              <a:ea typeface="+mn-ea"/>
              <a:cs typeface="Times New Roman" panose="02020603050405020304" pitchFamily="18" charset="0"/>
            </a:rPr>
            <a:t>Trong bối cảnh kinh tế thế giới gặp nhiều khó khăn, nhu cầu thị trường giảm, các doanh nghiệp sản xuất công nghiệp không có đơn hàng mới. Trong đó ngành sản xuất giường, tủ, bàn, ghế chiếm 5,35% trong tổng GRDP toàn tỉnh có tốc độ giảm 18,72% so cùng kỳ. </a:t>
          </a:r>
        </a:p>
      </dgm:t>
    </dgm:pt>
    <dgm:pt modelId="{7FF4C361-DB05-4CC8-9B3B-884E38CD531F}" type="sibTrans" cxnId="{3B06E43B-419A-423E-B961-176582A77789}">
      <dgm:prSet/>
      <dgm:spPr/>
      <dgm:t>
        <a:bodyPr/>
        <a:lstStyle/>
        <a:p>
          <a:endParaRPr lang="vi-VN"/>
        </a:p>
      </dgm:t>
    </dgm:pt>
    <dgm:pt modelId="{2083D61E-66A3-40F6-B39E-5D3829CB0029}" type="parTrans" cxnId="{3B06E43B-419A-423E-B961-176582A77789}">
      <dgm:prSet/>
      <dgm:spPr/>
      <dgm:t>
        <a:bodyPr/>
        <a:lstStyle/>
        <a:p>
          <a:endParaRPr lang="vi-VN"/>
        </a:p>
      </dgm:t>
    </dgm:pt>
    <dgm:pt modelId="{60C49522-48F3-4EB2-BA9E-A64C8B42B0EC}" type="pres">
      <dgm:prSet presAssocID="{FF9B5C3B-1FC6-48AC-963F-866CE7A10D54}" presName="Name0" presStyleCnt="0">
        <dgm:presLayoutVars>
          <dgm:chMax val="1"/>
          <dgm:chPref val="1"/>
          <dgm:dir/>
          <dgm:resizeHandles/>
        </dgm:presLayoutVars>
      </dgm:prSet>
      <dgm:spPr/>
    </dgm:pt>
    <dgm:pt modelId="{5F227A0A-0348-442A-894F-68C68C43B772}" type="pres">
      <dgm:prSet presAssocID="{23029D66-F8CA-4056-9374-09D927554853}" presName="Parent" presStyleLbl="node1" presStyleIdx="0" presStyleCnt="2" custLinFactNeighborX="-22902" custLinFactNeighborY="-2585">
        <dgm:presLayoutVars>
          <dgm:chMax val="4"/>
          <dgm:chPref val="3"/>
        </dgm:presLayoutVars>
      </dgm:prSet>
      <dgm:spPr/>
    </dgm:pt>
    <dgm:pt modelId="{DCB0E4C8-5D25-4D0A-9C95-6C0EB1D10EF8}" type="pres">
      <dgm:prSet presAssocID="{14400FCD-4BA7-476D-9EC6-5E2853D4F9FC}" presName="Accent" presStyleLbl="node1" presStyleIdx="1" presStyleCnt="2" custScaleX="89103" custScaleY="86775" custLinFactNeighborX="-13733"/>
      <dgm:spPr/>
    </dgm:pt>
    <dgm:pt modelId="{0749FAAE-6312-43B5-8112-E884656D29F3}" type="pres">
      <dgm:prSet presAssocID="{14400FCD-4BA7-476D-9EC6-5E2853D4F9FC}" presName="Image1" presStyleLbl="fgImgPlace1" presStyleIdx="0" presStyleCnt="2" custLinFactNeighborX="-51734"/>
      <dgm:spPr>
        <a:blipFill>
          <a:blip xmlns:r="http://schemas.openxmlformats.org/officeDocument/2006/relationships" r:embed="rId1"/>
          <a:srcRect/>
          <a:stretch>
            <a:fillRect l="-21000" r="-21000"/>
          </a:stretch>
        </a:blipFill>
      </dgm:spPr>
    </dgm:pt>
    <dgm:pt modelId="{F4489F37-0CF1-4047-B56A-4CFBB9497E73}" type="pres">
      <dgm:prSet presAssocID="{14400FCD-4BA7-476D-9EC6-5E2853D4F9FC}" presName="Child1" presStyleLbl="revTx" presStyleIdx="0" presStyleCnt="2" custScaleX="409206" custScaleY="243238" custLinFactX="15970" custLinFactNeighborX="100000" custLinFactNeighborY="-20967">
        <dgm:presLayoutVars>
          <dgm:chMax val="0"/>
          <dgm:chPref val="0"/>
          <dgm:bulletEnabled val="1"/>
        </dgm:presLayoutVars>
      </dgm:prSet>
      <dgm:spPr/>
    </dgm:pt>
    <dgm:pt modelId="{401CB70D-56EE-48CC-A50A-AB67940151A1}" type="pres">
      <dgm:prSet presAssocID="{D0BCA8C1-3AA6-4BA2-A2B6-450B5C050111}" presName="Image2" presStyleCnt="0"/>
      <dgm:spPr/>
    </dgm:pt>
    <dgm:pt modelId="{367D6199-5384-4C51-9E35-7D12AF997935}" type="pres">
      <dgm:prSet presAssocID="{D0BCA8C1-3AA6-4BA2-A2B6-450B5C050111}" presName="Image" presStyleLbl="fgImgPlace1" presStyleIdx="1" presStyleCnt="2" custLinFactNeighborX="-51734"/>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9F20B608-D354-445F-B004-203EE0090C57}" type="pres">
      <dgm:prSet presAssocID="{D0BCA8C1-3AA6-4BA2-A2B6-450B5C050111}" presName="Child2" presStyleLbl="revTx" presStyleIdx="1" presStyleCnt="2" custScaleX="386883" custLinFactX="6591" custLinFactNeighborX="100000" custLinFactNeighborY="41310">
        <dgm:presLayoutVars>
          <dgm:chMax val="0"/>
          <dgm:chPref val="0"/>
          <dgm:bulletEnabled val="1"/>
        </dgm:presLayoutVars>
      </dgm:prSet>
      <dgm:spPr/>
    </dgm:pt>
  </dgm:ptLst>
  <dgm:cxnLst>
    <dgm:cxn modelId="{39428A16-2DB9-45AF-8E1D-EF32416F6D5E}" type="presOf" srcId="{D0BCA8C1-3AA6-4BA2-A2B6-450B5C050111}" destId="{9F20B608-D354-445F-B004-203EE0090C57}" srcOrd="0" destOrd="0" presId="urn:microsoft.com/office/officeart/2011/layout/RadialPictureList"/>
    <dgm:cxn modelId="{7AE93330-ED60-4E2B-B256-2D4D0BC23979}" type="presOf" srcId="{FF9B5C3B-1FC6-48AC-963F-866CE7A10D54}" destId="{60C49522-48F3-4EB2-BA9E-A64C8B42B0EC}" srcOrd="0" destOrd="0" presId="urn:microsoft.com/office/officeart/2011/layout/RadialPictureList"/>
    <dgm:cxn modelId="{8101CA30-BAAD-4B0E-889C-E6C9A6C2C3B6}" type="presOf" srcId="{23029D66-F8CA-4056-9374-09D927554853}" destId="{5F227A0A-0348-442A-894F-68C68C43B772}" srcOrd="0" destOrd="0" presId="urn:microsoft.com/office/officeart/2011/layout/RadialPictureList"/>
    <dgm:cxn modelId="{3B06E43B-419A-423E-B961-176582A77789}" srcId="{23029D66-F8CA-4056-9374-09D927554853}" destId="{14400FCD-4BA7-476D-9EC6-5E2853D4F9FC}" srcOrd="0" destOrd="0" parTransId="{2083D61E-66A3-40F6-B39E-5D3829CB0029}" sibTransId="{7FF4C361-DB05-4CC8-9B3B-884E38CD531F}"/>
    <dgm:cxn modelId="{3536936B-E4D4-4874-8891-F673A0E81EB3}" srcId="{FF9B5C3B-1FC6-48AC-963F-866CE7A10D54}" destId="{23029D66-F8CA-4056-9374-09D927554853}" srcOrd="0" destOrd="0" parTransId="{1E8D7F8B-444D-4E1A-855D-22BC7F8F53FB}" sibTransId="{F9D5CF69-9572-4E37-B78F-205BA4A59902}"/>
    <dgm:cxn modelId="{33F9DA6C-E558-4509-8E71-8C67D5E8B293}" type="presOf" srcId="{14400FCD-4BA7-476D-9EC6-5E2853D4F9FC}" destId="{F4489F37-0CF1-4047-B56A-4CFBB9497E73}" srcOrd="0" destOrd="0" presId="urn:microsoft.com/office/officeart/2011/layout/RadialPictureList"/>
    <dgm:cxn modelId="{820BC4A2-441C-4ED8-A7DE-D6ABF50D8E04}" srcId="{23029D66-F8CA-4056-9374-09D927554853}" destId="{D0BCA8C1-3AA6-4BA2-A2B6-450B5C050111}" srcOrd="1" destOrd="0" parTransId="{DC1B121F-ABBF-4AD6-B379-14F5D18EEAE8}" sibTransId="{06883A35-BDF4-4993-A695-C82C9F767D9A}"/>
    <dgm:cxn modelId="{3D8241C8-5A9C-4742-B6E2-783B2EDA8A23}" type="presParOf" srcId="{60C49522-48F3-4EB2-BA9E-A64C8B42B0EC}" destId="{5F227A0A-0348-442A-894F-68C68C43B772}" srcOrd="0" destOrd="0" presId="urn:microsoft.com/office/officeart/2011/layout/RadialPictureList"/>
    <dgm:cxn modelId="{DA37EDEF-D539-4602-8293-4A36288CBCE0}" type="presParOf" srcId="{60C49522-48F3-4EB2-BA9E-A64C8B42B0EC}" destId="{DCB0E4C8-5D25-4D0A-9C95-6C0EB1D10EF8}" srcOrd="1" destOrd="0" presId="urn:microsoft.com/office/officeart/2011/layout/RadialPictureList"/>
    <dgm:cxn modelId="{540A46EA-A4DF-4089-AA13-E717613536F2}" type="presParOf" srcId="{60C49522-48F3-4EB2-BA9E-A64C8B42B0EC}" destId="{0749FAAE-6312-43B5-8112-E884656D29F3}" srcOrd="2" destOrd="0" presId="urn:microsoft.com/office/officeart/2011/layout/RadialPictureList"/>
    <dgm:cxn modelId="{973F942E-0F2C-4344-B956-ECAADFD2C086}" type="presParOf" srcId="{60C49522-48F3-4EB2-BA9E-A64C8B42B0EC}" destId="{F4489F37-0CF1-4047-B56A-4CFBB9497E73}" srcOrd="3" destOrd="0" presId="urn:microsoft.com/office/officeart/2011/layout/RadialPictureList"/>
    <dgm:cxn modelId="{1C6B4611-FBFB-4303-9CAE-EA53AE6DD347}" type="presParOf" srcId="{60C49522-48F3-4EB2-BA9E-A64C8B42B0EC}" destId="{401CB70D-56EE-48CC-A50A-AB67940151A1}" srcOrd="4" destOrd="0" presId="urn:microsoft.com/office/officeart/2011/layout/RadialPictureList"/>
    <dgm:cxn modelId="{7AD5A12B-EFB3-4D48-961C-047AA9BC8958}" type="presParOf" srcId="{401CB70D-56EE-48CC-A50A-AB67940151A1}" destId="{367D6199-5384-4C51-9E35-7D12AF997935}" srcOrd="0" destOrd="0" presId="urn:microsoft.com/office/officeart/2011/layout/RadialPictureList"/>
    <dgm:cxn modelId="{F13674FA-D89B-47C4-84DA-DD716ED3C2CB}" type="presParOf" srcId="{60C49522-48F3-4EB2-BA9E-A64C8B42B0EC}" destId="{9F20B608-D354-445F-B004-203EE0090C57}" srcOrd="5"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5</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2800" b="1" kern="1200" dirty="0">
              <a:latin typeface="Times New Roman" panose="02020603050405020304" pitchFamily="18" charset="0"/>
              <a:cs typeface="Times New Roman" panose="02020603050405020304" pitchFamily="18" charset="0"/>
            </a:rPr>
            <a:t>Đầu tư phát triển: Các dự án dự kiến hoàn thành năm 2023</a:t>
          </a:r>
          <a:endParaRPr lang="en-US" sz="28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5" custLinFactNeighborY="-7557">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8B33305D-FEB8-4491-9E14-827627EFDAFD}" type="presOf" srcId="{011C79E0-B116-4E55-8C54-A2CE86D2A740}" destId="{710DA7AD-DF2E-4B6F-8F66-B72A755643A6}" srcOrd="0" destOrd="0" presId="urn:microsoft.com/office/officeart/2005/8/layout/chevron2"/>
    <dgm:cxn modelId="{07935F51-0B4B-4C25-97B6-3ADD889DD780}"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B68E17EF-CC71-456B-9867-B234372B1378}" type="presOf" srcId="{CE531857-95D9-4450-A523-F1CA7AE880F1}" destId="{E5F4221C-3B75-4195-B6B0-6C7247B30852}" srcOrd="0" destOrd="0" presId="urn:microsoft.com/office/officeart/2005/8/layout/chevron2"/>
    <dgm:cxn modelId="{A60356FD-3B33-4AD2-9A16-F3CD14FD20C1}" type="presParOf" srcId="{710DA7AD-DF2E-4B6F-8F66-B72A755643A6}" destId="{E56F3C40-8FB1-476F-A6D3-68C8D2629BA9}" srcOrd="0" destOrd="0" presId="urn:microsoft.com/office/officeart/2005/8/layout/chevron2"/>
    <dgm:cxn modelId="{7379F2A8-5E1F-4042-AEC0-3CDFABD39072}" type="presParOf" srcId="{E56F3C40-8FB1-476F-A6D3-68C8D2629BA9}" destId="{E5F4221C-3B75-4195-B6B0-6C7247B30852}" srcOrd="0" destOrd="0" presId="urn:microsoft.com/office/officeart/2005/8/layout/chevron2"/>
    <dgm:cxn modelId="{3AAA76A8-8171-452C-8768-849C18A9D8EA}"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5</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200" b="1" kern="1200" dirty="0">
              <a:latin typeface="Times New Roman" panose="02020603050405020304" pitchFamily="18" charset="0"/>
              <a:cs typeface="Times New Roman" panose="02020603050405020304" pitchFamily="18" charset="0"/>
            </a:rPr>
            <a:t>Đầu tư phát </a:t>
          </a:r>
          <a:r>
            <a:rPr lang="vi-VN"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triển: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Đối</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với</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Ban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quản</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lý</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Khu</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kinh</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tế</a:t>
          </a:r>
          <a:endPar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5" custLinFactNeighborY="-7557">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151F138B-8227-4665-BD22-1724EE04FEC3}" srcId="{CE531857-95D9-4450-A523-F1CA7AE880F1}" destId="{7158C417-01D3-4DA0-9415-16B3B3977CD1}" srcOrd="0" destOrd="0" parTransId="{8C5248B0-CF95-46B9-B3DF-5903DA7BE923}" sibTransId="{932BBA9B-3838-4105-B5F8-F779936A7798}"/>
    <dgm:cxn modelId="{BDEFDFA4-F646-48FC-9AE8-C1C4A690D8C9}" type="presOf" srcId="{CE531857-95D9-4450-A523-F1CA7AE880F1}" destId="{E5F4221C-3B75-4195-B6B0-6C7247B30852}" srcOrd="0" destOrd="0" presId="urn:microsoft.com/office/officeart/2005/8/layout/chevron2"/>
    <dgm:cxn modelId="{5CC6E8C8-3C77-4657-8AC0-05EFFB27564F}" type="presOf" srcId="{7158C417-01D3-4DA0-9415-16B3B3977CD1}" destId="{9770188F-3220-4119-9599-0FD33E998D96}" srcOrd="0" destOrd="0" presId="urn:microsoft.com/office/officeart/2005/8/layout/chevron2"/>
    <dgm:cxn modelId="{4F2AE1FE-255C-4992-8546-0D18F81287DB}" type="presOf" srcId="{011C79E0-B116-4E55-8C54-A2CE86D2A740}" destId="{710DA7AD-DF2E-4B6F-8F66-B72A755643A6}" srcOrd="0" destOrd="0" presId="urn:microsoft.com/office/officeart/2005/8/layout/chevron2"/>
    <dgm:cxn modelId="{B2D4E6F6-7421-47E3-A86F-A6643F0ADC27}" type="presParOf" srcId="{710DA7AD-DF2E-4B6F-8F66-B72A755643A6}" destId="{E56F3C40-8FB1-476F-A6D3-68C8D2629BA9}" srcOrd="0" destOrd="0" presId="urn:microsoft.com/office/officeart/2005/8/layout/chevron2"/>
    <dgm:cxn modelId="{5A89A266-FE33-4D44-A9EC-841197F9583B}" type="presParOf" srcId="{E56F3C40-8FB1-476F-A6D3-68C8D2629BA9}" destId="{E5F4221C-3B75-4195-B6B0-6C7247B30852}" srcOrd="0" destOrd="0" presId="urn:microsoft.com/office/officeart/2005/8/layout/chevron2"/>
    <dgm:cxn modelId="{2F6E8483-50BA-4721-97D8-0D9BF43E80E4}"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6</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200" b="1" i="0" kern="1200">
              <a:latin typeface="Times New Roman" panose="02020603050405020304" pitchFamily="18" charset="0"/>
              <a:cs typeface="Times New Roman" panose="02020603050405020304" pitchFamily="18" charset="0"/>
            </a:rPr>
            <a:t>Quản lý môi trường</a:t>
          </a:r>
          <a:endParaRPr lang="en-US" sz="3200" b="1" kern="1200" dirty="0">
            <a:latin typeface="Times New Roman" panose="02020603050405020304" pitchFamily="18" charset="0"/>
            <a:cs typeface="Times New Roman" panose="02020603050405020304" pitchFamily="18" charset="0"/>
          </a:endParaRPr>
        </a:p>
      </dgm:t>
    </dgm:pt>
    <dgm:pt modelId="{8C5248B0-CF95-46B9-B3DF-5903DA7BE923}" type="parTrans" cxnId="{151F138B-8227-4665-BD22-1724EE04FEC3}">
      <dgm:prSet/>
      <dgm:spPr/>
      <dgm:t>
        <a:bodyPr/>
        <a:lstStyle/>
        <a:p>
          <a:endParaRPr lang="en-US"/>
        </a:p>
      </dgm:t>
    </dgm:pt>
    <dgm:pt modelId="{932BBA9B-3838-4105-B5F8-F779936A7798}" type="sib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8" custLinFactNeighborY="132">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151F138B-8227-4665-BD22-1724EE04FEC3}" srcId="{CE531857-95D9-4450-A523-F1CA7AE880F1}" destId="{7158C417-01D3-4DA0-9415-16B3B3977CD1}" srcOrd="0" destOrd="0" parTransId="{8C5248B0-CF95-46B9-B3DF-5903DA7BE923}" sibTransId="{932BBA9B-3838-4105-B5F8-F779936A7798}"/>
    <dgm:cxn modelId="{9C8E638D-7CAD-4FAB-A70B-FEBE99050FC2}" type="presOf" srcId="{011C79E0-B116-4E55-8C54-A2CE86D2A740}" destId="{710DA7AD-DF2E-4B6F-8F66-B72A755643A6}" srcOrd="0" destOrd="0" presId="urn:microsoft.com/office/officeart/2005/8/layout/chevron2"/>
    <dgm:cxn modelId="{466DCDB7-0836-4046-89AE-C45AB74B215F}" type="presOf" srcId="{CE531857-95D9-4450-A523-F1CA7AE880F1}" destId="{E5F4221C-3B75-4195-B6B0-6C7247B30852}" srcOrd="0" destOrd="0" presId="urn:microsoft.com/office/officeart/2005/8/layout/chevron2"/>
    <dgm:cxn modelId="{7C68E3F7-B7D2-4AB5-980F-7FE14101491C}" type="presOf" srcId="{7158C417-01D3-4DA0-9415-16B3B3977CD1}" destId="{9770188F-3220-4119-9599-0FD33E998D96}" srcOrd="0" destOrd="0" presId="urn:microsoft.com/office/officeart/2005/8/layout/chevron2"/>
    <dgm:cxn modelId="{B54B0242-1E09-4DF4-BB58-6D1B97C58AB7}" type="presParOf" srcId="{710DA7AD-DF2E-4B6F-8F66-B72A755643A6}" destId="{E56F3C40-8FB1-476F-A6D3-68C8D2629BA9}" srcOrd="0" destOrd="0" presId="urn:microsoft.com/office/officeart/2005/8/layout/chevron2"/>
    <dgm:cxn modelId="{7E163BB7-A48C-4E71-977F-8C899A7A4948}" type="presParOf" srcId="{E56F3C40-8FB1-476F-A6D3-68C8D2629BA9}" destId="{E5F4221C-3B75-4195-B6B0-6C7247B30852}" srcOrd="0" destOrd="0" presId="urn:microsoft.com/office/officeart/2005/8/layout/chevron2"/>
    <dgm:cxn modelId="{9A3F557C-1F49-45C7-AD39-3E304F800EF9}"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7</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a:latin typeface="Times New Roman" panose="02020603050405020304" pitchFamily="18" charset="0"/>
              <a:cs typeface="Times New Roman" panose="02020603050405020304" pitchFamily="18" charset="0"/>
            </a:rPr>
            <a:t>Văn hóa – xã hội</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8</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kern="1200">
              <a:latin typeface="Times New Roman" panose="02020603050405020304" pitchFamily="18" charset="0"/>
              <a:cs typeface="Times New Roman" panose="02020603050405020304" pitchFamily="18" charset="0"/>
            </a:rPr>
            <a:t>Xây dựng chính quyền và quốc phòng – an ninh</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9B5C3B-1FC6-48AC-963F-866CE7A10D54}" type="doc">
      <dgm:prSet loTypeId="urn:microsoft.com/office/officeart/2011/layout/RadialPictureList" loCatId="officeonline" qsTypeId="urn:microsoft.com/office/officeart/2005/8/quickstyle/simple5" qsCatId="simple" csTypeId="urn:microsoft.com/office/officeart/2005/8/colors/accent1_2" csCatId="accent1" phldr="1"/>
      <dgm:spPr/>
      <dgm:t>
        <a:bodyPr/>
        <a:lstStyle/>
        <a:p>
          <a:endParaRPr lang="vi-VN"/>
        </a:p>
      </dgm:t>
    </dgm:pt>
    <dgm:pt modelId="{23029D66-F8CA-4056-9374-09D927554853}">
      <dgm:prSet phldrT="[Text]"/>
      <dgm:spPr>
        <a:solidFill>
          <a:schemeClr val="accent4"/>
        </a:solidFill>
      </dgm:spPr>
      <dgm:t>
        <a:bodyPr/>
        <a:lstStyle/>
        <a:p>
          <a:r>
            <a:rPr lang="vi-VN">
              <a:solidFill>
                <a:schemeClr val="tx1"/>
              </a:solidFill>
            </a:rPr>
            <a:t>Xây dựng </a:t>
          </a:r>
          <a:r>
            <a:rPr lang="vi-VN">
              <a:solidFill>
                <a:srgbClr val="FF0000"/>
              </a:solidFill>
            </a:rPr>
            <a:t>(</a:t>
          </a:r>
          <a:r>
            <a:rPr lang="en-US" dirty="0" err="1">
              <a:solidFill>
                <a:srgbClr val="FF0000"/>
              </a:solidFill>
            </a:rPr>
            <a:t>tăng</a:t>
          </a:r>
          <a:r>
            <a:rPr lang="en-US" dirty="0">
              <a:solidFill>
                <a:srgbClr val="FF0000"/>
              </a:solidFill>
            </a:rPr>
            <a:t> </a:t>
          </a:r>
          <a:r>
            <a:rPr lang="en-US" dirty="0" err="1">
              <a:solidFill>
                <a:srgbClr val="FF0000"/>
              </a:solidFill>
            </a:rPr>
            <a:t>thấp</a:t>
          </a:r>
          <a:r>
            <a:rPr lang="en-US" dirty="0">
              <a:solidFill>
                <a:srgbClr val="FF0000"/>
              </a:solidFill>
            </a:rPr>
            <a:t> </a:t>
          </a:r>
          <a:r>
            <a:rPr lang="en-US" err="1">
              <a:solidFill>
                <a:srgbClr val="FF0000"/>
              </a:solidFill>
            </a:rPr>
            <a:t>hơn</a:t>
          </a:r>
          <a:r>
            <a:rPr lang="en-US">
              <a:solidFill>
                <a:srgbClr val="FF0000"/>
              </a:solidFill>
            </a:rPr>
            <a:t> 2,53 </a:t>
          </a:r>
          <a:r>
            <a:rPr lang="en-US" dirty="0" err="1">
              <a:solidFill>
                <a:srgbClr val="FF0000"/>
              </a:solidFill>
            </a:rPr>
            <a:t>điểm</a:t>
          </a:r>
          <a:r>
            <a:rPr lang="en-US" dirty="0">
              <a:solidFill>
                <a:srgbClr val="FF0000"/>
              </a:solidFill>
            </a:rPr>
            <a:t> </a:t>
          </a:r>
          <a:r>
            <a:rPr lang="en-US" dirty="0" err="1">
              <a:solidFill>
                <a:srgbClr val="FF0000"/>
              </a:solidFill>
            </a:rPr>
            <a:t>phần</a:t>
          </a:r>
          <a:r>
            <a:rPr lang="en-US" dirty="0">
              <a:solidFill>
                <a:srgbClr val="FF0000"/>
              </a:solidFill>
            </a:rPr>
            <a:t> </a:t>
          </a:r>
          <a:r>
            <a:rPr lang="en-US" dirty="0" err="1">
              <a:solidFill>
                <a:srgbClr val="FF0000"/>
              </a:solidFill>
            </a:rPr>
            <a:t>trăm</a:t>
          </a:r>
          <a:r>
            <a:rPr lang="en-US" dirty="0">
              <a:solidFill>
                <a:srgbClr val="FF0000"/>
              </a:solidFill>
            </a:rPr>
            <a:t> so </a:t>
          </a:r>
          <a:r>
            <a:rPr lang="en-US" dirty="0" err="1">
              <a:solidFill>
                <a:srgbClr val="FF0000"/>
              </a:solidFill>
            </a:rPr>
            <a:t>cùng</a:t>
          </a:r>
          <a:r>
            <a:rPr lang="en-US" dirty="0">
              <a:solidFill>
                <a:srgbClr val="FF0000"/>
              </a:solidFill>
            </a:rPr>
            <a:t> </a:t>
          </a:r>
          <a:r>
            <a:rPr lang="en-US" dirty="0" err="1">
              <a:solidFill>
                <a:srgbClr val="FF0000"/>
              </a:solidFill>
            </a:rPr>
            <a:t>kỳ</a:t>
          </a:r>
          <a:r>
            <a:rPr lang="en-US" dirty="0">
              <a:solidFill>
                <a:srgbClr val="FF0000"/>
              </a:solidFill>
            </a:rPr>
            <a:t>)</a:t>
          </a:r>
          <a:endParaRPr lang="vi-VN" dirty="0">
            <a:solidFill>
              <a:srgbClr val="FF0000"/>
            </a:solidFill>
          </a:endParaRPr>
        </a:p>
      </dgm:t>
    </dgm:pt>
    <dgm:pt modelId="{1E8D7F8B-444D-4E1A-855D-22BC7F8F53FB}" type="parTrans" cxnId="{3536936B-E4D4-4874-8891-F673A0E81EB3}">
      <dgm:prSet/>
      <dgm:spPr/>
      <dgm:t>
        <a:bodyPr/>
        <a:lstStyle/>
        <a:p>
          <a:endParaRPr lang="vi-VN"/>
        </a:p>
      </dgm:t>
    </dgm:pt>
    <dgm:pt modelId="{F9D5CF69-9572-4E37-B78F-205BA4A59902}" type="sibTrans" cxnId="{3536936B-E4D4-4874-8891-F673A0E81EB3}">
      <dgm:prSet/>
      <dgm:spPr/>
      <dgm:t>
        <a:bodyPr/>
        <a:lstStyle/>
        <a:p>
          <a:endParaRPr lang="vi-VN"/>
        </a:p>
      </dgm:t>
    </dgm:pt>
    <dgm:pt modelId="{D0BCA8C1-3AA6-4BA2-A2B6-450B5C050111}">
      <dgm:prSet phldrT="[Text]" custT="1"/>
      <dgm:spPr/>
      <dgm:t>
        <a:bodyPr/>
        <a:lstStyle/>
        <a:p>
          <a:r>
            <a:rPr lang="en-US" sz="2000" kern="1200">
              <a:solidFill>
                <a:prstClr val="black"/>
              </a:solidFill>
              <a:latin typeface="Times New Roman" panose="02020603050405020304" pitchFamily="18" charset="0"/>
              <a:ea typeface="+mn-ea"/>
              <a:cs typeface="Times New Roman" panose="02020603050405020304" pitchFamily="18" charset="0"/>
            </a:rPr>
            <a:t>Tâm lý người dân cũng thắt chặt chi tiêu, xây dựng, mua sắm tài sản, không mạnh dạn đầu tư xây dựng nhà ở</a:t>
          </a:r>
          <a:endParaRPr lang="vi-VN" sz="2000" kern="1200">
            <a:solidFill>
              <a:prstClr val="black"/>
            </a:solidFill>
            <a:latin typeface="Times New Roman" panose="02020603050405020304" pitchFamily="18" charset="0"/>
            <a:ea typeface="+mn-ea"/>
            <a:cs typeface="Times New Roman" panose="02020603050405020304" pitchFamily="18" charset="0"/>
          </a:endParaRPr>
        </a:p>
      </dgm:t>
    </dgm:pt>
    <dgm:pt modelId="{DC1B121F-ABBF-4AD6-B379-14F5D18EEAE8}" type="parTrans" cxnId="{820BC4A2-441C-4ED8-A7DE-D6ABF50D8E04}">
      <dgm:prSet/>
      <dgm:spPr/>
      <dgm:t>
        <a:bodyPr/>
        <a:lstStyle/>
        <a:p>
          <a:endParaRPr lang="vi-VN"/>
        </a:p>
      </dgm:t>
    </dgm:pt>
    <dgm:pt modelId="{06883A35-BDF4-4993-A695-C82C9F767D9A}" type="sibTrans" cxnId="{820BC4A2-441C-4ED8-A7DE-D6ABF50D8E04}">
      <dgm:prSet/>
      <dgm:spPr/>
      <dgm:t>
        <a:bodyPr/>
        <a:lstStyle/>
        <a:p>
          <a:endParaRPr lang="vi-VN"/>
        </a:p>
      </dgm:t>
    </dgm:pt>
    <dgm:pt modelId="{14400FCD-4BA7-476D-9EC6-5E2853D4F9FC}">
      <dgm:prSet phldrT="[Text]" custT="1"/>
      <dgm:spPr/>
      <dgm:t>
        <a:bodyPr/>
        <a:lstStyle/>
        <a:p>
          <a:r>
            <a:rPr lang="en-US" sz="1800" kern="1200">
              <a:solidFill>
                <a:prstClr val="black"/>
              </a:solidFill>
              <a:latin typeface="Times New Roman" panose="02020603050405020304" pitchFamily="18" charset="0"/>
              <a:ea typeface="+mn-ea"/>
              <a:cs typeface="Times New Roman" panose="02020603050405020304" pitchFamily="18" charset="0"/>
            </a:rPr>
            <a:t>Giá thép trong quý I năm 2023 liên tục điều chỉnh tăng do chi phí các loại nguyên liệu đầu vào cho sản xuất thép tăng cao</a:t>
          </a:r>
        </a:p>
        <a:p>
          <a:endParaRPr lang="en-US" sz="1800" kern="1200">
            <a:solidFill>
              <a:prstClr val="black"/>
            </a:solidFill>
            <a:latin typeface="Times New Roman" panose="02020603050405020304" pitchFamily="18" charset="0"/>
            <a:ea typeface="+mn-ea"/>
            <a:cs typeface="Times New Roman" panose="02020603050405020304" pitchFamily="18" charset="0"/>
          </a:endParaRPr>
        </a:p>
      </dgm:t>
    </dgm:pt>
    <dgm:pt modelId="{7FF4C361-DB05-4CC8-9B3B-884E38CD531F}" type="sibTrans" cxnId="{3B06E43B-419A-423E-B961-176582A77789}">
      <dgm:prSet/>
      <dgm:spPr/>
      <dgm:t>
        <a:bodyPr/>
        <a:lstStyle/>
        <a:p>
          <a:endParaRPr lang="vi-VN"/>
        </a:p>
      </dgm:t>
    </dgm:pt>
    <dgm:pt modelId="{2083D61E-66A3-40F6-B39E-5D3829CB0029}" type="parTrans" cxnId="{3B06E43B-419A-423E-B961-176582A77789}">
      <dgm:prSet/>
      <dgm:spPr/>
      <dgm:t>
        <a:bodyPr/>
        <a:lstStyle/>
        <a:p>
          <a:endParaRPr lang="vi-VN"/>
        </a:p>
      </dgm:t>
    </dgm:pt>
    <dgm:pt modelId="{60C49522-48F3-4EB2-BA9E-A64C8B42B0EC}" type="pres">
      <dgm:prSet presAssocID="{FF9B5C3B-1FC6-48AC-963F-866CE7A10D54}" presName="Name0" presStyleCnt="0">
        <dgm:presLayoutVars>
          <dgm:chMax val="1"/>
          <dgm:chPref val="1"/>
          <dgm:dir/>
          <dgm:resizeHandles/>
        </dgm:presLayoutVars>
      </dgm:prSet>
      <dgm:spPr/>
    </dgm:pt>
    <dgm:pt modelId="{5F227A0A-0348-442A-894F-68C68C43B772}" type="pres">
      <dgm:prSet presAssocID="{23029D66-F8CA-4056-9374-09D927554853}" presName="Parent" presStyleLbl="node1" presStyleIdx="0" presStyleCnt="2" custLinFactNeighborX="-22902" custLinFactNeighborY="-2585">
        <dgm:presLayoutVars>
          <dgm:chMax val="4"/>
          <dgm:chPref val="3"/>
        </dgm:presLayoutVars>
      </dgm:prSet>
      <dgm:spPr/>
    </dgm:pt>
    <dgm:pt modelId="{DCB0E4C8-5D25-4D0A-9C95-6C0EB1D10EF8}" type="pres">
      <dgm:prSet presAssocID="{14400FCD-4BA7-476D-9EC6-5E2853D4F9FC}" presName="Accent" presStyleLbl="node1" presStyleIdx="1" presStyleCnt="2" custScaleX="89103" custScaleY="86775" custLinFactNeighborX="-13733"/>
      <dgm:spPr/>
    </dgm:pt>
    <dgm:pt modelId="{0749FAAE-6312-43B5-8112-E884656D29F3}" type="pres">
      <dgm:prSet presAssocID="{14400FCD-4BA7-476D-9EC6-5E2853D4F9FC}" presName="Image1" presStyleLbl="fgImgPlace1" presStyleIdx="0" presStyleCnt="2" custLinFactNeighborX="-51734"/>
      <dgm:spPr>
        <a:blipFill>
          <a:blip xmlns:r="http://schemas.openxmlformats.org/officeDocument/2006/relationships" r:embed="rId1"/>
          <a:srcRect/>
          <a:stretch>
            <a:fillRect l="-21000" r="-21000"/>
          </a:stretch>
        </a:blipFill>
      </dgm:spPr>
    </dgm:pt>
    <dgm:pt modelId="{F4489F37-0CF1-4047-B56A-4CFBB9497E73}" type="pres">
      <dgm:prSet presAssocID="{14400FCD-4BA7-476D-9EC6-5E2853D4F9FC}" presName="Child1" presStyleLbl="revTx" presStyleIdx="0" presStyleCnt="2" custScaleX="409206" custScaleY="243238" custLinFactX="15970" custLinFactNeighborX="100000" custLinFactNeighborY="-20967">
        <dgm:presLayoutVars>
          <dgm:chMax val="0"/>
          <dgm:chPref val="0"/>
          <dgm:bulletEnabled val="1"/>
        </dgm:presLayoutVars>
      </dgm:prSet>
      <dgm:spPr/>
    </dgm:pt>
    <dgm:pt modelId="{401CB70D-56EE-48CC-A50A-AB67940151A1}" type="pres">
      <dgm:prSet presAssocID="{D0BCA8C1-3AA6-4BA2-A2B6-450B5C050111}" presName="Image2" presStyleCnt="0"/>
      <dgm:spPr/>
    </dgm:pt>
    <dgm:pt modelId="{367D6199-5384-4C51-9E35-7D12AF997935}" type="pres">
      <dgm:prSet presAssocID="{D0BCA8C1-3AA6-4BA2-A2B6-450B5C050111}" presName="Image" presStyleLbl="fgImgPlace1" presStyleIdx="1" presStyleCnt="2" custLinFactNeighborX="-51734"/>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9F20B608-D354-445F-B004-203EE0090C57}" type="pres">
      <dgm:prSet presAssocID="{D0BCA8C1-3AA6-4BA2-A2B6-450B5C050111}" presName="Child2" presStyleLbl="revTx" presStyleIdx="1" presStyleCnt="2" custScaleX="386883" custLinFactX="6591" custLinFactNeighborX="100000" custLinFactNeighborY="41310">
        <dgm:presLayoutVars>
          <dgm:chMax val="0"/>
          <dgm:chPref val="0"/>
          <dgm:bulletEnabled val="1"/>
        </dgm:presLayoutVars>
      </dgm:prSet>
      <dgm:spPr/>
    </dgm:pt>
  </dgm:ptLst>
  <dgm:cxnLst>
    <dgm:cxn modelId="{39428A16-2DB9-45AF-8E1D-EF32416F6D5E}" type="presOf" srcId="{D0BCA8C1-3AA6-4BA2-A2B6-450B5C050111}" destId="{9F20B608-D354-445F-B004-203EE0090C57}" srcOrd="0" destOrd="0" presId="urn:microsoft.com/office/officeart/2011/layout/RadialPictureList"/>
    <dgm:cxn modelId="{7AE93330-ED60-4E2B-B256-2D4D0BC23979}" type="presOf" srcId="{FF9B5C3B-1FC6-48AC-963F-866CE7A10D54}" destId="{60C49522-48F3-4EB2-BA9E-A64C8B42B0EC}" srcOrd="0" destOrd="0" presId="urn:microsoft.com/office/officeart/2011/layout/RadialPictureList"/>
    <dgm:cxn modelId="{8101CA30-BAAD-4B0E-889C-E6C9A6C2C3B6}" type="presOf" srcId="{23029D66-F8CA-4056-9374-09D927554853}" destId="{5F227A0A-0348-442A-894F-68C68C43B772}" srcOrd="0" destOrd="0" presId="urn:microsoft.com/office/officeart/2011/layout/RadialPictureList"/>
    <dgm:cxn modelId="{3B06E43B-419A-423E-B961-176582A77789}" srcId="{23029D66-F8CA-4056-9374-09D927554853}" destId="{14400FCD-4BA7-476D-9EC6-5E2853D4F9FC}" srcOrd="0" destOrd="0" parTransId="{2083D61E-66A3-40F6-B39E-5D3829CB0029}" sibTransId="{7FF4C361-DB05-4CC8-9B3B-884E38CD531F}"/>
    <dgm:cxn modelId="{3536936B-E4D4-4874-8891-F673A0E81EB3}" srcId="{FF9B5C3B-1FC6-48AC-963F-866CE7A10D54}" destId="{23029D66-F8CA-4056-9374-09D927554853}" srcOrd="0" destOrd="0" parTransId="{1E8D7F8B-444D-4E1A-855D-22BC7F8F53FB}" sibTransId="{F9D5CF69-9572-4E37-B78F-205BA4A59902}"/>
    <dgm:cxn modelId="{33F9DA6C-E558-4509-8E71-8C67D5E8B293}" type="presOf" srcId="{14400FCD-4BA7-476D-9EC6-5E2853D4F9FC}" destId="{F4489F37-0CF1-4047-B56A-4CFBB9497E73}" srcOrd="0" destOrd="0" presId="urn:microsoft.com/office/officeart/2011/layout/RadialPictureList"/>
    <dgm:cxn modelId="{820BC4A2-441C-4ED8-A7DE-D6ABF50D8E04}" srcId="{23029D66-F8CA-4056-9374-09D927554853}" destId="{D0BCA8C1-3AA6-4BA2-A2B6-450B5C050111}" srcOrd="1" destOrd="0" parTransId="{DC1B121F-ABBF-4AD6-B379-14F5D18EEAE8}" sibTransId="{06883A35-BDF4-4993-A695-C82C9F767D9A}"/>
    <dgm:cxn modelId="{3D8241C8-5A9C-4742-B6E2-783B2EDA8A23}" type="presParOf" srcId="{60C49522-48F3-4EB2-BA9E-A64C8B42B0EC}" destId="{5F227A0A-0348-442A-894F-68C68C43B772}" srcOrd="0" destOrd="0" presId="urn:microsoft.com/office/officeart/2011/layout/RadialPictureList"/>
    <dgm:cxn modelId="{DA37EDEF-D539-4602-8293-4A36288CBCE0}" type="presParOf" srcId="{60C49522-48F3-4EB2-BA9E-A64C8B42B0EC}" destId="{DCB0E4C8-5D25-4D0A-9C95-6C0EB1D10EF8}" srcOrd="1" destOrd="0" presId="urn:microsoft.com/office/officeart/2011/layout/RadialPictureList"/>
    <dgm:cxn modelId="{540A46EA-A4DF-4089-AA13-E717613536F2}" type="presParOf" srcId="{60C49522-48F3-4EB2-BA9E-A64C8B42B0EC}" destId="{0749FAAE-6312-43B5-8112-E884656D29F3}" srcOrd="2" destOrd="0" presId="urn:microsoft.com/office/officeart/2011/layout/RadialPictureList"/>
    <dgm:cxn modelId="{973F942E-0F2C-4344-B956-ECAADFD2C086}" type="presParOf" srcId="{60C49522-48F3-4EB2-BA9E-A64C8B42B0EC}" destId="{F4489F37-0CF1-4047-B56A-4CFBB9497E73}" srcOrd="3" destOrd="0" presId="urn:microsoft.com/office/officeart/2011/layout/RadialPictureList"/>
    <dgm:cxn modelId="{1C6B4611-FBFB-4303-9CAE-EA53AE6DD347}" type="presParOf" srcId="{60C49522-48F3-4EB2-BA9E-A64C8B42B0EC}" destId="{401CB70D-56EE-48CC-A50A-AB67940151A1}" srcOrd="4" destOrd="0" presId="urn:microsoft.com/office/officeart/2011/layout/RadialPictureList"/>
    <dgm:cxn modelId="{7AD5A12B-EFB3-4D48-961C-047AA9BC8958}" type="presParOf" srcId="{401CB70D-56EE-48CC-A50A-AB67940151A1}" destId="{367D6199-5384-4C51-9E35-7D12AF997935}" srcOrd="0" destOrd="0" presId="urn:microsoft.com/office/officeart/2011/layout/RadialPictureList"/>
    <dgm:cxn modelId="{F13674FA-D89B-47C4-84DA-DD716ED3C2CB}" type="presParOf" srcId="{60C49522-48F3-4EB2-BA9E-A64C8B42B0EC}" destId="{9F20B608-D354-445F-B004-203EE0090C57}" srcOrd="5"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F9B5C3B-1FC6-48AC-963F-866CE7A10D54}" type="doc">
      <dgm:prSet loTypeId="urn:microsoft.com/office/officeart/2011/layout/RadialPictureList" loCatId="officeonline" qsTypeId="urn:microsoft.com/office/officeart/2005/8/quickstyle/simple5" qsCatId="simple" csTypeId="urn:microsoft.com/office/officeart/2005/8/colors/accent1_2" csCatId="accent1" phldr="1"/>
      <dgm:spPr/>
      <dgm:t>
        <a:bodyPr/>
        <a:lstStyle/>
        <a:p>
          <a:endParaRPr lang="vi-VN"/>
        </a:p>
      </dgm:t>
    </dgm:pt>
    <dgm:pt modelId="{23029D66-F8CA-4056-9374-09D927554853}">
      <dgm:prSet phldrT="[Text]" custT="1"/>
      <dgm:spPr>
        <a:solidFill>
          <a:schemeClr val="accent4"/>
        </a:solidFill>
      </dgm:spPr>
      <dgm:t>
        <a:bodyPr/>
        <a:lstStyle/>
        <a:p>
          <a:r>
            <a:rPr lang="vi-VN" sz="2000" dirty="0">
              <a:solidFill>
                <a:schemeClr val="tx1"/>
              </a:solidFill>
            </a:rPr>
            <a:t>Thương mại – dịch vụ </a:t>
          </a:r>
          <a:r>
            <a:rPr lang="vi-VN" sz="2000" dirty="0">
              <a:solidFill>
                <a:srgbClr val="FF0000"/>
              </a:solidFill>
            </a:rPr>
            <a:t>(</a:t>
          </a:r>
          <a:r>
            <a:rPr lang="en-US" sz="2000" dirty="0" err="1">
              <a:solidFill>
                <a:srgbClr val="FF0000"/>
              </a:solidFill>
            </a:rPr>
            <a:t>tăng</a:t>
          </a:r>
          <a:r>
            <a:rPr lang="en-US" sz="2000" dirty="0">
              <a:solidFill>
                <a:srgbClr val="FF0000"/>
              </a:solidFill>
            </a:rPr>
            <a:t> </a:t>
          </a:r>
          <a:r>
            <a:rPr lang="en-US" sz="2000" dirty="0" err="1">
              <a:solidFill>
                <a:srgbClr val="FF0000"/>
              </a:solidFill>
            </a:rPr>
            <a:t>thấp</a:t>
          </a:r>
          <a:r>
            <a:rPr lang="en-US" sz="2000" dirty="0">
              <a:solidFill>
                <a:srgbClr val="FF0000"/>
              </a:solidFill>
            </a:rPr>
            <a:t> </a:t>
          </a:r>
          <a:r>
            <a:rPr lang="en-US" sz="2000" dirty="0" err="1">
              <a:solidFill>
                <a:srgbClr val="FF0000"/>
              </a:solidFill>
            </a:rPr>
            <a:t>hơn</a:t>
          </a:r>
          <a:r>
            <a:rPr lang="vi-VN" sz="2000" dirty="0">
              <a:solidFill>
                <a:srgbClr val="FF0000"/>
              </a:solidFill>
            </a:rPr>
            <a:t> 1,47 điểm phần trăm</a:t>
          </a:r>
          <a:r>
            <a:rPr lang="en-US" sz="2000" dirty="0">
              <a:solidFill>
                <a:srgbClr val="FF0000"/>
              </a:solidFill>
            </a:rPr>
            <a:t> so </a:t>
          </a:r>
          <a:r>
            <a:rPr lang="en-US" sz="2000" dirty="0" err="1">
              <a:solidFill>
                <a:srgbClr val="FF0000"/>
              </a:solidFill>
            </a:rPr>
            <a:t>cùng</a:t>
          </a:r>
          <a:r>
            <a:rPr lang="en-US" sz="2000" dirty="0">
              <a:solidFill>
                <a:srgbClr val="FF0000"/>
              </a:solidFill>
            </a:rPr>
            <a:t> </a:t>
          </a:r>
          <a:r>
            <a:rPr lang="en-US" sz="2000" dirty="0" err="1">
              <a:solidFill>
                <a:srgbClr val="FF0000"/>
              </a:solidFill>
            </a:rPr>
            <a:t>kỳ</a:t>
          </a:r>
          <a:r>
            <a:rPr lang="vi-VN" sz="2000" dirty="0">
              <a:solidFill>
                <a:srgbClr val="FF0000"/>
              </a:solidFill>
            </a:rPr>
            <a:t>)</a:t>
          </a:r>
          <a:endParaRPr lang="vi-VN" sz="2400" dirty="0">
            <a:solidFill>
              <a:srgbClr val="FF0000"/>
            </a:solidFill>
          </a:endParaRPr>
        </a:p>
      </dgm:t>
    </dgm:pt>
    <dgm:pt modelId="{1E8D7F8B-444D-4E1A-855D-22BC7F8F53FB}" type="parTrans" cxnId="{3536936B-E4D4-4874-8891-F673A0E81EB3}">
      <dgm:prSet/>
      <dgm:spPr/>
      <dgm:t>
        <a:bodyPr/>
        <a:lstStyle/>
        <a:p>
          <a:endParaRPr lang="vi-VN"/>
        </a:p>
      </dgm:t>
    </dgm:pt>
    <dgm:pt modelId="{F9D5CF69-9572-4E37-B78F-205BA4A59902}" type="sibTrans" cxnId="{3536936B-E4D4-4874-8891-F673A0E81EB3}">
      <dgm:prSet/>
      <dgm:spPr/>
      <dgm:t>
        <a:bodyPr/>
        <a:lstStyle/>
        <a:p>
          <a:endParaRPr lang="vi-VN"/>
        </a:p>
      </dgm:t>
    </dgm:pt>
    <dgm:pt modelId="{D0BCA8C1-3AA6-4BA2-A2B6-450B5C050111}">
      <dgm:prSet phldrT="[Text]" custT="1"/>
      <dgm:spPr/>
      <dgm:t>
        <a:bodyPr/>
        <a:lstStyle/>
        <a:p>
          <a:r>
            <a:rPr lang="vi-VN" sz="1800" kern="1200">
              <a:solidFill>
                <a:prstClr val="black"/>
              </a:solidFill>
              <a:latin typeface="Times New Roman" panose="02020603050405020304" pitchFamily="18" charset="0"/>
              <a:ea typeface="+mn-ea"/>
              <a:cs typeface="Times New Roman" panose="02020603050405020304" pitchFamily="18" charset="0"/>
            </a:rPr>
            <a:t>Hoạt động kinh doanh bất động sản giảm 30,92% so cùng kỳ (quý I/2022 tăng 9,29%) làm giảm tốc độ tăng của Khu vực dịch vụ 0,22 điểm phần trăm trong GRDP</a:t>
          </a:r>
        </a:p>
      </dgm:t>
    </dgm:pt>
    <dgm:pt modelId="{DC1B121F-ABBF-4AD6-B379-14F5D18EEAE8}" type="parTrans" cxnId="{820BC4A2-441C-4ED8-A7DE-D6ABF50D8E04}">
      <dgm:prSet/>
      <dgm:spPr/>
      <dgm:t>
        <a:bodyPr/>
        <a:lstStyle/>
        <a:p>
          <a:endParaRPr lang="vi-VN"/>
        </a:p>
      </dgm:t>
    </dgm:pt>
    <dgm:pt modelId="{06883A35-BDF4-4993-A695-C82C9F767D9A}" type="sibTrans" cxnId="{820BC4A2-441C-4ED8-A7DE-D6ABF50D8E04}">
      <dgm:prSet/>
      <dgm:spPr/>
      <dgm:t>
        <a:bodyPr/>
        <a:lstStyle/>
        <a:p>
          <a:endParaRPr lang="vi-VN"/>
        </a:p>
      </dgm:t>
    </dgm:pt>
    <dgm:pt modelId="{14400FCD-4BA7-476D-9EC6-5E2853D4F9FC}">
      <dgm:prSet phldrT="[Text]" custT="1"/>
      <dgm:spPr/>
      <dgm:t>
        <a:bodyPr/>
        <a:lstStyle/>
        <a:p>
          <a:r>
            <a:rPr lang="vi-VN" sz="1800" kern="1200">
              <a:solidFill>
                <a:prstClr val="black"/>
              </a:solidFill>
              <a:latin typeface="Times New Roman" panose="02020603050405020304" pitchFamily="18" charset="0"/>
              <a:ea typeface="+mn-ea"/>
              <a:cs typeface="Times New Roman" panose="02020603050405020304" pitchFamily="18" charset="0"/>
            </a:rPr>
            <a:t>Quý I năm 2022, sau thời gian ảnh hưởng dịch Covid-19, tỉnh ta có chủ trương mở cửa sớm hơn so với các tỉnh khác, do đó giá trị tăng thêm của Khu vực dịch vụ quý I/2022 tăng 6,78% đứng thứ 2/14 tỉnh vùng miền Trung. Với mức nền cao năm 2022 nên tốc độ tăng của năm 2023 thấp hơn so với cùng kỳ</a:t>
          </a:r>
        </a:p>
      </dgm:t>
    </dgm:pt>
    <dgm:pt modelId="{7FF4C361-DB05-4CC8-9B3B-884E38CD531F}" type="sibTrans" cxnId="{3B06E43B-419A-423E-B961-176582A77789}">
      <dgm:prSet/>
      <dgm:spPr/>
      <dgm:t>
        <a:bodyPr/>
        <a:lstStyle/>
        <a:p>
          <a:endParaRPr lang="vi-VN"/>
        </a:p>
      </dgm:t>
    </dgm:pt>
    <dgm:pt modelId="{2083D61E-66A3-40F6-B39E-5D3829CB0029}" type="parTrans" cxnId="{3B06E43B-419A-423E-B961-176582A77789}">
      <dgm:prSet/>
      <dgm:spPr/>
      <dgm:t>
        <a:bodyPr/>
        <a:lstStyle/>
        <a:p>
          <a:endParaRPr lang="vi-VN"/>
        </a:p>
      </dgm:t>
    </dgm:pt>
    <dgm:pt modelId="{60C49522-48F3-4EB2-BA9E-A64C8B42B0EC}" type="pres">
      <dgm:prSet presAssocID="{FF9B5C3B-1FC6-48AC-963F-866CE7A10D54}" presName="Name0" presStyleCnt="0">
        <dgm:presLayoutVars>
          <dgm:chMax val="1"/>
          <dgm:chPref val="1"/>
          <dgm:dir/>
          <dgm:resizeHandles/>
        </dgm:presLayoutVars>
      </dgm:prSet>
      <dgm:spPr/>
    </dgm:pt>
    <dgm:pt modelId="{5F227A0A-0348-442A-894F-68C68C43B772}" type="pres">
      <dgm:prSet presAssocID="{23029D66-F8CA-4056-9374-09D927554853}" presName="Parent" presStyleLbl="node1" presStyleIdx="0" presStyleCnt="2" custLinFactNeighborX="-22902" custLinFactNeighborY="-2585">
        <dgm:presLayoutVars>
          <dgm:chMax val="4"/>
          <dgm:chPref val="3"/>
        </dgm:presLayoutVars>
      </dgm:prSet>
      <dgm:spPr/>
    </dgm:pt>
    <dgm:pt modelId="{DCB0E4C8-5D25-4D0A-9C95-6C0EB1D10EF8}" type="pres">
      <dgm:prSet presAssocID="{14400FCD-4BA7-476D-9EC6-5E2853D4F9FC}" presName="Accent" presStyleLbl="node1" presStyleIdx="1" presStyleCnt="2" custLinFactNeighborX="-13733"/>
      <dgm:spPr/>
    </dgm:pt>
    <dgm:pt modelId="{0749FAAE-6312-43B5-8112-E884656D29F3}" type="pres">
      <dgm:prSet presAssocID="{14400FCD-4BA7-476D-9EC6-5E2853D4F9FC}" presName="Image1" presStyleLbl="fgImgPlace1" presStyleIdx="0" presStyleCnt="2" custLinFactNeighborX="-51734"/>
      <dgm:spPr>
        <a:blipFill>
          <a:blip xmlns:r="http://schemas.openxmlformats.org/officeDocument/2006/relationships" r:embed="rId1"/>
          <a:srcRect/>
          <a:stretch>
            <a:fillRect l="-25000" r="-25000"/>
          </a:stretch>
        </a:blipFill>
      </dgm:spPr>
      <dgm:extLst>
        <a:ext uri="{E40237B7-FDA0-4F09-8148-C483321AD2D9}">
          <dgm14:cNvPr xmlns:dgm14="http://schemas.microsoft.com/office/drawing/2010/diagram" id="0" name="" descr="Three small boats in the ocean with a big rock behind them"/>
        </a:ext>
      </dgm:extLst>
    </dgm:pt>
    <dgm:pt modelId="{F4489F37-0CF1-4047-B56A-4CFBB9497E73}" type="pres">
      <dgm:prSet presAssocID="{14400FCD-4BA7-476D-9EC6-5E2853D4F9FC}" presName="Child1" presStyleLbl="revTx" presStyleIdx="0" presStyleCnt="2" custScaleX="409206" custScaleY="243238" custLinFactX="15970" custLinFactNeighborX="100000" custLinFactNeighborY="-20967">
        <dgm:presLayoutVars>
          <dgm:chMax val="0"/>
          <dgm:chPref val="0"/>
          <dgm:bulletEnabled val="1"/>
        </dgm:presLayoutVars>
      </dgm:prSet>
      <dgm:spPr/>
    </dgm:pt>
    <dgm:pt modelId="{401CB70D-56EE-48CC-A50A-AB67940151A1}" type="pres">
      <dgm:prSet presAssocID="{D0BCA8C1-3AA6-4BA2-A2B6-450B5C050111}" presName="Image2" presStyleCnt="0"/>
      <dgm:spPr/>
    </dgm:pt>
    <dgm:pt modelId="{367D6199-5384-4C51-9E35-7D12AF997935}" type="pres">
      <dgm:prSet presAssocID="{D0BCA8C1-3AA6-4BA2-A2B6-450B5C050111}" presName="Image" presStyleLbl="fgImgPlace1" presStyleIdx="1" presStyleCnt="2" custLinFactNeighborX="-51734"/>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9F20B608-D354-445F-B004-203EE0090C57}" type="pres">
      <dgm:prSet presAssocID="{D0BCA8C1-3AA6-4BA2-A2B6-450B5C050111}" presName="Child2" presStyleLbl="revTx" presStyleIdx="1" presStyleCnt="2" custScaleX="386883" custLinFactX="6591" custLinFactNeighborX="100000" custLinFactNeighborY="41310">
        <dgm:presLayoutVars>
          <dgm:chMax val="0"/>
          <dgm:chPref val="0"/>
          <dgm:bulletEnabled val="1"/>
        </dgm:presLayoutVars>
      </dgm:prSet>
      <dgm:spPr/>
    </dgm:pt>
  </dgm:ptLst>
  <dgm:cxnLst>
    <dgm:cxn modelId="{39428A16-2DB9-45AF-8E1D-EF32416F6D5E}" type="presOf" srcId="{D0BCA8C1-3AA6-4BA2-A2B6-450B5C050111}" destId="{9F20B608-D354-445F-B004-203EE0090C57}" srcOrd="0" destOrd="0" presId="urn:microsoft.com/office/officeart/2011/layout/RadialPictureList"/>
    <dgm:cxn modelId="{7AE93330-ED60-4E2B-B256-2D4D0BC23979}" type="presOf" srcId="{FF9B5C3B-1FC6-48AC-963F-866CE7A10D54}" destId="{60C49522-48F3-4EB2-BA9E-A64C8B42B0EC}" srcOrd="0" destOrd="0" presId="urn:microsoft.com/office/officeart/2011/layout/RadialPictureList"/>
    <dgm:cxn modelId="{8101CA30-BAAD-4B0E-889C-E6C9A6C2C3B6}" type="presOf" srcId="{23029D66-F8CA-4056-9374-09D927554853}" destId="{5F227A0A-0348-442A-894F-68C68C43B772}" srcOrd="0" destOrd="0" presId="urn:microsoft.com/office/officeart/2011/layout/RadialPictureList"/>
    <dgm:cxn modelId="{3B06E43B-419A-423E-B961-176582A77789}" srcId="{23029D66-F8CA-4056-9374-09D927554853}" destId="{14400FCD-4BA7-476D-9EC6-5E2853D4F9FC}" srcOrd="0" destOrd="0" parTransId="{2083D61E-66A3-40F6-B39E-5D3829CB0029}" sibTransId="{7FF4C361-DB05-4CC8-9B3B-884E38CD531F}"/>
    <dgm:cxn modelId="{3536936B-E4D4-4874-8891-F673A0E81EB3}" srcId="{FF9B5C3B-1FC6-48AC-963F-866CE7A10D54}" destId="{23029D66-F8CA-4056-9374-09D927554853}" srcOrd="0" destOrd="0" parTransId="{1E8D7F8B-444D-4E1A-855D-22BC7F8F53FB}" sibTransId="{F9D5CF69-9572-4E37-B78F-205BA4A59902}"/>
    <dgm:cxn modelId="{33F9DA6C-E558-4509-8E71-8C67D5E8B293}" type="presOf" srcId="{14400FCD-4BA7-476D-9EC6-5E2853D4F9FC}" destId="{F4489F37-0CF1-4047-B56A-4CFBB9497E73}" srcOrd="0" destOrd="0" presId="urn:microsoft.com/office/officeart/2011/layout/RadialPictureList"/>
    <dgm:cxn modelId="{820BC4A2-441C-4ED8-A7DE-D6ABF50D8E04}" srcId="{23029D66-F8CA-4056-9374-09D927554853}" destId="{D0BCA8C1-3AA6-4BA2-A2B6-450B5C050111}" srcOrd="1" destOrd="0" parTransId="{DC1B121F-ABBF-4AD6-B379-14F5D18EEAE8}" sibTransId="{06883A35-BDF4-4993-A695-C82C9F767D9A}"/>
    <dgm:cxn modelId="{3D8241C8-5A9C-4742-B6E2-783B2EDA8A23}" type="presParOf" srcId="{60C49522-48F3-4EB2-BA9E-A64C8B42B0EC}" destId="{5F227A0A-0348-442A-894F-68C68C43B772}" srcOrd="0" destOrd="0" presId="urn:microsoft.com/office/officeart/2011/layout/RadialPictureList"/>
    <dgm:cxn modelId="{DA37EDEF-D539-4602-8293-4A36288CBCE0}" type="presParOf" srcId="{60C49522-48F3-4EB2-BA9E-A64C8B42B0EC}" destId="{DCB0E4C8-5D25-4D0A-9C95-6C0EB1D10EF8}" srcOrd="1" destOrd="0" presId="urn:microsoft.com/office/officeart/2011/layout/RadialPictureList"/>
    <dgm:cxn modelId="{540A46EA-A4DF-4089-AA13-E717613536F2}" type="presParOf" srcId="{60C49522-48F3-4EB2-BA9E-A64C8B42B0EC}" destId="{0749FAAE-6312-43B5-8112-E884656D29F3}" srcOrd="2" destOrd="0" presId="urn:microsoft.com/office/officeart/2011/layout/RadialPictureList"/>
    <dgm:cxn modelId="{973F942E-0F2C-4344-B956-ECAADFD2C086}" type="presParOf" srcId="{60C49522-48F3-4EB2-BA9E-A64C8B42B0EC}" destId="{F4489F37-0CF1-4047-B56A-4CFBB9497E73}" srcOrd="3" destOrd="0" presId="urn:microsoft.com/office/officeart/2011/layout/RadialPictureList"/>
    <dgm:cxn modelId="{1C6B4611-FBFB-4303-9CAE-EA53AE6DD347}" type="presParOf" srcId="{60C49522-48F3-4EB2-BA9E-A64C8B42B0EC}" destId="{401CB70D-56EE-48CC-A50A-AB67940151A1}" srcOrd="4" destOrd="0" presId="urn:microsoft.com/office/officeart/2011/layout/RadialPictureList"/>
    <dgm:cxn modelId="{7AD5A12B-EFB3-4D48-961C-047AA9BC8958}" type="presParOf" srcId="{401CB70D-56EE-48CC-A50A-AB67940151A1}" destId="{367D6199-5384-4C51-9E35-7D12AF997935}" srcOrd="0" destOrd="0" presId="urn:microsoft.com/office/officeart/2011/layout/RadialPictureList"/>
    <dgm:cxn modelId="{F13674FA-D89B-47C4-84DA-DD716ED3C2CB}" type="presParOf" srcId="{60C49522-48F3-4EB2-BA9E-A64C8B42B0EC}" destId="{9F20B608-D354-445F-B004-203EE0090C57}" srcOrd="5"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US"/>
        </a:p>
      </dgm:t>
    </dgm:pt>
    <dgm:pt modelId="{CE531857-95D9-4450-A523-F1CA7AE880F1}">
      <dgm:prSet phldrT="[Text]" custT="1"/>
      <dgm:spPr/>
      <dgm:t>
        <a:bodyPr/>
        <a:lstStyle/>
        <a:p>
          <a:r>
            <a:rPr lang="en-US" sz="4000"/>
            <a:t>1</a:t>
          </a:r>
        </a:p>
      </dgm:t>
    </dgm:pt>
    <dgm:pt modelId="{7049913E-CA72-4D04-86E8-DB4D4A7E415E}" type="parTrans" cxnId="{F2316B1A-A28B-4982-B678-722CAA864769}">
      <dgm:prSet/>
      <dgm:spPr/>
      <dgm:t>
        <a:bodyPr/>
        <a:lstStyle/>
        <a:p>
          <a:endParaRPr lang="en-US" sz="2400"/>
        </a:p>
      </dgm:t>
    </dgm:pt>
    <dgm:pt modelId="{6F0CD08A-C498-4E17-88C3-1D1175F05039}" type="sibTrans" cxnId="{F2316B1A-A28B-4982-B678-722CAA864769}">
      <dgm:prSet/>
      <dgm:spPr/>
      <dgm:t>
        <a:bodyPr/>
        <a:lstStyle/>
        <a:p>
          <a:endParaRPr lang="en-US" sz="2400"/>
        </a:p>
      </dgm:t>
    </dgm:pt>
    <dgm:pt modelId="{7158C417-01D3-4DA0-9415-16B3B3977CD1}">
      <dgm:prSet phldrT="[Text]" custT="1"/>
      <dgm:spPr/>
      <dgm:t>
        <a:bodyPr/>
        <a:lstStyle/>
        <a:p>
          <a:pPr marL="119063" indent="0" algn="just">
            <a:lnSpc>
              <a:spcPct val="100000"/>
            </a:lnSpc>
            <a:spcAft>
              <a:spcPts val="0"/>
            </a:spcAft>
            <a:buNone/>
          </a:pPr>
          <a:r>
            <a:rPr lang="en-US" sz="2400" b="0" i="0" kern="1200">
              <a:latin typeface="Times New Roman" panose="02020603050405020304" pitchFamily="18" charset="0"/>
              <a:cs typeface="Times New Roman" panose="02020603050405020304" pitchFamily="18" charset="0"/>
            </a:rPr>
            <a:t> </a:t>
          </a:r>
          <a:r>
            <a:rPr lang="vi-VN" sz="2400" kern="1200" spc="-10">
              <a:effectLst/>
              <a:latin typeface="Times New Roman" panose="02020603050405020304" pitchFamily="18" charset="0"/>
              <a:ea typeface="Times New Roman" panose="02020603050405020304" pitchFamily="18" charset="0"/>
            </a:rPr>
            <a:t>Thời tiết </a:t>
          </a:r>
          <a:r>
            <a:rPr lang="es-ES" sz="2400" kern="1200">
              <a:effectLst/>
              <a:latin typeface="Times New Roman" panose="02020603050405020304" pitchFamily="18" charset="0"/>
              <a:ea typeface="Times New Roman" panose="02020603050405020304" pitchFamily="18" charset="0"/>
            </a:rPr>
            <a:t>diễn biến phức tạp, gây bất lợi đối với sản xuất</a:t>
          </a:r>
          <a:r>
            <a:rPr lang="vi-VN" sz="2400" kern="1200">
              <a:effectLst/>
              <a:latin typeface="Times New Roman" panose="02020603050405020304" pitchFamily="18" charset="0"/>
              <a:ea typeface="Times New Roman" panose="02020603050405020304" pitchFamily="18" charset="0"/>
            </a:rPr>
            <a:t> nông nghiệp. </a:t>
          </a:r>
          <a:r>
            <a:rPr lang="vi-VN" sz="2400" kern="1200" spc="-10">
              <a:effectLst/>
              <a:latin typeface="Times New Roman" panose="02020603050405020304" pitchFamily="18" charset="0"/>
              <a:ea typeface="Times New Roman" panose="02020603050405020304" pitchFamily="18" charset="0"/>
            </a:rPr>
            <a:t>V</a:t>
          </a:r>
          <a:r>
            <a:rPr lang="it-IT" sz="2400" kern="1200" spc="-10">
              <a:effectLst/>
              <a:latin typeface="Times New Roman" panose="02020603050405020304" pitchFamily="18" charset="0"/>
              <a:ea typeface="Times New Roman" panose="02020603050405020304" pitchFamily="18" charset="0"/>
            </a:rPr>
            <a:t>iệc tái đàn</a:t>
          </a:r>
          <a:r>
            <a:rPr lang="vi-VN" sz="2400" kern="1200" spc="-10">
              <a:effectLst/>
              <a:latin typeface="Times New Roman" panose="02020603050405020304" pitchFamily="18" charset="0"/>
              <a:ea typeface="Times New Roman" panose="02020603050405020304" pitchFamily="18" charset="0"/>
            </a:rPr>
            <a:t> vật nuôi</a:t>
          </a:r>
          <a:r>
            <a:rPr lang="it-IT" sz="2400" kern="1200" spc="-10">
              <a:effectLst/>
              <a:latin typeface="Times New Roman" panose="02020603050405020304" pitchFamily="18" charset="0"/>
              <a:ea typeface="Times New Roman" panose="02020603050405020304" pitchFamily="18" charset="0"/>
            </a:rPr>
            <a:t> gặp khó khăn</a:t>
          </a:r>
          <a:r>
            <a:rPr lang="vi-VN" sz="2400" kern="1200" spc="-10">
              <a:effectLst/>
              <a:latin typeface="Times New Roman" panose="02020603050405020304" pitchFamily="18" charset="0"/>
              <a:ea typeface="Times New Roman" panose="02020603050405020304" pitchFamily="18" charset="0"/>
            </a:rPr>
            <a:t>.</a:t>
          </a:r>
          <a:r>
            <a:rPr lang="it-IT" sz="2400" kern="1200" spc="-10">
              <a:effectLst/>
              <a:latin typeface="Times New Roman" panose="02020603050405020304" pitchFamily="18" charset="0"/>
              <a:ea typeface="Times New Roman" panose="02020603050405020304" pitchFamily="18" charset="0"/>
            </a:rPr>
            <a:t> </a:t>
          </a:r>
          <a:r>
            <a:rPr lang="vi-VN" sz="2400" kern="1200" spc="-10">
              <a:effectLst/>
              <a:latin typeface="Times New Roman" panose="02020603050405020304" pitchFamily="18" charset="0"/>
              <a:ea typeface="Times New Roman" panose="02020603050405020304" pitchFamily="18" charset="0"/>
            </a:rPr>
            <a:t>T</a:t>
          </a:r>
          <a:r>
            <a:rPr lang="it-IT" sz="2400" kern="1200" spc="-10">
              <a:effectLst/>
              <a:latin typeface="Times New Roman" panose="02020603050405020304" pitchFamily="18" charset="0"/>
              <a:ea typeface="Times New Roman" panose="02020603050405020304" pitchFamily="18" charset="0"/>
            </a:rPr>
            <a:t>ình trạng phá rừng, khai thác rừng trái pháp luật và tàu cá vi phạm lãnh hải nước ngoài vẫn còn xảy ra</a:t>
          </a:r>
          <a:endParaRPr lang="en-US" sz="2400" b="0" i="0" kern="1200">
            <a:latin typeface="Times New Roman" panose="02020603050405020304" pitchFamily="18" charset="0"/>
            <a:cs typeface="Times New Roman" panose="02020603050405020304" pitchFamily="18" charset="0"/>
          </a:endParaRPr>
        </a:p>
      </dgm:t>
    </dgm:pt>
    <dgm:pt modelId="{8C5248B0-CF95-46B9-B3DF-5903DA7BE923}" type="parTrans" cxnId="{151F138B-8227-4665-BD22-1724EE04FEC3}">
      <dgm:prSet/>
      <dgm:spPr/>
      <dgm:t>
        <a:bodyPr/>
        <a:lstStyle/>
        <a:p>
          <a:endParaRPr lang="en-US" sz="2400"/>
        </a:p>
      </dgm:t>
    </dgm:pt>
    <dgm:pt modelId="{932BBA9B-3838-4105-B5F8-F779936A7798}" type="sibTrans" cxnId="{151F138B-8227-4665-BD22-1724EE04FEC3}">
      <dgm:prSet/>
      <dgm:spPr/>
      <dgm:t>
        <a:bodyPr/>
        <a:lstStyle/>
        <a:p>
          <a:endParaRPr lang="en-US" sz="2400"/>
        </a:p>
      </dgm:t>
    </dgm:pt>
    <dgm:pt modelId="{C1933DE2-883B-467A-A497-FC1A03521BD0}">
      <dgm:prSet phldrT="[Text]" custT="1"/>
      <dgm:spPr/>
      <dgm:t>
        <a:bodyPr/>
        <a:lstStyle/>
        <a:p>
          <a:r>
            <a:rPr lang="en-US" sz="4000"/>
            <a:t>2</a:t>
          </a:r>
        </a:p>
      </dgm:t>
    </dgm:pt>
    <dgm:pt modelId="{182E3680-630D-484B-89B5-E15E838A98D1}" type="parTrans" cxnId="{252A553D-B51E-445A-9195-BCB6DCFBCE23}">
      <dgm:prSet/>
      <dgm:spPr/>
      <dgm:t>
        <a:bodyPr/>
        <a:lstStyle/>
        <a:p>
          <a:endParaRPr lang="en-US" sz="2400"/>
        </a:p>
      </dgm:t>
    </dgm:pt>
    <dgm:pt modelId="{477253D1-903F-4DD6-A7E7-0586DD6242ED}" type="sibTrans" cxnId="{252A553D-B51E-445A-9195-BCB6DCFBCE23}">
      <dgm:prSet/>
      <dgm:spPr/>
      <dgm:t>
        <a:bodyPr/>
        <a:lstStyle/>
        <a:p>
          <a:endParaRPr lang="en-US" sz="2400"/>
        </a:p>
      </dgm:t>
    </dgm:pt>
    <dgm:pt modelId="{439D5BA7-172F-4129-ACD1-22C6B6C19329}">
      <dgm:prSet phldrT="[Text]" custT="1"/>
      <dgm:spPr/>
      <dgm:t>
        <a:bodyPr/>
        <a:lstStyle/>
        <a:p>
          <a:pPr marL="119063" indent="0" algn="just">
            <a:lnSpc>
              <a:spcPct val="100000"/>
            </a:lnSpc>
            <a:spcAft>
              <a:spcPts val="0"/>
            </a:spcAft>
            <a:buNone/>
          </a:pPr>
          <a:r>
            <a:rPr lang="it-IT" sz="2400">
              <a:latin typeface="Times New Roman" panose="02020603050405020304" pitchFamily="18" charset="0"/>
            </a:rPr>
            <a:t>Hoạt động sản xuất, kinh doanh, tiêu thụ sản phẩm của một bộ phận không nhỏ doanh nghiệp gặp khó khăn. Công tác thu hút đầu tư, nhất là đầu tư nước ngoài còn hạn chế. </a:t>
          </a:r>
          <a:endParaRPr lang="en-US" sz="2400" b="0" i="0">
            <a:latin typeface="Times New Roman" panose="02020603050405020304" pitchFamily="18" charset="0"/>
            <a:cs typeface="Times New Roman" panose="02020603050405020304" pitchFamily="18" charset="0"/>
          </a:endParaRPr>
        </a:p>
      </dgm:t>
    </dgm:pt>
    <dgm:pt modelId="{8B64A804-016B-409D-B50E-B11366C9E709}" type="parTrans" cxnId="{03A57C13-84A1-47F9-9654-3D8E9D1A7AC5}">
      <dgm:prSet/>
      <dgm:spPr/>
      <dgm:t>
        <a:bodyPr/>
        <a:lstStyle/>
        <a:p>
          <a:endParaRPr lang="en-US" sz="2400"/>
        </a:p>
      </dgm:t>
    </dgm:pt>
    <dgm:pt modelId="{CA2B4599-8ADC-48A0-90B9-B09B905E51B6}" type="sibTrans" cxnId="{03A57C13-84A1-47F9-9654-3D8E9D1A7AC5}">
      <dgm:prSet/>
      <dgm:spPr/>
      <dgm:t>
        <a:bodyPr/>
        <a:lstStyle/>
        <a:p>
          <a:endParaRPr lang="en-US" sz="2400"/>
        </a:p>
      </dgm:t>
    </dgm:pt>
    <dgm:pt modelId="{56D39143-023E-4C72-BBA5-EF173F9BD014}">
      <dgm:prSet phldrT="[Text]" custT="1"/>
      <dgm:spPr/>
      <dgm:t>
        <a:bodyPr/>
        <a:lstStyle/>
        <a:p>
          <a:r>
            <a:rPr lang="en-US" sz="4000"/>
            <a:t>3</a:t>
          </a:r>
        </a:p>
      </dgm:t>
    </dgm:pt>
    <dgm:pt modelId="{704DAA72-BD58-41D8-A497-12E1A4CC40DA}" type="parTrans" cxnId="{A67447F1-BB7B-4D3B-82E0-4E32EF97F94F}">
      <dgm:prSet/>
      <dgm:spPr/>
      <dgm:t>
        <a:bodyPr/>
        <a:lstStyle/>
        <a:p>
          <a:endParaRPr lang="en-US" sz="2400"/>
        </a:p>
      </dgm:t>
    </dgm:pt>
    <dgm:pt modelId="{F979FFB3-6427-4249-90BE-69B53EC9AD13}" type="sibTrans" cxnId="{A67447F1-BB7B-4D3B-82E0-4E32EF97F94F}">
      <dgm:prSet/>
      <dgm:spPr/>
      <dgm:t>
        <a:bodyPr/>
        <a:lstStyle/>
        <a:p>
          <a:endParaRPr lang="en-US" sz="2400"/>
        </a:p>
      </dgm:t>
    </dgm:pt>
    <dgm:pt modelId="{3D9335D1-031F-4F65-962F-9CDAB09D253B}">
      <dgm:prSet custT="1"/>
      <dgm:spPr/>
      <dgm:t>
        <a:bodyPr/>
        <a:lstStyle/>
        <a:p>
          <a:pPr marL="119063" indent="0" algn="just">
            <a:buNone/>
          </a:pPr>
          <a:r>
            <a:rPr lang="vi-VN" sz="2400" kern="1200">
              <a:solidFill>
                <a:prstClr val="black">
                  <a:hueOff val="0"/>
                  <a:satOff val="0"/>
                  <a:lumOff val="0"/>
                  <a:alphaOff val="0"/>
                </a:prstClr>
              </a:solidFill>
              <a:latin typeface="Times New Roman" panose="02020603050405020304" pitchFamily="18" charset="0"/>
              <a:ea typeface="+mn-ea"/>
              <a:cs typeface="+mn-cs"/>
            </a:rPr>
            <a:t>Thu ngân sách từ nguồn thu tiền sử dụng đất gặp khó khăn</a:t>
          </a:r>
          <a:endParaRPr lang="en-US" sz="2400" kern="1200">
            <a:solidFill>
              <a:prstClr val="black">
                <a:hueOff val="0"/>
                <a:satOff val="0"/>
                <a:lumOff val="0"/>
                <a:alphaOff val="0"/>
              </a:prstClr>
            </a:solidFill>
            <a:latin typeface="Times New Roman" panose="02020603050405020304" pitchFamily="18" charset="0"/>
            <a:ea typeface="+mn-ea"/>
            <a:cs typeface="+mn-cs"/>
          </a:endParaRPr>
        </a:p>
      </dgm:t>
    </dgm:pt>
    <dgm:pt modelId="{A8D602EA-28E3-40C4-B5A1-8DB7AC2DB7AE}" type="parTrans" cxnId="{56A90894-A054-40DB-AC89-EF01EA3423D6}">
      <dgm:prSet/>
      <dgm:spPr/>
      <dgm:t>
        <a:bodyPr/>
        <a:lstStyle/>
        <a:p>
          <a:endParaRPr lang="en-US" sz="2400"/>
        </a:p>
      </dgm:t>
    </dgm:pt>
    <dgm:pt modelId="{354CC2F7-7518-4094-B82B-BC553913C535}" type="sibTrans" cxnId="{56A90894-A054-40DB-AC89-EF01EA3423D6}">
      <dgm:prSet/>
      <dgm:spPr/>
      <dgm:t>
        <a:bodyPr/>
        <a:lstStyle/>
        <a:p>
          <a:endParaRPr lang="en-US" sz="2400"/>
        </a:p>
      </dgm:t>
    </dgm:pt>
    <dgm:pt modelId="{D282509B-B390-4FB0-80FC-5E550C76063E}">
      <dgm:prSet custT="1"/>
      <dgm:spPr/>
      <dgm:t>
        <a:bodyPr/>
        <a:lstStyle/>
        <a:p>
          <a:pPr marL="119063" indent="0">
            <a:buFontTx/>
            <a:buNone/>
          </a:pPr>
          <a:r>
            <a:rPr lang="it-IT" sz="2400" spc="-10">
              <a:effectLst/>
              <a:latin typeface="Times New Roman" panose="02020603050405020304" pitchFamily="18" charset="0"/>
              <a:ea typeface="Times New Roman" panose="02020603050405020304" pitchFamily="18" charset="0"/>
            </a:rPr>
            <a:t>Tình trạng lấn chiếm đất đai, xây dựng trái phép... vẫn còn xảy ra ở một số địa phương. Công tác quản lý đất đai, tài nguyên khoáng sản tại một số địa phương, nhất là ở cơ sở chưa nghiêm túc</a:t>
          </a:r>
          <a:endParaRPr lang="en-US" sz="2400">
            <a:latin typeface="+mj-lt"/>
          </a:endParaRPr>
        </a:p>
      </dgm:t>
    </dgm:pt>
    <dgm:pt modelId="{F70A74C4-38B6-4144-96E0-2A5277D78FB1}" type="parTrans" cxnId="{3A8DDF8C-C3C7-46B6-B4D7-9508EB27D73B}">
      <dgm:prSet/>
      <dgm:spPr/>
      <dgm:t>
        <a:bodyPr/>
        <a:lstStyle/>
        <a:p>
          <a:endParaRPr lang="en-US"/>
        </a:p>
      </dgm:t>
    </dgm:pt>
    <dgm:pt modelId="{638D6EB6-D936-4030-A4C7-C6D6E700BC60}" type="sibTrans" cxnId="{3A8DDF8C-C3C7-46B6-B4D7-9508EB27D73B}">
      <dgm:prSet/>
      <dgm:spPr/>
      <dgm:t>
        <a:bodyPr/>
        <a:lstStyle/>
        <a:p>
          <a:endParaRPr lang="en-US"/>
        </a:p>
      </dgm:t>
    </dgm:pt>
    <dgm:pt modelId="{559AE218-C547-42AE-AA0B-E613DE2319B0}">
      <dgm:prSet custT="1"/>
      <dgm:spPr/>
      <dgm:t>
        <a:bodyPr/>
        <a:lstStyle/>
        <a:p>
          <a:pPr marL="0" lvl="0" indent="0" algn="ctr" defTabSz="1778000">
            <a:lnSpc>
              <a:spcPct val="90000"/>
            </a:lnSpc>
            <a:spcBef>
              <a:spcPct val="0"/>
            </a:spcBef>
            <a:spcAft>
              <a:spcPct val="35000"/>
            </a:spcAft>
            <a:buNone/>
          </a:pPr>
          <a:r>
            <a:rPr lang="en-US" sz="4000" kern="1200">
              <a:latin typeface="Calibri"/>
              <a:ea typeface="+mn-ea"/>
              <a:cs typeface="+mn-cs"/>
            </a:rPr>
            <a:t>4</a:t>
          </a:r>
        </a:p>
      </dgm:t>
    </dgm:pt>
    <dgm:pt modelId="{8BE1F181-A6C0-4E93-8C93-025842524CFF}" type="sibTrans" cxnId="{7C74BD76-97B5-48AE-9756-66A1AA3B472F}">
      <dgm:prSet/>
      <dgm:spPr/>
      <dgm:t>
        <a:bodyPr/>
        <a:lstStyle/>
        <a:p>
          <a:endParaRPr lang="en-US"/>
        </a:p>
      </dgm:t>
    </dgm:pt>
    <dgm:pt modelId="{AF8FD83A-DACC-4C49-A3BB-F57589191548}" type="parTrans" cxnId="{7C74BD76-97B5-48AE-9756-66A1AA3B472F}">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4">
        <dgm:presLayoutVars>
          <dgm:chMax val="1"/>
          <dgm:bulletEnabled val="1"/>
        </dgm:presLayoutVars>
      </dgm:prSet>
      <dgm:spPr/>
    </dgm:pt>
    <dgm:pt modelId="{9770188F-3220-4119-9599-0FD33E998D96}" type="pres">
      <dgm:prSet presAssocID="{CE531857-95D9-4450-A523-F1CA7AE880F1}" presName="descendantText" presStyleLbl="alignAcc1" presStyleIdx="0" presStyleCnt="4" custScaleY="135734">
        <dgm:presLayoutVars>
          <dgm:bulletEnabled val="1"/>
        </dgm:presLayoutVars>
      </dgm:prSet>
      <dgm:spPr/>
    </dgm:pt>
    <dgm:pt modelId="{7F4255E7-FA3E-4176-8361-F3068433BD36}" type="pres">
      <dgm:prSet presAssocID="{6F0CD08A-C498-4E17-88C3-1D1175F05039}" presName="sp" presStyleCnt="0"/>
      <dgm:spPr/>
    </dgm:pt>
    <dgm:pt modelId="{E1AF1DC7-3446-4E70-A12E-3A13B2038890}" type="pres">
      <dgm:prSet presAssocID="{C1933DE2-883B-467A-A497-FC1A03521BD0}" presName="composite" presStyleCnt="0"/>
      <dgm:spPr/>
    </dgm:pt>
    <dgm:pt modelId="{89164601-E0A1-4038-AED2-754D77EF4C41}" type="pres">
      <dgm:prSet presAssocID="{C1933DE2-883B-467A-A497-FC1A03521BD0}" presName="parentText" presStyleLbl="alignNode1" presStyleIdx="1" presStyleCnt="4" custLinFactNeighborY="296">
        <dgm:presLayoutVars>
          <dgm:chMax val="1"/>
          <dgm:bulletEnabled val="1"/>
        </dgm:presLayoutVars>
      </dgm:prSet>
      <dgm:spPr/>
    </dgm:pt>
    <dgm:pt modelId="{594D2AB4-91B5-4F18-9ACA-1D51E359B741}" type="pres">
      <dgm:prSet presAssocID="{C1933DE2-883B-467A-A497-FC1A03521BD0}" presName="descendantText" presStyleLbl="alignAcc1" presStyleIdx="1" presStyleCnt="4" custScaleY="124565" custLinFactNeighborY="440">
        <dgm:presLayoutVars>
          <dgm:bulletEnabled val="1"/>
        </dgm:presLayoutVars>
      </dgm:prSet>
      <dgm:spPr/>
    </dgm:pt>
    <dgm:pt modelId="{99D9A01F-7B1E-4703-8363-07CEAF17D94C}" type="pres">
      <dgm:prSet presAssocID="{477253D1-903F-4DD6-A7E7-0586DD6242ED}" presName="sp" presStyleCnt="0"/>
      <dgm:spPr/>
    </dgm:pt>
    <dgm:pt modelId="{F0A2DE8B-D10D-4031-BBF1-6A931FA34DEA}" type="pres">
      <dgm:prSet presAssocID="{56D39143-023E-4C72-BBA5-EF173F9BD014}" presName="composite" presStyleCnt="0"/>
      <dgm:spPr/>
    </dgm:pt>
    <dgm:pt modelId="{3DA4DBDD-86BF-4DC6-9D99-05C1C1BFB383}" type="pres">
      <dgm:prSet presAssocID="{56D39143-023E-4C72-BBA5-EF173F9BD014}" presName="parentText" presStyleLbl="alignNode1" presStyleIdx="2" presStyleCnt="4" custLinFactNeighborX="1207" custLinFactNeighborY="-8333">
        <dgm:presLayoutVars>
          <dgm:chMax val="1"/>
          <dgm:bulletEnabled val="1"/>
        </dgm:presLayoutVars>
      </dgm:prSet>
      <dgm:spPr/>
    </dgm:pt>
    <dgm:pt modelId="{18D2B7CF-92DC-4C98-B7A8-681260E88B2C}" type="pres">
      <dgm:prSet presAssocID="{56D39143-023E-4C72-BBA5-EF173F9BD014}" presName="descendantText" presStyleLbl="alignAcc1" presStyleIdx="2" presStyleCnt="4" custScaleY="105888" custLinFactNeighborY="-5460">
        <dgm:presLayoutVars>
          <dgm:bulletEnabled val="1"/>
        </dgm:presLayoutVars>
      </dgm:prSet>
      <dgm:spPr/>
    </dgm:pt>
    <dgm:pt modelId="{2794A3C7-98DA-4458-88D4-FEA974D72C35}" type="pres">
      <dgm:prSet presAssocID="{F979FFB3-6427-4249-90BE-69B53EC9AD13}" presName="sp" presStyleCnt="0"/>
      <dgm:spPr/>
    </dgm:pt>
    <dgm:pt modelId="{B86991ED-66F8-4D62-9187-B86E4725EBEB}" type="pres">
      <dgm:prSet presAssocID="{559AE218-C547-42AE-AA0B-E613DE2319B0}" presName="composite" presStyleCnt="0"/>
      <dgm:spPr/>
    </dgm:pt>
    <dgm:pt modelId="{0D3F1E46-0121-4055-BD06-037A7E85D40B}" type="pres">
      <dgm:prSet presAssocID="{559AE218-C547-42AE-AA0B-E613DE2319B0}" presName="parentText" presStyleLbl="alignNode1" presStyleIdx="3" presStyleCnt="4" custLinFactNeighborX="4748" custLinFactNeighborY="-32223">
        <dgm:presLayoutVars>
          <dgm:chMax val="1"/>
          <dgm:bulletEnabled val="1"/>
        </dgm:presLayoutVars>
      </dgm:prSet>
      <dgm:spPr/>
    </dgm:pt>
    <dgm:pt modelId="{3C388083-6B8F-4230-8309-D3AFE9EEC745}" type="pres">
      <dgm:prSet presAssocID="{559AE218-C547-42AE-AA0B-E613DE2319B0}" presName="descendantText" presStyleLbl="alignAcc1" presStyleIdx="3" presStyleCnt="4" custScaleY="149509" custLinFactNeighborX="233" custLinFactNeighborY="-7069">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03A57C13-84A1-47F9-9654-3D8E9D1A7AC5}" srcId="{C1933DE2-883B-467A-A497-FC1A03521BD0}" destId="{439D5BA7-172F-4129-ACD1-22C6B6C19329}" srcOrd="0" destOrd="0" parTransId="{8B64A804-016B-409D-B50E-B11366C9E709}" sibTransId="{CA2B4599-8ADC-48A0-90B9-B09B905E51B6}"/>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916D8A27-E27A-427E-BB3C-15DA60DAD331}" type="presOf" srcId="{D282509B-B390-4FB0-80FC-5E550C76063E}" destId="{3C388083-6B8F-4230-8309-D3AFE9EEC745}" srcOrd="0" destOrd="0" presId="urn:microsoft.com/office/officeart/2005/8/layout/chevron2"/>
    <dgm:cxn modelId="{B192BB2D-BDD5-46FC-9FE2-5D44C83A6FFD}" type="presOf" srcId="{559AE218-C547-42AE-AA0B-E613DE2319B0}" destId="{0D3F1E46-0121-4055-BD06-037A7E85D40B}" srcOrd="0" destOrd="0" presId="urn:microsoft.com/office/officeart/2005/8/layout/chevron2"/>
    <dgm:cxn modelId="{26794A34-D8C6-4415-BC12-96721F7B7CB0}" type="presOf" srcId="{439D5BA7-172F-4129-ACD1-22C6B6C19329}" destId="{594D2AB4-91B5-4F18-9ACA-1D51E359B741}" srcOrd="0" destOrd="0" presId="urn:microsoft.com/office/officeart/2005/8/layout/chevron2"/>
    <dgm:cxn modelId="{252A553D-B51E-445A-9195-BCB6DCFBCE23}" srcId="{011C79E0-B116-4E55-8C54-A2CE86D2A740}" destId="{C1933DE2-883B-467A-A497-FC1A03521BD0}" srcOrd="1" destOrd="0" parTransId="{182E3680-630D-484B-89B5-E15E838A98D1}" sibTransId="{477253D1-903F-4DD6-A7E7-0586DD6242ED}"/>
    <dgm:cxn modelId="{7C74BD76-97B5-48AE-9756-66A1AA3B472F}" srcId="{011C79E0-B116-4E55-8C54-A2CE86D2A740}" destId="{559AE218-C547-42AE-AA0B-E613DE2319B0}" srcOrd="3" destOrd="0" parTransId="{AF8FD83A-DACC-4C49-A3BB-F57589191548}" sibTransId="{8BE1F181-A6C0-4E93-8C93-025842524CFF}"/>
    <dgm:cxn modelId="{88AC068A-BA0C-4BE8-9CA2-D5EA93B65317}" type="presOf" srcId="{3D9335D1-031F-4F65-962F-9CDAB09D253B}" destId="{18D2B7CF-92DC-4C98-B7A8-681260E88B2C}"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3A8DDF8C-C3C7-46B6-B4D7-9508EB27D73B}" srcId="{559AE218-C547-42AE-AA0B-E613DE2319B0}" destId="{D282509B-B390-4FB0-80FC-5E550C76063E}" srcOrd="0" destOrd="0" parTransId="{F70A74C4-38B6-4144-96E0-2A5277D78FB1}" sibTransId="{638D6EB6-D936-4030-A4C7-C6D6E700BC60}"/>
    <dgm:cxn modelId="{87018493-5DCC-46DF-ADEB-440E6C1C91C8}" type="presOf" srcId="{C1933DE2-883B-467A-A497-FC1A03521BD0}" destId="{89164601-E0A1-4038-AED2-754D77EF4C41}" srcOrd="0" destOrd="0" presId="urn:microsoft.com/office/officeart/2005/8/layout/chevron2"/>
    <dgm:cxn modelId="{56A90894-A054-40DB-AC89-EF01EA3423D6}" srcId="{56D39143-023E-4C72-BBA5-EF173F9BD014}" destId="{3D9335D1-031F-4F65-962F-9CDAB09D253B}" srcOrd="0" destOrd="0" parTransId="{A8D602EA-28E3-40C4-B5A1-8DB7AC2DB7AE}" sibTransId="{354CC2F7-7518-4094-B82B-BC553913C535}"/>
    <dgm:cxn modelId="{E309BFBF-A1BB-4F85-89CF-E531CEF7C843}" type="presOf" srcId="{56D39143-023E-4C72-BBA5-EF173F9BD014}" destId="{3DA4DBDD-86BF-4DC6-9D99-05C1C1BFB383}" srcOrd="0" destOrd="0" presId="urn:microsoft.com/office/officeart/2005/8/layout/chevron2"/>
    <dgm:cxn modelId="{F5A5FEDD-E52D-43C9-8D0E-0C952E7950B8}" type="presOf" srcId="{011C79E0-B116-4E55-8C54-A2CE86D2A740}" destId="{710DA7AD-DF2E-4B6F-8F66-B72A755643A6}" srcOrd="0" destOrd="0" presId="urn:microsoft.com/office/officeart/2005/8/layout/chevron2"/>
    <dgm:cxn modelId="{A67447F1-BB7B-4D3B-82E0-4E32EF97F94F}" srcId="{011C79E0-B116-4E55-8C54-A2CE86D2A740}" destId="{56D39143-023E-4C72-BBA5-EF173F9BD014}" srcOrd="2" destOrd="0" parTransId="{704DAA72-BD58-41D8-A497-12E1A4CC40DA}" sibTransId="{F979FFB3-6427-4249-90BE-69B53EC9AD13}"/>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 modelId="{23860E25-CD8C-4AC1-B68A-FB25A91BC140}" type="presParOf" srcId="{710DA7AD-DF2E-4B6F-8F66-B72A755643A6}" destId="{7F4255E7-FA3E-4176-8361-F3068433BD36}" srcOrd="1" destOrd="0" presId="urn:microsoft.com/office/officeart/2005/8/layout/chevron2"/>
    <dgm:cxn modelId="{0FDA4322-47B1-47D3-9119-2784D75CA99F}" type="presParOf" srcId="{710DA7AD-DF2E-4B6F-8F66-B72A755643A6}" destId="{E1AF1DC7-3446-4E70-A12E-3A13B2038890}" srcOrd="2" destOrd="0" presId="urn:microsoft.com/office/officeart/2005/8/layout/chevron2"/>
    <dgm:cxn modelId="{2748EC06-087A-4792-8284-2E838983AF18}" type="presParOf" srcId="{E1AF1DC7-3446-4E70-A12E-3A13B2038890}" destId="{89164601-E0A1-4038-AED2-754D77EF4C41}" srcOrd="0" destOrd="0" presId="urn:microsoft.com/office/officeart/2005/8/layout/chevron2"/>
    <dgm:cxn modelId="{9076968D-CA3F-4F41-9681-F8114BED2EAE}" type="presParOf" srcId="{E1AF1DC7-3446-4E70-A12E-3A13B2038890}" destId="{594D2AB4-91B5-4F18-9ACA-1D51E359B741}" srcOrd="1" destOrd="0" presId="urn:microsoft.com/office/officeart/2005/8/layout/chevron2"/>
    <dgm:cxn modelId="{8E07F895-B87A-456A-A492-8132DB0818A7}" type="presParOf" srcId="{710DA7AD-DF2E-4B6F-8F66-B72A755643A6}" destId="{99D9A01F-7B1E-4703-8363-07CEAF17D94C}" srcOrd="3" destOrd="0" presId="urn:microsoft.com/office/officeart/2005/8/layout/chevron2"/>
    <dgm:cxn modelId="{D32B60BF-8AFA-49A0-A64E-81D07E41B556}" type="presParOf" srcId="{710DA7AD-DF2E-4B6F-8F66-B72A755643A6}" destId="{F0A2DE8B-D10D-4031-BBF1-6A931FA34DEA}" srcOrd="4" destOrd="0" presId="urn:microsoft.com/office/officeart/2005/8/layout/chevron2"/>
    <dgm:cxn modelId="{7A2F8F54-E28B-49DF-A86C-0540E0757F76}" type="presParOf" srcId="{F0A2DE8B-D10D-4031-BBF1-6A931FA34DEA}" destId="{3DA4DBDD-86BF-4DC6-9D99-05C1C1BFB383}" srcOrd="0" destOrd="0" presId="urn:microsoft.com/office/officeart/2005/8/layout/chevron2"/>
    <dgm:cxn modelId="{6EBD4B51-5CCF-481D-B792-9B5BFA64197C}" type="presParOf" srcId="{F0A2DE8B-D10D-4031-BBF1-6A931FA34DEA}" destId="{18D2B7CF-92DC-4C98-B7A8-681260E88B2C}" srcOrd="1" destOrd="0" presId="urn:microsoft.com/office/officeart/2005/8/layout/chevron2"/>
    <dgm:cxn modelId="{B839EDAA-1CA1-41F9-BD8A-C13C8D4751DB}" type="presParOf" srcId="{710DA7AD-DF2E-4B6F-8F66-B72A755643A6}" destId="{2794A3C7-98DA-4458-88D4-FEA974D72C35}" srcOrd="5" destOrd="0" presId="urn:microsoft.com/office/officeart/2005/8/layout/chevron2"/>
    <dgm:cxn modelId="{9BB39DA0-3913-4A4F-B87A-BE2EC00F3047}" type="presParOf" srcId="{710DA7AD-DF2E-4B6F-8F66-B72A755643A6}" destId="{B86991ED-66F8-4D62-9187-B86E4725EBEB}" srcOrd="6" destOrd="0" presId="urn:microsoft.com/office/officeart/2005/8/layout/chevron2"/>
    <dgm:cxn modelId="{51EBEC7E-C392-4836-8D86-72135652193A}" type="presParOf" srcId="{B86991ED-66F8-4D62-9187-B86E4725EBEB}" destId="{0D3F1E46-0121-4055-BD06-037A7E85D40B}" srcOrd="0" destOrd="0" presId="urn:microsoft.com/office/officeart/2005/8/layout/chevron2"/>
    <dgm:cxn modelId="{D9D92793-BC75-4FCB-AFBB-F0CFDD75EBC8}" type="presParOf" srcId="{B86991ED-66F8-4D62-9187-B86E4725EBEB}" destId="{3C388083-6B8F-4230-8309-D3AFE9EEC745}"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US"/>
        </a:p>
      </dgm:t>
    </dgm:pt>
    <dgm:pt modelId="{1ED316F6-B184-4B6B-85AB-C4A397F59195}">
      <dgm:prSet custT="1"/>
      <dgm:spPr/>
      <dgm:t>
        <a:bodyPr/>
        <a:lstStyle/>
        <a:p>
          <a:pPr marL="119063" indent="0">
            <a:buFontTx/>
            <a:buNone/>
          </a:pPr>
          <a:r>
            <a:rPr lang="it-IT" sz="2400" spc="-10">
              <a:effectLst/>
              <a:latin typeface="Times New Roman" panose="02020603050405020304" pitchFamily="18" charset="0"/>
              <a:ea typeface="Times New Roman" panose="02020603050405020304" pitchFamily="18" charset="0"/>
            </a:rPr>
            <a:t>Việc mua sắm thuốc, trang thiết bị y tế</a:t>
          </a:r>
          <a:r>
            <a:rPr lang="vi-VN" sz="2400" spc="-10">
              <a:effectLst/>
              <a:latin typeface="Times New Roman" panose="02020603050405020304" pitchFamily="18" charset="0"/>
              <a:ea typeface="Times New Roman" panose="02020603050405020304" pitchFamily="18" charset="0"/>
            </a:rPr>
            <a:t> còn</a:t>
          </a:r>
          <a:r>
            <a:rPr lang="it-IT" sz="2400" spc="-10">
              <a:effectLst/>
              <a:latin typeface="Times New Roman" panose="02020603050405020304" pitchFamily="18" charset="0"/>
              <a:ea typeface="Times New Roman" panose="02020603050405020304" pitchFamily="18" charset="0"/>
            </a:rPr>
            <a:t> gặp khó khăn. </a:t>
          </a:r>
          <a:r>
            <a:rPr lang="en-US" sz="2400" spc="15">
              <a:effectLst/>
              <a:latin typeface="Times New Roman" panose="02020603050405020304" pitchFamily="18" charset="0"/>
              <a:ea typeface="Times New Roman" panose="02020603050405020304" pitchFamily="18" charset="0"/>
            </a:rPr>
            <a:t>Hầu hết các cơ sở khám, chữa bệnh đều gặp khó khăn về tài chính, ảnh hưởng lớn đến triển khai hoạt động của các đơn vị</a:t>
          </a:r>
          <a:endParaRPr lang="en-US" sz="2400">
            <a:latin typeface="+mj-lt"/>
          </a:endParaRPr>
        </a:p>
      </dgm:t>
    </dgm:pt>
    <dgm:pt modelId="{CD8C3E01-036F-49B6-8DFD-E7EF8ADFCD9F}" type="parTrans" cxnId="{C03E96B2-9383-46C3-8FD9-D52B5DE5C242}">
      <dgm:prSet/>
      <dgm:spPr/>
      <dgm:t>
        <a:bodyPr/>
        <a:lstStyle/>
        <a:p>
          <a:endParaRPr lang="en-US"/>
        </a:p>
      </dgm:t>
    </dgm:pt>
    <dgm:pt modelId="{7843BD3E-2CD9-41DE-8FCB-D56CAB9B6543}" type="sibTrans" cxnId="{C03E96B2-9383-46C3-8FD9-D52B5DE5C242}">
      <dgm:prSet/>
      <dgm:spPr/>
      <dgm:t>
        <a:bodyPr/>
        <a:lstStyle/>
        <a:p>
          <a:endParaRPr lang="en-US"/>
        </a:p>
      </dgm:t>
    </dgm:pt>
    <dgm:pt modelId="{A7386FF2-7645-4D23-B0F9-6007E0C1E811}">
      <dgm:prSet custT="1"/>
      <dgm:spPr/>
      <dgm:t>
        <a:bodyPr/>
        <a:lstStyle/>
        <a:p>
          <a:pPr marL="119063" indent="0"/>
          <a:r>
            <a:rPr lang="vi-VN" sz="4000">
              <a:latin typeface="+mj-lt"/>
            </a:rPr>
            <a:t>6</a:t>
          </a:r>
          <a:endParaRPr lang="en-US" sz="4000">
            <a:latin typeface="+mj-lt"/>
          </a:endParaRPr>
        </a:p>
      </dgm:t>
    </dgm:pt>
    <dgm:pt modelId="{23012206-C222-4098-A1DA-A5F7998DC7B1}" type="parTrans" cxnId="{F6F21B5F-805D-47EE-B61E-19025C7301DD}">
      <dgm:prSet/>
      <dgm:spPr/>
      <dgm:t>
        <a:bodyPr/>
        <a:lstStyle/>
        <a:p>
          <a:endParaRPr lang="vi-VN"/>
        </a:p>
      </dgm:t>
    </dgm:pt>
    <dgm:pt modelId="{329DC56E-BCA0-439F-97D5-401C1BAADBF3}" type="sibTrans" cxnId="{F6F21B5F-805D-47EE-B61E-19025C7301DD}">
      <dgm:prSet/>
      <dgm:spPr/>
      <dgm:t>
        <a:bodyPr/>
        <a:lstStyle/>
        <a:p>
          <a:endParaRPr lang="vi-VN"/>
        </a:p>
      </dgm:t>
    </dgm:pt>
    <dgm:pt modelId="{DB963151-1313-4395-9295-9BC4952DE253}">
      <dgm:prSet custT="1"/>
      <dgm:spPr/>
      <dgm:t>
        <a:bodyPr/>
        <a:lstStyle/>
        <a:p>
          <a:pPr marL="119063" indent="0">
            <a:buNone/>
          </a:pPr>
          <a:r>
            <a:rPr lang="en-US" sz="2400">
              <a:effectLst/>
              <a:latin typeface="Times New Roman" panose="02020603050405020304" pitchFamily="18" charset="0"/>
              <a:ea typeface="Times New Roman" panose="02020603050405020304" pitchFamily="18" charset="0"/>
            </a:rPr>
            <a:t>Tình hình an ninh trật tự trên địa bàn có lúc, có nơi còn diễn biến phức tạp. Một số đơn vị, địa phương chỉ đạo xử lý, giải quyết đơn thư khiếu nại, tố cáo còn chưa kịp thời, quyết liệt</a:t>
          </a:r>
          <a:endParaRPr lang="en-US" sz="2400">
            <a:latin typeface="+mj-lt"/>
          </a:endParaRPr>
        </a:p>
      </dgm:t>
    </dgm:pt>
    <dgm:pt modelId="{4A0E00D3-42B4-4CA6-B450-07F2AC52D273}" type="parTrans" cxnId="{7149CFA7-EE7F-42A2-A2DD-C2599287F22E}">
      <dgm:prSet/>
      <dgm:spPr/>
      <dgm:t>
        <a:bodyPr/>
        <a:lstStyle/>
        <a:p>
          <a:endParaRPr lang="vi-VN"/>
        </a:p>
      </dgm:t>
    </dgm:pt>
    <dgm:pt modelId="{549F189C-CF61-423B-BCFE-431CB387DACE}" type="sibTrans" cxnId="{7149CFA7-EE7F-42A2-A2DD-C2599287F22E}">
      <dgm:prSet/>
      <dgm:spPr/>
      <dgm:t>
        <a:bodyPr/>
        <a:lstStyle/>
        <a:p>
          <a:endParaRPr lang="vi-VN"/>
        </a:p>
      </dgm:t>
    </dgm:pt>
    <dgm:pt modelId="{E6A2034F-737E-4B56-A2AD-3C8BF456CAA3}">
      <dgm:prSet custT="1"/>
      <dgm:spPr/>
      <dgm:t>
        <a:bodyPr/>
        <a:lstStyle/>
        <a:p>
          <a:pPr marL="119063" indent="0">
            <a:buFontTx/>
            <a:buNone/>
          </a:pPr>
          <a:r>
            <a:rPr lang="en-US" sz="4000">
              <a:latin typeface="+mj-lt"/>
            </a:rPr>
            <a:t>7</a:t>
          </a:r>
        </a:p>
      </dgm:t>
    </dgm:pt>
    <dgm:pt modelId="{BB0DD9AF-7B23-48C1-BAE7-E9182D24F122}" type="parTrans" cxnId="{1C43745D-04AC-4B24-BC00-2721C9B548C9}">
      <dgm:prSet/>
      <dgm:spPr/>
      <dgm:t>
        <a:bodyPr/>
        <a:lstStyle/>
        <a:p>
          <a:endParaRPr lang="vi-VN"/>
        </a:p>
      </dgm:t>
    </dgm:pt>
    <dgm:pt modelId="{D476F38B-96B4-4EA2-99D2-CFAE89DD5384}" type="sibTrans" cxnId="{1C43745D-04AC-4B24-BC00-2721C9B548C9}">
      <dgm:prSet/>
      <dgm:spPr/>
      <dgm:t>
        <a:bodyPr/>
        <a:lstStyle/>
        <a:p>
          <a:endParaRPr lang="vi-VN"/>
        </a:p>
      </dgm:t>
    </dgm:pt>
    <dgm:pt modelId="{9852772B-B489-4533-8CE3-26D80FB12247}">
      <dgm:prSet custT="1"/>
      <dgm:spPr/>
      <dgm:t>
        <a:bodyPr/>
        <a:lstStyle/>
        <a:p>
          <a:pPr marL="119063" indent="0">
            <a:buNone/>
          </a:pPr>
          <a:r>
            <a:rPr lang="it-IT" sz="2400">
              <a:effectLst/>
              <a:latin typeface="Times New Roman" panose="02020603050405020304" pitchFamily="18" charset="0"/>
              <a:ea typeface="Times New Roman" panose="02020603050405020304" pitchFamily="18" charset="0"/>
            </a:rPr>
            <a:t>Một số địa phương</a:t>
          </a:r>
          <a:r>
            <a:rPr lang="vi-VN" sz="2400">
              <a:effectLst/>
              <a:latin typeface="Times New Roman" panose="02020603050405020304" pitchFamily="18" charset="0"/>
              <a:ea typeface="Times New Roman" panose="02020603050405020304" pitchFamily="18" charset="0"/>
            </a:rPr>
            <a:t> còn lúng túng trong việc xây dựng kế hoạch,</a:t>
          </a:r>
          <a:r>
            <a:rPr lang="it-IT" sz="2400">
              <a:effectLst/>
              <a:latin typeface="Times New Roman" panose="02020603050405020304" pitchFamily="18" charset="0"/>
              <a:ea typeface="Times New Roman" panose="02020603050405020304" pitchFamily="18" charset="0"/>
            </a:rPr>
            <a:t> điều hành kế hoạch phát triển bằng các chỉ tiêu, số liệu, kịch bản cụ thể. Công tác cải cách hành chính và giải quyết thủ tục hành chính của một số đơn vị còn hạn chế, vẫn còn tình trạng giải quyết hồ sơ thủ tục hành chính trễ hẹn</a:t>
          </a:r>
          <a:endParaRPr lang="en-US" sz="2400">
            <a:latin typeface="+mj-lt"/>
          </a:endParaRPr>
        </a:p>
      </dgm:t>
    </dgm:pt>
    <dgm:pt modelId="{C8E3A400-78EA-46BD-A414-1AA4FAF461D0}" type="parTrans" cxnId="{2009CA93-5119-4D6D-8BCD-CCED3CA865B5}">
      <dgm:prSet/>
      <dgm:spPr/>
      <dgm:t>
        <a:bodyPr/>
        <a:lstStyle/>
        <a:p>
          <a:endParaRPr lang="vi-VN"/>
        </a:p>
      </dgm:t>
    </dgm:pt>
    <dgm:pt modelId="{14F10B28-29A1-4E73-BA74-A1E0E33F15E2}" type="sibTrans" cxnId="{2009CA93-5119-4D6D-8BCD-CCED3CA865B5}">
      <dgm:prSet/>
      <dgm:spPr/>
      <dgm:t>
        <a:bodyPr/>
        <a:lstStyle/>
        <a:p>
          <a:endParaRPr lang="vi-VN"/>
        </a:p>
      </dgm:t>
    </dgm:pt>
    <dgm:pt modelId="{CE531857-95D9-4450-A523-F1CA7AE880F1}">
      <dgm:prSet phldrT="[Text]" custT="1"/>
      <dgm:spPr/>
      <dgm:t>
        <a:bodyPr/>
        <a:lstStyle/>
        <a:p>
          <a:r>
            <a:rPr lang="en-US" sz="4000" b="1">
              <a:latin typeface="+mj-lt"/>
            </a:rPr>
            <a:t>5</a:t>
          </a:r>
          <a:endParaRPr lang="en-US" sz="4000"/>
        </a:p>
      </dgm:t>
    </dgm:pt>
    <dgm:pt modelId="{6F0CD08A-C498-4E17-88C3-1D1175F05039}" type="sibTrans" cxnId="{F2316B1A-A28B-4982-B678-722CAA864769}">
      <dgm:prSet/>
      <dgm:spPr/>
      <dgm:t>
        <a:bodyPr/>
        <a:lstStyle/>
        <a:p>
          <a:endParaRPr lang="en-US" sz="2400"/>
        </a:p>
      </dgm:t>
    </dgm:pt>
    <dgm:pt modelId="{7049913E-CA72-4D04-86E8-DB4D4A7E415E}" type="parTrans" cxnId="{F2316B1A-A28B-4982-B678-722CAA864769}">
      <dgm:prSet/>
      <dgm:spPr/>
      <dgm:t>
        <a:bodyPr/>
        <a:lstStyle/>
        <a:p>
          <a:endParaRPr lang="en-US" sz="2400"/>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3">
        <dgm:presLayoutVars>
          <dgm:chMax val="1"/>
          <dgm:bulletEnabled val="1"/>
        </dgm:presLayoutVars>
      </dgm:prSet>
      <dgm:spPr/>
    </dgm:pt>
    <dgm:pt modelId="{9770188F-3220-4119-9599-0FD33E998D96}" type="pres">
      <dgm:prSet presAssocID="{CE531857-95D9-4450-A523-F1CA7AE880F1}" presName="descendantText" presStyleLbl="alignAcc1" presStyleIdx="0" presStyleCnt="3" custScaleY="102319">
        <dgm:presLayoutVars>
          <dgm:bulletEnabled val="1"/>
        </dgm:presLayoutVars>
      </dgm:prSet>
      <dgm:spPr/>
    </dgm:pt>
    <dgm:pt modelId="{7F4255E7-FA3E-4176-8361-F3068433BD36}" type="pres">
      <dgm:prSet presAssocID="{6F0CD08A-C498-4E17-88C3-1D1175F05039}" presName="sp" presStyleCnt="0"/>
      <dgm:spPr/>
    </dgm:pt>
    <dgm:pt modelId="{3BBCF80C-1C5A-4E7C-9AEB-9CED7401372A}" type="pres">
      <dgm:prSet presAssocID="{A7386FF2-7645-4D23-B0F9-6007E0C1E811}" presName="composite" presStyleCnt="0"/>
      <dgm:spPr/>
    </dgm:pt>
    <dgm:pt modelId="{8817F595-0CBF-4A67-B220-01C4FEDE7BDC}" type="pres">
      <dgm:prSet presAssocID="{A7386FF2-7645-4D23-B0F9-6007E0C1E811}" presName="parentText" presStyleLbl="alignNode1" presStyleIdx="1" presStyleCnt="3" custLinFactNeighborX="-18647" custLinFactNeighborY="0">
        <dgm:presLayoutVars>
          <dgm:chMax val="1"/>
          <dgm:bulletEnabled val="1"/>
        </dgm:presLayoutVars>
      </dgm:prSet>
      <dgm:spPr/>
    </dgm:pt>
    <dgm:pt modelId="{4255E3A5-4AA0-4157-8323-82B22B7EADFB}" type="pres">
      <dgm:prSet presAssocID="{A7386FF2-7645-4D23-B0F9-6007E0C1E811}" presName="descendantText" presStyleLbl="alignAcc1" presStyleIdx="1" presStyleCnt="3" custScaleY="136819">
        <dgm:presLayoutVars>
          <dgm:bulletEnabled val="1"/>
        </dgm:presLayoutVars>
      </dgm:prSet>
      <dgm:spPr/>
    </dgm:pt>
    <dgm:pt modelId="{9D3C89EB-9A8B-4F91-8361-3A2CDCD7AAF7}" type="pres">
      <dgm:prSet presAssocID="{329DC56E-BCA0-439F-97D5-401C1BAADBF3}" presName="sp" presStyleCnt="0"/>
      <dgm:spPr/>
    </dgm:pt>
    <dgm:pt modelId="{5423CB44-DD32-493E-B472-15821541BEC9}" type="pres">
      <dgm:prSet presAssocID="{E6A2034F-737E-4B56-A2AD-3C8BF456CAA3}" presName="composite" presStyleCnt="0"/>
      <dgm:spPr/>
    </dgm:pt>
    <dgm:pt modelId="{8C77F59C-EAEA-4787-A756-92A36C2F3EF3}" type="pres">
      <dgm:prSet presAssocID="{E6A2034F-737E-4B56-A2AD-3C8BF456CAA3}" presName="parentText" presStyleLbl="alignNode1" presStyleIdx="2" presStyleCnt="3">
        <dgm:presLayoutVars>
          <dgm:chMax val="1"/>
          <dgm:bulletEnabled val="1"/>
        </dgm:presLayoutVars>
      </dgm:prSet>
      <dgm:spPr/>
    </dgm:pt>
    <dgm:pt modelId="{CC0D3A42-5817-497B-84F6-E51D67B8C371}" type="pres">
      <dgm:prSet presAssocID="{E6A2034F-737E-4B56-A2AD-3C8BF456CAA3}" presName="descendantText" presStyleLbl="alignAcc1" presStyleIdx="2" presStyleCnt="3" custScaleY="92886">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73926604-2399-4B18-9624-214CE14DC960}" type="presOf" srcId="{A7386FF2-7645-4D23-B0F9-6007E0C1E811}" destId="{8817F595-0CBF-4A67-B220-01C4FEDE7BDC}"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1C43745D-04AC-4B24-BC00-2721C9B548C9}" srcId="{011C79E0-B116-4E55-8C54-A2CE86D2A740}" destId="{E6A2034F-737E-4B56-A2AD-3C8BF456CAA3}" srcOrd="2" destOrd="0" parTransId="{BB0DD9AF-7B23-48C1-BAE7-E9182D24F122}" sibTransId="{D476F38B-96B4-4EA2-99D2-CFAE89DD5384}"/>
    <dgm:cxn modelId="{F6F21B5F-805D-47EE-B61E-19025C7301DD}" srcId="{011C79E0-B116-4E55-8C54-A2CE86D2A740}" destId="{A7386FF2-7645-4D23-B0F9-6007E0C1E811}" srcOrd="1" destOrd="0" parTransId="{23012206-C222-4098-A1DA-A5F7998DC7B1}" sibTransId="{329DC56E-BCA0-439F-97D5-401C1BAADBF3}"/>
    <dgm:cxn modelId="{1AEC976A-AAB3-41FE-9C9B-18B34AE455B4}" type="presOf" srcId="{E6A2034F-737E-4B56-A2AD-3C8BF456CAA3}" destId="{8C77F59C-EAEA-4787-A756-92A36C2F3EF3}" srcOrd="0" destOrd="0" presId="urn:microsoft.com/office/officeart/2005/8/layout/chevron2"/>
    <dgm:cxn modelId="{2009CA93-5119-4D6D-8BCD-CCED3CA865B5}" srcId="{A7386FF2-7645-4D23-B0F9-6007E0C1E811}" destId="{9852772B-B489-4533-8CE3-26D80FB12247}" srcOrd="0" destOrd="0" parTransId="{C8E3A400-78EA-46BD-A414-1AA4FAF461D0}" sibTransId="{14F10B28-29A1-4E73-BA74-A1E0E33F15E2}"/>
    <dgm:cxn modelId="{7149CFA7-EE7F-42A2-A2DD-C2599287F22E}" srcId="{E6A2034F-737E-4B56-A2AD-3C8BF456CAA3}" destId="{DB963151-1313-4395-9295-9BC4952DE253}" srcOrd="0" destOrd="0" parTransId="{4A0E00D3-42B4-4CA6-B450-07F2AC52D273}" sibTransId="{549F189C-CF61-423B-BCFE-431CB387DACE}"/>
    <dgm:cxn modelId="{C03E96B2-9383-46C3-8FD9-D52B5DE5C242}" srcId="{CE531857-95D9-4450-A523-F1CA7AE880F1}" destId="{1ED316F6-B184-4B6B-85AB-C4A397F59195}" srcOrd="0" destOrd="0" parTransId="{CD8C3E01-036F-49B6-8DFD-E7EF8ADFCD9F}" sibTransId="{7843BD3E-2CD9-41DE-8FCB-D56CAB9B6543}"/>
    <dgm:cxn modelId="{81FBC0B3-34D7-4A53-8C2F-96E9B2A56B39}" type="presOf" srcId="{9852772B-B489-4533-8CE3-26D80FB12247}" destId="{4255E3A5-4AA0-4157-8323-82B22B7EADFB}" srcOrd="0" destOrd="0" presId="urn:microsoft.com/office/officeart/2005/8/layout/chevron2"/>
    <dgm:cxn modelId="{A3E764CD-E7B9-42F3-B8F7-ACED4CB1DD39}" type="presOf" srcId="{DB963151-1313-4395-9295-9BC4952DE253}" destId="{CC0D3A42-5817-497B-84F6-E51D67B8C371}" srcOrd="0" destOrd="0" presId="urn:microsoft.com/office/officeart/2005/8/layout/chevron2"/>
    <dgm:cxn modelId="{F5A5FEDD-E52D-43C9-8D0E-0C952E7950B8}" type="presOf" srcId="{011C79E0-B116-4E55-8C54-A2CE86D2A740}" destId="{710DA7AD-DF2E-4B6F-8F66-B72A755643A6}" srcOrd="0" destOrd="0" presId="urn:microsoft.com/office/officeart/2005/8/layout/chevron2"/>
    <dgm:cxn modelId="{9F4D7FF2-1FA7-4EB2-B0DD-F0EE12EEEB1E}" type="presOf" srcId="{1ED316F6-B184-4B6B-85AB-C4A397F59195}" destId="{9770188F-3220-4119-9599-0FD33E998D9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 modelId="{23860E25-CD8C-4AC1-B68A-FB25A91BC140}" type="presParOf" srcId="{710DA7AD-DF2E-4B6F-8F66-B72A755643A6}" destId="{7F4255E7-FA3E-4176-8361-F3068433BD36}" srcOrd="1" destOrd="0" presId="urn:microsoft.com/office/officeart/2005/8/layout/chevron2"/>
    <dgm:cxn modelId="{3636236C-E108-4A67-BCA5-F2B670D4E2DE}" type="presParOf" srcId="{710DA7AD-DF2E-4B6F-8F66-B72A755643A6}" destId="{3BBCF80C-1C5A-4E7C-9AEB-9CED7401372A}" srcOrd="2" destOrd="0" presId="urn:microsoft.com/office/officeart/2005/8/layout/chevron2"/>
    <dgm:cxn modelId="{3F3FACEB-7143-4FD4-8F4E-3B1A9FF3B8C4}" type="presParOf" srcId="{3BBCF80C-1C5A-4E7C-9AEB-9CED7401372A}" destId="{8817F595-0CBF-4A67-B220-01C4FEDE7BDC}" srcOrd="0" destOrd="0" presId="urn:microsoft.com/office/officeart/2005/8/layout/chevron2"/>
    <dgm:cxn modelId="{CA11A5AC-B046-4168-BB1F-CF97CD1233E2}" type="presParOf" srcId="{3BBCF80C-1C5A-4E7C-9AEB-9CED7401372A}" destId="{4255E3A5-4AA0-4157-8323-82B22B7EADFB}" srcOrd="1" destOrd="0" presId="urn:microsoft.com/office/officeart/2005/8/layout/chevron2"/>
    <dgm:cxn modelId="{E23333E1-EF29-4503-AF3D-031231F6B24E}" type="presParOf" srcId="{710DA7AD-DF2E-4B6F-8F66-B72A755643A6}" destId="{9D3C89EB-9A8B-4F91-8361-3A2CDCD7AAF7}" srcOrd="3" destOrd="0" presId="urn:microsoft.com/office/officeart/2005/8/layout/chevron2"/>
    <dgm:cxn modelId="{6BFFDD5B-8CE4-4E42-BF8A-CE7F32131FFF}" type="presParOf" srcId="{710DA7AD-DF2E-4B6F-8F66-B72A755643A6}" destId="{5423CB44-DD32-493E-B472-15821541BEC9}" srcOrd="4" destOrd="0" presId="urn:microsoft.com/office/officeart/2005/8/layout/chevron2"/>
    <dgm:cxn modelId="{FC2C4A7E-3E4A-486E-8894-0BB803B39B75}" type="presParOf" srcId="{5423CB44-DD32-493E-B472-15821541BEC9}" destId="{8C77F59C-EAEA-4787-A756-92A36C2F3EF3}" srcOrd="0" destOrd="0" presId="urn:microsoft.com/office/officeart/2005/8/layout/chevron2"/>
    <dgm:cxn modelId="{B6E46E4D-1DFA-437A-B4B3-4D2C1CC35C00}" type="presParOf" srcId="{5423CB44-DD32-493E-B472-15821541BEC9}" destId="{CC0D3A42-5817-497B-84F6-E51D67B8C37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dirty="0"/>
            <a:t>1</a:t>
          </a:r>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200" b="1" i="0" kern="1200">
              <a:latin typeface="Times New Roman" panose="02020603050405020304" pitchFamily="18" charset="0"/>
              <a:cs typeface="Times New Roman" panose="02020603050405020304" pitchFamily="18" charset="0"/>
            </a:rPr>
            <a:t>Sản xuất</a:t>
          </a:r>
          <a:r>
            <a:rPr lang="it-IT" sz="3200" b="1" i="0" kern="1200">
              <a:latin typeface="Times New Roman" panose="02020603050405020304" pitchFamily="18" charset="0"/>
              <a:cs typeface="Times New Roman" panose="02020603050405020304" pitchFamily="18" charset="0"/>
            </a:rPr>
            <a:t> nông, lâm, </a:t>
          </a:r>
          <a:r>
            <a:rPr lang="vi-VN" sz="3200" b="1" i="0" kern="1200">
              <a:latin typeface="Times New Roman" panose="02020603050405020304" pitchFamily="18" charset="0"/>
              <a:cs typeface="Times New Roman" panose="02020603050405020304" pitchFamily="18" charset="0"/>
            </a:rPr>
            <a:t>thủy sản</a:t>
          </a:r>
          <a:endParaRPr lang="en-US" sz="3200" b="1" kern="1200" dirty="0">
            <a:latin typeface="Times New Roman" panose="02020603050405020304" pitchFamily="18" charset="0"/>
            <a:cs typeface="Times New Roman" panose="02020603050405020304" pitchFamily="18" charset="0"/>
          </a:endParaRPr>
        </a:p>
      </dgm:t>
    </dgm:pt>
    <dgm:pt modelId="{8C5248B0-CF95-46B9-B3DF-5903DA7BE923}" type="parTrans" cxnId="{151F138B-8227-4665-BD22-1724EE04FEC3}">
      <dgm:prSet/>
      <dgm:spPr/>
      <dgm:t>
        <a:bodyPr/>
        <a:lstStyle/>
        <a:p>
          <a:endParaRPr lang="en-US"/>
        </a:p>
      </dgm:t>
    </dgm:pt>
    <dgm:pt modelId="{932BBA9B-3838-4105-B5F8-F779936A7798}" type="sib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8" custLinFactNeighborY="132">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dirty="0"/>
            <a:t>1</a:t>
          </a:r>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200" b="1" i="0" kern="1200">
              <a:latin typeface="Times New Roman" panose="02020603050405020304" pitchFamily="18" charset="0"/>
              <a:cs typeface="Times New Roman" panose="02020603050405020304" pitchFamily="18" charset="0"/>
            </a:rPr>
            <a:t>Sản xuất</a:t>
          </a:r>
          <a:r>
            <a:rPr lang="it-IT" sz="3200" b="1" i="0" kern="1200">
              <a:latin typeface="Times New Roman" panose="02020603050405020304" pitchFamily="18" charset="0"/>
              <a:cs typeface="Times New Roman" panose="02020603050405020304" pitchFamily="18" charset="0"/>
            </a:rPr>
            <a:t> nông, lâm, </a:t>
          </a:r>
          <a:r>
            <a:rPr lang="vi-VN" sz="3200" b="1" i="0" kern="1200">
              <a:latin typeface="Times New Roman" panose="02020603050405020304" pitchFamily="18" charset="0"/>
              <a:cs typeface="Times New Roman" panose="02020603050405020304" pitchFamily="18" charset="0"/>
            </a:rPr>
            <a:t>thủy sản</a:t>
          </a:r>
          <a:endParaRPr lang="en-US" sz="3200" b="1" kern="1200" dirty="0">
            <a:latin typeface="Times New Roman" panose="02020603050405020304" pitchFamily="18" charset="0"/>
            <a:cs typeface="Times New Roman" panose="02020603050405020304" pitchFamily="18" charset="0"/>
          </a:endParaRPr>
        </a:p>
      </dgm:t>
    </dgm:pt>
    <dgm:pt modelId="{8C5248B0-CF95-46B9-B3DF-5903DA7BE923}" type="parTrans" cxnId="{151F138B-8227-4665-BD22-1724EE04FEC3}">
      <dgm:prSet/>
      <dgm:spPr/>
      <dgm:t>
        <a:bodyPr/>
        <a:lstStyle/>
        <a:p>
          <a:endParaRPr lang="en-US"/>
        </a:p>
      </dgm:t>
    </dgm:pt>
    <dgm:pt modelId="{932BBA9B-3838-4105-B5F8-F779936A7798}" type="sib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custLinFactNeighborX="318" custLinFactNeighborY="132">
        <dgm:presLayoutVars>
          <dgm:bulletEnabled val="1"/>
        </dgm:presLayoutVars>
      </dgm:prSet>
      <dgm:spPr/>
    </dgm:pt>
  </dgm:ptLst>
  <dgm:cxnLst>
    <dgm:cxn modelId="{F2316B1A-A28B-4982-B678-722CAA864769}" srcId="{011C79E0-B116-4E55-8C54-A2CE86D2A740}" destId="{CE531857-95D9-4450-A523-F1CA7AE880F1}" srcOrd="0" destOrd="0" parTransId="{7049913E-CA72-4D04-86E8-DB4D4A7E415E}" sibTransId="{6F0CD08A-C498-4E17-88C3-1D1175F05039}"/>
    <dgm:cxn modelId="{151F138B-8227-4665-BD22-1724EE04FEC3}" srcId="{CE531857-95D9-4450-A523-F1CA7AE880F1}" destId="{7158C417-01D3-4DA0-9415-16B3B3977CD1}" srcOrd="0" destOrd="0" parTransId="{8C5248B0-CF95-46B9-B3DF-5903DA7BE923}" sibTransId="{932BBA9B-3838-4105-B5F8-F779936A7798}"/>
    <dgm:cxn modelId="{9C8E638D-7CAD-4FAB-A70B-FEBE99050FC2}" type="presOf" srcId="{011C79E0-B116-4E55-8C54-A2CE86D2A740}" destId="{710DA7AD-DF2E-4B6F-8F66-B72A755643A6}" srcOrd="0" destOrd="0" presId="urn:microsoft.com/office/officeart/2005/8/layout/chevron2"/>
    <dgm:cxn modelId="{466DCDB7-0836-4046-89AE-C45AB74B215F}" type="presOf" srcId="{CE531857-95D9-4450-A523-F1CA7AE880F1}" destId="{E5F4221C-3B75-4195-B6B0-6C7247B30852}" srcOrd="0" destOrd="0" presId="urn:microsoft.com/office/officeart/2005/8/layout/chevron2"/>
    <dgm:cxn modelId="{7C68E3F7-B7D2-4AB5-980F-7FE14101491C}" type="presOf" srcId="{7158C417-01D3-4DA0-9415-16B3B3977CD1}" destId="{9770188F-3220-4119-9599-0FD33E998D96}" srcOrd="0" destOrd="0" presId="urn:microsoft.com/office/officeart/2005/8/layout/chevron2"/>
    <dgm:cxn modelId="{B54B0242-1E09-4DF4-BB58-6D1B97C58AB7}" type="presParOf" srcId="{710DA7AD-DF2E-4B6F-8F66-B72A755643A6}" destId="{E56F3C40-8FB1-476F-A6D3-68C8D2629BA9}" srcOrd="0" destOrd="0" presId="urn:microsoft.com/office/officeart/2005/8/layout/chevron2"/>
    <dgm:cxn modelId="{7E163BB7-A48C-4E71-977F-8C899A7A4948}" type="presParOf" srcId="{E56F3C40-8FB1-476F-A6D3-68C8D2629BA9}" destId="{E5F4221C-3B75-4195-B6B0-6C7247B30852}" srcOrd="0" destOrd="0" presId="urn:microsoft.com/office/officeart/2005/8/layout/chevron2"/>
    <dgm:cxn modelId="{9A3F557C-1F49-45C7-AD39-3E304F800EF9}"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1C79E0-B116-4E55-8C54-A2CE86D2A74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E531857-95D9-4450-A523-F1CA7AE880F1}">
      <dgm:prSet phldrT="[Text]"/>
      <dgm:spPr/>
      <dgm:t>
        <a:bodyPr/>
        <a:lstStyle/>
        <a:p>
          <a:r>
            <a:rPr lang="en-US"/>
            <a:t>2</a:t>
          </a:r>
          <a:endParaRPr lang="en-US" dirty="0"/>
        </a:p>
      </dgm:t>
    </dgm:pt>
    <dgm:pt modelId="{7049913E-CA72-4D04-86E8-DB4D4A7E415E}" type="parTrans" cxnId="{F2316B1A-A28B-4982-B678-722CAA864769}">
      <dgm:prSet/>
      <dgm:spPr/>
      <dgm:t>
        <a:bodyPr/>
        <a:lstStyle/>
        <a:p>
          <a:endParaRPr lang="en-US"/>
        </a:p>
      </dgm:t>
    </dgm:pt>
    <dgm:pt modelId="{6F0CD08A-C498-4E17-88C3-1D1175F05039}" type="sibTrans" cxnId="{F2316B1A-A28B-4982-B678-722CAA864769}">
      <dgm:prSet/>
      <dgm:spPr/>
      <dgm:t>
        <a:bodyPr/>
        <a:lstStyle/>
        <a:p>
          <a:endParaRPr lang="en-US"/>
        </a:p>
      </dgm:t>
    </dgm:pt>
    <dgm:pt modelId="{7158C417-01D3-4DA0-9415-16B3B3977CD1}">
      <dgm:prSet phldrT="[Text]" custT="1"/>
      <dgm:spPr>
        <a:solidFill>
          <a:schemeClr val="accent2">
            <a:lumMod val="20000"/>
            <a:lumOff val="80000"/>
            <a:alpha val="90000"/>
          </a:schemeClr>
        </a:solidFill>
      </dgm:spPr>
      <dgm:t>
        <a:bodyPr/>
        <a:lstStyle/>
        <a:p>
          <a:pPr>
            <a:buNone/>
          </a:pPr>
          <a:r>
            <a:rPr lang="vi-VN" sz="3600" b="1" i="0" kern="1200">
              <a:latin typeface="Times New Roman" panose="02020603050405020304" pitchFamily="18" charset="0"/>
              <a:cs typeface="Times New Roman" panose="02020603050405020304" pitchFamily="18" charset="0"/>
            </a:rPr>
            <a:t>Công nghiệp – Xây dựng</a:t>
          </a:r>
          <a:endParaRPr lang="en-US" sz="3600" b="1" kern="1200" dirty="0">
            <a:latin typeface="Times New Roman" panose="02020603050405020304" pitchFamily="18" charset="0"/>
            <a:cs typeface="Times New Roman" panose="02020603050405020304" pitchFamily="18" charset="0"/>
          </a:endParaRPr>
        </a:p>
      </dgm:t>
    </dgm:pt>
    <dgm:pt modelId="{932BBA9B-3838-4105-B5F8-F779936A7798}" type="sibTrans" cxnId="{151F138B-8227-4665-BD22-1724EE04FEC3}">
      <dgm:prSet/>
      <dgm:spPr/>
      <dgm:t>
        <a:bodyPr/>
        <a:lstStyle/>
        <a:p>
          <a:endParaRPr lang="en-US"/>
        </a:p>
      </dgm:t>
    </dgm:pt>
    <dgm:pt modelId="{8C5248B0-CF95-46B9-B3DF-5903DA7BE923}" type="parTrans" cxnId="{151F138B-8227-4665-BD22-1724EE04FEC3}">
      <dgm:prSet/>
      <dgm:spPr/>
      <dgm:t>
        <a:bodyPr/>
        <a:lstStyle/>
        <a:p>
          <a:endParaRPr lang="en-US"/>
        </a:p>
      </dgm:t>
    </dgm:pt>
    <dgm:pt modelId="{710DA7AD-DF2E-4B6F-8F66-B72A755643A6}" type="pres">
      <dgm:prSet presAssocID="{011C79E0-B116-4E55-8C54-A2CE86D2A740}" presName="linearFlow" presStyleCnt="0">
        <dgm:presLayoutVars>
          <dgm:dir/>
          <dgm:animLvl val="lvl"/>
          <dgm:resizeHandles val="exact"/>
        </dgm:presLayoutVars>
      </dgm:prSet>
      <dgm:spPr/>
    </dgm:pt>
    <dgm:pt modelId="{E56F3C40-8FB1-476F-A6D3-68C8D2629BA9}" type="pres">
      <dgm:prSet presAssocID="{CE531857-95D9-4450-A523-F1CA7AE880F1}" presName="composite" presStyleCnt="0"/>
      <dgm:spPr/>
    </dgm:pt>
    <dgm:pt modelId="{E5F4221C-3B75-4195-B6B0-6C7247B30852}" type="pres">
      <dgm:prSet presAssocID="{CE531857-95D9-4450-A523-F1CA7AE880F1}" presName="parentText" presStyleLbl="alignNode1" presStyleIdx="0" presStyleCnt="1">
        <dgm:presLayoutVars>
          <dgm:chMax val="1"/>
          <dgm:bulletEnabled val="1"/>
        </dgm:presLayoutVars>
      </dgm:prSet>
      <dgm:spPr/>
    </dgm:pt>
    <dgm:pt modelId="{9770188F-3220-4119-9599-0FD33E998D96}" type="pres">
      <dgm:prSet presAssocID="{CE531857-95D9-4450-A523-F1CA7AE880F1}" presName="descendantText" presStyleLbl="alignAcc1" presStyleIdx="0" presStyleCnt="1">
        <dgm:presLayoutVars>
          <dgm:bulletEnabled val="1"/>
        </dgm:presLayoutVars>
      </dgm:prSet>
      <dgm:spPr/>
    </dgm:pt>
  </dgm:ptLst>
  <dgm:cxnLst>
    <dgm:cxn modelId="{663F9700-562A-4CCD-AE89-78493DE569CE}" type="presOf" srcId="{CE531857-95D9-4450-A523-F1CA7AE880F1}" destId="{E5F4221C-3B75-4195-B6B0-6C7247B30852}" srcOrd="0" destOrd="0" presId="urn:microsoft.com/office/officeart/2005/8/layout/chevron2"/>
    <dgm:cxn modelId="{F2316B1A-A28B-4982-B678-722CAA864769}" srcId="{011C79E0-B116-4E55-8C54-A2CE86D2A740}" destId="{CE531857-95D9-4450-A523-F1CA7AE880F1}" srcOrd="0" destOrd="0" parTransId="{7049913E-CA72-4D04-86E8-DB4D4A7E415E}" sibTransId="{6F0CD08A-C498-4E17-88C3-1D1175F05039}"/>
    <dgm:cxn modelId="{40842B22-64DD-4AD4-ADE7-E6340E5AC9CE}" type="presOf" srcId="{7158C417-01D3-4DA0-9415-16B3B3977CD1}" destId="{9770188F-3220-4119-9599-0FD33E998D96}" srcOrd="0" destOrd="0" presId="urn:microsoft.com/office/officeart/2005/8/layout/chevron2"/>
    <dgm:cxn modelId="{151F138B-8227-4665-BD22-1724EE04FEC3}" srcId="{CE531857-95D9-4450-A523-F1CA7AE880F1}" destId="{7158C417-01D3-4DA0-9415-16B3B3977CD1}" srcOrd="0" destOrd="0" parTransId="{8C5248B0-CF95-46B9-B3DF-5903DA7BE923}" sibTransId="{932BBA9B-3838-4105-B5F8-F779936A7798}"/>
    <dgm:cxn modelId="{F5A5FEDD-E52D-43C9-8D0E-0C952E7950B8}" type="presOf" srcId="{011C79E0-B116-4E55-8C54-A2CE86D2A740}" destId="{710DA7AD-DF2E-4B6F-8F66-B72A755643A6}" srcOrd="0" destOrd="0" presId="urn:microsoft.com/office/officeart/2005/8/layout/chevron2"/>
    <dgm:cxn modelId="{8BBC0150-E80F-4F70-9B2F-427F5EBD03BD}" type="presParOf" srcId="{710DA7AD-DF2E-4B6F-8F66-B72A755643A6}" destId="{E56F3C40-8FB1-476F-A6D3-68C8D2629BA9}" srcOrd="0" destOrd="0" presId="urn:microsoft.com/office/officeart/2005/8/layout/chevron2"/>
    <dgm:cxn modelId="{6814E091-C3A9-4203-9358-4D001F20EB7F}" type="presParOf" srcId="{E56F3C40-8FB1-476F-A6D3-68C8D2629BA9}" destId="{E5F4221C-3B75-4195-B6B0-6C7247B30852}" srcOrd="0" destOrd="0" presId="urn:microsoft.com/office/officeart/2005/8/layout/chevron2"/>
    <dgm:cxn modelId="{A863CC93-14FB-4D89-A93E-3C0C6D31D7D2}" type="presParOf" srcId="{E56F3C40-8FB1-476F-A6D3-68C8D2629BA9}" destId="{9770188F-3220-4119-9599-0FD33E998D9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27A0A-0348-442A-894F-68C68C43B772}">
      <dsp:nvSpPr>
        <dsp:cNvPr id="0" name=""/>
        <dsp:cNvSpPr/>
      </dsp:nvSpPr>
      <dsp:spPr>
        <a:xfrm>
          <a:off x="3039951" y="1256781"/>
          <a:ext cx="2370501" cy="2370618"/>
        </a:xfrm>
        <a:prstGeom prst="ellipse">
          <a:avLst/>
        </a:prstGeom>
        <a:solidFill>
          <a:schemeClr val="accent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vi-VN" sz="2000" kern="1200" dirty="0">
              <a:solidFill>
                <a:schemeClr val="tx1"/>
              </a:solidFill>
              <a:latin typeface="+mj-lt"/>
            </a:rPr>
            <a:t>Nông, lâm, thủy sản </a:t>
          </a:r>
          <a:r>
            <a:rPr lang="vi-VN" sz="2000" kern="1200" dirty="0">
              <a:solidFill>
                <a:srgbClr val="FF0000"/>
              </a:solidFill>
              <a:latin typeface="+mj-lt"/>
            </a:rPr>
            <a:t>(</a:t>
          </a:r>
          <a:r>
            <a:rPr lang="en-US" sz="2000" kern="1200" dirty="0" err="1">
              <a:solidFill>
                <a:srgbClr val="FF0000"/>
              </a:solidFill>
              <a:latin typeface="+mj-lt"/>
            </a:rPr>
            <a:t>tăng</a:t>
          </a:r>
          <a:r>
            <a:rPr lang="en-US" sz="2000" kern="1200" dirty="0">
              <a:solidFill>
                <a:srgbClr val="FF0000"/>
              </a:solidFill>
              <a:latin typeface="+mj-lt"/>
            </a:rPr>
            <a:t> </a:t>
          </a:r>
          <a:r>
            <a:rPr lang="en-US" sz="2000" kern="1200" dirty="0" err="1">
              <a:solidFill>
                <a:srgbClr val="FF0000"/>
              </a:solidFill>
              <a:latin typeface="+mj-lt"/>
            </a:rPr>
            <a:t>thấp</a:t>
          </a:r>
          <a:r>
            <a:rPr lang="en-US" sz="2000" kern="1200" dirty="0">
              <a:solidFill>
                <a:srgbClr val="FF0000"/>
              </a:solidFill>
              <a:latin typeface="+mj-lt"/>
            </a:rPr>
            <a:t> </a:t>
          </a:r>
          <a:r>
            <a:rPr lang="en-US" sz="2000" kern="1200" err="1">
              <a:solidFill>
                <a:srgbClr val="FF0000"/>
              </a:solidFill>
              <a:latin typeface="+mj-lt"/>
            </a:rPr>
            <a:t>hơn</a:t>
          </a:r>
          <a:r>
            <a:rPr lang="vi-VN" sz="2000" kern="1200">
              <a:solidFill>
                <a:srgbClr val="FF0000"/>
              </a:solidFill>
              <a:latin typeface="+mj-lt"/>
            </a:rPr>
            <a:t> 1,33 </a:t>
          </a:r>
          <a:r>
            <a:rPr lang="vi-VN" sz="2000" kern="1200" dirty="0">
              <a:solidFill>
                <a:srgbClr val="FF0000"/>
              </a:solidFill>
              <a:latin typeface="+mj-lt"/>
            </a:rPr>
            <a:t>điểm phần trăm</a:t>
          </a:r>
          <a:r>
            <a:rPr lang="en-US" sz="2000" kern="1200" dirty="0">
              <a:solidFill>
                <a:srgbClr val="FF0000"/>
              </a:solidFill>
              <a:latin typeface="+mj-lt"/>
            </a:rPr>
            <a:t> so </a:t>
          </a:r>
          <a:r>
            <a:rPr lang="en-US" sz="2000" kern="1200" dirty="0" err="1">
              <a:solidFill>
                <a:srgbClr val="FF0000"/>
              </a:solidFill>
              <a:latin typeface="+mj-lt"/>
            </a:rPr>
            <a:t>với</a:t>
          </a:r>
          <a:r>
            <a:rPr lang="en-US" sz="2000" kern="1200" dirty="0">
              <a:solidFill>
                <a:srgbClr val="FF0000"/>
              </a:solidFill>
              <a:latin typeface="+mj-lt"/>
            </a:rPr>
            <a:t> </a:t>
          </a:r>
          <a:r>
            <a:rPr lang="en-US" sz="2000" kern="1200" dirty="0" err="1">
              <a:solidFill>
                <a:srgbClr val="FF0000"/>
              </a:solidFill>
              <a:latin typeface="+mj-lt"/>
            </a:rPr>
            <a:t>cùng</a:t>
          </a:r>
          <a:r>
            <a:rPr lang="en-US" sz="2000" kern="1200" dirty="0">
              <a:solidFill>
                <a:srgbClr val="FF0000"/>
              </a:solidFill>
              <a:latin typeface="+mj-lt"/>
            </a:rPr>
            <a:t> </a:t>
          </a:r>
          <a:r>
            <a:rPr lang="en-US" sz="2000" kern="1200" dirty="0" err="1">
              <a:solidFill>
                <a:srgbClr val="FF0000"/>
              </a:solidFill>
              <a:latin typeface="+mj-lt"/>
            </a:rPr>
            <a:t>kỳ</a:t>
          </a:r>
          <a:r>
            <a:rPr lang="vi-VN" sz="2000" kern="1200" dirty="0">
              <a:solidFill>
                <a:srgbClr val="FF0000"/>
              </a:solidFill>
              <a:latin typeface="+mj-lt"/>
            </a:rPr>
            <a:t>)</a:t>
          </a:r>
        </a:p>
      </dsp:txBody>
      <dsp:txXfrm>
        <a:off x="3387103" y="1603950"/>
        <a:ext cx="1676197" cy="1676280"/>
      </dsp:txXfrm>
    </dsp:sp>
    <dsp:sp modelId="{DCB0E4C8-5D25-4D0A-9C95-6C0EB1D10EF8}">
      <dsp:nvSpPr>
        <dsp:cNvPr id="0" name=""/>
        <dsp:cNvSpPr/>
      </dsp:nvSpPr>
      <dsp:spPr>
        <a:xfrm>
          <a:off x="1704173" y="0"/>
          <a:ext cx="4778540" cy="4981338"/>
        </a:xfrm>
        <a:prstGeom prst="blockArc">
          <a:avLst>
            <a:gd name="adj1" fmla="val 17527788"/>
            <a:gd name="adj2" fmla="val 4119114"/>
            <a:gd name="adj3" fmla="val 575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49FAAE-6312-43B5-8112-E884656D29F3}">
      <dsp:nvSpPr>
        <dsp:cNvPr id="0" name=""/>
        <dsp:cNvSpPr/>
      </dsp:nvSpPr>
      <dsp:spPr>
        <a:xfrm>
          <a:off x="5222016" y="419926"/>
          <a:ext cx="1269886" cy="1270241"/>
        </a:xfrm>
        <a:prstGeom prst="ellipse">
          <a:avLst/>
        </a:prstGeom>
        <a:blipFill>
          <a:blip xmlns:r="http://schemas.openxmlformats.org/officeDocument/2006/relationships" r:embed="rId1"/>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F4489F37-0CF1-4047-B56A-4CFBB9497E73}">
      <dsp:nvSpPr>
        <dsp:cNvPr id="0" name=""/>
        <dsp:cNvSpPr/>
      </dsp:nvSpPr>
      <dsp:spPr>
        <a:xfrm>
          <a:off x="6988467" y="184808"/>
          <a:ext cx="6955650" cy="1229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dirty="0">
              <a:solidFill>
                <a:srgbClr val="FF0000"/>
              </a:solidFill>
              <a:latin typeface="Times New Roman" panose="02020603050405020304" pitchFamily="18" charset="0"/>
              <a:cs typeface="Times New Roman" panose="02020603050405020304" pitchFamily="18" charset="0"/>
            </a:rPr>
            <a:t>(i)    </a:t>
          </a:r>
          <a:r>
            <a:rPr lang="en-US" sz="2000" kern="1200" dirty="0" err="1">
              <a:latin typeface="Times New Roman" panose="02020603050405020304" pitchFamily="18" charset="0"/>
              <a:cs typeface="Times New Roman" panose="02020603050405020304" pitchFamily="18" charset="0"/>
            </a:rPr>
            <a:t>Thời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tiết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vụ</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Xuân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năm</a:t>
          </a:r>
          <a:r>
            <a:rPr lang="en-US" sz="2000" kern="1200" dirty="0">
              <a:latin typeface="Times New Roman" panose="02020603050405020304" pitchFamily="18" charset="0"/>
              <a:cs typeface="Times New Roman" panose="02020603050405020304" pitchFamily="18" charset="0"/>
            </a:rPr>
            <a:t> nay </a:t>
          </a:r>
          <a:r>
            <a:rPr lang="en-US" sz="2000" kern="1200" dirty="0" err="1">
              <a:latin typeface="Times New Roman" panose="02020603050405020304" pitchFamily="18" charset="0"/>
              <a:cs typeface="Times New Roman" panose="02020603050405020304" pitchFamily="18" charset="0"/>
            </a:rPr>
            <a:t>nhìn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chung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tương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đối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thuận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lợi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tuy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nhiên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đầu</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năm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có</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một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số</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cơn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mưa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gâp</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ngập</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Diện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tích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lúa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bị</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ngập</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trong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vụ</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Xuân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khoảng</a:t>
          </a:r>
          <a:r>
            <a:rPr lang="en-US" sz="2000" kern="1200" dirty="0">
              <a:latin typeface="Times New Roman" panose="02020603050405020304" pitchFamily="18" charset="0"/>
              <a:cs typeface="Times New Roman" panose="02020603050405020304" pitchFamily="18" charset="0"/>
            </a:rPr>
            <a:t> 1.190 ha</a:t>
          </a:r>
        </a:p>
        <a:p>
          <a:pPr marL="0" lvl="0" indent="0" algn="l" defTabSz="889000">
            <a:lnSpc>
              <a:spcPct val="90000"/>
            </a:lnSpc>
            <a:spcBef>
              <a:spcPct val="0"/>
            </a:spcBef>
            <a:spcAft>
              <a:spcPct val="10000"/>
            </a:spcAft>
            <a:buNone/>
          </a:pPr>
          <a:r>
            <a:rPr lang="en-US" sz="2000" kern="1200" dirty="0">
              <a:solidFill>
                <a:srgbClr val="FF0000"/>
              </a:solidFill>
              <a:latin typeface="Times New Roman" panose="02020603050405020304" pitchFamily="18" charset="0"/>
              <a:cs typeface="Times New Roman" panose="02020603050405020304" pitchFamily="18" charset="0"/>
            </a:rPr>
            <a:t>(ii)    </a:t>
          </a:r>
          <a:r>
            <a:rPr lang="en-US" sz="2000" kern="1200" dirty="0" err="1">
              <a:latin typeface="Times New Roman" panose="02020603050405020304" pitchFamily="18" charset="0"/>
              <a:cs typeface="Times New Roman" panose="02020603050405020304" pitchFamily="18" charset="0"/>
            </a:rPr>
            <a:t>Cuối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năm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địa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bàn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tỉnh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không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xảy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ra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lũ</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cây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trồng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không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có</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được</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lượng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phù</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sa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như</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các</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năm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trước</a:t>
          </a:r>
          <a:r>
            <a:rPr lang="vi-VN" sz="2000" kern="1200" dirty="0">
              <a:latin typeface="Times New Roman" panose="02020603050405020304" pitchFamily="18" charset="0"/>
              <a:cs typeface="Times New Roman" panose="02020603050405020304" pitchFamily="18" charset="0"/>
            </a:rPr>
            <a: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nhất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là</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cây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lúa</a:t>
          </a:r>
          <a:r>
            <a:rPr lang="en-US" sz="2000" kern="1200" dirty="0">
              <a:latin typeface="Times New Roman" panose="02020603050405020304" pitchFamily="18" charset="0"/>
              <a:cs typeface="Times New Roman" panose="02020603050405020304" pitchFamily="18" charset="0"/>
            </a:rPr>
            <a:t>.</a:t>
          </a:r>
        </a:p>
        <a:p>
          <a:pPr marL="0" lvl="0" indent="0" algn="l" defTabSz="889000">
            <a:lnSpc>
              <a:spcPct val="90000"/>
            </a:lnSpc>
            <a:spcBef>
              <a:spcPct val="0"/>
            </a:spcBef>
            <a:spcAft>
              <a:spcPct val="10000"/>
            </a:spcAft>
            <a:buNone/>
          </a:pPr>
          <a:r>
            <a:rPr lang="en-US" sz="2000" kern="1200" dirty="0">
              <a:solidFill>
                <a:srgbClr val="FF0000"/>
              </a:solidFill>
              <a:latin typeface="Times New Roman" panose="02020603050405020304" pitchFamily="18" charset="0"/>
              <a:cs typeface="Times New Roman" panose="02020603050405020304" pitchFamily="18" charset="0"/>
            </a:rPr>
            <a:t>(iii)    </a:t>
          </a:r>
          <a:r>
            <a:rPr lang="en-US" sz="2000" kern="1200" dirty="0" err="1">
              <a:latin typeface="Times New Roman" panose="02020603050405020304" pitchFamily="18" charset="0"/>
              <a:cs typeface="Times New Roman" panose="02020603050405020304" pitchFamily="18" charset="0"/>
            </a:rPr>
            <a:t>Chuột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phá</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hoại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trong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vụ</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Xuân</a:t>
          </a:r>
          <a:r>
            <a:rPr lang="en-US" sz="2000" kern="1200" dirty="0">
              <a:latin typeface="Times New Roman" panose="02020603050405020304" pitchFamily="18" charset="0"/>
              <a:cs typeface="Times New Roman" panose="02020603050405020304" pitchFamily="18" charset="0"/>
            </a:rPr>
            <a:t> 2022-2023 </a:t>
          </a:r>
          <a:r>
            <a:rPr lang="en-US" sz="2000" kern="1200" dirty="0" err="1">
              <a:latin typeface="Times New Roman" panose="02020603050405020304" pitchFamily="18" charset="0"/>
              <a:cs typeface="Times New Roman" panose="02020603050405020304" pitchFamily="18" charset="0"/>
            </a:rPr>
            <a:t>nhiều</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hơn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năm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trước</a:t>
          </a:r>
          <a:endParaRPr lang="vi-VN" sz="2000" kern="1200" dirty="0">
            <a:latin typeface="Times New Roman" panose="02020603050405020304" pitchFamily="18" charset="0"/>
            <a:cs typeface="Times New Roman" panose="02020603050405020304" pitchFamily="18" charset="0"/>
          </a:endParaRPr>
        </a:p>
      </dsp:txBody>
      <dsp:txXfrm>
        <a:off x="6988467" y="184808"/>
        <a:ext cx="6955650" cy="1229394"/>
      </dsp:txXfrm>
    </dsp:sp>
    <dsp:sp modelId="{367D6199-5384-4C51-9E35-7D12AF997935}">
      <dsp:nvSpPr>
        <dsp:cNvPr id="0" name=""/>
        <dsp:cNvSpPr/>
      </dsp:nvSpPr>
      <dsp:spPr>
        <a:xfrm>
          <a:off x="5712831" y="1865012"/>
          <a:ext cx="1269886" cy="1270241"/>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 r="-10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F20B608-D354-445F-B004-203EE0090C57}">
      <dsp:nvSpPr>
        <dsp:cNvPr id="0" name=""/>
        <dsp:cNvSpPr/>
      </dsp:nvSpPr>
      <dsp:spPr>
        <a:xfrm>
          <a:off x="7221767" y="1882945"/>
          <a:ext cx="6576206" cy="1229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10000"/>
            </a:spcAft>
            <a:buNone/>
          </a:pPr>
          <a:r>
            <a:rPr lang="en-US" sz="1800" kern="1200">
              <a:solidFill>
                <a:srgbClr val="FF0000"/>
              </a:solidFill>
              <a:latin typeface="Times New Roman" panose="02020603050405020304" pitchFamily="18" charset="0"/>
              <a:cs typeface="Times New Roman" panose="02020603050405020304" pitchFamily="18" charset="0"/>
            </a:rPr>
            <a:t>(i) </a:t>
          </a:r>
          <a:r>
            <a:rPr lang="en-US" sz="1800" kern="1200">
              <a:latin typeface="Times New Roman" panose="02020603050405020304" pitchFamily="18" charset="0"/>
              <a:cs typeface="Times New Roman" panose="02020603050405020304" pitchFamily="18" charset="0"/>
            </a:rPr>
            <a:t>Giá </a:t>
          </a:r>
          <a:r>
            <a:rPr lang="pt-BR" sz="1800" kern="1200">
              <a:latin typeface="Times New Roman" panose="02020603050405020304" pitchFamily="18" charset="0"/>
              <a:cs typeface="Times New Roman" panose="02020603050405020304" pitchFamily="18" charset="0"/>
            </a:rPr>
            <a:t>thịt lợn hơi giảm</a:t>
          </a:r>
          <a:r>
            <a:rPr lang="vi-VN" sz="1800" kern="1200">
              <a:latin typeface="Times New Roman" panose="02020603050405020304" pitchFamily="18" charset="0"/>
              <a:cs typeface="Times New Roman" panose="02020603050405020304" pitchFamily="18" charset="0"/>
            </a:rPr>
            <a:t> </a:t>
          </a:r>
          <a:r>
            <a:rPr lang="en-US" sz="1800" kern="1200">
              <a:latin typeface="Times New Roman" panose="02020603050405020304" pitchFamily="18" charset="0"/>
              <a:cs typeface="Times New Roman" panose="02020603050405020304" pitchFamily="18" charset="0"/>
            </a:rPr>
            <a:t>trong thời gian qua </a:t>
          </a:r>
          <a:r>
            <a:rPr lang="pt-BR" sz="1800" kern="1200">
              <a:latin typeface="Times New Roman" panose="02020603050405020304" pitchFamily="18" charset="0"/>
              <a:cs typeface="Times New Roman" panose="02020603050405020304" pitchFamily="18" charset="0"/>
            </a:rPr>
            <a:t>(dao động từ 45 – 52 nghìn đồng/kg) làm cho người dân có tâm lý không mạnh dạn tái tạo đàn. Sản lượng thịt lợn hơi xuất chuồng chỉ tăng 2,16% (cùng kỳ tăng 3,95%)</a:t>
          </a:r>
          <a:endParaRPr lang="vi-VN" sz="1800" kern="1200">
            <a:latin typeface="Times New Roman" panose="02020603050405020304" pitchFamily="18" charset="0"/>
            <a:cs typeface="Times New Roman" panose="02020603050405020304" pitchFamily="18" charset="0"/>
          </a:endParaRPr>
        </a:p>
      </dsp:txBody>
      <dsp:txXfrm>
        <a:off x="7221767" y="1882945"/>
        <a:ext cx="6576206" cy="1229394"/>
      </dsp:txXfrm>
    </dsp:sp>
    <dsp:sp modelId="{836F7901-1BFF-48AD-8FF8-24B46139F41C}">
      <dsp:nvSpPr>
        <dsp:cNvPr id="0" name=""/>
        <dsp:cNvSpPr/>
      </dsp:nvSpPr>
      <dsp:spPr>
        <a:xfrm>
          <a:off x="5222016" y="3330522"/>
          <a:ext cx="1269886" cy="1270241"/>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DD57E8-2543-4A61-92F4-A2F5C91A2168}">
      <dsp:nvSpPr>
        <dsp:cNvPr id="0" name=""/>
        <dsp:cNvSpPr/>
      </dsp:nvSpPr>
      <dsp:spPr>
        <a:xfrm>
          <a:off x="6748831" y="3581822"/>
          <a:ext cx="7126921" cy="1229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l" defTabSz="800100">
            <a:lnSpc>
              <a:spcPct val="90000"/>
            </a:lnSpc>
            <a:spcBef>
              <a:spcPct val="0"/>
            </a:spcBef>
            <a:spcAft>
              <a:spcPct val="10000"/>
            </a:spcAft>
            <a:buNone/>
          </a:pPr>
          <a:r>
            <a:rPr lang="vi-VN" sz="2600" kern="1200">
              <a:solidFill>
                <a:srgbClr val="FF0000"/>
              </a:solidFill>
              <a:latin typeface="Times New Roman" panose="02020603050405020304" pitchFamily="18" charset="0"/>
              <a:ea typeface="+mn-ea"/>
              <a:cs typeface="Times New Roman" panose="02020603050405020304" pitchFamily="18" charset="0"/>
            </a:rPr>
            <a:t>(i)     </a:t>
          </a:r>
          <a:r>
            <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Do</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diễn biến thời tiết</a:t>
          </a:r>
          <a:r>
            <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nhiệt độ xuống thấp kéo dài nên diện tích thả tôm chậm hơn theo lịch thời vụ</a:t>
          </a:r>
        </a:p>
        <a:p>
          <a:pPr marL="0" lvl="0" indent="0" algn="l" defTabSz="800100">
            <a:lnSpc>
              <a:spcPct val="90000"/>
            </a:lnSpc>
            <a:spcBef>
              <a:spcPct val="0"/>
            </a:spcBef>
            <a:spcAft>
              <a:spcPct val="10000"/>
            </a:spcAft>
            <a:buNone/>
          </a:pPr>
          <a:r>
            <a:rPr lang="en-US" sz="2600" kern="1200">
              <a:solidFill>
                <a:srgbClr val="FF0000"/>
              </a:solidFill>
              <a:latin typeface="Times New Roman" panose="02020603050405020304" pitchFamily="18" charset="0"/>
              <a:ea typeface="+mn-ea"/>
              <a:cs typeface="Times New Roman" panose="02020603050405020304" pitchFamily="18" charset="0"/>
            </a:rPr>
            <a:t>(ii)    </a:t>
          </a:r>
          <a:r>
            <a:rPr lang="en-US"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Sản lượng nuôi trồng thủy sản chỉ bằng 79,5% so với cùng kỳ</a:t>
          </a:r>
          <a:endParaRPr lang="vi-VN" sz="2600" kern="120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sp:txBody>
      <dsp:txXfrm>
        <a:off x="6748831" y="3581822"/>
        <a:ext cx="7126921" cy="122939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5927" y="185927"/>
          <a:ext cx="1239515" cy="8676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2</a:t>
          </a:r>
          <a:endParaRPr lang="en-US" sz="2400" kern="1200" dirty="0"/>
        </a:p>
      </dsp:txBody>
      <dsp:txXfrm rot="-5400000">
        <a:off x="1" y="433831"/>
        <a:ext cx="867661" cy="371854"/>
      </dsp:txXfrm>
    </dsp:sp>
    <dsp:sp modelId="{9770188F-3220-4119-9599-0FD33E998D96}">
      <dsp:nvSpPr>
        <dsp:cNvPr id="0" name=""/>
        <dsp:cNvSpPr/>
      </dsp:nvSpPr>
      <dsp:spPr>
        <a:xfrm rot="5400000">
          <a:off x="2335678" y="-1457824"/>
          <a:ext cx="805685" cy="3721334"/>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None/>
          </a:pPr>
          <a:r>
            <a:rPr lang="vi-VN" sz="2400" b="1" i="0" kern="1200" dirty="0">
              <a:latin typeface="Times New Roman" panose="02020603050405020304" pitchFamily="18" charset="0"/>
              <a:cs typeface="Times New Roman" panose="02020603050405020304" pitchFamily="18" charset="0"/>
            </a:rPr>
            <a:t>Công nghiệp – Xây dựng</a:t>
          </a:r>
          <a:endParaRPr lang="en-US" sz="2400" b="1" kern="1200" dirty="0">
            <a:latin typeface="Times New Roman" panose="02020603050405020304" pitchFamily="18" charset="0"/>
            <a:cs typeface="Times New Roman" panose="02020603050405020304" pitchFamily="18" charset="0"/>
          </a:endParaRPr>
        </a:p>
      </dsp:txBody>
      <dsp:txXfrm rot="-5400000">
        <a:off x="877854" y="39330"/>
        <a:ext cx="3682004" cy="7270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5927" y="185927"/>
          <a:ext cx="1239515" cy="8676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2</a:t>
          </a:r>
          <a:endParaRPr lang="en-US" sz="2400" kern="1200" dirty="0"/>
        </a:p>
      </dsp:txBody>
      <dsp:txXfrm rot="-5400000">
        <a:off x="1" y="433831"/>
        <a:ext cx="867661" cy="371854"/>
      </dsp:txXfrm>
    </dsp:sp>
    <dsp:sp modelId="{9770188F-3220-4119-9599-0FD33E998D96}">
      <dsp:nvSpPr>
        <dsp:cNvPr id="0" name=""/>
        <dsp:cNvSpPr/>
      </dsp:nvSpPr>
      <dsp:spPr>
        <a:xfrm rot="5400000">
          <a:off x="3940362" y="-3072701"/>
          <a:ext cx="805685" cy="6951087"/>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i="0" kern="1200">
              <a:latin typeface="Times New Roman" panose="02020603050405020304" pitchFamily="18" charset="0"/>
              <a:cs typeface="Times New Roman" panose="02020603050405020304" pitchFamily="18" charset="0"/>
            </a:rPr>
            <a:t>Công nghiệp – xây dựng</a:t>
          </a:r>
          <a:endParaRPr lang="en-US" sz="3600" b="1" kern="1200" dirty="0">
            <a:latin typeface="Times New Roman" panose="02020603050405020304" pitchFamily="18" charset="0"/>
            <a:cs typeface="Times New Roman" panose="02020603050405020304" pitchFamily="18" charset="0"/>
          </a:endParaRPr>
        </a:p>
      </dsp:txBody>
      <dsp:txXfrm rot="-5400000">
        <a:off x="867661" y="39330"/>
        <a:ext cx="6911757" cy="72702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5927" y="185927"/>
          <a:ext cx="1239515" cy="8676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2</a:t>
          </a:r>
          <a:endParaRPr lang="en-US" sz="2400" kern="1200" dirty="0"/>
        </a:p>
      </dsp:txBody>
      <dsp:txXfrm rot="-5400000">
        <a:off x="1" y="433831"/>
        <a:ext cx="867661" cy="371854"/>
      </dsp:txXfrm>
    </dsp:sp>
    <dsp:sp modelId="{9770188F-3220-4119-9599-0FD33E998D96}">
      <dsp:nvSpPr>
        <dsp:cNvPr id="0" name=""/>
        <dsp:cNvSpPr/>
      </dsp:nvSpPr>
      <dsp:spPr>
        <a:xfrm rot="5400000">
          <a:off x="3940362" y="-3072701"/>
          <a:ext cx="805685" cy="6951087"/>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en-US" sz="3200" b="1" i="0" kern="1200" dirty="0">
              <a:latin typeface="Times New Roman" panose="02020603050405020304" pitchFamily="18" charset="0"/>
              <a:cs typeface="Times New Roman" panose="02020603050405020304" pitchFamily="18" charset="0"/>
            </a:rPr>
            <a:t>X</a:t>
          </a:r>
          <a:r>
            <a:rPr lang="vi-VN" sz="3200" b="1" i="0" kern="1200" dirty="0">
              <a:latin typeface="Times New Roman" panose="02020603050405020304" pitchFamily="18" charset="0"/>
              <a:cs typeface="Times New Roman" panose="02020603050405020304" pitchFamily="18" charset="0"/>
            </a:rPr>
            <a:t>ây dựng</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các</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dự</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án</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bất</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động</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sản</a:t>
          </a:r>
          <a:r>
            <a:rPr lang="en-US" sz="3200" b="1" i="0" kern="1200" dirty="0">
              <a:latin typeface="Times New Roman" panose="02020603050405020304" pitchFamily="18" charset="0"/>
              <a:cs typeface="Times New Roman" panose="02020603050405020304" pitchFamily="18" charset="0"/>
            </a:rPr>
            <a:t>)</a:t>
          </a:r>
          <a:endParaRPr lang="en-US" sz="3200" b="1" kern="1200" dirty="0">
            <a:latin typeface="Times New Roman" panose="02020603050405020304" pitchFamily="18" charset="0"/>
            <a:cs typeface="Times New Roman" panose="02020603050405020304" pitchFamily="18" charset="0"/>
          </a:endParaRPr>
        </a:p>
      </dsp:txBody>
      <dsp:txXfrm rot="-5400000">
        <a:off x="867661" y="39330"/>
        <a:ext cx="6911757" cy="72702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81949" y="282116"/>
          <a:ext cx="546332" cy="38243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a:t>2</a:t>
          </a:r>
          <a:endParaRPr lang="en-US" sz="2800" kern="1200" dirty="0"/>
        </a:p>
      </dsp:txBody>
      <dsp:txXfrm rot="-5400000">
        <a:off x="1" y="391382"/>
        <a:ext cx="382432" cy="163900"/>
      </dsp:txXfrm>
    </dsp:sp>
    <dsp:sp modelId="{9770188F-3220-4119-9599-0FD33E998D96}">
      <dsp:nvSpPr>
        <dsp:cNvPr id="0" name=""/>
        <dsp:cNvSpPr/>
      </dsp:nvSpPr>
      <dsp:spPr>
        <a:xfrm rot="5400000">
          <a:off x="5296803" y="-4879849"/>
          <a:ext cx="686594" cy="10515335"/>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None/>
          </a:pPr>
          <a:r>
            <a:rPr lang="en-US" sz="2800" b="1" i="0" kern="1200" dirty="0">
              <a:latin typeface="Times New Roman" panose="02020603050405020304" pitchFamily="18" charset="0"/>
              <a:cs typeface="Times New Roman" panose="02020603050405020304" pitchFamily="18" charset="0"/>
            </a:rPr>
            <a:t>X</a:t>
          </a:r>
          <a:r>
            <a:rPr lang="vi-VN" sz="2800" b="1" i="0" kern="1200" dirty="0">
              <a:latin typeface="Times New Roman" panose="02020603050405020304" pitchFamily="18" charset="0"/>
              <a:cs typeface="Times New Roman" panose="02020603050405020304" pitchFamily="18" charset="0"/>
            </a:rPr>
            <a:t>ây dựng</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giải</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pháp</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thúc</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đẩy</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các</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dự</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án</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bất</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động</a:t>
          </a:r>
          <a:r>
            <a:rPr lang="en-US" sz="2800" b="1" i="0" kern="1200" dirty="0">
              <a:latin typeface="Times New Roman" panose="02020603050405020304" pitchFamily="18" charset="0"/>
              <a:cs typeface="Times New Roman" panose="02020603050405020304" pitchFamily="18" charset="0"/>
            </a:rPr>
            <a:t> </a:t>
          </a:r>
          <a:r>
            <a:rPr lang="en-US" sz="2800" b="1" i="0" kern="1200" dirty="0" err="1">
              <a:latin typeface="Times New Roman" panose="02020603050405020304" pitchFamily="18" charset="0"/>
              <a:cs typeface="Times New Roman" panose="02020603050405020304" pitchFamily="18" charset="0"/>
            </a:rPr>
            <a:t>sản</a:t>
          </a:r>
          <a:r>
            <a:rPr lang="en-US" sz="2800" b="1" i="0" kern="1200" dirty="0">
              <a:latin typeface="Times New Roman" panose="02020603050405020304" pitchFamily="18" charset="0"/>
              <a:cs typeface="Times New Roman" panose="02020603050405020304" pitchFamily="18" charset="0"/>
            </a:rPr>
            <a:t>)</a:t>
          </a:r>
          <a:endParaRPr lang="en-US" sz="2800" b="1" kern="1200" dirty="0">
            <a:latin typeface="Times New Roman" panose="02020603050405020304" pitchFamily="18" charset="0"/>
            <a:cs typeface="Times New Roman" panose="02020603050405020304" pitchFamily="18" charset="0"/>
          </a:endParaRPr>
        </a:p>
      </dsp:txBody>
      <dsp:txXfrm rot="-5400000">
        <a:off x="382433" y="68038"/>
        <a:ext cx="10481818" cy="61956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37239" y="137239"/>
          <a:ext cx="914927" cy="6404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3</a:t>
          </a:r>
          <a:endParaRPr lang="en-US" sz="1800" kern="1200" dirty="0"/>
        </a:p>
      </dsp:txBody>
      <dsp:txXfrm rot="-5400000">
        <a:off x="1" y="320223"/>
        <a:ext cx="640448" cy="274479"/>
      </dsp:txXfrm>
    </dsp:sp>
    <dsp:sp modelId="{9770188F-3220-4119-9599-0FD33E998D96}">
      <dsp:nvSpPr>
        <dsp:cNvPr id="0" name=""/>
        <dsp:cNvSpPr/>
      </dsp:nvSpPr>
      <dsp:spPr>
        <a:xfrm rot="5400000">
          <a:off x="3862524" y="-3208354"/>
          <a:ext cx="594702" cy="7011411"/>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dirty="0">
              <a:latin typeface="Times New Roman" panose="02020603050405020304" pitchFamily="18" charset="0"/>
              <a:cs typeface="Times New Roman" panose="02020603050405020304" pitchFamily="18" charset="0"/>
            </a:rPr>
            <a:t>Thương mại – dịch vụ</a:t>
          </a:r>
          <a:endParaRPr lang="en-US" sz="3600" b="1" kern="1200" dirty="0">
            <a:latin typeface="Times New Roman" panose="02020603050405020304" pitchFamily="18" charset="0"/>
            <a:cs typeface="Times New Roman" panose="02020603050405020304" pitchFamily="18" charset="0"/>
          </a:endParaRPr>
        </a:p>
      </dsp:txBody>
      <dsp:txXfrm rot="-5400000">
        <a:off x="654170" y="29031"/>
        <a:ext cx="6982380" cy="53664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93567" y="94787"/>
          <a:ext cx="623783" cy="4366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3</a:t>
          </a:r>
          <a:endParaRPr lang="en-US" sz="1200" kern="1200" dirty="0"/>
        </a:p>
      </dsp:txBody>
      <dsp:txXfrm rot="-5400000">
        <a:off x="1" y="219543"/>
        <a:ext cx="436648" cy="187135"/>
      </dsp:txXfrm>
    </dsp:sp>
    <dsp:sp modelId="{9770188F-3220-4119-9599-0FD33E998D96}">
      <dsp:nvSpPr>
        <dsp:cNvPr id="0" name=""/>
        <dsp:cNvSpPr/>
      </dsp:nvSpPr>
      <dsp:spPr>
        <a:xfrm rot="5400000">
          <a:off x="3866650" y="-3404517"/>
          <a:ext cx="405459" cy="7214494"/>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dirty="0">
              <a:latin typeface="Times New Roman" panose="02020603050405020304" pitchFamily="18" charset="0"/>
              <a:cs typeface="Times New Roman" panose="02020603050405020304" pitchFamily="18" charset="0"/>
            </a:rPr>
            <a:t>Thương mại – dịch vụ</a:t>
          </a:r>
          <a:endParaRPr lang="en-US" sz="3600" b="1" kern="1200" dirty="0">
            <a:latin typeface="Times New Roman" panose="02020603050405020304" pitchFamily="18" charset="0"/>
            <a:cs typeface="Times New Roman" panose="02020603050405020304" pitchFamily="18" charset="0"/>
          </a:endParaRPr>
        </a:p>
      </dsp:txBody>
      <dsp:txXfrm rot="-5400000">
        <a:off x="462133" y="19793"/>
        <a:ext cx="7194701" cy="36587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7501" y="187501"/>
          <a:ext cx="1250007" cy="87500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3</a:t>
          </a:r>
          <a:endParaRPr lang="en-US" sz="2400" kern="1200" dirty="0"/>
        </a:p>
      </dsp:txBody>
      <dsp:txXfrm rot="-5400000">
        <a:off x="1" y="437501"/>
        <a:ext cx="875004" cy="375003"/>
      </dsp:txXfrm>
    </dsp:sp>
    <dsp:sp modelId="{9770188F-3220-4119-9599-0FD33E998D96}">
      <dsp:nvSpPr>
        <dsp:cNvPr id="0" name=""/>
        <dsp:cNvSpPr/>
      </dsp:nvSpPr>
      <dsp:spPr>
        <a:xfrm rot="5400000">
          <a:off x="3881535" y="-2982588"/>
          <a:ext cx="812504" cy="6777681"/>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Thương mại – dịch vụ - du lịch</a:t>
          </a:r>
          <a:endParaRPr lang="en-US" sz="3600" b="1" kern="1200" dirty="0">
            <a:latin typeface="Times New Roman" panose="02020603050405020304" pitchFamily="18" charset="0"/>
            <a:cs typeface="Times New Roman" panose="02020603050405020304" pitchFamily="18" charset="0"/>
          </a:endParaRPr>
        </a:p>
      </dsp:txBody>
      <dsp:txXfrm rot="-5400000">
        <a:off x="898947" y="39663"/>
        <a:ext cx="6738018" cy="73317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7129" y="187129"/>
          <a:ext cx="1247532" cy="87327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4</a:t>
          </a:r>
          <a:endParaRPr lang="en-US" sz="2400" kern="1200" dirty="0"/>
        </a:p>
      </dsp:txBody>
      <dsp:txXfrm rot="-5400000">
        <a:off x="1" y="436635"/>
        <a:ext cx="873272" cy="374260"/>
      </dsp:txXfrm>
    </dsp:sp>
    <dsp:sp modelId="{9770188F-3220-4119-9599-0FD33E998D96}">
      <dsp:nvSpPr>
        <dsp:cNvPr id="0" name=""/>
        <dsp:cNvSpPr/>
      </dsp:nvSpPr>
      <dsp:spPr>
        <a:xfrm rot="5400000">
          <a:off x="2946712" y="-2073439"/>
          <a:ext cx="810895" cy="4957775"/>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i="0" kern="1200">
              <a:latin typeface="Times New Roman" panose="02020603050405020304" pitchFamily="18" charset="0"/>
              <a:cs typeface="Times New Roman" panose="02020603050405020304" pitchFamily="18" charset="0"/>
            </a:rPr>
            <a:t>Tài chính – ngân sách</a:t>
          </a:r>
          <a:endParaRPr lang="en-US" sz="3600" b="1" i="0" kern="1200" dirty="0">
            <a:latin typeface="Times New Roman" panose="02020603050405020304" pitchFamily="18" charset="0"/>
            <a:cs typeface="Times New Roman" panose="02020603050405020304" pitchFamily="18" charset="0"/>
          </a:endParaRPr>
        </a:p>
      </dsp:txBody>
      <dsp:txXfrm rot="-5400000">
        <a:off x="873273" y="39585"/>
        <a:ext cx="4918190" cy="73172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8739" y="188739"/>
          <a:ext cx="1258261" cy="88078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5</a:t>
          </a:r>
          <a:endParaRPr lang="en-US" sz="2400" kern="1200" dirty="0"/>
        </a:p>
      </dsp:txBody>
      <dsp:txXfrm rot="-5400000">
        <a:off x="1" y="440390"/>
        <a:ext cx="880782" cy="377479"/>
      </dsp:txXfrm>
    </dsp:sp>
    <dsp:sp modelId="{9770188F-3220-4119-9599-0FD33E998D96}">
      <dsp:nvSpPr>
        <dsp:cNvPr id="0" name=""/>
        <dsp:cNvSpPr/>
      </dsp:nvSpPr>
      <dsp:spPr>
        <a:xfrm rot="5400000">
          <a:off x="2485586" y="-1604803"/>
          <a:ext cx="817869" cy="4027477"/>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Đầu tư phát triển</a:t>
          </a:r>
          <a:endParaRPr lang="en-US" sz="3600" b="1" kern="1200" dirty="0">
            <a:latin typeface="Times New Roman" panose="02020603050405020304" pitchFamily="18" charset="0"/>
            <a:cs typeface="Times New Roman" panose="02020603050405020304" pitchFamily="18" charset="0"/>
          </a:endParaRPr>
        </a:p>
      </dsp:txBody>
      <dsp:txXfrm rot="-5400000">
        <a:off x="880783" y="39925"/>
        <a:ext cx="3987552" cy="73801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4668" y="184668"/>
          <a:ext cx="1231125" cy="86178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5</a:t>
          </a:r>
          <a:endParaRPr lang="en-US" sz="2400" kern="1200" dirty="0"/>
        </a:p>
      </dsp:txBody>
      <dsp:txXfrm rot="-5400000">
        <a:off x="2" y="430893"/>
        <a:ext cx="861787" cy="369338"/>
      </dsp:txXfrm>
    </dsp:sp>
    <dsp:sp modelId="{9770188F-3220-4119-9599-0FD33E998D96}">
      <dsp:nvSpPr>
        <dsp:cNvPr id="0" name=""/>
        <dsp:cNvSpPr/>
      </dsp:nvSpPr>
      <dsp:spPr>
        <a:xfrm rot="5400000">
          <a:off x="2380464" y="-1530841"/>
          <a:ext cx="800231" cy="3861914"/>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Đầu tư phát triển</a:t>
          </a:r>
          <a:endParaRPr lang="en-US" sz="3600" b="1" kern="1200" dirty="0">
            <a:latin typeface="Times New Roman" panose="02020603050405020304" pitchFamily="18" charset="0"/>
            <a:cs typeface="Times New Roman" panose="02020603050405020304" pitchFamily="18" charset="0"/>
          </a:endParaRPr>
        </a:p>
      </dsp:txBody>
      <dsp:txXfrm rot="-5400000">
        <a:off x="849623" y="39064"/>
        <a:ext cx="3822850" cy="7221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27A0A-0348-442A-894F-68C68C43B772}">
      <dsp:nvSpPr>
        <dsp:cNvPr id="0" name=""/>
        <dsp:cNvSpPr/>
      </dsp:nvSpPr>
      <dsp:spPr>
        <a:xfrm>
          <a:off x="2724107" y="1586793"/>
          <a:ext cx="2578703" cy="2578743"/>
        </a:xfrm>
        <a:prstGeom prst="ellipse">
          <a:avLst/>
        </a:prstGeom>
        <a:solidFill>
          <a:schemeClr val="accent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vi-VN" sz="2200" kern="1200" dirty="0">
              <a:solidFill>
                <a:schemeClr val="tx1"/>
              </a:solidFill>
            </a:rPr>
            <a:t>Công </a:t>
          </a:r>
          <a:r>
            <a:rPr lang="vi-VN" sz="2200" kern="1200">
              <a:solidFill>
                <a:schemeClr val="tx1"/>
              </a:solidFill>
            </a:rPr>
            <a:t>nghiệp </a:t>
          </a:r>
          <a:r>
            <a:rPr lang="vi-VN" sz="2200" kern="1200">
              <a:solidFill>
                <a:srgbClr val="FF0000"/>
              </a:solidFill>
            </a:rPr>
            <a:t>(</a:t>
          </a:r>
          <a:r>
            <a:rPr lang="en-US" sz="2200" kern="1200" dirty="0" err="1">
              <a:solidFill>
                <a:srgbClr val="FF0000"/>
              </a:solidFill>
            </a:rPr>
            <a:t>tăng</a:t>
          </a:r>
          <a:r>
            <a:rPr lang="en-US" sz="2200" kern="1200" dirty="0">
              <a:solidFill>
                <a:srgbClr val="FF0000"/>
              </a:solidFill>
            </a:rPr>
            <a:t> </a:t>
          </a:r>
          <a:r>
            <a:rPr lang="en-US" sz="2200" kern="1200" dirty="0" err="1">
              <a:solidFill>
                <a:srgbClr val="FF0000"/>
              </a:solidFill>
            </a:rPr>
            <a:t>thấp</a:t>
          </a:r>
          <a:r>
            <a:rPr lang="en-US" sz="2200" kern="1200" dirty="0">
              <a:solidFill>
                <a:srgbClr val="FF0000"/>
              </a:solidFill>
            </a:rPr>
            <a:t> </a:t>
          </a:r>
          <a:r>
            <a:rPr lang="en-US" sz="2200" kern="1200" err="1">
              <a:solidFill>
                <a:srgbClr val="FF0000"/>
              </a:solidFill>
            </a:rPr>
            <a:t>hơn</a:t>
          </a:r>
          <a:r>
            <a:rPr lang="en-US" sz="2200" kern="1200">
              <a:solidFill>
                <a:srgbClr val="FF0000"/>
              </a:solidFill>
            </a:rPr>
            <a:t> </a:t>
          </a:r>
          <a:r>
            <a:rPr lang="vi-VN" sz="2200" kern="1200">
              <a:solidFill>
                <a:srgbClr val="FF0000"/>
              </a:solidFill>
            </a:rPr>
            <a:t>7,06</a:t>
          </a:r>
          <a:r>
            <a:rPr lang="en-US" sz="2200" kern="1200">
              <a:solidFill>
                <a:srgbClr val="FF0000"/>
              </a:solidFill>
            </a:rPr>
            <a:t> </a:t>
          </a:r>
          <a:r>
            <a:rPr lang="en-US" sz="2200" kern="1200" dirty="0" err="1">
              <a:solidFill>
                <a:srgbClr val="FF0000"/>
              </a:solidFill>
            </a:rPr>
            <a:t>điểm</a:t>
          </a:r>
          <a:r>
            <a:rPr lang="en-US" sz="2200" kern="1200" dirty="0">
              <a:solidFill>
                <a:srgbClr val="FF0000"/>
              </a:solidFill>
            </a:rPr>
            <a:t> </a:t>
          </a:r>
          <a:r>
            <a:rPr lang="en-US" sz="2200" kern="1200" dirty="0" err="1">
              <a:solidFill>
                <a:srgbClr val="FF0000"/>
              </a:solidFill>
            </a:rPr>
            <a:t>phần</a:t>
          </a:r>
          <a:r>
            <a:rPr lang="en-US" sz="2200" kern="1200" dirty="0">
              <a:solidFill>
                <a:srgbClr val="FF0000"/>
              </a:solidFill>
            </a:rPr>
            <a:t> </a:t>
          </a:r>
          <a:r>
            <a:rPr lang="en-US" sz="2200" kern="1200" dirty="0" err="1">
              <a:solidFill>
                <a:srgbClr val="FF0000"/>
              </a:solidFill>
            </a:rPr>
            <a:t>trăm</a:t>
          </a:r>
          <a:r>
            <a:rPr lang="en-US" sz="2200" kern="1200" dirty="0">
              <a:solidFill>
                <a:srgbClr val="FF0000"/>
              </a:solidFill>
            </a:rPr>
            <a:t> so </a:t>
          </a:r>
          <a:r>
            <a:rPr lang="en-US" sz="2200" kern="1200" dirty="0" err="1">
              <a:solidFill>
                <a:srgbClr val="FF0000"/>
              </a:solidFill>
            </a:rPr>
            <a:t>cùng</a:t>
          </a:r>
          <a:r>
            <a:rPr lang="en-US" sz="2200" kern="1200" dirty="0">
              <a:solidFill>
                <a:srgbClr val="FF0000"/>
              </a:solidFill>
            </a:rPr>
            <a:t> </a:t>
          </a:r>
          <a:r>
            <a:rPr lang="en-US" sz="2200" kern="1200" dirty="0" err="1">
              <a:solidFill>
                <a:srgbClr val="FF0000"/>
              </a:solidFill>
            </a:rPr>
            <a:t>kỳ</a:t>
          </a:r>
          <a:r>
            <a:rPr lang="en-US" sz="2200" kern="1200" dirty="0">
              <a:solidFill>
                <a:srgbClr val="FF0000"/>
              </a:solidFill>
            </a:rPr>
            <a:t>)</a:t>
          </a:r>
          <a:endParaRPr lang="vi-VN" sz="2200" kern="1200" dirty="0">
            <a:solidFill>
              <a:srgbClr val="FF0000"/>
            </a:solidFill>
          </a:endParaRPr>
        </a:p>
      </dsp:txBody>
      <dsp:txXfrm>
        <a:off x="3101749" y="1964441"/>
        <a:ext cx="1823419" cy="1823447"/>
      </dsp:txXfrm>
    </dsp:sp>
    <dsp:sp modelId="{DCB0E4C8-5D25-4D0A-9C95-6C0EB1D10EF8}">
      <dsp:nvSpPr>
        <dsp:cNvPr id="0" name=""/>
        <dsp:cNvSpPr/>
      </dsp:nvSpPr>
      <dsp:spPr>
        <a:xfrm>
          <a:off x="1554308" y="577983"/>
          <a:ext cx="4631410" cy="4702048"/>
        </a:xfrm>
        <a:prstGeom prst="blockArc">
          <a:avLst>
            <a:gd name="adj1" fmla="val 17747832"/>
            <a:gd name="adj2" fmla="val 3872736"/>
            <a:gd name="adj3" fmla="val 558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49FAAE-6312-43B5-8112-E884656D29F3}">
      <dsp:nvSpPr>
        <dsp:cNvPr id="0" name=""/>
        <dsp:cNvSpPr/>
      </dsp:nvSpPr>
      <dsp:spPr>
        <a:xfrm>
          <a:off x="5409216" y="1078533"/>
          <a:ext cx="1381394" cy="1381760"/>
        </a:xfrm>
        <a:prstGeom prst="ellipse">
          <a:avLst/>
        </a:prstGeom>
        <a:blipFill>
          <a:blip xmlns:r="http://schemas.openxmlformats.org/officeDocument/2006/relationships" r:embed="rId1"/>
          <a:srcRect/>
          <a:stretch>
            <a:fillRect l="-21000" r="-21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F4489F37-0CF1-4047-B56A-4CFBB9497E73}">
      <dsp:nvSpPr>
        <dsp:cNvPr id="0" name=""/>
        <dsp:cNvSpPr/>
      </dsp:nvSpPr>
      <dsp:spPr>
        <a:xfrm>
          <a:off x="6904646" y="0"/>
          <a:ext cx="7566601" cy="3252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10000"/>
            </a:spcAft>
            <a:buNone/>
          </a:pPr>
          <a:r>
            <a:rPr lang="en-US" sz="1800" kern="1200">
              <a:solidFill>
                <a:srgbClr val="FF0000"/>
              </a:solidFill>
              <a:latin typeface="Times New Roman" panose="02020603050405020304" pitchFamily="18" charset="0"/>
              <a:ea typeface="+mn-ea"/>
              <a:cs typeface="Times New Roman" panose="02020603050405020304" pitchFamily="18" charset="0"/>
            </a:rPr>
            <a:t>(i) </a:t>
          </a:r>
          <a:r>
            <a:rPr lang="en-US" sz="1800" kern="1200">
              <a:solidFill>
                <a:schemeClr val="tx1"/>
              </a:solidFill>
              <a:latin typeface="Times New Roman" panose="02020603050405020304" pitchFamily="18" charset="0"/>
              <a:ea typeface="+mn-ea"/>
              <a:cs typeface="Times New Roman" panose="02020603050405020304" pitchFamily="18" charset="0"/>
            </a:rPr>
            <a:t>Trong bối cảnh kinh tế thế giới gặp nhiều khó khăn, nhu cầu thị trường giảm, các doanh nghiệp sản xuất công nghiệp không có đơn hàng mới. Trong đó ngành sản xuất giường, tủ, bàn, ghế chiếm 5,35% trong tổng GRDP toàn tỉnh có tốc độ giảm 18,72% so cùng kỳ. </a:t>
          </a:r>
        </a:p>
      </dsp:txBody>
      <dsp:txXfrm>
        <a:off x="6904646" y="0"/>
        <a:ext cx="7566601" cy="3252887"/>
      </dsp:txXfrm>
    </dsp:sp>
    <dsp:sp modelId="{367D6199-5384-4C51-9E35-7D12AF997935}">
      <dsp:nvSpPr>
        <dsp:cNvPr id="0" name=""/>
        <dsp:cNvSpPr/>
      </dsp:nvSpPr>
      <dsp:spPr>
        <a:xfrm>
          <a:off x="5409216" y="3267132"/>
          <a:ext cx="1381394" cy="138176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F20B608-D354-445F-B004-203EE0090C57}">
      <dsp:nvSpPr>
        <dsp:cNvPr id="0" name=""/>
        <dsp:cNvSpPr/>
      </dsp:nvSpPr>
      <dsp:spPr>
        <a:xfrm>
          <a:off x="6937606" y="3837464"/>
          <a:ext cx="7153828" cy="133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a:solidFill>
                <a:srgbClr val="FF0000"/>
              </a:solidFill>
              <a:latin typeface="Times New Roman" panose="02020603050405020304" pitchFamily="18" charset="0"/>
              <a:ea typeface="+mn-ea"/>
              <a:cs typeface="Times New Roman" panose="02020603050405020304" pitchFamily="18" charset="0"/>
            </a:rPr>
            <a:t>(ii) </a:t>
          </a:r>
          <a:r>
            <a:rPr lang="en-US" sz="2000" kern="1200">
              <a:solidFill>
                <a:schemeClr val="tx1"/>
              </a:solidFill>
              <a:latin typeface="Times New Roman" panose="02020603050405020304" pitchFamily="18" charset="0"/>
              <a:ea typeface="+mn-ea"/>
              <a:cs typeface="Times New Roman" panose="02020603050405020304" pitchFamily="18" charset="0"/>
            </a:rPr>
            <a:t>Sự sụt giảm ngành sản xuất giường, tủ, bàn, ghế kéo theo các ngành phụ trợ giảm theo: Dệt giảm 16,17%; Sản xuất giấy và sản phẩm từ giấy giảm 24,31%...</a:t>
          </a:r>
          <a:endParaRPr lang="vi-VN" sz="2000" kern="1200">
            <a:solidFill>
              <a:prstClr val="black"/>
            </a:solidFill>
            <a:latin typeface="Times New Roman" panose="02020603050405020304" pitchFamily="18" charset="0"/>
            <a:ea typeface="+mn-ea"/>
            <a:cs typeface="Times New Roman" panose="02020603050405020304" pitchFamily="18" charset="0"/>
          </a:endParaRPr>
        </a:p>
      </dsp:txBody>
      <dsp:txXfrm>
        <a:off x="6937606" y="3837464"/>
        <a:ext cx="7153828" cy="133732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4668" y="184668"/>
          <a:ext cx="1231125" cy="86178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5</a:t>
          </a:r>
          <a:endParaRPr lang="en-US" sz="2400" kern="1200" dirty="0"/>
        </a:p>
      </dsp:txBody>
      <dsp:txXfrm rot="-5400000">
        <a:off x="2" y="430893"/>
        <a:ext cx="861787" cy="369338"/>
      </dsp:txXfrm>
    </dsp:sp>
    <dsp:sp modelId="{9770188F-3220-4119-9599-0FD33E998D96}">
      <dsp:nvSpPr>
        <dsp:cNvPr id="0" name=""/>
        <dsp:cNvSpPr/>
      </dsp:nvSpPr>
      <dsp:spPr>
        <a:xfrm rot="5400000">
          <a:off x="5515903" y="-4686159"/>
          <a:ext cx="800231" cy="10172550"/>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None/>
          </a:pPr>
          <a:r>
            <a:rPr lang="vi-VN" sz="2800" b="1" kern="1200" dirty="0">
              <a:latin typeface="Times New Roman" panose="02020603050405020304" pitchFamily="18" charset="0"/>
              <a:cs typeface="Times New Roman" panose="02020603050405020304" pitchFamily="18" charset="0"/>
            </a:rPr>
            <a:t>Đầu tư phát triển: Các dự án dự kiến hoàn thành năm 2023</a:t>
          </a:r>
          <a:endParaRPr lang="en-US" sz="2800" b="1" kern="1200" dirty="0">
            <a:latin typeface="Times New Roman" panose="02020603050405020304" pitchFamily="18" charset="0"/>
            <a:cs typeface="Times New Roman" panose="02020603050405020304" pitchFamily="18" charset="0"/>
          </a:endParaRPr>
        </a:p>
      </dsp:txBody>
      <dsp:txXfrm rot="-5400000">
        <a:off x="829744" y="39064"/>
        <a:ext cx="10133486" cy="7221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4668" y="184668"/>
          <a:ext cx="1231125" cy="86178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5</a:t>
          </a:r>
          <a:endParaRPr lang="en-US" sz="2400" kern="1200" dirty="0"/>
        </a:p>
      </dsp:txBody>
      <dsp:txXfrm rot="-5400000">
        <a:off x="2" y="430893"/>
        <a:ext cx="861787" cy="369338"/>
      </dsp:txXfrm>
    </dsp:sp>
    <dsp:sp modelId="{9770188F-3220-4119-9599-0FD33E998D96}">
      <dsp:nvSpPr>
        <dsp:cNvPr id="0" name=""/>
        <dsp:cNvSpPr/>
      </dsp:nvSpPr>
      <dsp:spPr>
        <a:xfrm rot="5400000">
          <a:off x="5728640" y="-4900245"/>
          <a:ext cx="800231" cy="10600721"/>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vi-VN" sz="3200" b="1" kern="1200" dirty="0">
              <a:latin typeface="Times New Roman" panose="02020603050405020304" pitchFamily="18" charset="0"/>
              <a:cs typeface="Times New Roman" panose="02020603050405020304" pitchFamily="18" charset="0"/>
            </a:rPr>
            <a:t>Đầu tư phát </a:t>
          </a:r>
          <a:r>
            <a:rPr lang="vi-VN"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triển: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Đối</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với</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Ban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quản</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lý</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Khu</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kinh</a:t>
          </a:r>
          <a:r>
            <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 </a:t>
          </a:r>
          <a:r>
            <a:rPr lang="en-US" sz="3200" b="1" kern="1200" dirty="0" err="1">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tế</a:t>
          </a:r>
          <a:endParaRPr lang="en-US" sz="32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sp:txBody>
      <dsp:txXfrm rot="-5400000">
        <a:off x="828395" y="39064"/>
        <a:ext cx="10561657" cy="72210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64009" y="164009"/>
          <a:ext cx="1093400" cy="765380"/>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t>6</a:t>
          </a:r>
          <a:endParaRPr lang="en-US" sz="2100" kern="1200" dirty="0"/>
        </a:p>
      </dsp:txBody>
      <dsp:txXfrm rot="-5400000">
        <a:off x="1" y="382689"/>
        <a:ext cx="765380" cy="328020"/>
      </dsp:txXfrm>
    </dsp:sp>
    <dsp:sp modelId="{9770188F-3220-4119-9599-0FD33E998D96}">
      <dsp:nvSpPr>
        <dsp:cNvPr id="0" name=""/>
        <dsp:cNvSpPr/>
      </dsp:nvSpPr>
      <dsp:spPr>
        <a:xfrm rot="5400000">
          <a:off x="5894859" y="-5128541"/>
          <a:ext cx="710709" cy="10969669"/>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vi-VN" sz="3200" b="1" i="0" kern="1200">
              <a:latin typeface="Times New Roman" panose="02020603050405020304" pitchFamily="18" charset="0"/>
              <a:cs typeface="Times New Roman" panose="02020603050405020304" pitchFamily="18" charset="0"/>
            </a:rPr>
            <a:t>Quản lý môi trường</a:t>
          </a:r>
          <a:endParaRPr lang="en-US" sz="3200" b="1" kern="1200" dirty="0">
            <a:latin typeface="Times New Roman" panose="02020603050405020304" pitchFamily="18" charset="0"/>
            <a:cs typeface="Times New Roman" panose="02020603050405020304" pitchFamily="18" charset="0"/>
          </a:endParaRPr>
        </a:p>
      </dsp:txBody>
      <dsp:txXfrm rot="-5400000">
        <a:off x="765379" y="35633"/>
        <a:ext cx="10934975" cy="64132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77276" y="177276"/>
          <a:ext cx="1181846" cy="82729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a:t>7</a:t>
          </a:r>
          <a:endParaRPr lang="en-US" sz="2300" kern="1200" dirty="0"/>
        </a:p>
      </dsp:txBody>
      <dsp:txXfrm rot="-5400000">
        <a:off x="1" y="413645"/>
        <a:ext cx="827292" cy="354554"/>
      </dsp:txXfrm>
    </dsp:sp>
    <dsp:sp modelId="{9770188F-3220-4119-9599-0FD33E998D96}">
      <dsp:nvSpPr>
        <dsp:cNvPr id="0" name=""/>
        <dsp:cNvSpPr/>
      </dsp:nvSpPr>
      <dsp:spPr>
        <a:xfrm rot="5400000">
          <a:off x="2409753" y="-1582460"/>
          <a:ext cx="768199" cy="3933121"/>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Văn hóa – xã hội</a:t>
          </a:r>
          <a:endParaRPr lang="en-US" sz="3600" b="1" kern="1200" dirty="0">
            <a:latin typeface="Times New Roman" panose="02020603050405020304" pitchFamily="18" charset="0"/>
            <a:cs typeface="Times New Roman" panose="02020603050405020304" pitchFamily="18" charset="0"/>
          </a:endParaRPr>
        </a:p>
      </dsp:txBody>
      <dsp:txXfrm rot="-5400000">
        <a:off x="827292" y="37501"/>
        <a:ext cx="3895621" cy="69319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5927" y="185927"/>
          <a:ext cx="1239515" cy="8676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8</a:t>
          </a:r>
          <a:endParaRPr lang="en-US" sz="2400" kern="1200" dirty="0"/>
        </a:p>
      </dsp:txBody>
      <dsp:txXfrm rot="-5400000">
        <a:off x="1" y="433831"/>
        <a:ext cx="867661" cy="371854"/>
      </dsp:txXfrm>
    </dsp:sp>
    <dsp:sp modelId="{9770188F-3220-4119-9599-0FD33E998D96}">
      <dsp:nvSpPr>
        <dsp:cNvPr id="0" name=""/>
        <dsp:cNvSpPr/>
      </dsp:nvSpPr>
      <dsp:spPr>
        <a:xfrm rot="5400000">
          <a:off x="5326888" y="-4459227"/>
          <a:ext cx="805685" cy="9724139"/>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Xây dựng chính quyền và quốc phòng – an ninh</a:t>
          </a:r>
          <a:endParaRPr lang="en-US" sz="3600" b="1" kern="1200" dirty="0">
            <a:latin typeface="Times New Roman" panose="02020603050405020304" pitchFamily="18" charset="0"/>
            <a:cs typeface="Times New Roman" panose="02020603050405020304" pitchFamily="18" charset="0"/>
          </a:endParaRPr>
        </a:p>
      </dsp:txBody>
      <dsp:txXfrm rot="-5400000">
        <a:off x="867661" y="39330"/>
        <a:ext cx="9684809" cy="7270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27A0A-0348-442A-894F-68C68C43B772}">
      <dsp:nvSpPr>
        <dsp:cNvPr id="0" name=""/>
        <dsp:cNvSpPr/>
      </dsp:nvSpPr>
      <dsp:spPr>
        <a:xfrm>
          <a:off x="2724107" y="1586793"/>
          <a:ext cx="2578703" cy="2578743"/>
        </a:xfrm>
        <a:prstGeom prst="ellipse">
          <a:avLst/>
        </a:prstGeom>
        <a:solidFill>
          <a:schemeClr val="accent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vi-VN" sz="2300" kern="1200">
              <a:solidFill>
                <a:schemeClr val="tx1"/>
              </a:solidFill>
            </a:rPr>
            <a:t>Xây dựng </a:t>
          </a:r>
          <a:r>
            <a:rPr lang="vi-VN" sz="2300" kern="1200">
              <a:solidFill>
                <a:srgbClr val="FF0000"/>
              </a:solidFill>
            </a:rPr>
            <a:t>(</a:t>
          </a:r>
          <a:r>
            <a:rPr lang="en-US" sz="2300" kern="1200" dirty="0" err="1">
              <a:solidFill>
                <a:srgbClr val="FF0000"/>
              </a:solidFill>
            </a:rPr>
            <a:t>tăng</a:t>
          </a:r>
          <a:r>
            <a:rPr lang="en-US" sz="2300" kern="1200" dirty="0">
              <a:solidFill>
                <a:srgbClr val="FF0000"/>
              </a:solidFill>
            </a:rPr>
            <a:t> </a:t>
          </a:r>
          <a:r>
            <a:rPr lang="en-US" sz="2300" kern="1200" dirty="0" err="1">
              <a:solidFill>
                <a:srgbClr val="FF0000"/>
              </a:solidFill>
            </a:rPr>
            <a:t>thấp</a:t>
          </a:r>
          <a:r>
            <a:rPr lang="en-US" sz="2300" kern="1200" dirty="0">
              <a:solidFill>
                <a:srgbClr val="FF0000"/>
              </a:solidFill>
            </a:rPr>
            <a:t> </a:t>
          </a:r>
          <a:r>
            <a:rPr lang="en-US" sz="2300" kern="1200" err="1">
              <a:solidFill>
                <a:srgbClr val="FF0000"/>
              </a:solidFill>
            </a:rPr>
            <a:t>hơn</a:t>
          </a:r>
          <a:r>
            <a:rPr lang="en-US" sz="2300" kern="1200">
              <a:solidFill>
                <a:srgbClr val="FF0000"/>
              </a:solidFill>
            </a:rPr>
            <a:t> 2,53 </a:t>
          </a:r>
          <a:r>
            <a:rPr lang="en-US" sz="2300" kern="1200" dirty="0" err="1">
              <a:solidFill>
                <a:srgbClr val="FF0000"/>
              </a:solidFill>
            </a:rPr>
            <a:t>điểm</a:t>
          </a:r>
          <a:r>
            <a:rPr lang="en-US" sz="2300" kern="1200" dirty="0">
              <a:solidFill>
                <a:srgbClr val="FF0000"/>
              </a:solidFill>
            </a:rPr>
            <a:t> </a:t>
          </a:r>
          <a:r>
            <a:rPr lang="en-US" sz="2300" kern="1200" dirty="0" err="1">
              <a:solidFill>
                <a:srgbClr val="FF0000"/>
              </a:solidFill>
            </a:rPr>
            <a:t>phần</a:t>
          </a:r>
          <a:r>
            <a:rPr lang="en-US" sz="2300" kern="1200" dirty="0">
              <a:solidFill>
                <a:srgbClr val="FF0000"/>
              </a:solidFill>
            </a:rPr>
            <a:t> </a:t>
          </a:r>
          <a:r>
            <a:rPr lang="en-US" sz="2300" kern="1200" dirty="0" err="1">
              <a:solidFill>
                <a:srgbClr val="FF0000"/>
              </a:solidFill>
            </a:rPr>
            <a:t>trăm</a:t>
          </a:r>
          <a:r>
            <a:rPr lang="en-US" sz="2300" kern="1200" dirty="0">
              <a:solidFill>
                <a:srgbClr val="FF0000"/>
              </a:solidFill>
            </a:rPr>
            <a:t> so </a:t>
          </a:r>
          <a:r>
            <a:rPr lang="en-US" sz="2300" kern="1200" dirty="0" err="1">
              <a:solidFill>
                <a:srgbClr val="FF0000"/>
              </a:solidFill>
            </a:rPr>
            <a:t>cùng</a:t>
          </a:r>
          <a:r>
            <a:rPr lang="en-US" sz="2300" kern="1200" dirty="0">
              <a:solidFill>
                <a:srgbClr val="FF0000"/>
              </a:solidFill>
            </a:rPr>
            <a:t> </a:t>
          </a:r>
          <a:r>
            <a:rPr lang="en-US" sz="2300" kern="1200" dirty="0" err="1">
              <a:solidFill>
                <a:srgbClr val="FF0000"/>
              </a:solidFill>
            </a:rPr>
            <a:t>kỳ</a:t>
          </a:r>
          <a:r>
            <a:rPr lang="en-US" sz="2300" kern="1200" dirty="0">
              <a:solidFill>
                <a:srgbClr val="FF0000"/>
              </a:solidFill>
            </a:rPr>
            <a:t>)</a:t>
          </a:r>
          <a:endParaRPr lang="vi-VN" sz="2300" kern="1200" dirty="0">
            <a:solidFill>
              <a:srgbClr val="FF0000"/>
            </a:solidFill>
          </a:endParaRPr>
        </a:p>
      </dsp:txBody>
      <dsp:txXfrm>
        <a:off x="3101749" y="1964441"/>
        <a:ext cx="1823419" cy="1823447"/>
      </dsp:txXfrm>
    </dsp:sp>
    <dsp:sp modelId="{DCB0E4C8-5D25-4D0A-9C95-6C0EB1D10EF8}">
      <dsp:nvSpPr>
        <dsp:cNvPr id="0" name=""/>
        <dsp:cNvSpPr/>
      </dsp:nvSpPr>
      <dsp:spPr>
        <a:xfrm>
          <a:off x="1554308" y="577983"/>
          <a:ext cx="4631410" cy="4702048"/>
        </a:xfrm>
        <a:prstGeom prst="blockArc">
          <a:avLst>
            <a:gd name="adj1" fmla="val 17747832"/>
            <a:gd name="adj2" fmla="val 3872736"/>
            <a:gd name="adj3" fmla="val 558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49FAAE-6312-43B5-8112-E884656D29F3}">
      <dsp:nvSpPr>
        <dsp:cNvPr id="0" name=""/>
        <dsp:cNvSpPr/>
      </dsp:nvSpPr>
      <dsp:spPr>
        <a:xfrm>
          <a:off x="5409216" y="1078533"/>
          <a:ext cx="1381394" cy="1381760"/>
        </a:xfrm>
        <a:prstGeom prst="ellipse">
          <a:avLst/>
        </a:prstGeom>
        <a:blipFill>
          <a:blip xmlns:r="http://schemas.openxmlformats.org/officeDocument/2006/relationships" r:embed="rId1"/>
          <a:srcRect/>
          <a:stretch>
            <a:fillRect l="-21000" r="-21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F4489F37-0CF1-4047-B56A-4CFBB9497E73}">
      <dsp:nvSpPr>
        <dsp:cNvPr id="0" name=""/>
        <dsp:cNvSpPr/>
      </dsp:nvSpPr>
      <dsp:spPr>
        <a:xfrm>
          <a:off x="6904646" y="0"/>
          <a:ext cx="7566601" cy="3252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10000"/>
            </a:spcAft>
            <a:buNone/>
          </a:pPr>
          <a:r>
            <a:rPr lang="en-US" sz="1800" kern="1200">
              <a:solidFill>
                <a:prstClr val="black"/>
              </a:solidFill>
              <a:latin typeface="Times New Roman" panose="02020603050405020304" pitchFamily="18" charset="0"/>
              <a:ea typeface="+mn-ea"/>
              <a:cs typeface="Times New Roman" panose="02020603050405020304" pitchFamily="18" charset="0"/>
            </a:rPr>
            <a:t>Giá thép trong quý I năm 2023 liên tục điều chỉnh tăng do chi phí các loại nguyên liệu đầu vào cho sản xuất thép tăng cao</a:t>
          </a:r>
        </a:p>
        <a:p>
          <a:pPr marL="0" lvl="0" indent="0" algn="l" defTabSz="800100">
            <a:lnSpc>
              <a:spcPct val="90000"/>
            </a:lnSpc>
            <a:spcBef>
              <a:spcPct val="0"/>
            </a:spcBef>
            <a:spcAft>
              <a:spcPct val="10000"/>
            </a:spcAft>
            <a:buNone/>
          </a:pPr>
          <a:endParaRPr lang="en-US" sz="1800" kern="1200">
            <a:solidFill>
              <a:prstClr val="black"/>
            </a:solidFill>
            <a:latin typeface="Times New Roman" panose="02020603050405020304" pitchFamily="18" charset="0"/>
            <a:ea typeface="+mn-ea"/>
            <a:cs typeface="Times New Roman" panose="02020603050405020304" pitchFamily="18" charset="0"/>
          </a:endParaRPr>
        </a:p>
      </dsp:txBody>
      <dsp:txXfrm>
        <a:off x="6904646" y="0"/>
        <a:ext cx="7566601" cy="3252887"/>
      </dsp:txXfrm>
    </dsp:sp>
    <dsp:sp modelId="{367D6199-5384-4C51-9E35-7D12AF997935}">
      <dsp:nvSpPr>
        <dsp:cNvPr id="0" name=""/>
        <dsp:cNvSpPr/>
      </dsp:nvSpPr>
      <dsp:spPr>
        <a:xfrm>
          <a:off x="5409216" y="3267132"/>
          <a:ext cx="1381394" cy="138176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F20B608-D354-445F-B004-203EE0090C57}">
      <dsp:nvSpPr>
        <dsp:cNvPr id="0" name=""/>
        <dsp:cNvSpPr/>
      </dsp:nvSpPr>
      <dsp:spPr>
        <a:xfrm>
          <a:off x="6937606" y="3837464"/>
          <a:ext cx="7153828" cy="133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a:solidFill>
                <a:prstClr val="black"/>
              </a:solidFill>
              <a:latin typeface="Times New Roman" panose="02020603050405020304" pitchFamily="18" charset="0"/>
              <a:ea typeface="+mn-ea"/>
              <a:cs typeface="Times New Roman" panose="02020603050405020304" pitchFamily="18" charset="0"/>
            </a:rPr>
            <a:t>Tâm lý người dân cũng thắt chặt chi tiêu, xây dựng, mua sắm tài sản, không mạnh dạn đầu tư xây dựng nhà ở</a:t>
          </a:r>
          <a:endParaRPr lang="vi-VN" sz="2000" kern="1200">
            <a:solidFill>
              <a:prstClr val="black"/>
            </a:solidFill>
            <a:latin typeface="Times New Roman" panose="02020603050405020304" pitchFamily="18" charset="0"/>
            <a:ea typeface="+mn-ea"/>
            <a:cs typeface="Times New Roman" panose="02020603050405020304" pitchFamily="18" charset="0"/>
          </a:endParaRPr>
        </a:p>
      </dsp:txBody>
      <dsp:txXfrm>
        <a:off x="6937606" y="3837464"/>
        <a:ext cx="7153828" cy="13373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27A0A-0348-442A-894F-68C68C43B772}">
      <dsp:nvSpPr>
        <dsp:cNvPr id="0" name=""/>
        <dsp:cNvSpPr/>
      </dsp:nvSpPr>
      <dsp:spPr>
        <a:xfrm>
          <a:off x="2865709" y="1407638"/>
          <a:ext cx="2578703" cy="2578743"/>
        </a:xfrm>
        <a:prstGeom prst="ellipse">
          <a:avLst/>
        </a:prstGeom>
        <a:solidFill>
          <a:schemeClr val="accent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vi-VN" sz="2000" kern="1200" dirty="0">
              <a:solidFill>
                <a:schemeClr val="tx1"/>
              </a:solidFill>
            </a:rPr>
            <a:t>Thương mại – dịch vụ </a:t>
          </a:r>
          <a:r>
            <a:rPr lang="vi-VN" sz="2000" kern="1200" dirty="0">
              <a:solidFill>
                <a:srgbClr val="FF0000"/>
              </a:solidFill>
            </a:rPr>
            <a:t>(</a:t>
          </a:r>
          <a:r>
            <a:rPr lang="en-US" sz="2000" kern="1200" dirty="0" err="1">
              <a:solidFill>
                <a:srgbClr val="FF0000"/>
              </a:solidFill>
            </a:rPr>
            <a:t>tăng</a:t>
          </a:r>
          <a:r>
            <a:rPr lang="en-US" sz="2000" kern="1200" dirty="0">
              <a:solidFill>
                <a:srgbClr val="FF0000"/>
              </a:solidFill>
            </a:rPr>
            <a:t> </a:t>
          </a:r>
          <a:r>
            <a:rPr lang="en-US" sz="2000" kern="1200" dirty="0" err="1">
              <a:solidFill>
                <a:srgbClr val="FF0000"/>
              </a:solidFill>
            </a:rPr>
            <a:t>thấp</a:t>
          </a:r>
          <a:r>
            <a:rPr lang="en-US" sz="2000" kern="1200" dirty="0">
              <a:solidFill>
                <a:srgbClr val="FF0000"/>
              </a:solidFill>
            </a:rPr>
            <a:t> </a:t>
          </a:r>
          <a:r>
            <a:rPr lang="en-US" sz="2000" kern="1200" dirty="0" err="1">
              <a:solidFill>
                <a:srgbClr val="FF0000"/>
              </a:solidFill>
            </a:rPr>
            <a:t>hơn</a:t>
          </a:r>
          <a:r>
            <a:rPr lang="vi-VN" sz="2000" kern="1200" dirty="0">
              <a:solidFill>
                <a:srgbClr val="FF0000"/>
              </a:solidFill>
            </a:rPr>
            <a:t> 1,47 điểm phần trăm</a:t>
          </a:r>
          <a:r>
            <a:rPr lang="en-US" sz="2000" kern="1200" dirty="0">
              <a:solidFill>
                <a:srgbClr val="FF0000"/>
              </a:solidFill>
            </a:rPr>
            <a:t> so </a:t>
          </a:r>
          <a:r>
            <a:rPr lang="en-US" sz="2000" kern="1200" dirty="0" err="1">
              <a:solidFill>
                <a:srgbClr val="FF0000"/>
              </a:solidFill>
            </a:rPr>
            <a:t>cùng</a:t>
          </a:r>
          <a:r>
            <a:rPr lang="en-US" sz="2000" kern="1200" dirty="0">
              <a:solidFill>
                <a:srgbClr val="FF0000"/>
              </a:solidFill>
            </a:rPr>
            <a:t> </a:t>
          </a:r>
          <a:r>
            <a:rPr lang="en-US" sz="2000" kern="1200" dirty="0" err="1">
              <a:solidFill>
                <a:srgbClr val="FF0000"/>
              </a:solidFill>
            </a:rPr>
            <a:t>kỳ</a:t>
          </a:r>
          <a:r>
            <a:rPr lang="vi-VN" sz="2000" kern="1200" dirty="0">
              <a:solidFill>
                <a:srgbClr val="FF0000"/>
              </a:solidFill>
            </a:rPr>
            <a:t>)</a:t>
          </a:r>
          <a:endParaRPr lang="vi-VN" sz="2400" kern="1200" dirty="0">
            <a:solidFill>
              <a:srgbClr val="FF0000"/>
            </a:solidFill>
          </a:endParaRPr>
        </a:p>
      </dsp:txBody>
      <dsp:txXfrm>
        <a:off x="3243351" y="1785286"/>
        <a:ext cx="1823419" cy="1823447"/>
      </dsp:txXfrm>
    </dsp:sp>
    <dsp:sp modelId="{DCB0E4C8-5D25-4D0A-9C95-6C0EB1D10EF8}">
      <dsp:nvSpPr>
        <dsp:cNvPr id="0" name=""/>
        <dsp:cNvSpPr/>
      </dsp:nvSpPr>
      <dsp:spPr>
        <a:xfrm>
          <a:off x="1412706" y="40519"/>
          <a:ext cx="5197816" cy="5418667"/>
        </a:xfrm>
        <a:prstGeom prst="blockArc">
          <a:avLst>
            <a:gd name="adj1" fmla="val 17747832"/>
            <a:gd name="adj2" fmla="val 3872736"/>
            <a:gd name="adj3" fmla="val 558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49FAAE-6312-43B5-8112-E884656D29F3}">
      <dsp:nvSpPr>
        <dsp:cNvPr id="0" name=""/>
        <dsp:cNvSpPr/>
      </dsp:nvSpPr>
      <dsp:spPr>
        <a:xfrm>
          <a:off x="5550818" y="899378"/>
          <a:ext cx="1381394" cy="1381760"/>
        </a:xfrm>
        <a:prstGeom prst="ellipse">
          <a:avLst/>
        </a:prstGeom>
        <a:blipFill>
          <a:blip xmlns:r="http://schemas.openxmlformats.org/officeDocument/2006/relationships" r:embed="rId1"/>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F4489F37-0CF1-4047-B56A-4CFBB9497E73}">
      <dsp:nvSpPr>
        <dsp:cNvPr id="0" name=""/>
        <dsp:cNvSpPr/>
      </dsp:nvSpPr>
      <dsp:spPr>
        <a:xfrm>
          <a:off x="7028377" y="-40519"/>
          <a:ext cx="7566601" cy="3252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10000"/>
            </a:spcAft>
            <a:buNone/>
          </a:pPr>
          <a:r>
            <a:rPr lang="vi-VN" sz="1800" kern="1200">
              <a:solidFill>
                <a:prstClr val="black"/>
              </a:solidFill>
              <a:latin typeface="Times New Roman" panose="02020603050405020304" pitchFamily="18" charset="0"/>
              <a:ea typeface="+mn-ea"/>
              <a:cs typeface="Times New Roman" panose="02020603050405020304" pitchFamily="18" charset="0"/>
            </a:rPr>
            <a:t>Quý I năm 2022, sau thời gian ảnh hưởng dịch Covid-19, tỉnh ta có chủ trương mở cửa sớm hơn so với các tỉnh khác, do đó giá trị tăng thêm của Khu vực dịch vụ quý I/2022 tăng 6,78% đứng thứ 2/14 tỉnh vùng miền Trung. Với mức nền cao năm 2022 nên tốc độ tăng của năm 2023 thấp hơn so với cùng kỳ</a:t>
          </a:r>
        </a:p>
      </dsp:txBody>
      <dsp:txXfrm>
        <a:off x="7028377" y="-40519"/>
        <a:ext cx="7566601" cy="3252887"/>
      </dsp:txXfrm>
    </dsp:sp>
    <dsp:sp modelId="{367D6199-5384-4C51-9E35-7D12AF997935}">
      <dsp:nvSpPr>
        <dsp:cNvPr id="0" name=""/>
        <dsp:cNvSpPr/>
      </dsp:nvSpPr>
      <dsp:spPr>
        <a:xfrm>
          <a:off x="5550818" y="3087978"/>
          <a:ext cx="1381394" cy="138176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F20B608-D354-445F-B004-203EE0090C57}">
      <dsp:nvSpPr>
        <dsp:cNvPr id="0" name=""/>
        <dsp:cNvSpPr/>
      </dsp:nvSpPr>
      <dsp:spPr>
        <a:xfrm>
          <a:off x="7079208" y="3658309"/>
          <a:ext cx="7153828" cy="133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10000"/>
            </a:spcAft>
            <a:buNone/>
          </a:pPr>
          <a:r>
            <a:rPr lang="vi-VN" sz="1800" kern="1200">
              <a:solidFill>
                <a:prstClr val="black"/>
              </a:solidFill>
              <a:latin typeface="Times New Roman" panose="02020603050405020304" pitchFamily="18" charset="0"/>
              <a:ea typeface="+mn-ea"/>
              <a:cs typeface="Times New Roman" panose="02020603050405020304" pitchFamily="18" charset="0"/>
            </a:rPr>
            <a:t>Hoạt động kinh doanh bất động sản giảm 30,92% so cùng kỳ (quý I/2022 tăng 9,29%) làm giảm tốc độ tăng của Khu vực dịch vụ 0,22 điểm phần trăm trong GRDP</a:t>
          </a:r>
        </a:p>
      </dsp:txBody>
      <dsp:txXfrm>
        <a:off x="7079208" y="3658309"/>
        <a:ext cx="7153828" cy="13373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218135" y="390740"/>
          <a:ext cx="1454238" cy="101796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a:t>1</a:t>
          </a:r>
        </a:p>
      </dsp:txBody>
      <dsp:txXfrm rot="-5400000">
        <a:off x="1" y="681589"/>
        <a:ext cx="1017967" cy="436271"/>
      </dsp:txXfrm>
    </dsp:sp>
    <dsp:sp modelId="{9770188F-3220-4119-9599-0FD33E998D96}">
      <dsp:nvSpPr>
        <dsp:cNvPr id="0" name=""/>
        <dsp:cNvSpPr/>
      </dsp:nvSpPr>
      <dsp:spPr>
        <a:xfrm rot="5400000">
          <a:off x="5558899" y="-4537305"/>
          <a:ext cx="1283707" cy="1036557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just" defTabSz="1066800">
            <a:lnSpc>
              <a:spcPct val="100000"/>
            </a:lnSpc>
            <a:spcBef>
              <a:spcPct val="0"/>
            </a:spcBef>
            <a:spcAft>
              <a:spcPts val="0"/>
            </a:spcAft>
            <a:buNone/>
          </a:pPr>
          <a:r>
            <a:rPr lang="en-US" sz="2400" b="0" i="0" kern="1200">
              <a:latin typeface="Times New Roman" panose="02020603050405020304" pitchFamily="18" charset="0"/>
              <a:cs typeface="Times New Roman" panose="02020603050405020304" pitchFamily="18" charset="0"/>
            </a:rPr>
            <a:t> </a:t>
          </a:r>
          <a:r>
            <a:rPr lang="vi-VN" sz="2400" kern="1200" spc="-10">
              <a:effectLst/>
              <a:latin typeface="Times New Roman" panose="02020603050405020304" pitchFamily="18" charset="0"/>
              <a:ea typeface="Times New Roman" panose="02020603050405020304" pitchFamily="18" charset="0"/>
            </a:rPr>
            <a:t>Thời tiết </a:t>
          </a:r>
          <a:r>
            <a:rPr lang="es-ES" sz="2400" kern="1200">
              <a:effectLst/>
              <a:latin typeface="Times New Roman" panose="02020603050405020304" pitchFamily="18" charset="0"/>
              <a:ea typeface="Times New Roman" panose="02020603050405020304" pitchFamily="18" charset="0"/>
            </a:rPr>
            <a:t>diễn biến phức tạp, gây bất lợi đối với sản xuất</a:t>
          </a:r>
          <a:r>
            <a:rPr lang="vi-VN" sz="2400" kern="1200">
              <a:effectLst/>
              <a:latin typeface="Times New Roman" panose="02020603050405020304" pitchFamily="18" charset="0"/>
              <a:ea typeface="Times New Roman" panose="02020603050405020304" pitchFamily="18" charset="0"/>
            </a:rPr>
            <a:t> nông nghiệp. </a:t>
          </a:r>
          <a:r>
            <a:rPr lang="vi-VN" sz="2400" kern="1200" spc="-10">
              <a:effectLst/>
              <a:latin typeface="Times New Roman" panose="02020603050405020304" pitchFamily="18" charset="0"/>
              <a:ea typeface="Times New Roman" panose="02020603050405020304" pitchFamily="18" charset="0"/>
            </a:rPr>
            <a:t>V</a:t>
          </a:r>
          <a:r>
            <a:rPr lang="it-IT" sz="2400" kern="1200" spc="-10">
              <a:effectLst/>
              <a:latin typeface="Times New Roman" panose="02020603050405020304" pitchFamily="18" charset="0"/>
              <a:ea typeface="Times New Roman" panose="02020603050405020304" pitchFamily="18" charset="0"/>
            </a:rPr>
            <a:t>iệc tái đàn</a:t>
          </a:r>
          <a:r>
            <a:rPr lang="vi-VN" sz="2400" kern="1200" spc="-10">
              <a:effectLst/>
              <a:latin typeface="Times New Roman" panose="02020603050405020304" pitchFamily="18" charset="0"/>
              <a:ea typeface="Times New Roman" panose="02020603050405020304" pitchFamily="18" charset="0"/>
            </a:rPr>
            <a:t> vật nuôi</a:t>
          </a:r>
          <a:r>
            <a:rPr lang="it-IT" sz="2400" kern="1200" spc="-10">
              <a:effectLst/>
              <a:latin typeface="Times New Roman" panose="02020603050405020304" pitchFamily="18" charset="0"/>
              <a:ea typeface="Times New Roman" panose="02020603050405020304" pitchFamily="18" charset="0"/>
            </a:rPr>
            <a:t> gặp khó khăn</a:t>
          </a:r>
          <a:r>
            <a:rPr lang="vi-VN" sz="2400" kern="1200" spc="-10">
              <a:effectLst/>
              <a:latin typeface="Times New Roman" panose="02020603050405020304" pitchFamily="18" charset="0"/>
              <a:ea typeface="Times New Roman" panose="02020603050405020304" pitchFamily="18" charset="0"/>
            </a:rPr>
            <a:t>.</a:t>
          </a:r>
          <a:r>
            <a:rPr lang="it-IT" sz="2400" kern="1200" spc="-10">
              <a:effectLst/>
              <a:latin typeface="Times New Roman" panose="02020603050405020304" pitchFamily="18" charset="0"/>
              <a:ea typeface="Times New Roman" panose="02020603050405020304" pitchFamily="18" charset="0"/>
            </a:rPr>
            <a:t> </a:t>
          </a:r>
          <a:r>
            <a:rPr lang="vi-VN" sz="2400" kern="1200" spc="-10">
              <a:effectLst/>
              <a:latin typeface="Times New Roman" panose="02020603050405020304" pitchFamily="18" charset="0"/>
              <a:ea typeface="Times New Roman" panose="02020603050405020304" pitchFamily="18" charset="0"/>
            </a:rPr>
            <a:t>T</a:t>
          </a:r>
          <a:r>
            <a:rPr lang="it-IT" sz="2400" kern="1200" spc="-10">
              <a:effectLst/>
              <a:latin typeface="Times New Roman" panose="02020603050405020304" pitchFamily="18" charset="0"/>
              <a:ea typeface="Times New Roman" panose="02020603050405020304" pitchFamily="18" charset="0"/>
            </a:rPr>
            <a:t>ình trạng phá rừng, khai thác rừng trái pháp luật và tàu cá vi phạm lãnh hải nước ngoài vẫn còn xảy ra</a:t>
          </a:r>
          <a:endParaRPr lang="en-US" sz="2400" b="0" i="0" kern="1200">
            <a:latin typeface="Times New Roman" panose="02020603050405020304" pitchFamily="18" charset="0"/>
            <a:cs typeface="Times New Roman" panose="02020603050405020304" pitchFamily="18" charset="0"/>
          </a:endParaRPr>
        </a:p>
      </dsp:txBody>
      <dsp:txXfrm rot="-5400000">
        <a:off x="1017967" y="66292"/>
        <a:ext cx="10302907" cy="1158377"/>
      </dsp:txXfrm>
    </dsp:sp>
    <dsp:sp modelId="{89164601-E0A1-4038-AED2-754D77EF4C41}">
      <dsp:nvSpPr>
        <dsp:cNvPr id="0" name=""/>
        <dsp:cNvSpPr/>
      </dsp:nvSpPr>
      <dsp:spPr>
        <a:xfrm rot="5400000">
          <a:off x="-218135" y="1835123"/>
          <a:ext cx="1454238" cy="101796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a:t>2</a:t>
          </a:r>
        </a:p>
      </dsp:txBody>
      <dsp:txXfrm rot="-5400000">
        <a:off x="1" y="2125972"/>
        <a:ext cx="1017967" cy="436271"/>
      </dsp:txXfrm>
    </dsp:sp>
    <dsp:sp modelId="{594D2AB4-91B5-4F18-9ACA-1D51E359B741}">
      <dsp:nvSpPr>
        <dsp:cNvPr id="0" name=""/>
        <dsp:cNvSpPr/>
      </dsp:nvSpPr>
      <dsp:spPr>
        <a:xfrm rot="5400000">
          <a:off x="5612025" y="-3093316"/>
          <a:ext cx="1177457" cy="1036557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just" defTabSz="1066800">
            <a:lnSpc>
              <a:spcPct val="100000"/>
            </a:lnSpc>
            <a:spcBef>
              <a:spcPct val="0"/>
            </a:spcBef>
            <a:spcAft>
              <a:spcPts val="0"/>
            </a:spcAft>
            <a:buNone/>
          </a:pPr>
          <a:r>
            <a:rPr lang="it-IT" sz="2400" kern="1200">
              <a:latin typeface="Times New Roman" panose="02020603050405020304" pitchFamily="18" charset="0"/>
            </a:rPr>
            <a:t>Hoạt động sản xuất, kinh doanh, tiêu thụ sản phẩm của một bộ phận không nhỏ doanh nghiệp gặp khó khăn. Công tác thu hút đầu tư, nhất là đầu tư nước ngoài còn hạn chế. </a:t>
          </a:r>
          <a:endParaRPr lang="en-US" sz="2400" b="0" i="0" kern="1200">
            <a:latin typeface="Times New Roman" panose="02020603050405020304" pitchFamily="18" charset="0"/>
            <a:cs typeface="Times New Roman" panose="02020603050405020304" pitchFamily="18" charset="0"/>
          </a:endParaRPr>
        </a:p>
      </dsp:txBody>
      <dsp:txXfrm rot="-5400000">
        <a:off x="1017968" y="1558220"/>
        <a:ext cx="10308093" cy="1062499"/>
      </dsp:txXfrm>
    </dsp:sp>
    <dsp:sp modelId="{3DA4DBDD-86BF-4DC6-9D99-05C1C1BFB383}">
      <dsp:nvSpPr>
        <dsp:cNvPr id="0" name=""/>
        <dsp:cNvSpPr/>
      </dsp:nvSpPr>
      <dsp:spPr>
        <a:xfrm rot="5400000">
          <a:off x="-205848" y="3061442"/>
          <a:ext cx="1454238" cy="101796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a:t>3</a:t>
          </a:r>
        </a:p>
      </dsp:txBody>
      <dsp:txXfrm rot="-5400000">
        <a:off x="12288" y="3352291"/>
        <a:ext cx="1017967" cy="436271"/>
      </dsp:txXfrm>
    </dsp:sp>
    <dsp:sp modelId="{18D2B7CF-92DC-4C98-B7A8-681260E88B2C}">
      <dsp:nvSpPr>
        <dsp:cNvPr id="0" name=""/>
        <dsp:cNvSpPr/>
      </dsp:nvSpPr>
      <dsp:spPr>
        <a:xfrm rot="5400000">
          <a:off x="5700297" y="-1797281"/>
          <a:ext cx="1000911" cy="1036557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just" defTabSz="1066800">
            <a:lnSpc>
              <a:spcPct val="90000"/>
            </a:lnSpc>
            <a:spcBef>
              <a:spcPct val="0"/>
            </a:spcBef>
            <a:spcAft>
              <a:spcPct val="15000"/>
            </a:spcAft>
            <a:buNone/>
          </a:pPr>
          <a:r>
            <a:rPr lang="vi-VN" sz="2400" kern="1200">
              <a:solidFill>
                <a:prstClr val="black">
                  <a:hueOff val="0"/>
                  <a:satOff val="0"/>
                  <a:lumOff val="0"/>
                  <a:alphaOff val="0"/>
                </a:prstClr>
              </a:solidFill>
              <a:latin typeface="Times New Roman" panose="02020603050405020304" pitchFamily="18" charset="0"/>
              <a:ea typeface="+mn-ea"/>
              <a:cs typeface="+mn-cs"/>
            </a:rPr>
            <a:t>Thu ngân sách từ nguồn thu tiền sử dụng đất gặp khó khăn</a:t>
          </a:r>
          <a:endParaRPr lang="en-US" sz="2400" kern="1200">
            <a:solidFill>
              <a:prstClr val="black">
                <a:hueOff val="0"/>
                <a:satOff val="0"/>
                <a:lumOff val="0"/>
                <a:alphaOff val="0"/>
              </a:prstClr>
            </a:solidFill>
            <a:latin typeface="Times New Roman" panose="02020603050405020304" pitchFamily="18" charset="0"/>
            <a:ea typeface="+mn-ea"/>
            <a:cs typeface="+mn-cs"/>
          </a:endParaRPr>
        </a:p>
      </dsp:txBody>
      <dsp:txXfrm rot="-5400000">
        <a:off x="1017967" y="2933909"/>
        <a:ext cx="10316712" cy="903191"/>
      </dsp:txXfrm>
    </dsp:sp>
    <dsp:sp modelId="{0D3F1E46-0121-4055-BD06-037A7E85D40B}">
      <dsp:nvSpPr>
        <dsp:cNvPr id="0" name=""/>
        <dsp:cNvSpPr/>
      </dsp:nvSpPr>
      <dsp:spPr>
        <a:xfrm rot="5400000">
          <a:off x="-169802" y="4271995"/>
          <a:ext cx="1454238" cy="101796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a:latin typeface="Calibri"/>
              <a:ea typeface="+mn-ea"/>
              <a:cs typeface="+mn-cs"/>
            </a:rPr>
            <a:t>4</a:t>
          </a:r>
        </a:p>
      </dsp:txBody>
      <dsp:txXfrm rot="-5400000">
        <a:off x="48334" y="4562844"/>
        <a:ext cx="1017967" cy="436271"/>
      </dsp:txXfrm>
    </dsp:sp>
    <dsp:sp modelId="{3C388083-6B8F-4230-8309-D3AFE9EEC745}">
      <dsp:nvSpPr>
        <dsp:cNvPr id="0" name=""/>
        <dsp:cNvSpPr/>
      </dsp:nvSpPr>
      <dsp:spPr>
        <a:xfrm rot="5400000">
          <a:off x="5494132" y="-254520"/>
          <a:ext cx="1413241" cy="1036557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l" defTabSz="1066800">
            <a:lnSpc>
              <a:spcPct val="90000"/>
            </a:lnSpc>
            <a:spcBef>
              <a:spcPct val="0"/>
            </a:spcBef>
            <a:spcAft>
              <a:spcPct val="15000"/>
            </a:spcAft>
            <a:buFontTx/>
            <a:buNone/>
          </a:pPr>
          <a:r>
            <a:rPr lang="it-IT" sz="2400" kern="1200" spc="-10">
              <a:effectLst/>
              <a:latin typeface="Times New Roman" panose="02020603050405020304" pitchFamily="18" charset="0"/>
              <a:ea typeface="Times New Roman" panose="02020603050405020304" pitchFamily="18" charset="0"/>
            </a:rPr>
            <a:t>Tình trạng lấn chiếm đất đai, xây dựng trái phép... vẫn còn xảy ra ở một số địa phương. Công tác quản lý đất đai, tài nguyên khoáng sản tại một số địa phương, nhất là ở cơ sở chưa nghiêm túc</a:t>
          </a:r>
          <a:endParaRPr lang="en-US" sz="2400" kern="1200">
            <a:latin typeface="+mj-lt"/>
          </a:endParaRPr>
        </a:p>
      </dsp:txBody>
      <dsp:txXfrm rot="-5400000">
        <a:off x="1017967" y="4290634"/>
        <a:ext cx="10296583" cy="12752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288346" y="306176"/>
          <a:ext cx="1922311" cy="13456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a:latin typeface="+mj-lt"/>
            </a:rPr>
            <a:t>5</a:t>
          </a:r>
          <a:endParaRPr lang="en-US" sz="4000" kern="1200"/>
        </a:p>
      </dsp:txBody>
      <dsp:txXfrm rot="-5400000">
        <a:off x="1" y="690638"/>
        <a:ext cx="1345618" cy="576693"/>
      </dsp:txXfrm>
    </dsp:sp>
    <dsp:sp modelId="{9770188F-3220-4119-9599-0FD33E998D96}">
      <dsp:nvSpPr>
        <dsp:cNvPr id="0" name=""/>
        <dsp:cNvSpPr/>
      </dsp:nvSpPr>
      <dsp:spPr>
        <a:xfrm rot="5400000">
          <a:off x="5725003" y="-4376051"/>
          <a:ext cx="1279150" cy="1003792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l" defTabSz="1066800">
            <a:lnSpc>
              <a:spcPct val="90000"/>
            </a:lnSpc>
            <a:spcBef>
              <a:spcPct val="0"/>
            </a:spcBef>
            <a:spcAft>
              <a:spcPct val="15000"/>
            </a:spcAft>
            <a:buFontTx/>
            <a:buNone/>
          </a:pPr>
          <a:r>
            <a:rPr lang="it-IT" sz="2400" kern="1200" spc="-10">
              <a:effectLst/>
              <a:latin typeface="Times New Roman" panose="02020603050405020304" pitchFamily="18" charset="0"/>
              <a:ea typeface="Times New Roman" panose="02020603050405020304" pitchFamily="18" charset="0"/>
            </a:rPr>
            <a:t>Việc mua sắm thuốc, trang thiết bị y tế</a:t>
          </a:r>
          <a:r>
            <a:rPr lang="vi-VN" sz="2400" kern="1200" spc="-10">
              <a:effectLst/>
              <a:latin typeface="Times New Roman" panose="02020603050405020304" pitchFamily="18" charset="0"/>
              <a:ea typeface="Times New Roman" panose="02020603050405020304" pitchFamily="18" charset="0"/>
            </a:rPr>
            <a:t> còn</a:t>
          </a:r>
          <a:r>
            <a:rPr lang="it-IT" sz="2400" kern="1200" spc="-10">
              <a:effectLst/>
              <a:latin typeface="Times New Roman" panose="02020603050405020304" pitchFamily="18" charset="0"/>
              <a:ea typeface="Times New Roman" panose="02020603050405020304" pitchFamily="18" charset="0"/>
            </a:rPr>
            <a:t> gặp khó khăn. </a:t>
          </a:r>
          <a:r>
            <a:rPr lang="en-US" sz="2400" kern="1200" spc="15">
              <a:effectLst/>
              <a:latin typeface="Times New Roman" panose="02020603050405020304" pitchFamily="18" charset="0"/>
              <a:ea typeface="Times New Roman" panose="02020603050405020304" pitchFamily="18" charset="0"/>
            </a:rPr>
            <a:t>Hầu hết các cơ sở khám, chữa bệnh đều gặp khó khăn về tài chính, ảnh hưởng lớn đến triển khai hoạt động của các đơn vị</a:t>
          </a:r>
          <a:endParaRPr lang="en-US" sz="2400" kern="1200">
            <a:latin typeface="+mj-lt"/>
          </a:endParaRPr>
        </a:p>
      </dsp:txBody>
      <dsp:txXfrm rot="-5400000">
        <a:off x="1345618" y="65777"/>
        <a:ext cx="9975478" cy="1154264"/>
      </dsp:txXfrm>
    </dsp:sp>
    <dsp:sp modelId="{8817F595-0CBF-4A67-B220-01C4FEDE7BDC}">
      <dsp:nvSpPr>
        <dsp:cNvPr id="0" name=""/>
        <dsp:cNvSpPr/>
      </dsp:nvSpPr>
      <dsp:spPr>
        <a:xfrm rot="5400000">
          <a:off x="-288346" y="2276383"/>
          <a:ext cx="1922311" cy="13456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119063" lvl="0" indent="0" algn="ctr" defTabSz="1778000">
            <a:lnSpc>
              <a:spcPct val="90000"/>
            </a:lnSpc>
            <a:spcBef>
              <a:spcPct val="0"/>
            </a:spcBef>
            <a:spcAft>
              <a:spcPct val="35000"/>
            </a:spcAft>
            <a:buNone/>
          </a:pPr>
          <a:r>
            <a:rPr lang="vi-VN" sz="4000" kern="1200">
              <a:latin typeface="+mj-lt"/>
            </a:rPr>
            <a:t>6</a:t>
          </a:r>
          <a:endParaRPr lang="en-US" sz="4000" kern="1200">
            <a:latin typeface="+mj-lt"/>
          </a:endParaRPr>
        </a:p>
      </dsp:txBody>
      <dsp:txXfrm rot="-5400000">
        <a:off x="1" y="2660845"/>
        <a:ext cx="1345618" cy="576693"/>
      </dsp:txXfrm>
    </dsp:sp>
    <dsp:sp modelId="{4255E3A5-4AA0-4157-8323-82B22B7EADFB}">
      <dsp:nvSpPr>
        <dsp:cNvPr id="0" name=""/>
        <dsp:cNvSpPr/>
      </dsp:nvSpPr>
      <dsp:spPr>
        <a:xfrm rot="5400000">
          <a:off x="5509800" y="-2406172"/>
          <a:ext cx="1709556" cy="1003792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l" defTabSz="1066800">
            <a:lnSpc>
              <a:spcPct val="90000"/>
            </a:lnSpc>
            <a:spcBef>
              <a:spcPct val="0"/>
            </a:spcBef>
            <a:spcAft>
              <a:spcPct val="15000"/>
            </a:spcAft>
            <a:buNone/>
          </a:pPr>
          <a:r>
            <a:rPr lang="it-IT" sz="2400" kern="1200">
              <a:effectLst/>
              <a:latin typeface="Times New Roman" panose="02020603050405020304" pitchFamily="18" charset="0"/>
              <a:ea typeface="Times New Roman" panose="02020603050405020304" pitchFamily="18" charset="0"/>
            </a:rPr>
            <a:t>Một số địa phương</a:t>
          </a:r>
          <a:r>
            <a:rPr lang="vi-VN" sz="2400" kern="1200">
              <a:effectLst/>
              <a:latin typeface="Times New Roman" panose="02020603050405020304" pitchFamily="18" charset="0"/>
              <a:ea typeface="Times New Roman" panose="02020603050405020304" pitchFamily="18" charset="0"/>
            </a:rPr>
            <a:t> còn lúng túng trong việc xây dựng kế hoạch,</a:t>
          </a:r>
          <a:r>
            <a:rPr lang="it-IT" sz="2400" kern="1200">
              <a:effectLst/>
              <a:latin typeface="Times New Roman" panose="02020603050405020304" pitchFamily="18" charset="0"/>
              <a:ea typeface="Times New Roman" panose="02020603050405020304" pitchFamily="18" charset="0"/>
            </a:rPr>
            <a:t> điều hành kế hoạch phát triển bằng các chỉ tiêu, số liệu, kịch bản cụ thể. Công tác cải cách hành chính và giải quyết thủ tục hành chính của một số đơn vị còn hạn chế, vẫn còn tình trạng giải quyết hồ sơ thủ tục hành chính trễ hẹn</a:t>
          </a:r>
          <a:endParaRPr lang="en-US" sz="2400" kern="1200">
            <a:latin typeface="+mj-lt"/>
          </a:endParaRPr>
        </a:p>
      </dsp:txBody>
      <dsp:txXfrm rot="-5400000">
        <a:off x="1345618" y="1841464"/>
        <a:ext cx="9954467" cy="1542648"/>
      </dsp:txXfrm>
    </dsp:sp>
    <dsp:sp modelId="{8C77F59C-EAEA-4787-A756-92A36C2F3EF3}">
      <dsp:nvSpPr>
        <dsp:cNvPr id="0" name=""/>
        <dsp:cNvSpPr/>
      </dsp:nvSpPr>
      <dsp:spPr>
        <a:xfrm rot="5400000">
          <a:off x="-288346" y="4016564"/>
          <a:ext cx="1922311" cy="13456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119063" lvl="0" indent="0" algn="ctr" defTabSz="1778000">
            <a:lnSpc>
              <a:spcPct val="90000"/>
            </a:lnSpc>
            <a:spcBef>
              <a:spcPct val="0"/>
            </a:spcBef>
            <a:spcAft>
              <a:spcPct val="35000"/>
            </a:spcAft>
            <a:buFontTx/>
            <a:buNone/>
          </a:pPr>
          <a:r>
            <a:rPr lang="en-US" sz="4000" kern="1200">
              <a:latin typeface="+mj-lt"/>
            </a:rPr>
            <a:t>7</a:t>
          </a:r>
        </a:p>
      </dsp:txBody>
      <dsp:txXfrm rot="-5400000">
        <a:off x="1" y="4401026"/>
        <a:ext cx="1345618" cy="576693"/>
      </dsp:txXfrm>
    </dsp:sp>
    <dsp:sp modelId="{CC0D3A42-5817-497B-84F6-E51D67B8C371}">
      <dsp:nvSpPr>
        <dsp:cNvPr id="0" name=""/>
        <dsp:cNvSpPr/>
      </dsp:nvSpPr>
      <dsp:spPr>
        <a:xfrm rot="5400000">
          <a:off x="5784272" y="-665992"/>
          <a:ext cx="1160612" cy="1003792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19063" lvl="1" indent="0" algn="l" defTabSz="1066800">
            <a:lnSpc>
              <a:spcPct val="90000"/>
            </a:lnSpc>
            <a:spcBef>
              <a:spcPct val="0"/>
            </a:spcBef>
            <a:spcAft>
              <a:spcPct val="15000"/>
            </a:spcAft>
            <a:buNone/>
          </a:pPr>
          <a:r>
            <a:rPr lang="en-US" sz="2400" kern="1200">
              <a:effectLst/>
              <a:latin typeface="Times New Roman" panose="02020603050405020304" pitchFamily="18" charset="0"/>
              <a:ea typeface="Times New Roman" panose="02020603050405020304" pitchFamily="18" charset="0"/>
            </a:rPr>
            <a:t>Tình hình an ninh trật tự trên địa bàn có lúc, có nơi còn diễn biến phức tạp. Một số đơn vị, địa phương chỉ đạo xử lý, giải quyết đơn thư khiếu nại, tố cáo còn chưa kịp thời, quyết liệt</a:t>
          </a:r>
          <a:endParaRPr lang="en-US" sz="2400" kern="1200">
            <a:latin typeface="+mj-lt"/>
          </a:endParaRPr>
        </a:p>
      </dsp:txBody>
      <dsp:txXfrm rot="-5400000">
        <a:off x="1345618" y="3829318"/>
        <a:ext cx="9981265" cy="10473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64009" y="164009"/>
          <a:ext cx="1093400" cy="765380"/>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82689"/>
        <a:ext cx="765380" cy="328020"/>
      </dsp:txXfrm>
    </dsp:sp>
    <dsp:sp modelId="{9770188F-3220-4119-9599-0FD33E998D96}">
      <dsp:nvSpPr>
        <dsp:cNvPr id="0" name=""/>
        <dsp:cNvSpPr/>
      </dsp:nvSpPr>
      <dsp:spPr>
        <a:xfrm rot="5400000">
          <a:off x="5894859" y="-5128541"/>
          <a:ext cx="710709" cy="10969669"/>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vi-VN" sz="3200" b="1" i="0" kern="1200">
              <a:latin typeface="Times New Roman" panose="02020603050405020304" pitchFamily="18" charset="0"/>
              <a:cs typeface="Times New Roman" panose="02020603050405020304" pitchFamily="18" charset="0"/>
            </a:rPr>
            <a:t>Sản xuất</a:t>
          </a:r>
          <a:r>
            <a:rPr lang="it-IT" sz="3200" b="1" i="0" kern="1200">
              <a:latin typeface="Times New Roman" panose="02020603050405020304" pitchFamily="18" charset="0"/>
              <a:cs typeface="Times New Roman" panose="02020603050405020304" pitchFamily="18" charset="0"/>
            </a:rPr>
            <a:t> nông, lâm, </a:t>
          </a:r>
          <a:r>
            <a:rPr lang="vi-VN" sz="3200" b="1" i="0" kern="1200">
              <a:latin typeface="Times New Roman" panose="02020603050405020304" pitchFamily="18" charset="0"/>
              <a:cs typeface="Times New Roman" panose="02020603050405020304" pitchFamily="18" charset="0"/>
            </a:rPr>
            <a:t>thủy sản</a:t>
          </a:r>
          <a:endParaRPr lang="en-US" sz="3200" b="1" kern="1200" dirty="0">
            <a:latin typeface="Times New Roman" panose="02020603050405020304" pitchFamily="18" charset="0"/>
            <a:cs typeface="Times New Roman" panose="02020603050405020304" pitchFamily="18" charset="0"/>
          </a:endParaRPr>
        </a:p>
      </dsp:txBody>
      <dsp:txXfrm rot="-5400000">
        <a:off x="765379" y="35633"/>
        <a:ext cx="10934975" cy="64132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64009" y="164009"/>
          <a:ext cx="1093400" cy="765380"/>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82689"/>
        <a:ext cx="765380" cy="328020"/>
      </dsp:txXfrm>
    </dsp:sp>
    <dsp:sp modelId="{9770188F-3220-4119-9599-0FD33E998D96}">
      <dsp:nvSpPr>
        <dsp:cNvPr id="0" name=""/>
        <dsp:cNvSpPr/>
      </dsp:nvSpPr>
      <dsp:spPr>
        <a:xfrm rot="5400000">
          <a:off x="5894859" y="-5128541"/>
          <a:ext cx="710709" cy="10969669"/>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vi-VN" sz="3200" b="1" i="0" kern="1200">
              <a:latin typeface="Times New Roman" panose="02020603050405020304" pitchFamily="18" charset="0"/>
              <a:cs typeface="Times New Roman" panose="02020603050405020304" pitchFamily="18" charset="0"/>
            </a:rPr>
            <a:t>Sản xuất</a:t>
          </a:r>
          <a:r>
            <a:rPr lang="it-IT" sz="3200" b="1" i="0" kern="1200">
              <a:latin typeface="Times New Roman" panose="02020603050405020304" pitchFamily="18" charset="0"/>
              <a:cs typeface="Times New Roman" panose="02020603050405020304" pitchFamily="18" charset="0"/>
            </a:rPr>
            <a:t> nông, lâm, </a:t>
          </a:r>
          <a:r>
            <a:rPr lang="vi-VN" sz="3200" b="1" i="0" kern="1200">
              <a:latin typeface="Times New Roman" panose="02020603050405020304" pitchFamily="18" charset="0"/>
              <a:cs typeface="Times New Roman" panose="02020603050405020304" pitchFamily="18" charset="0"/>
            </a:rPr>
            <a:t>thủy sản</a:t>
          </a:r>
          <a:endParaRPr lang="en-US" sz="3200" b="1" kern="1200" dirty="0">
            <a:latin typeface="Times New Roman" panose="02020603050405020304" pitchFamily="18" charset="0"/>
            <a:cs typeface="Times New Roman" panose="02020603050405020304" pitchFamily="18" charset="0"/>
          </a:endParaRPr>
        </a:p>
      </dsp:txBody>
      <dsp:txXfrm rot="-5400000">
        <a:off x="765379" y="35633"/>
        <a:ext cx="10934975" cy="64132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221C-3B75-4195-B6B0-6C7247B30852}">
      <dsp:nvSpPr>
        <dsp:cNvPr id="0" name=""/>
        <dsp:cNvSpPr/>
      </dsp:nvSpPr>
      <dsp:spPr>
        <a:xfrm rot="5400000">
          <a:off x="-185927" y="185927"/>
          <a:ext cx="1239515" cy="8676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2</a:t>
          </a:r>
          <a:endParaRPr lang="en-US" sz="2400" kern="1200" dirty="0"/>
        </a:p>
      </dsp:txBody>
      <dsp:txXfrm rot="-5400000">
        <a:off x="1" y="433831"/>
        <a:ext cx="867661" cy="371854"/>
      </dsp:txXfrm>
    </dsp:sp>
    <dsp:sp modelId="{9770188F-3220-4119-9599-0FD33E998D96}">
      <dsp:nvSpPr>
        <dsp:cNvPr id="0" name=""/>
        <dsp:cNvSpPr/>
      </dsp:nvSpPr>
      <dsp:spPr>
        <a:xfrm rot="5400000">
          <a:off x="3940362" y="-3072701"/>
          <a:ext cx="805685" cy="6951087"/>
        </a:xfrm>
        <a:prstGeom prst="round2SameRect">
          <a:avLst/>
        </a:prstGeom>
        <a:solidFill>
          <a:schemeClr val="accent2">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i="0" kern="1200">
              <a:latin typeface="Times New Roman" panose="02020603050405020304" pitchFamily="18" charset="0"/>
              <a:cs typeface="Times New Roman" panose="02020603050405020304" pitchFamily="18" charset="0"/>
            </a:rPr>
            <a:t>Công nghiệp – Xây dựng</a:t>
          </a:r>
          <a:endParaRPr lang="en-US" sz="3600" b="1" kern="1200" dirty="0">
            <a:latin typeface="Times New Roman" panose="02020603050405020304" pitchFamily="18" charset="0"/>
            <a:cs typeface="Times New Roman" panose="02020603050405020304" pitchFamily="18" charset="0"/>
          </a:endParaRPr>
        </a:p>
      </dsp:txBody>
      <dsp:txXfrm rot="-5400000">
        <a:off x="867661" y="39330"/>
        <a:ext cx="6911757" cy="727025"/>
      </dsp:txXfrm>
    </dsp:sp>
  </dsp:spTree>
</dsp:drawing>
</file>

<file path=ppt/diagrams/layout1.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 /></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 /></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 /></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8.emf" /></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2.emf" /></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7.emf" /></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9.emf" /></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1.emf" /></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2.emf" /></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3.emf" /></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4.emf" /></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 /></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5.emf" /></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1.emf" /></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1.emf" /></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4.emf" /></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5.emf" /></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6.emf" /></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emf" /></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0.emf" /></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4.emf" /></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06.emf" /></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 /></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 /></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 /></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 /></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 /></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 /></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 /></Relationships>
</file>

<file path=ppt/drawings/drawing1.xml><?xml version="1.0" encoding="utf-8"?>
<c:userShapes xmlns:c="http://schemas.openxmlformats.org/drawingml/2006/chart">
  <cdr:relSizeAnchor xmlns:cdr="http://schemas.openxmlformats.org/drawingml/2006/chartDrawing">
    <cdr:from>
      <cdr:x>0.73618</cdr:x>
      <cdr:y>0.06596</cdr:y>
    </cdr:from>
    <cdr:to>
      <cdr:x>0.91771</cdr:x>
      <cdr:y>0.27285</cdr:y>
    </cdr:to>
    <cdr:sp macro="" textlink="">
      <cdr:nvSpPr>
        <cdr:cNvPr id="2" name="TextBox 1">
          <a:extLst xmlns:a="http://schemas.openxmlformats.org/drawingml/2006/main">
            <a:ext uri="{FF2B5EF4-FFF2-40B4-BE49-F238E27FC236}">
              <a16:creationId xmlns:a16="http://schemas.microsoft.com/office/drawing/2014/main" id="{6D37A5E8-E8A6-B301-064E-7ED03831B7D8}"/>
            </a:ext>
          </a:extLst>
        </cdr:cNvPr>
        <cdr:cNvSpPr txBox="1"/>
      </cdr:nvSpPr>
      <cdr:spPr>
        <a:xfrm xmlns:a="http://schemas.openxmlformats.org/drawingml/2006/main">
          <a:off x="3448241" y="207622"/>
          <a:ext cx="850293" cy="65123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b="1" dirty="0" err="1">
              <a:solidFill>
                <a:srgbClr val="28883A"/>
              </a:solidFill>
              <a:latin typeface="+mn-lt"/>
            </a:rPr>
            <a:t>Nông</a:t>
          </a:r>
          <a:r>
            <a:rPr lang="en-US" sz="1800" b="1" dirty="0">
              <a:solidFill>
                <a:srgbClr val="28883A"/>
              </a:solidFill>
              <a:latin typeface="+mn-lt"/>
            </a:rPr>
            <a:t>, </a:t>
          </a:r>
          <a:r>
            <a:rPr lang="en-US" sz="1800" b="1" dirty="0" err="1">
              <a:solidFill>
                <a:srgbClr val="28883A"/>
              </a:solidFill>
              <a:latin typeface="+mn-lt"/>
            </a:rPr>
            <a:t>lâm</a:t>
          </a:r>
          <a:r>
            <a:rPr lang="en-US" sz="1800" b="1" dirty="0">
              <a:solidFill>
                <a:srgbClr val="28883A"/>
              </a:solidFill>
              <a:latin typeface="+mn-lt"/>
            </a:rPr>
            <a:t> </a:t>
          </a:r>
          <a:r>
            <a:rPr lang="en-US" sz="1800" b="1" dirty="0" err="1">
              <a:solidFill>
                <a:srgbClr val="28883A"/>
              </a:solidFill>
              <a:latin typeface="+mn-lt"/>
            </a:rPr>
            <a:t>nghiệp</a:t>
          </a:r>
          <a:r>
            <a:rPr lang="en-US" sz="1800" b="1" dirty="0">
              <a:solidFill>
                <a:srgbClr val="28883A"/>
              </a:solidFill>
              <a:latin typeface="+mn-lt"/>
            </a:rPr>
            <a:t> </a:t>
          </a:r>
        </a:p>
        <a:p xmlns:a="http://schemas.openxmlformats.org/drawingml/2006/main">
          <a:pPr algn="ctr"/>
          <a:r>
            <a:rPr lang="en-US" sz="1800" b="1" dirty="0" err="1">
              <a:solidFill>
                <a:srgbClr val="28883A"/>
              </a:solidFill>
              <a:latin typeface="+mn-lt"/>
            </a:rPr>
            <a:t>và</a:t>
          </a:r>
          <a:r>
            <a:rPr lang="en-US" sz="1800" b="1" dirty="0">
              <a:solidFill>
                <a:srgbClr val="28883A"/>
              </a:solidFill>
              <a:latin typeface="+mn-lt"/>
            </a:rPr>
            <a:t> </a:t>
          </a:r>
          <a:r>
            <a:rPr lang="en-US" sz="1800" b="1" dirty="0" err="1">
              <a:solidFill>
                <a:srgbClr val="28883A"/>
              </a:solidFill>
              <a:latin typeface="+mn-lt"/>
            </a:rPr>
            <a:t>thủy</a:t>
          </a:r>
          <a:r>
            <a:rPr lang="en-US" sz="1800" b="1" dirty="0">
              <a:solidFill>
                <a:srgbClr val="28883A"/>
              </a:solidFill>
              <a:latin typeface="+mn-lt"/>
            </a:rPr>
            <a:t> </a:t>
          </a:r>
          <a:r>
            <a:rPr lang="en-US" sz="1800" b="1" dirty="0" err="1">
              <a:solidFill>
                <a:srgbClr val="28883A"/>
              </a:solidFill>
              <a:latin typeface="+mn-lt"/>
            </a:rPr>
            <a:t>sản</a:t>
          </a:r>
          <a:endParaRPr lang="en-US" sz="1800" b="1" dirty="0">
            <a:solidFill>
              <a:srgbClr val="28883A"/>
            </a:solidFill>
            <a:latin typeface="+mn-lt"/>
          </a:endParaRPr>
        </a:p>
      </cdr:txBody>
    </cdr:sp>
  </cdr:relSizeAnchor>
  <cdr:relSizeAnchor xmlns:cdr="http://schemas.openxmlformats.org/drawingml/2006/chartDrawing">
    <cdr:from>
      <cdr:x>0.76608</cdr:x>
      <cdr:y>0.5382</cdr:y>
    </cdr:from>
    <cdr:to>
      <cdr:x>1</cdr:x>
      <cdr:y>0.77511</cdr:y>
    </cdr:to>
    <cdr:sp macro="" textlink="">
      <cdr:nvSpPr>
        <cdr:cNvPr id="3" name="TextBox 2">
          <a:extLst xmlns:a="http://schemas.openxmlformats.org/drawingml/2006/main">
            <a:ext uri="{FF2B5EF4-FFF2-40B4-BE49-F238E27FC236}">
              <a16:creationId xmlns:a16="http://schemas.microsoft.com/office/drawing/2014/main" id="{004F003A-80CE-7AA2-625E-A94435163922}"/>
            </a:ext>
          </a:extLst>
        </cdr:cNvPr>
        <cdr:cNvSpPr txBox="1"/>
      </cdr:nvSpPr>
      <cdr:spPr>
        <a:xfrm xmlns:a="http://schemas.openxmlformats.org/drawingml/2006/main">
          <a:off x="3588292" y="1694099"/>
          <a:ext cx="1095673" cy="74573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marL="0" indent="0" algn="ctr"/>
          <a:r>
            <a:rPr lang="en-US" sz="1800" b="1" dirty="0" err="1">
              <a:solidFill>
                <a:srgbClr val="FF0066"/>
              </a:solidFill>
              <a:latin typeface="+mn-lt"/>
              <a:ea typeface="+mn-ea"/>
              <a:cs typeface="+mn-cs"/>
            </a:rPr>
            <a:t>Công</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nghiệp</a:t>
          </a:r>
          <a:r>
            <a:rPr lang="en-US" sz="1800" b="1" dirty="0">
              <a:solidFill>
                <a:srgbClr val="FF0066"/>
              </a:solidFill>
              <a:latin typeface="+mn-lt"/>
              <a:ea typeface="+mn-ea"/>
              <a:cs typeface="+mn-cs"/>
            </a:rPr>
            <a:t> </a:t>
          </a:r>
        </a:p>
        <a:p xmlns:a="http://schemas.openxmlformats.org/drawingml/2006/main">
          <a:pPr marL="0" indent="0" algn="ctr"/>
          <a:r>
            <a:rPr lang="en-US" sz="1800" b="1" dirty="0" err="1">
              <a:solidFill>
                <a:srgbClr val="FF0066"/>
              </a:solidFill>
              <a:latin typeface="+mn-lt"/>
              <a:ea typeface="+mn-ea"/>
              <a:cs typeface="+mn-cs"/>
            </a:rPr>
            <a:t>và</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xây</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dựng</a:t>
          </a:r>
          <a:endParaRPr lang="en-US" sz="1800" b="1" dirty="0">
            <a:solidFill>
              <a:srgbClr val="FF0066"/>
            </a:solidFill>
            <a:latin typeface="+mn-lt"/>
            <a:ea typeface="+mn-ea"/>
            <a:cs typeface="+mn-cs"/>
          </a:endParaRPr>
        </a:p>
      </cdr:txBody>
    </cdr:sp>
  </cdr:relSizeAnchor>
  <cdr:relSizeAnchor xmlns:cdr="http://schemas.openxmlformats.org/drawingml/2006/chartDrawing">
    <cdr:from>
      <cdr:x>0.06736</cdr:x>
      <cdr:y>0.44774</cdr:y>
    </cdr:from>
    <cdr:to>
      <cdr:x>0.16878</cdr:x>
      <cdr:y>0.53651</cdr:y>
    </cdr:to>
    <cdr:sp macro="" textlink="">
      <cdr:nvSpPr>
        <cdr:cNvPr id="4" name="TextBox 3">
          <a:extLst xmlns:a="http://schemas.openxmlformats.org/drawingml/2006/main">
            <a:ext uri="{FF2B5EF4-FFF2-40B4-BE49-F238E27FC236}">
              <a16:creationId xmlns:a16="http://schemas.microsoft.com/office/drawing/2014/main" id="{E7B5E230-D2F6-5B1A-7244-E2CB1F3F86C1}"/>
            </a:ext>
          </a:extLst>
        </cdr:cNvPr>
        <cdr:cNvSpPr txBox="1"/>
      </cdr:nvSpPr>
      <cdr:spPr>
        <a:xfrm xmlns:a="http://schemas.openxmlformats.org/drawingml/2006/main">
          <a:off x="520248" y="2125627"/>
          <a:ext cx="783327" cy="4214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marL="0" indent="0" algn="ctr"/>
          <a:r>
            <a:rPr lang="en-US" sz="1800" b="1" dirty="0" err="1">
              <a:solidFill>
                <a:srgbClr val="CC6600"/>
              </a:solidFill>
              <a:latin typeface="+mn-lt"/>
              <a:ea typeface="+mn-ea"/>
              <a:cs typeface="+mn-cs"/>
            </a:rPr>
            <a:t>Dịch</a:t>
          </a:r>
          <a:r>
            <a:rPr lang="en-US" sz="1800" b="1" dirty="0">
              <a:solidFill>
                <a:srgbClr val="CC6600"/>
              </a:solidFill>
              <a:latin typeface="+mn-lt"/>
              <a:ea typeface="+mn-ea"/>
              <a:cs typeface="+mn-cs"/>
            </a:rPr>
            <a:t> </a:t>
          </a:r>
          <a:r>
            <a:rPr lang="en-US" sz="1800" b="1" dirty="0" err="1">
              <a:solidFill>
                <a:srgbClr val="CC6600"/>
              </a:solidFill>
              <a:latin typeface="+mn-lt"/>
              <a:ea typeface="+mn-ea"/>
              <a:cs typeface="+mn-cs"/>
            </a:rPr>
            <a:t>vụ</a:t>
          </a:r>
          <a:endParaRPr lang="en-US" sz="1800" b="1" dirty="0">
            <a:solidFill>
              <a:srgbClr val="CC6600"/>
            </a:solidFill>
            <a:latin typeface="+mn-lt"/>
            <a:ea typeface="+mn-ea"/>
            <a:cs typeface="+mn-cs"/>
          </a:endParaRPr>
        </a:p>
      </cdr:txBody>
    </cdr:sp>
  </cdr:relSizeAnchor>
  <cdr:relSizeAnchor xmlns:cdr="http://schemas.openxmlformats.org/drawingml/2006/chartDrawing">
    <cdr:from>
      <cdr:x>0.03254</cdr:x>
      <cdr:y>0</cdr:y>
    </cdr:from>
    <cdr:to>
      <cdr:x>0.35562</cdr:x>
      <cdr:y>0.2747</cdr:y>
    </cdr:to>
    <cdr:sp macro="" textlink="">
      <cdr:nvSpPr>
        <cdr:cNvPr id="5" name="TextBox 4">
          <a:extLst xmlns:a="http://schemas.openxmlformats.org/drawingml/2006/main">
            <a:ext uri="{FF2B5EF4-FFF2-40B4-BE49-F238E27FC236}">
              <a16:creationId xmlns:a16="http://schemas.microsoft.com/office/drawing/2014/main" id="{B05613FD-DFB4-9AF1-B8E6-3C363A3B6E26}"/>
            </a:ext>
          </a:extLst>
        </cdr:cNvPr>
        <cdr:cNvSpPr txBox="1"/>
      </cdr:nvSpPr>
      <cdr:spPr>
        <a:xfrm xmlns:a="http://schemas.openxmlformats.org/drawingml/2006/main">
          <a:off x="152401" y="0"/>
          <a:ext cx="1513296" cy="86466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600" b="1" dirty="0" err="1">
              <a:solidFill>
                <a:srgbClr val="C00000"/>
              </a:solidFill>
            </a:rPr>
            <a:t>Thuế</a:t>
          </a:r>
          <a:r>
            <a:rPr lang="en-US" sz="1600" b="1" dirty="0">
              <a:solidFill>
                <a:srgbClr val="C00000"/>
              </a:solidFill>
            </a:rPr>
            <a:t> </a:t>
          </a:r>
          <a:r>
            <a:rPr lang="en-US" sz="1600" b="1" dirty="0" err="1">
              <a:solidFill>
                <a:srgbClr val="C00000"/>
              </a:solidFill>
            </a:rPr>
            <a:t>sản</a:t>
          </a:r>
          <a:r>
            <a:rPr lang="en-US" sz="1600" b="1" dirty="0">
              <a:solidFill>
                <a:srgbClr val="C00000"/>
              </a:solidFill>
            </a:rPr>
            <a:t> </a:t>
          </a:r>
          <a:r>
            <a:rPr lang="en-US" sz="1600" b="1" dirty="0" err="1">
              <a:solidFill>
                <a:srgbClr val="C00000"/>
              </a:solidFill>
            </a:rPr>
            <a:t>phẩm</a:t>
          </a:r>
          <a:r>
            <a:rPr lang="en-US" sz="1600" b="1" dirty="0">
              <a:solidFill>
                <a:srgbClr val="C00000"/>
              </a:solidFill>
            </a:rPr>
            <a:t> </a:t>
          </a:r>
        </a:p>
        <a:p xmlns:a="http://schemas.openxmlformats.org/drawingml/2006/main">
          <a:pPr algn="ctr">
            <a:lnSpc>
              <a:spcPct val="150000"/>
            </a:lnSpc>
          </a:pPr>
          <a:r>
            <a:rPr lang="en-US" sz="1600" b="1" dirty="0" err="1">
              <a:solidFill>
                <a:srgbClr val="C00000"/>
              </a:solidFill>
            </a:rPr>
            <a:t>trừ</a:t>
          </a:r>
          <a:r>
            <a:rPr lang="en-US" sz="1600" b="1" dirty="0">
              <a:solidFill>
                <a:srgbClr val="C00000"/>
              </a:solidFill>
            </a:rPr>
            <a:t> </a:t>
          </a:r>
          <a:r>
            <a:rPr lang="en-US" sz="1600" b="1" dirty="0" err="1">
              <a:solidFill>
                <a:srgbClr val="C00000"/>
              </a:solidFill>
            </a:rPr>
            <a:t>trợ</a:t>
          </a:r>
          <a:r>
            <a:rPr lang="en-US" sz="1600" b="1" dirty="0">
              <a:solidFill>
                <a:srgbClr val="C00000"/>
              </a:solidFill>
            </a:rPr>
            <a:t> </a:t>
          </a:r>
          <a:r>
            <a:rPr lang="en-US" sz="1600" b="1" dirty="0" err="1">
              <a:solidFill>
                <a:srgbClr val="C00000"/>
              </a:solidFill>
            </a:rPr>
            <a:t>cấp</a:t>
          </a:r>
          <a:r>
            <a:rPr lang="en-US" sz="1600" b="1" dirty="0">
              <a:solidFill>
                <a:srgbClr val="C00000"/>
              </a:solidFill>
            </a:rPr>
            <a:t> </a:t>
          </a:r>
          <a:r>
            <a:rPr lang="en-US" sz="1600" b="1" dirty="0" err="1">
              <a:solidFill>
                <a:srgbClr val="C00000"/>
              </a:solidFill>
            </a:rPr>
            <a:t>sản</a:t>
          </a:r>
          <a:r>
            <a:rPr lang="en-US" sz="1600" b="1" dirty="0">
              <a:solidFill>
                <a:srgbClr val="C00000"/>
              </a:solidFill>
            </a:rPr>
            <a:t> </a:t>
          </a:r>
          <a:r>
            <a:rPr lang="en-US" sz="1600" b="1" dirty="0" err="1">
              <a:solidFill>
                <a:srgbClr val="C00000"/>
              </a:solidFill>
            </a:rPr>
            <a:t>phẩm</a:t>
          </a:r>
          <a:endParaRPr lang="en-US" sz="1600" b="1" dirty="0">
            <a:solidFill>
              <a:srgbClr val="C00000"/>
            </a:solidFill>
          </a:endParaRPr>
        </a:p>
      </cdr:txBody>
    </cdr:sp>
  </cdr:relSizeAnchor>
  <cdr:relSizeAnchor xmlns:cdr="http://schemas.openxmlformats.org/drawingml/2006/chartDrawing">
    <cdr:from>
      <cdr:x>0.68567</cdr:x>
      <cdr:y>0.60744</cdr:y>
    </cdr:from>
    <cdr:to>
      <cdr:x>0.80978</cdr:x>
      <cdr:y>0.60744</cdr:y>
    </cdr:to>
    <cdr:cxnSp macro="">
      <cdr:nvCxnSpPr>
        <cdr:cNvPr id="9" name="Straight Arrow Connector 8">
          <a:extLst xmlns:a="http://schemas.openxmlformats.org/drawingml/2006/main">
            <a:ext uri="{FF2B5EF4-FFF2-40B4-BE49-F238E27FC236}">
              <a16:creationId xmlns:a16="http://schemas.microsoft.com/office/drawing/2014/main" id="{580D08E4-35BB-368A-F6CB-42BC7DE732B0}"/>
            </a:ext>
          </a:extLst>
        </cdr:cNvPr>
        <cdr:cNvCxnSpPr/>
      </cdr:nvCxnSpPr>
      <cdr:spPr>
        <a:xfrm xmlns:a="http://schemas.openxmlformats.org/drawingml/2006/main">
          <a:off x="4756800" y="2110604"/>
          <a:ext cx="861060" cy="0"/>
        </a:xfrm>
        <a:prstGeom xmlns:a="http://schemas.openxmlformats.org/drawingml/2006/main" prst="straightConnector1">
          <a:avLst/>
        </a:prstGeom>
        <a:ln xmlns:a="http://schemas.openxmlformats.org/drawingml/2006/main" w="25400">
          <a:solidFill>
            <a:srgbClr val="FF7C80"/>
          </a:solidFill>
          <a:prstDash val="sysDot"/>
          <a:tailEnd type="triangle"/>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0.60109</cdr:x>
      <cdr:y>0.13593</cdr:y>
    </cdr:from>
    <cdr:to>
      <cdr:x>0.74937</cdr:x>
      <cdr:y>0.18199</cdr:y>
    </cdr:to>
    <cdr:cxnSp macro="">
      <cdr:nvCxnSpPr>
        <cdr:cNvPr id="12" name="Straight Arrow Connector 11">
          <a:extLst xmlns:a="http://schemas.openxmlformats.org/drawingml/2006/main">
            <a:ext uri="{FF2B5EF4-FFF2-40B4-BE49-F238E27FC236}">
              <a16:creationId xmlns:a16="http://schemas.microsoft.com/office/drawing/2014/main" id="{792ABFFE-6B21-A96A-C4AE-D82040DEDD2A}"/>
            </a:ext>
          </a:extLst>
        </cdr:cNvPr>
        <cdr:cNvCxnSpPr/>
      </cdr:nvCxnSpPr>
      <cdr:spPr>
        <a:xfrm xmlns:a="http://schemas.openxmlformats.org/drawingml/2006/main" flipV="1">
          <a:off x="4170060" y="472304"/>
          <a:ext cx="1028700" cy="160020"/>
        </a:xfrm>
        <a:prstGeom xmlns:a="http://schemas.openxmlformats.org/drawingml/2006/main" prst="straightConnector1">
          <a:avLst/>
        </a:prstGeom>
        <a:ln xmlns:a="http://schemas.openxmlformats.org/drawingml/2006/main" w="25400">
          <a:solidFill>
            <a:srgbClr val="92D05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0.28586</cdr:x>
      <cdr:y>0.12716</cdr:y>
    </cdr:from>
    <cdr:to>
      <cdr:x>0.37922</cdr:x>
      <cdr:y>0.12716</cdr:y>
    </cdr:to>
    <cdr:cxnSp macro="">
      <cdr:nvCxnSpPr>
        <cdr:cNvPr id="22" name="Straight Arrow Connector 21">
          <a:extLst xmlns:a="http://schemas.openxmlformats.org/drawingml/2006/main">
            <a:ext uri="{FF2B5EF4-FFF2-40B4-BE49-F238E27FC236}">
              <a16:creationId xmlns:a16="http://schemas.microsoft.com/office/drawing/2014/main" id="{4E8FDAA2-3A52-28B7-E606-1E8592BBF5B4}"/>
            </a:ext>
          </a:extLst>
        </cdr:cNvPr>
        <cdr:cNvCxnSpPr/>
      </cdr:nvCxnSpPr>
      <cdr:spPr>
        <a:xfrm xmlns:a="http://schemas.openxmlformats.org/drawingml/2006/main" flipH="1">
          <a:off x="1983120" y="441824"/>
          <a:ext cx="647700" cy="0"/>
        </a:xfrm>
        <a:prstGeom xmlns:a="http://schemas.openxmlformats.org/drawingml/2006/main" prst="straightConnector1">
          <a:avLst/>
        </a:prstGeom>
        <a:ln xmlns:a="http://schemas.openxmlformats.org/drawingml/2006/main" w="22225">
          <a:solidFill>
            <a:srgbClr val="C75C3E"/>
          </a:solidFill>
          <a:prstDash val="sysDot"/>
          <a:tailEnd type="triangle"/>
        </a:ln>
      </cdr:spPr>
      <cdr:style>
        <a:lnRef xmlns:a="http://schemas.openxmlformats.org/drawingml/2006/main" idx="1">
          <a:schemeClr val="accent4"/>
        </a:lnRef>
        <a:fillRef xmlns:a="http://schemas.openxmlformats.org/drawingml/2006/main" idx="0">
          <a:schemeClr val="accent4"/>
        </a:fillRef>
        <a:effectRef xmlns:a="http://schemas.openxmlformats.org/drawingml/2006/main" idx="0">
          <a:schemeClr val="accent4"/>
        </a:effectRef>
        <a:fontRef xmlns:a="http://schemas.openxmlformats.org/drawingml/2006/main" idx="minor">
          <a:schemeClr val="tx1"/>
        </a:fontRef>
      </cdr:style>
    </cdr:cxnSp>
  </cdr:relSizeAnchor>
  <cdr:relSizeAnchor xmlns:cdr="http://schemas.openxmlformats.org/drawingml/2006/chartDrawing">
    <cdr:from>
      <cdr:x>0.16878</cdr:x>
      <cdr:y>0.49212</cdr:y>
    </cdr:from>
    <cdr:to>
      <cdr:x>0.2668</cdr:x>
      <cdr:y>0.52551</cdr:y>
    </cdr:to>
    <cdr:cxnSp macro="">
      <cdr:nvCxnSpPr>
        <cdr:cNvPr id="27" name="Straight Arrow Connector 26">
          <a:extLst xmlns:a="http://schemas.openxmlformats.org/drawingml/2006/main">
            <a:ext uri="{FF2B5EF4-FFF2-40B4-BE49-F238E27FC236}">
              <a16:creationId xmlns:a16="http://schemas.microsoft.com/office/drawing/2014/main" id="{FDCB7D43-77C6-86DE-D347-4283CDCA600D}"/>
            </a:ext>
          </a:extLst>
        </cdr:cNvPr>
        <cdr:cNvCxnSpPr>
          <a:endCxn xmlns:a="http://schemas.openxmlformats.org/drawingml/2006/main" id="4" idx="3"/>
        </cdr:cNvCxnSpPr>
      </cdr:nvCxnSpPr>
      <cdr:spPr>
        <a:xfrm xmlns:a="http://schemas.openxmlformats.org/drawingml/2006/main" flipH="1" flipV="1">
          <a:off x="1303575" y="2336319"/>
          <a:ext cx="757067" cy="158518"/>
        </a:xfrm>
        <a:prstGeom xmlns:a="http://schemas.openxmlformats.org/drawingml/2006/main" prst="straightConnector1">
          <a:avLst/>
        </a:prstGeom>
        <a:ln xmlns:a="http://schemas.openxmlformats.org/drawingml/2006/main" w="25400">
          <a:solidFill>
            <a:srgbClr val="FF990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0.73618</cdr:x>
      <cdr:y>0.06596</cdr:y>
    </cdr:from>
    <cdr:to>
      <cdr:x>0.96576</cdr:x>
      <cdr:y>0.33927</cdr:y>
    </cdr:to>
    <cdr:sp macro="" textlink="">
      <cdr:nvSpPr>
        <cdr:cNvPr id="2" name="TextBox 1">
          <a:extLst xmlns:a="http://schemas.openxmlformats.org/drawingml/2006/main">
            <a:ext uri="{FF2B5EF4-FFF2-40B4-BE49-F238E27FC236}">
              <a16:creationId xmlns:a16="http://schemas.microsoft.com/office/drawing/2014/main" id="{6D37A5E8-E8A6-B301-064E-7ED03831B7D8}"/>
            </a:ext>
          </a:extLst>
        </cdr:cNvPr>
        <cdr:cNvSpPr txBox="1"/>
      </cdr:nvSpPr>
      <cdr:spPr>
        <a:xfrm xmlns:a="http://schemas.openxmlformats.org/drawingml/2006/main">
          <a:off x="3776684" y="208020"/>
          <a:ext cx="1177771" cy="86196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b="1" dirty="0" err="1">
              <a:solidFill>
                <a:srgbClr val="28883A"/>
              </a:solidFill>
              <a:latin typeface="+mn-lt"/>
            </a:rPr>
            <a:t>Nông</a:t>
          </a:r>
          <a:r>
            <a:rPr lang="en-US" sz="1800" b="1" dirty="0">
              <a:solidFill>
                <a:srgbClr val="28883A"/>
              </a:solidFill>
              <a:latin typeface="+mn-lt"/>
            </a:rPr>
            <a:t>, </a:t>
          </a:r>
          <a:r>
            <a:rPr lang="en-US" sz="1800" b="1" dirty="0" err="1">
              <a:solidFill>
                <a:srgbClr val="28883A"/>
              </a:solidFill>
              <a:latin typeface="+mn-lt"/>
            </a:rPr>
            <a:t>lâm</a:t>
          </a:r>
          <a:r>
            <a:rPr lang="en-US" sz="1800" b="1" dirty="0">
              <a:solidFill>
                <a:srgbClr val="28883A"/>
              </a:solidFill>
              <a:latin typeface="+mn-lt"/>
            </a:rPr>
            <a:t> </a:t>
          </a:r>
          <a:r>
            <a:rPr lang="en-US" sz="1800" b="1" dirty="0" err="1">
              <a:solidFill>
                <a:srgbClr val="28883A"/>
              </a:solidFill>
              <a:latin typeface="+mn-lt"/>
            </a:rPr>
            <a:t>nghiệp</a:t>
          </a:r>
          <a:r>
            <a:rPr lang="en-US" sz="1800" b="1" dirty="0">
              <a:solidFill>
                <a:srgbClr val="28883A"/>
              </a:solidFill>
              <a:latin typeface="+mn-lt"/>
            </a:rPr>
            <a:t> </a:t>
          </a:r>
        </a:p>
        <a:p xmlns:a="http://schemas.openxmlformats.org/drawingml/2006/main">
          <a:pPr algn="ctr"/>
          <a:r>
            <a:rPr lang="en-US" sz="1800" b="1" dirty="0" err="1">
              <a:solidFill>
                <a:srgbClr val="28883A"/>
              </a:solidFill>
              <a:latin typeface="+mn-lt"/>
            </a:rPr>
            <a:t>và</a:t>
          </a:r>
          <a:r>
            <a:rPr lang="en-US" sz="1800" b="1" dirty="0">
              <a:solidFill>
                <a:srgbClr val="28883A"/>
              </a:solidFill>
              <a:latin typeface="+mn-lt"/>
            </a:rPr>
            <a:t> </a:t>
          </a:r>
          <a:r>
            <a:rPr lang="en-US" sz="1800" b="1" dirty="0" err="1">
              <a:solidFill>
                <a:srgbClr val="28883A"/>
              </a:solidFill>
              <a:latin typeface="+mn-lt"/>
            </a:rPr>
            <a:t>thủy</a:t>
          </a:r>
          <a:r>
            <a:rPr lang="en-US" sz="1800" b="1" dirty="0">
              <a:solidFill>
                <a:srgbClr val="28883A"/>
              </a:solidFill>
              <a:latin typeface="+mn-lt"/>
            </a:rPr>
            <a:t> </a:t>
          </a:r>
          <a:r>
            <a:rPr lang="en-US" sz="1800" b="1" dirty="0" err="1">
              <a:solidFill>
                <a:srgbClr val="28883A"/>
              </a:solidFill>
              <a:latin typeface="+mn-lt"/>
            </a:rPr>
            <a:t>sản</a:t>
          </a:r>
          <a:endParaRPr lang="en-US" sz="1800" b="1" dirty="0">
            <a:solidFill>
              <a:srgbClr val="28883A"/>
            </a:solidFill>
            <a:latin typeface="+mn-lt"/>
          </a:endParaRPr>
        </a:p>
      </cdr:txBody>
    </cdr:sp>
  </cdr:relSizeAnchor>
  <cdr:relSizeAnchor xmlns:cdr="http://schemas.openxmlformats.org/drawingml/2006/chartDrawing">
    <cdr:from>
      <cdr:x>0.76608</cdr:x>
      <cdr:y>0.5382</cdr:y>
    </cdr:from>
    <cdr:to>
      <cdr:x>1</cdr:x>
      <cdr:y>0.75263</cdr:y>
    </cdr:to>
    <cdr:sp macro="" textlink="">
      <cdr:nvSpPr>
        <cdr:cNvPr id="3" name="TextBox 2">
          <a:extLst xmlns:a="http://schemas.openxmlformats.org/drawingml/2006/main">
            <a:ext uri="{FF2B5EF4-FFF2-40B4-BE49-F238E27FC236}">
              <a16:creationId xmlns:a16="http://schemas.microsoft.com/office/drawing/2014/main" id="{004F003A-80CE-7AA2-625E-A94435163922}"/>
            </a:ext>
          </a:extLst>
        </cdr:cNvPr>
        <cdr:cNvSpPr txBox="1"/>
      </cdr:nvSpPr>
      <cdr:spPr>
        <a:xfrm xmlns:a="http://schemas.openxmlformats.org/drawingml/2006/main">
          <a:off x="3930075" y="1697340"/>
          <a:ext cx="1200035" cy="67625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marL="0" indent="0" algn="ctr"/>
          <a:r>
            <a:rPr lang="en-US" sz="1800" b="1" dirty="0" err="1">
              <a:solidFill>
                <a:srgbClr val="FF0066"/>
              </a:solidFill>
              <a:latin typeface="+mn-lt"/>
              <a:ea typeface="+mn-ea"/>
              <a:cs typeface="+mn-cs"/>
            </a:rPr>
            <a:t>Công</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nghiệp</a:t>
          </a:r>
          <a:r>
            <a:rPr lang="en-US" sz="1800" b="1" dirty="0">
              <a:solidFill>
                <a:srgbClr val="FF0066"/>
              </a:solidFill>
              <a:latin typeface="+mn-lt"/>
              <a:ea typeface="+mn-ea"/>
              <a:cs typeface="+mn-cs"/>
            </a:rPr>
            <a:t> </a:t>
          </a:r>
        </a:p>
        <a:p xmlns:a="http://schemas.openxmlformats.org/drawingml/2006/main">
          <a:pPr marL="0" indent="0" algn="ctr"/>
          <a:r>
            <a:rPr lang="en-US" sz="1800" b="1" dirty="0" err="1">
              <a:solidFill>
                <a:srgbClr val="FF0066"/>
              </a:solidFill>
              <a:latin typeface="+mn-lt"/>
              <a:ea typeface="+mn-ea"/>
              <a:cs typeface="+mn-cs"/>
            </a:rPr>
            <a:t>và</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xây</a:t>
          </a:r>
          <a:r>
            <a:rPr lang="en-US" sz="1800" b="1" dirty="0">
              <a:solidFill>
                <a:srgbClr val="FF0066"/>
              </a:solidFill>
              <a:latin typeface="+mn-lt"/>
              <a:ea typeface="+mn-ea"/>
              <a:cs typeface="+mn-cs"/>
            </a:rPr>
            <a:t> </a:t>
          </a:r>
          <a:r>
            <a:rPr lang="en-US" sz="1800" b="1" dirty="0" err="1">
              <a:solidFill>
                <a:srgbClr val="FF0066"/>
              </a:solidFill>
              <a:latin typeface="+mn-lt"/>
              <a:ea typeface="+mn-ea"/>
              <a:cs typeface="+mn-cs"/>
            </a:rPr>
            <a:t>dựng</a:t>
          </a:r>
          <a:endParaRPr lang="en-US" sz="1800" b="1" dirty="0">
            <a:solidFill>
              <a:srgbClr val="FF0066"/>
            </a:solidFill>
            <a:latin typeface="+mn-lt"/>
            <a:ea typeface="+mn-ea"/>
            <a:cs typeface="+mn-cs"/>
          </a:endParaRPr>
        </a:p>
      </cdr:txBody>
    </cdr:sp>
  </cdr:relSizeAnchor>
  <cdr:relSizeAnchor xmlns:cdr="http://schemas.openxmlformats.org/drawingml/2006/chartDrawing">
    <cdr:from>
      <cdr:x>0.06347</cdr:x>
      <cdr:y>0.518</cdr:y>
    </cdr:from>
    <cdr:to>
      <cdr:x>0.16489</cdr:x>
      <cdr:y>0.72215</cdr:y>
    </cdr:to>
    <cdr:sp macro="" textlink="">
      <cdr:nvSpPr>
        <cdr:cNvPr id="4" name="TextBox 3">
          <a:extLst xmlns:a="http://schemas.openxmlformats.org/drawingml/2006/main">
            <a:ext uri="{FF2B5EF4-FFF2-40B4-BE49-F238E27FC236}">
              <a16:creationId xmlns:a16="http://schemas.microsoft.com/office/drawing/2014/main" id="{E7B5E230-D2F6-5B1A-7244-E2CB1F3F86C1}"/>
            </a:ext>
          </a:extLst>
        </cdr:cNvPr>
        <cdr:cNvSpPr txBox="1"/>
      </cdr:nvSpPr>
      <cdr:spPr>
        <a:xfrm xmlns:a="http://schemas.openxmlformats.org/drawingml/2006/main">
          <a:off x="325603" y="1633637"/>
          <a:ext cx="520295" cy="64382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marL="0" indent="0" algn="ctr"/>
          <a:r>
            <a:rPr lang="en-US" sz="1800" b="1" dirty="0" err="1">
              <a:solidFill>
                <a:srgbClr val="CC6600"/>
              </a:solidFill>
              <a:latin typeface="+mn-lt"/>
              <a:ea typeface="+mn-ea"/>
              <a:cs typeface="+mn-cs"/>
            </a:rPr>
            <a:t>Dịch</a:t>
          </a:r>
          <a:r>
            <a:rPr lang="en-US" sz="1800" b="1" dirty="0">
              <a:solidFill>
                <a:srgbClr val="CC6600"/>
              </a:solidFill>
              <a:latin typeface="+mn-lt"/>
              <a:ea typeface="+mn-ea"/>
              <a:cs typeface="+mn-cs"/>
            </a:rPr>
            <a:t> </a:t>
          </a:r>
          <a:r>
            <a:rPr lang="en-US" sz="1800" b="1" dirty="0" err="1">
              <a:solidFill>
                <a:srgbClr val="CC6600"/>
              </a:solidFill>
              <a:latin typeface="+mn-lt"/>
              <a:ea typeface="+mn-ea"/>
              <a:cs typeface="+mn-cs"/>
            </a:rPr>
            <a:t>vụ</a:t>
          </a:r>
          <a:endParaRPr lang="en-US" sz="1800" b="1" dirty="0">
            <a:solidFill>
              <a:srgbClr val="CC6600"/>
            </a:solidFill>
            <a:latin typeface="+mn-lt"/>
            <a:ea typeface="+mn-ea"/>
            <a:cs typeface="+mn-cs"/>
          </a:endParaRPr>
        </a:p>
      </cdr:txBody>
    </cdr:sp>
  </cdr:relSizeAnchor>
  <cdr:relSizeAnchor xmlns:cdr="http://schemas.openxmlformats.org/drawingml/2006/chartDrawing">
    <cdr:from>
      <cdr:x>0.08362</cdr:x>
      <cdr:y>0.00229</cdr:y>
    </cdr:from>
    <cdr:to>
      <cdr:x>0.33541</cdr:x>
      <cdr:y>0.25469</cdr:y>
    </cdr:to>
    <cdr:sp macro="" textlink="">
      <cdr:nvSpPr>
        <cdr:cNvPr id="5" name="TextBox 4">
          <a:extLst xmlns:a="http://schemas.openxmlformats.org/drawingml/2006/main">
            <a:ext uri="{FF2B5EF4-FFF2-40B4-BE49-F238E27FC236}">
              <a16:creationId xmlns:a16="http://schemas.microsoft.com/office/drawing/2014/main" id="{B05613FD-DFB4-9AF1-B8E6-3C363A3B6E26}"/>
            </a:ext>
          </a:extLst>
        </cdr:cNvPr>
        <cdr:cNvSpPr txBox="1"/>
      </cdr:nvSpPr>
      <cdr:spPr>
        <a:xfrm xmlns:a="http://schemas.openxmlformats.org/drawingml/2006/main">
          <a:off x="428977" y="7221"/>
          <a:ext cx="1291710" cy="7959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600" b="1" dirty="0" err="1">
              <a:solidFill>
                <a:srgbClr val="C00000"/>
              </a:solidFill>
            </a:rPr>
            <a:t>Thuế</a:t>
          </a:r>
          <a:r>
            <a:rPr lang="en-US" sz="1600" b="1" dirty="0">
              <a:solidFill>
                <a:srgbClr val="C00000"/>
              </a:solidFill>
            </a:rPr>
            <a:t> </a:t>
          </a:r>
          <a:r>
            <a:rPr lang="en-US" sz="1600" b="1" dirty="0" err="1">
              <a:solidFill>
                <a:srgbClr val="C00000"/>
              </a:solidFill>
            </a:rPr>
            <a:t>sản</a:t>
          </a:r>
          <a:r>
            <a:rPr lang="en-US" sz="1600" b="1" dirty="0">
              <a:solidFill>
                <a:srgbClr val="C00000"/>
              </a:solidFill>
            </a:rPr>
            <a:t> </a:t>
          </a:r>
          <a:r>
            <a:rPr lang="en-US" sz="1600" b="1" dirty="0" err="1">
              <a:solidFill>
                <a:srgbClr val="C00000"/>
              </a:solidFill>
            </a:rPr>
            <a:t>phẩm</a:t>
          </a:r>
          <a:r>
            <a:rPr lang="en-US" sz="1600" b="1" dirty="0">
              <a:solidFill>
                <a:srgbClr val="C00000"/>
              </a:solidFill>
            </a:rPr>
            <a:t> </a:t>
          </a:r>
        </a:p>
        <a:p xmlns:a="http://schemas.openxmlformats.org/drawingml/2006/main">
          <a:pPr algn="ctr">
            <a:lnSpc>
              <a:spcPct val="150000"/>
            </a:lnSpc>
          </a:pPr>
          <a:r>
            <a:rPr lang="en-US" sz="1600" b="1" dirty="0" err="1">
              <a:solidFill>
                <a:srgbClr val="C00000"/>
              </a:solidFill>
            </a:rPr>
            <a:t>trừ</a:t>
          </a:r>
          <a:r>
            <a:rPr lang="en-US" sz="1600" b="1" dirty="0">
              <a:solidFill>
                <a:srgbClr val="C00000"/>
              </a:solidFill>
            </a:rPr>
            <a:t> </a:t>
          </a:r>
          <a:r>
            <a:rPr lang="en-US" sz="1600" b="1" dirty="0" err="1">
              <a:solidFill>
                <a:srgbClr val="C00000"/>
              </a:solidFill>
            </a:rPr>
            <a:t>trợ</a:t>
          </a:r>
          <a:r>
            <a:rPr lang="en-US" sz="1600" b="1" dirty="0">
              <a:solidFill>
                <a:srgbClr val="C00000"/>
              </a:solidFill>
            </a:rPr>
            <a:t> </a:t>
          </a:r>
          <a:r>
            <a:rPr lang="en-US" sz="1600" b="1" dirty="0" err="1">
              <a:solidFill>
                <a:srgbClr val="C00000"/>
              </a:solidFill>
            </a:rPr>
            <a:t>cấp</a:t>
          </a:r>
          <a:r>
            <a:rPr lang="en-US" sz="1600" b="1" dirty="0">
              <a:solidFill>
                <a:srgbClr val="C00000"/>
              </a:solidFill>
            </a:rPr>
            <a:t> </a:t>
          </a:r>
          <a:r>
            <a:rPr lang="en-US" sz="1600" b="1" dirty="0" err="1">
              <a:solidFill>
                <a:srgbClr val="C00000"/>
              </a:solidFill>
            </a:rPr>
            <a:t>sản</a:t>
          </a:r>
          <a:r>
            <a:rPr lang="en-US" sz="1600" b="1" dirty="0">
              <a:solidFill>
                <a:srgbClr val="C00000"/>
              </a:solidFill>
            </a:rPr>
            <a:t> </a:t>
          </a:r>
          <a:r>
            <a:rPr lang="en-US" sz="1600" b="1" dirty="0" err="1">
              <a:solidFill>
                <a:srgbClr val="C00000"/>
              </a:solidFill>
            </a:rPr>
            <a:t>phẩm</a:t>
          </a:r>
          <a:endParaRPr lang="en-US" sz="1600" b="1" dirty="0">
            <a:solidFill>
              <a:srgbClr val="C00000"/>
            </a:solidFill>
          </a:endParaRPr>
        </a:p>
      </cdr:txBody>
    </cdr:sp>
  </cdr:relSizeAnchor>
  <cdr:relSizeAnchor xmlns:cdr="http://schemas.openxmlformats.org/drawingml/2006/chartDrawing">
    <cdr:from>
      <cdr:x>0.68567</cdr:x>
      <cdr:y>0.60744</cdr:y>
    </cdr:from>
    <cdr:to>
      <cdr:x>0.80978</cdr:x>
      <cdr:y>0.60744</cdr:y>
    </cdr:to>
    <cdr:cxnSp macro="">
      <cdr:nvCxnSpPr>
        <cdr:cNvPr id="9" name="Straight Arrow Connector 8">
          <a:extLst xmlns:a="http://schemas.openxmlformats.org/drawingml/2006/main">
            <a:ext uri="{FF2B5EF4-FFF2-40B4-BE49-F238E27FC236}">
              <a16:creationId xmlns:a16="http://schemas.microsoft.com/office/drawing/2014/main" id="{580D08E4-35BB-368A-F6CB-42BC7DE732B0}"/>
            </a:ext>
          </a:extLst>
        </cdr:cNvPr>
        <cdr:cNvCxnSpPr/>
      </cdr:nvCxnSpPr>
      <cdr:spPr>
        <a:xfrm xmlns:a="http://schemas.openxmlformats.org/drawingml/2006/main">
          <a:off x="4756800" y="2110604"/>
          <a:ext cx="861060" cy="0"/>
        </a:xfrm>
        <a:prstGeom xmlns:a="http://schemas.openxmlformats.org/drawingml/2006/main" prst="straightConnector1">
          <a:avLst/>
        </a:prstGeom>
        <a:ln xmlns:a="http://schemas.openxmlformats.org/drawingml/2006/main" w="25400">
          <a:solidFill>
            <a:srgbClr val="FF7C80"/>
          </a:solidFill>
          <a:prstDash val="sysDot"/>
          <a:tailEnd type="triangle"/>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0.60109</cdr:x>
      <cdr:y>0.13593</cdr:y>
    </cdr:from>
    <cdr:to>
      <cdr:x>0.74937</cdr:x>
      <cdr:y>0.18199</cdr:y>
    </cdr:to>
    <cdr:cxnSp macro="">
      <cdr:nvCxnSpPr>
        <cdr:cNvPr id="12" name="Straight Arrow Connector 11">
          <a:extLst xmlns:a="http://schemas.openxmlformats.org/drawingml/2006/main">
            <a:ext uri="{FF2B5EF4-FFF2-40B4-BE49-F238E27FC236}">
              <a16:creationId xmlns:a16="http://schemas.microsoft.com/office/drawing/2014/main" id="{792ABFFE-6B21-A96A-C4AE-D82040DEDD2A}"/>
            </a:ext>
          </a:extLst>
        </cdr:cNvPr>
        <cdr:cNvCxnSpPr/>
      </cdr:nvCxnSpPr>
      <cdr:spPr>
        <a:xfrm xmlns:a="http://schemas.openxmlformats.org/drawingml/2006/main" flipV="1">
          <a:off x="4170060" y="472304"/>
          <a:ext cx="1028700" cy="160020"/>
        </a:xfrm>
        <a:prstGeom xmlns:a="http://schemas.openxmlformats.org/drawingml/2006/main" prst="straightConnector1">
          <a:avLst/>
        </a:prstGeom>
        <a:ln xmlns:a="http://schemas.openxmlformats.org/drawingml/2006/main" w="25400">
          <a:solidFill>
            <a:srgbClr val="92D05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0.28586</cdr:x>
      <cdr:y>0.12716</cdr:y>
    </cdr:from>
    <cdr:to>
      <cdr:x>0.37922</cdr:x>
      <cdr:y>0.12716</cdr:y>
    </cdr:to>
    <cdr:cxnSp macro="">
      <cdr:nvCxnSpPr>
        <cdr:cNvPr id="22" name="Straight Arrow Connector 21">
          <a:extLst xmlns:a="http://schemas.openxmlformats.org/drawingml/2006/main">
            <a:ext uri="{FF2B5EF4-FFF2-40B4-BE49-F238E27FC236}">
              <a16:creationId xmlns:a16="http://schemas.microsoft.com/office/drawing/2014/main" id="{4E8FDAA2-3A52-28B7-E606-1E8592BBF5B4}"/>
            </a:ext>
          </a:extLst>
        </cdr:cNvPr>
        <cdr:cNvCxnSpPr/>
      </cdr:nvCxnSpPr>
      <cdr:spPr>
        <a:xfrm xmlns:a="http://schemas.openxmlformats.org/drawingml/2006/main" flipH="1">
          <a:off x="1983120" y="441824"/>
          <a:ext cx="647700" cy="0"/>
        </a:xfrm>
        <a:prstGeom xmlns:a="http://schemas.openxmlformats.org/drawingml/2006/main" prst="straightConnector1">
          <a:avLst/>
        </a:prstGeom>
        <a:ln xmlns:a="http://schemas.openxmlformats.org/drawingml/2006/main" w="22225">
          <a:solidFill>
            <a:srgbClr val="C75C3E"/>
          </a:solidFill>
          <a:prstDash val="sysDot"/>
          <a:tailEnd type="triangle"/>
        </a:ln>
      </cdr:spPr>
      <cdr:style>
        <a:lnRef xmlns:a="http://schemas.openxmlformats.org/drawingml/2006/main" idx="1">
          <a:schemeClr val="accent4"/>
        </a:lnRef>
        <a:fillRef xmlns:a="http://schemas.openxmlformats.org/drawingml/2006/main" idx="0">
          <a:schemeClr val="accent4"/>
        </a:fillRef>
        <a:effectRef xmlns:a="http://schemas.openxmlformats.org/drawingml/2006/main" idx="0">
          <a:schemeClr val="accent4"/>
        </a:effectRef>
        <a:fontRef xmlns:a="http://schemas.openxmlformats.org/drawingml/2006/main" idx="minor">
          <a:schemeClr val="tx1"/>
        </a:fontRef>
      </cdr:style>
    </cdr:cxnSp>
  </cdr:relSizeAnchor>
  <cdr:relSizeAnchor xmlns:cdr="http://schemas.openxmlformats.org/drawingml/2006/chartDrawing">
    <cdr:from>
      <cdr:x>0.16489</cdr:x>
      <cdr:y>0.59577</cdr:y>
    </cdr:from>
    <cdr:to>
      <cdr:x>0.26291</cdr:x>
      <cdr:y>0.62007</cdr:y>
    </cdr:to>
    <cdr:cxnSp macro="">
      <cdr:nvCxnSpPr>
        <cdr:cNvPr id="27" name="Straight Arrow Connector 26">
          <a:extLst xmlns:a="http://schemas.openxmlformats.org/drawingml/2006/main">
            <a:ext uri="{FF2B5EF4-FFF2-40B4-BE49-F238E27FC236}">
              <a16:creationId xmlns:a16="http://schemas.microsoft.com/office/drawing/2014/main" id="{FDCB7D43-77C6-86DE-D347-4283CDCA600D}"/>
            </a:ext>
          </a:extLst>
        </cdr:cNvPr>
        <cdr:cNvCxnSpPr>
          <a:endCxn xmlns:a="http://schemas.openxmlformats.org/drawingml/2006/main" id="4" idx="3"/>
        </cdr:cNvCxnSpPr>
      </cdr:nvCxnSpPr>
      <cdr:spPr>
        <a:xfrm xmlns:a="http://schemas.openxmlformats.org/drawingml/2006/main" flipH="1">
          <a:off x="845898" y="1878903"/>
          <a:ext cx="502854" cy="76646"/>
        </a:xfrm>
        <a:prstGeom xmlns:a="http://schemas.openxmlformats.org/drawingml/2006/main" prst="straightConnector1">
          <a:avLst/>
        </a:prstGeom>
        <a:ln xmlns:a="http://schemas.openxmlformats.org/drawingml/2006/main" w="25400">
          <a:solidFill>
            <a:srgbClr val="FF990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B13A25BA-8A98-4EEA-8689-C0028DE6E2D9}" type="datetimeFigureOut">
              <a:rPr lang="en-US" smtClean="0"/>
              <a:t>4/3/2023</a:t>
            </a:fld>
            <a:endParaRPr lang="en-US"/>
          </a:p>
        </p:txBody>
      </p:sp>
      <p:sp>
        <p:nvSpPr>
          <p:cNvPr id="4" name="Footer Placeholder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55C72323-D372-47DC-A3A4-6E0EAAF160B0}" type="slidenum">
              <a:rPr lang="en-US" smtClean="0"/>
              <a:t>‹#›</a:t>
            </a:fld>
            <a:endParaRPr lang="en-US"/>
          </a:p>
        </p:txBody>
      </p:sp>
    </p:spTree>
    <p:extLst>
      <p:ext uri="{BB962C8B-B14F-4D97-AF65-F5344CB8AC3E}">
        <p14:creationId xmlns:p14="http://schemas.microsoft.com/office/powerpoint/2010/main" val="482817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3769496F-9A71-4833-9730-4D2CD16F06D7}" type="datetimeFigureOut">
              <a:rPr lang="en-US" smtClean="0"/>
              <a:t>4/3/2023</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4F1694E-3169-44A7-8401-E9E00CD4E967}" type="slidenum">
              <a:rPr lang="en-US" smtClean="0"/>
              <a:t>‹#›</a:t>
            </a:fld>
            <a:endParaRPr lang="en-US"/>
          </a:p>
        </p:txBody>
      </p:sp>
    </p:spTree>
    <p:extLst>
      <p:ext uri="{BB962C8B-B14F-4D97-AF65-F5344CB8AC3E}">
        <p14:creationId xmlns:p14="http://schemas.microsoft.com/office/powerpoint/2010/main" val="334280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 /><Relationship Id="rId1" Type="http://schemas.openxmlformats.org/officeDocument/2006/relationships/notesMaster" Target="../notesMasters/notesMaster1.xml" /></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 /><Relationship Id="rId1" Type="http://schemas.openxmlformats.org/officeDocument/2006/relationships/notesMaster" Target="../notesMasters/notesMaster1.xml" /></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 /><Relationship Id="rId1" Type="http://schemas.openxmlformats.org/officeDocument/2006/relationships/notesMaster" Target="../notesMasters/notesMaster1.xml" /></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 /><Relationship Id="rId1" Type="http://schemas.openxmlformats.org/officeDocument/2006/relationships/notesMaster" Target="../notesMasters/notesMaster1.xml" /></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 /><Relationship Id="rId1" Type="http://schemas.openxmlformats.org/officeDocument/2006/relationships/notesMaster" Target="../notesMasters/notesMaster1.xml" /></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 /><Relationship Id="rId1" Type="http://schemas.openxmlformats.org/officeDocument/2006/relationships/notesMaster" Target="../notesMasters/notesMaster1.xml" /></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1.xml" /><Relationship Id="rId1" Type="http://schemas.openxmlformats.org/officeDocument/2006/relationships/notesMaster" Target="../notesMasters/notesMaster1.xml" /></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2.xml" /><Relationship Id="rId1" Type="http://schemas.openxmlformats.org/officeDocument/2006/relationships/notesMaster" Target="../notesMasters/notesMaster1.xml" /></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 /><Relationship Id="rId1" Type="http://schemas.openxmlformats.org/officeDocument/2006/relationships/notesMaster" Target="../notesMasters/notesMaster1.xml" /></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4.xml" /><Relationship Id="rId1" Type="http://schemas.openxmlformats.org/officeDocument/2006/relationships/notesMaster" Target="../notesMasters/notesMaster1.xml" /></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5.xml" /><Relationship Id="rId1" Type="http://schemas.openxmlformats.org/officeDocument/2006/relationships/notesMaster" Target="../notesMasters/notesMaster1.xml" /></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6.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 /><Relationship Id="rId1" Type="http://schemas.openxmlformats.org/officeDocument/2006/relationships/notesMaster" Target="../notesMasters/notesMaster1.xml" /></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8.xml" /><Relationship Id="rId1" Type="http://schemas.openxmlformats.org/officeDocument/2006/relationships/notesMaster" Target="../notesMasters/notesMaster1.xml" /></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9.xml" /><Relationship Id="rId1" Type="http://schemas.openxmlformats.org/officeDocument/2006/relationships/notesMaster" Target="../notesMasters/notesMaster1.xml" /></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 /><Relationship Id="rId1" Type="http://schemas.openxmlformats.org/officeDocument/2006/relationships/notesMaster" Target="../notesMasters/notesMaster1.xml" /></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 /><Relationship Id="rId1" Type="http://schemas.openxmlformats.org/officeDocument/2006/relationships/notesMaster" Target="../notesMasters/notesMaster1.xml" /></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2.xml" /><Relationship Id="rId1" Type="http://schemas.openxmlformats.org/officeDocument/2006/relationships/notesMaster" Target="../notesMasters/notesMaster1.xml" /></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3.xml" /><Relationship Id="rId1" Type="http://schemas.openxmlformats.org/officeDocument/2006/relationships/notesMaster" Target="../notesMasters/notesMaster1.xml" /></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4.xml" /><Relationship Id="rId1" Type="http://schemas.openxmlformats.org/officeDocument/2006/relationships/notesMaster" Target="../notesMasters/notesMaster1.xml" /></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5.xml" /><Relationship Id="rId1" Type="http://schemas.openxmlformats.org/officeDocument/2006/relationships/notesMaster" Target="../notesMasters/notesMaster1.xml" /></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6.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 /><Relationship Id="rId1" Type="http://schemas.openxmlformats.org/officeDocument/2006/relationships/notesMaster" Target="../notesMasters/notesMaster1.xml" /></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 /><Relationship Id="rId1" Type="http://schemas.openxmlformats.org/officeDocument/2006/relationships/notesMaster" Target="../notesMasters/notesMaster1.xml" /></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9.xml" /><Relationship Id="rId1" Type="http://schemas.openxmlformats.org/officeDocument/2006/relationships/notesMaster" Target="../notesMasters/notesMaster1.xml" /></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0.xml" /><Relationship Id="rId1" Type="http://schemas.openxmlformats.org/officeDocument/2006/relationships/notesMaster" Target="../notesMasters/notesMaster1.xml" /></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1.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7FAF8F-956A-473C-8D25-2FC25ECD8E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7969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4763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1955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2886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endPar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endParaRPr>
          </a:p>
          <a:p>
            <a:pPr marL="158750" marR="0" lvl="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vi-VN" sz="1200" b="1" i="0" dirty="0">
                <a:effectLst/>
                <a:latin typeface="Times New Roman" panose="02020603050405020304" pitchFamily="18" charset="0"/>
                <a:ea typeface="Times New Roman" panose="02020603050405020304" pitchFamily="18" charset="0"/>
                <a:cs typeface="Times New Roman" panose="02020603050405020304" pitchFamily="18" charset="0"/>
              </a:rPr>
              <a:t>Thủy sản </a:t>
            </a:r>
            <a:r>
              <a:rPr lang="en-US" sz="1200" b="1" i="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vi-VN" sz="1200" b="1" i="0" dirty="0">
                <a:effectLst/>
                <a:latin typeface="Times New Roman" panose="02020603050405020304" pitchFamily="18" charset="0"/>
                <a:ea typeface="Times New Roman" panose="02020603050405020304" pitchFamily="18" charset="0"/>
                <a:cs typeface="Times New Roman" panose="02020603050405020304" pitchFamily="18" charset="0"/>
              </a:rPr>
              <a:t>ăm 2022: </a:t>
            </a:r>
          </a:p>
          <a:p>
            <a:pPr marL="158750" marR="0" lvl="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fr-FR" sz="1200" i="1" dirty="0" err="1">
                <a:solidFill>
                  <a:srgbClr val="000000"/>
                </a:solidFill>
                <a:effectLst/>
                <a:latin typeface="Times New Roman" panose="02020603050405020304" pitchFamily="18" charset="0"/>
                <a:ea typeface="Times New Roman" panose="02020603050405020304" pitchFamily="18" charset="0"/>
              </a:rPr>
              <a:t>Nuôi</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trồng</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thủy</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sản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phát</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triển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khá</a:t>
            </a:r>
            <a:r>
              <a:rPr lang="fr-FR" sz="1200" i="1" dirty="0">
                <a:solidFill>
                  <a:srgbClr val="000000"/>
                </a:solidFill>
                <a:effectLst/>
                <a:latin typeface="Times New Roman" panose="02020603050405020304" pitchFamily="18" charset="0"/>
                <a:ea typeface="Times New Roman" panose="02020603050405020304" pitchFamily="18" charset="0"/>
              </a:rPr>
              <a:t> do </a:t>
            </a:r>
            <a:r>
              <a:rPr lang="fr-FR" sz="1200" i="1" dirty="0" err="1">
                <a:solidFill>
                  <a:srgbClr val="000000"/>
                </a:solidFill>
                <a:effectLst/>
                <a:latin typeface="Times New Roman" panose="02020603050405020304" pitchFamily="18" charset="0"/>
                <a:ea typeface="Times New Roman" panose="02020603050405020304" pitchFamily="18" charset="0"/>
              </a:rPr>
              <a:t>nhu</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cầu</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và</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giá</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xuất</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khẩu</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các</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sản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phẩm</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thủy</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sản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trọng</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điểm</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như</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cá</a:t>
            </a:r>
            <a:r>
              <a:rPr lang="fr-FR" sz="1200" i="1" dirty="0">
                <a:solidFill>
                  <a:srgbClr val="000000"/>
                </a:solidFill>
                <a:effectLst/>
                <a:latin typeface="Times New Roman" panose="02020603050405020304" pitchFamily="18" charset="0"/>
                <a:ea typeface="Times New Roman" panose="02020603050405020304" pitchFamily="18" charset="0"/>
              </a:rPr>
              <a:t> tra, </a:t>
            </a:r>
            <a:r>
              <a:rPr lang="fr-FR" sz="1200" i="1" dirty="0" err="1">
                <a:solidFill>
                  <a:srgbClr val="000000"/>
                </a:solidFill>
                <a:effectLst/>
                <a:latin typeface="Times New Roman" panose="02020603050405020304" pitchFamily="18" charset="0"/>
                <a:ea typeface="Times New Roman" panose="02020603050405020304" pitchFamily="18" charset="0"/>
              </a:rPr>
              <a:t>tôm</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nuôi</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tăng</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tuy</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nhiên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khai</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thác</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thủy</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sản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biển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gặp</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nhiều</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khó</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khăn</a:t>
            </a:r>
            <a:r>
              <a:rPr lang="fr-FR" sz="1200" i="1" dirty="0">
                <a:solidFill>
                  <a:srgbClr val="000000"/>
                </a:solidFill>
                <a:effectLst/>
                <a:latin typeface="Times New Roman" panose="02020603050405020304" pitchFamily="18" charset="0"/>
                <a:ea typeface="Times New Roman" panose="02020603050405020304" pitchFamily="18" charset="0"/>
              </a:rPr>
              <a:t> do </a:t>
            </a:r>
            <a:r>
              <a:rPr lang="fr-FR" sz="1200" i="1" dirty="0" err="1">
                <a:solidFill>
                  <a:srgbClr val="000000"/>
                </a:solidFill>
                <a:effectLst/>
                <a:latin typeface="Times New Roman" panose="02020603050405020304" pitchFamily="18" charset="0"/>
                <a:ea typeface="Times New Roman" panose="02020603050405020304" pitchFamily="18" charset="0"/>
              </a:rPr>
              <a:t>giá</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nhiên</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liệu</a:t>
            </a:r>
            <a:r>
              <a:rPr lang="fr-FR" sz="1200" i="1" dirty="0">
                <a:solidFill>
                  <a:srgbClr val="000000"/>
                </a:solidFill>
                <a:effectLst/>
                <a:latin typeface="Times New Roman" panose="02020603050405020304" pitchFamily="18" charset="0"/>
                <a:ea typeface="Times New Roman" panose="02020603050405020304" pitchFamily="18" charset="0"/>
              </a:rPr>
              <a:t> ở </a:t>
            </a:r>
            <a:r>
              <a:rPr lang="fr-FR" sz="1200" i="1" dirty="0" err="1">
                <a:solidFill>
                  <a:srgbClr val="000000"/>
                </a:solidFill>
                <a:effectLst/>
                <a:latin typeface="Times New Roman" panose="02020603050405020304" pitchFamily="18" charset="0"/>
                <a:ea typeface="Times New Roman" panose="02020603050405020304" pitchFamily="18" charset="0"/>
              </a:rPr>
              <a:t>mức</a:t>
            </a:r>
            <a:r>
              <a:rPr lang="fr-FR" sz="1200" i="1" dirty="0">
                <a:solidFill>
                  <a:srgbClr val="000000"/>
                </a:solidFill>
                <a:effectLst/>
                <a:latin typeface="Times New Roman" panose="02020603050405020304" pitchFamily="18" charset="0"/>
                <a:ea typeface="Times New Roman" panose="02020603050405020304" pitchFamily="18" charset="0"/>
              </a:rPr>
              <a:t> </a:t>
            </a:r>
            <a:r>
              <a:rPr lang="fr-FR" sz="1200" i="1" dirty="0" err="1">
                <a:solidFill>
                  <a:srgbClr val="000000"/>
                </a:solidFill>
                <a:effectLst/>
                <a:latin typeface="Times New Roman" panose="02020603050405020304" pitchFamily="18" charset="0"/>
                <a:ea typeface="Times New Roman" panose="02020603050405020304" pitchFamily="18" charset="0"/>
              </a:rPr>
              <a:t>cao</a:t>
            </a:r>
            <a:r>
              <a:rPr lang="fr-FR" sz="1200" i="1" dirty="0">
                <a:solidFill>
                  <a:srgbClr val="000000"/>
                </a:solidFill>
                <a:effectLst/>
                <a:latin typeface="Times New Roman" panose="02020603050405020304" pitchFamily="18" charset="0"/>
                <a:ea typeface="Times New Roman" panose="02020603050405020304" pitchFamily="18" charset="0"/>
              </a:rPr>
              <a:t>.</a:t>
            </a:r>
            <a:endParaRPr lang="fr-FR" sz="12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58750" marR="0" lvl="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Tính</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chung năm 202</a:t>
            </a:r>
            <a:r>
              <a:rPr lang="en-GB"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2</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tổng sản lượng thủy sản ước tính đạt</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9 </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triệu </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tấn, tăng</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r>
              <a:rPr lang="vi-VN"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2,</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7</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so với năm trước; Trong đó:</a:t>
            </a:r>
          </a:p>
          <a:p>
            <a:pPr marL="457200" marR="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S</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ản lượng thủy sản </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nuôi trồng </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ước đạt hơn </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5,2 </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triệu </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tấn, </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tăng</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6</a:t>
            </a:r>
            <a:r>
              <a:rPr lang="vi-VN"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3</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endPar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endParaRPr>
          </a:p>
          <a:p>
            <a:pPr marL="457200" marR="0" lvl="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S</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ản lượng thủy sản </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khai thác </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ước tính đạt hơn </a:t>
            </a:r>
            <a:r>
              <a:rPr lang="vi-VN"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3</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,8</a:t>
            </a:r>
            <a:r>
              <a:rPr lang="vi-VN"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triệu </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tấn, </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giảm</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1</a:t>
            </a:r>
            <a:r>
              <a:rPr lang="de-DE" sz="1200" b="1"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,8%</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a:t>
            </a:r>
            <a:r>
              <a:rPr lang="vi-VN"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 so với năm trước</a:t>
            </a:r>
            <a:r>
              <a:rPr lang="de-DE" sz="12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a:t>
            </a:r>
          </a:p>
          <a:p>
            <a:pPr marL="457200" marR="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4630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6149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9580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1521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algn="just">
              <a:lnSpc>
                <a:spcPct val="150000"/>
              </a:lnSpc>
              <a:spcAft>
                <a:spcPts val="100"/>
              </a:spcAft>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Kim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ngạch</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khẩu</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dịch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2022,</a:t>
            </a:r>
            <a:r>
              <a:rPr lang="vi-VN"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ước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12,9 tỷ </a:t>
            </a:r>
            <a:r>
              <a:rPr lang="en-GB" sz="1000" b="0" dirty="0">
                <a:effectLst/>
                <a:latin typeface="Times New Roman" panose="02020603050405020304" pitchFamily="18" charset="0"/>
                <a:ea typeface="Times New Roman" panose="02020603050405020304" pitchFamily="18" charset="0"/>
                <a:cs typeface="Times New Roman" panose="02020603050405020304" pitchFamily="18" charset="0"/>
              </a:rPr>
              <a:t>USD</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tăng</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145,2% </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so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20</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21;</a:t>
            </a:r>
            <a:endParaRPr lang="vi-VN"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spcAft>
                <a:spcPts val="100"/>
              </a:spcAft>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Kim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ngạch</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nhập</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khẩu</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dịch</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ước</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25,5 </a:t>
            </a:r>
            <a:r>
              <a:rPr lang="en-GB" sz="1000" b="1" dirty="0" err="1">
                <a:effectLst/>
                <a:latin typeface="Times New Roman" panose="02020603050405020304" pitchFamily="18" charset="0"/>
                <a:ea typeface="Times New Roman" panose="02020603050405020304" pitchFamily="18" charset="0"/>
                <a:cs typeface="Times New Roman" panose="02020603050405020304" pitchFamily="18" charset="0"/>
              </a:rPr>
              <a:t>tỷ</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 USD</a:t>
            </a: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b="1" dirty="0" err="1">
                <a:effectLst/>
                <a:latin typeface="Times New Roman" panose="02020603050405020304" pitchFamily="18" charset="0"/>
                <a:ea typeface="Times New Roman" panose="02020603050405020304" pitchFamily="18" charset="0"/>
                <a:cs typeface="Times New Roman" panose="02020603050405020304" pitchFamily="18" charset="0"/>
              </a:rPr>
              <a:t>tăng</a:t>
            </a:r>
            <a:r>
              <a:rPr lang="en-US" sz="1000" b="1" dirty="0">
                <a:effectLst/>
                <a:latin typeface="Times New Roman" panose="02020603050405020304" pitchFamily="18" charset="0"/>
                <a:ea typeface="Times New Roman" panose="02020603050405020304" pitchFamily="18" charset="0"/>
                <a:cs typeface="Times New Roman" panose="02020603050405020304" pitchFamily="18" charset="0"/>
              </a:rPr>
              <a:t> 23,6</a:t>
            </a:r>
            <a:r>
              <a:rPr lang="en-GB" sz="10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000" b="1"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50000"/>
              </a:lnSpc>
              <a:spcAft>
                <a:spcPts val="100"/>
              </a:spcAft>
            </a:pPr>
            <a:r>
              <a:rPr lang="es-NI" sz="1000" dirty="0">
                <a:effectLst/>
                <a:latin typeface="Times New Roman" panose="02020603050405020304" pitchFamily="18" charset="0"/>
                <a:ea typeface="Times New Roman" panose="02020603050405020304" pitchFamily="18" charset="0"/>
                <a:cs typeface="Times New Roman" panose="02020603050405020304" pitchFamily="18" charset="0"/>
              </a:rPr>
              <a:t>Nhập siêu dịch vụ </a:t>
            </a:r>
            <a:r>
              <a:rPr lang="es-NI" sz="10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s-NI"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NI" sz="1000" b="1" dirty="0">
                <a:effectLst/>
                <a:latin typeface="Times New Roman" panose="02020603050405020304" pitchFamily="18" charset="0"/>
                <a:ea typeface="Times New Roman" panose="02020603050405020304" pitchFamily="18" charset="0"/>
                <a:cs typeface="Times New Roman" panose="02020603050405020304" pitchFamily="18" charset="0"/>
              </a:rPr>
              <a:t>12,6 tỷ USD </a:t>
            </a:r>
            <a:r>
              <a:rPr lang="es-NI" sz="1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đó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phí</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dịch vụ vận tải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bảo hiểm</a:t>
            </a:r>
            <a:r>
              <a:rPr lang="vi-VN" sz="1000" dirty="0">
                <a:effectLst/>
                <a:latin typeface="Times New Roman" panose="02020603050405020304" pitchFamily="18" charset="0"/>
                <a:ea typeface="Times New Roman" panose="02020603050405020304" pitchFamily="18" charset="0"/>
                <a:cs typeface="Times New Roman" panose="02020603050405020304" pitchFamily="18" charset="0"/>
              </a:rPr>
              <a:t> trong</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hàng</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hóa</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nhập</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khẩu</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000" b="1" dirty="0">
                <a:effectLst/>
                <a:latin typeface="Times New Roman" panose="02020603050405020304" pitchFamily="18" charset="0"/>
                <a:ea typeface="Times New Roman" panose="02020603050405020304" pitchFamily="18" charset="0"/>
                <a:cs typeface="Times New Roman" panose="02020603050405020304" pitchFamily="18" charset="0"/>
              </a:rPr>
              <a:t>9 tỷ USD</a:t>
            </a:r>
            <a:r>
              <a:rPr lang="es-NI" sz="10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pP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3906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indent="0" algn="just">
              <a:lnSpc>
                <a:spcPct val="150000"/>
              </a:lnSpc>
              <a:spcBef>
                <a:spcPts val="200"/>
              </a:spcBef>
              <a:spcAft>
                <a:spcPts val="200"/>
              </a:spcAft>
              <a:buNone/>
            </a:pP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Khách quốc tế đến </a:t>
            </a:r>
            <a:r>
              <a:rPr lang="en-US" sz="1200" i="0" dirty="0" err="1">
                <a:effectLst/>
                <a:latin typeface="Times New Roman" panose="02020603050405020304" pitchFamily="18" charset="0"/>
                <a:ea typeface="Times New Roman" panose="02020603050405020304" pitchFamily="18" charset="0"/>
                <a:cs typeface="Times New Roman" panose="02020603050405020304" pitchFamily="18" charset="0"/>
              </a:rPr>
              <a:t>Việt</a:t>
            </a:r>
            <a:r>
              <a:rPr lang="en-US" sz="1200" i="0" dirty="0">
                <a:effectLst/>
                <a:latin typeface="Times New Roman" panose="02020603050405020304" pitchFamily="18" charset="0"/>
                <a:ea typeface="Times New Roman" panose="02020603050405020304" pitchFamily="18" charset="0"/>
                <a:cs typeface="Times New Roman" panose="02020603050405020304" pitchFamily="18" charset="0"/>
              </a:rPr>
              <a:t> Nam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2022</a:t>
            </a: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gần</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3,7 </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triệu lượt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err="1">
                <a:effectLst/>
                <a:latin typeface="Times New Roman" panose="02020603050405020304" pitchFamily="18" charset="0"/>
                <a:ea typeface="Times New Roman" panose="02020603050405020304" pitchFamily="18" charset="0"/>
                <a:cs typeface="Times New Roman" panose="02020603050405020304" pitchFamily="18" charset="0"/>
              </a:rPr>
              <a:t>gấp</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 23,3 lần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so</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2021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vẫn </a:t>
            </a:r>
            <a:r>
              <a:rPr lang="fr-FR" sz="1200" b="1" i="0" dirty="0" err="1">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 79,7%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so</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2019 -</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năm chưa xảy ra dịch Covid-19.</a:t>
            </a: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đó:</a:t>
            </a:r>
          </a:p>
          <a:p>
            <a:pPr marL="914400" lvl="1" indent="-298450" algn="just">
              <a:lnSpc>
                <a:spcPct val="150000"/>
              </a:lnSpc>
              <a:spcBef>
                <a:spcPts val="200"/>
              </a:spcBef>
              <a:spcAft>
                <a:spcPts val="200"/>
              </a:spcAft>
              <a:buFontTx/>
              <a:buChar char="-"/>
            </a:pP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K</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hách</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đến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đường </a:t>
            </a:r>
            <a:r>
              <a:rPr lang="fr-FR" sz="1200" b="1" i="0" dirty="0" err="1">
                <a:effectLst/>
                <a:latin typeface="Times New Roman" panose="02020603050405020304" pitchFamily="18" charset="0"/>
                <a:ea typeface="Times New Roman" panose="02020603050405020304" pitchFamily="18" charset="0"/>
                <a:cs typeface="Times New Roman" panose="02020603050405020304" pitchFamily="18" charset="0"/>
              </a:rPr>
              <a:t>hàng</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đạt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gần</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3,3 </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triệu lượt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chiếm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89,5%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lượng</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khách</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quốc</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tế</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Việt</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Nam;</a:t>
            </a:r>
          </a:p>
          <a:p>
            <a:pPr marL="914400" lvl="1" indent="-298450" algn="just">
              <a:lnSpc>
                <a:spcPct val="150000"/>
              </a:lnSpc>
              <a:spcBef>
                <a:spcPts val="200"/>
              </a:spcBef>
              <a:spcAft>
                <a:spcPts val="200"/>
              </a:spcAft>
              <a:buFontTx/>
              <a:buChar char="-"/>
            </a:pP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B</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ằng</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đường bộ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380,9</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nghìn</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lượt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chiếm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gần</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10,4%</a:t>
            </a:r>
            <a:r>
              <a:rPr lang="vi-VN" sz="1200" b="1" i="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914400" marR="0" lvl="1" indent="-298450" algn="just" defTabSz="914400" rtl="0" eaLnBrk="1" fontAlgn="auto" latinLnBrk="0" hangingPunct="1">
              <a:lnSpc>
                <a:spcPct val="150000"/>
              </a:lnSpc>
              <a:spcBef>
                <a:spcPts val="200"/>
              </a:spcBef>
              <a:spcAft>
                <a:spcPts val="200"/>
              </a:spcAft>
              <a:buClr>
                <a:srgbClr val="000000"/>
              </a:buClr>
              <a:buSzPts val="1100"/>
              <a:buFontTx/>
              <a:buChar char="-"/>
              <a:tabLst/>
              <a:defRPr/>
            </a:pP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B</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ằng</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đường biển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3,1 </a:t>
            </a:r>
            <a:r>
              <a:rPr lang="fr-FR" sz="1200" b="0" i="0" dirty="0" err="1">
                <a:effectLst/>
                <a:latin typeface="Times New Roman" panose="02020603050405020304" pitchFamily="18" charset="0"/>
                <a:ea typeface="Times New Roman" panose="02020603050405020304" pitchFamily="18" charset="0"/>
                <a:cs typeface="Times New Roman" panose="02020603050405020304" pitchFamily="18" charset="0"/>
              </a:rPr>
              <a:t>nghìn</a:t>
            </a:r>
            <a:r>
              <a:rPr lang="fr-FR" sz="1200" b="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lượt</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i="0" dirty="0" err="1">
                <a:effectLst/>
                <a:latin typeface="Times New Roman" panose="02020603050405020304" pitchFamily="18" charset="0"/>
                <a:ea typeface="Times New Roman" panose="02020603050405020304" pitchFamily="18" charset="0"/>
                <a:cs typeface="Times New Roman" panose="02020603050405020304" pitchFamily="18" charset="0"/>
              </a:rPr>
              <a:t>chiếm</a:t>
            </a:r>
            <a:r>
              <a:rPr lang="fr-FR"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200" b="1" i="0" dirty="0">
                <a:effectLst/>
                <a:latin typeface="Times New Roman" panose="02020603050405020304" pitchFamily="18" charset="0"/>
                <a:ea typeface="Times New Roman" panose="02020603050405020304" pitchFamily="18" charset="0"/>
                <a:cs typeface="Times New Roman" panose="02020603050405020304" pitchFamily="18" charset="0"/>
              </a:rPr>
              <a:t>0,1%</a:t>
            </a: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615950" lvl="1" indent="0" algn="just">
              <a:lnSpc>
                <a:spcPct val="150000"/>
              </a:lnSpc>
              <a:spcBef>
                <a:spcPts val="200"/>
              </a:spcBef>
              <a:spcAft>
                <a:spcPts val="200"/>
              </a:spcAft>
              <a:buFontTx/>
              <a:buNone/>
            </a:pPr>
            <a:endPar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1360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i="0" spc="-20" dirty="0">
                <a:effectLst/>
                <a:latin typeface="Times New Roman" panose="02020603050405020304" pitchFamily="18" charset="0"/>
                <a:ea typeface="Times New Roman" panose="02020603050405020304" pitchFamily="18" charset="0"/>
                <a:cs typeface="Times New Roman" panose="02020603050405020304" pitchFamily="18" charset="0"/>
              </a:rPr>
              <a:t>Vốn đầu tư thực hiện toàn xã hội năm 2022 theo giá hiện hành ước đạt </a:t>
            </a:r>
            <a:r>
              <a:rPr lang="en-US"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3</a:t>
            </a:r>
            <a:r>
              <a:rPr lang="vi-VN"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de-DE"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triệu </a:t>
            </a:r>
            <a:r>
              <a:rPr lang="de-DE" sz="1200" i="0" spc="-20" dirty="0">
                <a:effectLst/>
                <a:latin typeface="Times New Roman" panose="02020603050405020304" pitchFamily="18" charset="0"/>
                <a:ea typeface="Times New Roman" panose="02020603050405020304" pitchFamily="18" charset="0"/>
                <a:cs typeface="Times New Roman" panose="02020603050405020304" pitchFamily="18" charset="0"/>
              </a:rPr>
              <a:t>tỷ đồng, </a:t>
            </a:r>
            <a:r>
              <a:rPr lang="de-DE" sz="1200" b="1" i="0" spc="-20" dirty="0">
                <a:effectLst/>
                <a:latin typeface="Times New Roman" panose="02020603050405020304" pitchFamily="18" charset="0"/>
                <a:ea typeface="Times New Roman" panose="02020603050405020304" pitchFamily="18" charset="0"/>
                <a:cs typeface="Times New Roman" panose="02020603050405020304" pitchFamily="18" charset="0"/>
              </a:rPr>
              <a:t>tăng 11,2% </a:t>
            </a:r>
            <a:r>
              <a:rPr lang="de-DE" sz="1200" i="0" spc="-20" dirty="0">
                <a:effectLst/>
                <a:latin typeface="Times New Roman" panose="02020603050405020304" pitchFamily="18" charset="0"/>
                <a:ea typeface="Times New Roman" panose="02020603050405020304" pitchFamily="18" charset="0"/>
                <a:cs typeface="Times New Roman" panose="02020603050405020304" pitchFamily="18" charset="0"/>
              </a:rPr>
              <a:t>so với năm trước</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bao gồm: </a:t>
            </a:r>
            <a:endParaRPr lang="vi-V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Vốn khu vực Nhà nước ước đạt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824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,7</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nghìn tỷ đồng, chiếm </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25</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6</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tổng vốn đầu tư và tăng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14,6%</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so với cùng kỳ năm trước; </a:t>
            </a:r>
            <a:endParaRPr lang="vi-V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r>
              <a:rPr lang="vi-VN" sz="1200" dirty="0">
                <a:effectLst/>
                <a:latin typeface="Times New Roman" panose="02020603050405020304" pitchFamily="18" charset="0"/>
                <a:ea typeface="Times New Roman" panose="02020603050405020304" pitchFamily="18" charset="0"/>
                <a:cs typeface="Times New Roman" panose="02020603050405020304" pitchFamily="18" charset="0"/>
              </a:rPr>
              <a:t>K</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hu vực ngoài Nhà nước đạt gần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1,87</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triệu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tỷ đồng, chiếm </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8</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tăng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8,9</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0" indent="-298450" algn="l" defTabSz="914400" rtl="0" eaLnBrk="1" fontAlgn="auto" latinLnBrk="0" hangingPunct="1">
              <a:lnSpc>
                <a:spcPct val="150000"/>
              </a:lnSpc>
              <a:spcBef>
                <a:spcPts val="0"/>
              </a:spcBef>
              <a:spcAft>
                <a:spcPts val="0"/>
              </a:spcAft>
              <a:buClr>
                <a:srgbClr val="000000"/>
              </a:buClr>
              <a:buSzPts val="1100"/>
              <a:buFont typeface="Arial"/>
              <a:buChar char="●"/>
              <a:tabLst/>
              <a:defRPr/>
            </a:pPr>
            <a:r>
              <a:rPr lang="vi-VN" sz="1200" dirty="0">
                <a:effectLst/>
                <a:latin typeface="Times New Roman" panose="02020603050405020304" pitchFamily="18" charset="0"/>
                <a:ea typeface="Times New Roman" panose="02020603050405020304" pitchFamily="18" charset="0"/>
                <a:cs typeface="Times New Roman" panose="02020603050405020304" pitchFamily="18" charset="0"/>
              </a:rPr>
              <a:t>K</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hu vực có vốn đầu tư trực tiếp nước ngoài đạt</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521</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9</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nghìn tỷ đồng, chiếm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16,2%</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và tăng</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13</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pP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759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rtlCol="0"/>
          <a:lstStyle/>
          <a:p>
            <a:pPr rtl="0"/>
            <a:endParaRPr lang="en-US"/>
          </a:p>
        </p:txBody>
      </p:sp>
      <p:sp>
        <p:nvSpPr>
          <p:cNvPr id="4" name="Date Placeholder 3"/>
          <p:cNvSpPr>
            <a:spLocks noGrp="1"/>
          </p:cNvSpPr>
          <p:nvPr>
            <p:ph type="dt" idx="1"/>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3 August 2022</a:t>
            </a:r>
            <a:endParaRPr kumimoji="0" lang="en-US" sz="9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5" name="Slide Number Placeholder 4"/>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1998757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457200" marR="0" lvl="0" indent="-298450" algn="just" defTabSz="914400" rtl="0" eaLnBrk="1" fontAlgn="auto" latinLnBrk="0" hangingPunct="1">
              <a:lnSpc>
                <a:spcPct val="150000"/>
              </a:lnSpc>
              <a:spcBef>
                <a:spcPts val="200"/>
              </a:spcBef>
              <a:spcAft>
                <a:spcPts val="200"/>
              </a:spcAft>
              <a:buClr>
                <a:srgbClr val="000000"/>
              </a:buClr>
              <a:buSzPts val="1100"/>
              <a:buFont typeface="Arial"/>
              <a:buChar char="●"/>
              <a:tabLst/>
              <a:defRPr/>
            </a:pPr>
            <a:r>
              <a:rPr lang="de-DE" sz="1200" b="1" i="0" dirty="0">
                <a:effectLst/>
                <a:latin typeface="Times New Roman" panose="02020603050405020304" pitchFamily="18" charset="0"/>
                <a:ea typeface="Times New Roman" panose="02020603050405020304" pitchFamily="18" charset="0"/>
                <a:cs typeface="Times New Roman" panose="02020603050405020304" pitchFamily="18" charset="0"/>
              </a:rPr>
              <a:t>Tổng vốn đầu tư nước ngoài </a:t>
            </a:r>
            <a:r>
              <a:rPr lang="de-DE" sz="1200" i="0" dirty="0">
                <a:effectLst/>
                <a:latin typeface="Times New Roman" panose="02020603050405020304" pitchFamily="18" charset="0"/>
                <a:ea typeface="Times New Roman" panose="02020603050405020304" pitchFamily="18" charset="0"/>
                <a:cs typeface="Times New Roman" panose="02020603050405020304" pitchFamily="18" charset="0"/>
              </a:rPr>
              <a:t>đăng ký vào Việt Nam</a:t>
            </a:r>
            <a:r>
              <a:rPr lang="vi-VN" sz="1200" i="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tính đến ngày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20/12/2022</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bao gồm: Vốn đăng ký cấp mới, vốn đăng ký điều chỉnh và giá trị góp vốn, mua cổ phần của nhà đầu tư nước ngoài đạt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27,72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tỷ USD</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 11%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a:t>
            </a:r>
            <a:r>
              <a:rPr lang="vi-VN" sz="1200" dirty="0">
                <a:effectLst/>
                <a:latin typeface="Times New Roman" panose="02020603050405020304" pitchFamily="18" charset="0"/>
                <a:ea typeface="Times New Roman" panose="02020603050405020304" pitchFamily="18" charset="0"/>
                <a:cs typeface="Times New Roman" panose="02020603050405020304" pitchFamily="18" charset="0"/>
              </a:rPr>
              <a:t> Cụ thể:</a:t>
            </a:r>
          </a:p>
          <a:p>
            <a:pPr marL="615950" marR="0" lvl="1" indent="0" algn="just" defTabSz="914400" rtl="0" eaLnBrk="1" fontAlgn="auto" latinLnBrk="0" hangingPunct="1">
              <a:lnSpc>
                <a:spcPct val="150000"/>
              </a:lnSpc>
              <a:spcBef>
                <a:spcPts val="200"/>
              </a:spcBef>
              <a:spcAft>
                <a:spcPts val="200"/>
              </a:spcAft>
              <a:buClr>
                <a:srgbClr val="000000"/>
              </a:buClr>
              <a:buSzPts val="1100"/>
              <a:buFont typeface="Arial"/>
              <a:buNone/>
              <a:tabLst/>
              <a:defRPr/>
            </a:pPr>
            <a:r>
              <a:rPr lang="de-DE" sz="1200" spc="-20" dirty="0">
                <a:effectLst/>
                <a:latin typeface="Times New Roman" panose="02020603050405020304" pitchFamily="18" charset="0"/>
                <a:ea typeface="Times New Roman" panose="02020603050405020304" pitchFamily="18" charset="0"/>
                <a:cs typeface="Times New Roman" panose="02020603050405020304" pitchFamily="18" charset="0"/>
              </a:rPr>
              <a:t>- Vốn đăng ký cấp mới có hơn </a:t>
            </a:r>
            <a:r>
              <a:rPr lang="de-D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2 </a:t>
            </a:r>
            <a:r>
              <a:rPr lang="de-DE" sz="1200" b="0" spc="-20" dirty="0">
                <a:effectLst/>
                <a:latin typeface="Times New Roman" panose="02020603050405020304" pitchFamily="18" charset="0"/>
                <a:ea typeface="Times New Roman" panose="02020603050405020304" pitchFamily="18" charset="0"/>
                <a:cs typeface="Times New Roman" panose="02020603050405020304" pitchFamily="18" charset="0"/>
              </a:rPr>
              <a:t>nghìn</a:t>
            </a:r>
            <a:r>
              <a:rPr lang="de-D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20" dirty="0">
                <a:effectLst/>
                <a:latin typeface="Times New Roman" panose="02020603050405020304" pitchFamily="18" charset="0"/>
                <a:ea typeface="Times New Roman" panose="02020603050405020304" pitchFamily="18" charset="0"/>
                <a:cs typeface="Times New Roman" panose="02020603050405020304" pitchFamily="18" charset="0"/>
              </a:rPr>
              <a:t>dự án được cấp phép với số vốn đăng ký đạt </a:t>
            </a:r>
            <a:r>
              <a:rPr lang="de-D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12,45 </a:t>
            </a:r>
            <a:r>
              <a:rPr lang="de-DE" sz="1200" spc="-20" dirty="0">
                <a:effectLst/>
                <a:latin typeface="Times New Roman" panose="02020603050405020304" pitchFamily="18" charset="0"/>
                <a:ea typeface="Times New Roman" panose="02020603050405020304" pitchFamily="18" charset="0"/>
                <a:cs typeface="Times New Roman" panose="02020603050405020304" pitchFamily="18" charset="0"/>
              </a:rPr>
              <a:t>tỷ USD, </a:t>
            </a:r>
            <a:r>
              <a:rPr lang="de-D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tăng 17,1% </a:t>
            </a:r>
            <a:r>
              <a:rPr lang="de-DE" sz="1200" spc="-20" dirty="0">
                <a:effectLst/>
                <a:latin typeface="Times New Roman" panose="02020603050405020304" pitchFamily="18" charset="0"/>
                <a:ea typeface="Times New Roman" panose="02020603050405020304" pitchFamily="18" charset="0"/>
                <a:cs typeface="Times New Roman" panose="02020603050405020304" pitchFamily="18" charset="0"/>
              </a:rPr>
              <a:t>về số dự án và </a:t>
            </a:r>
            <a:r>
              <a:rPr lang="de-D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giảm 18,4% </a:t>
            </a:r>
            <a:r>
              <a:rPr lang="de-DE" sz="1200" spc="-20" dirty="0">
                <a:effectLst/>
                <a:latin typeface="Times New Roman" panose="02020603050405020304" pitchFamily="18" charset="0"/>
                <a:ea typeface="Times New Roman" panose="02020603050405020304" pitchFamily="18" charset="0"/>
                <a:cs typeface="Times New Roman" panose="02020603050405020304" pitchFamily="18" charset="0"/>
              </a:rPr>
              <a:t>về số vốn đăng ký so với năm trước;</a:t>
            </a:r>
            <a:endParaRPr lang="vi-V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15950" marR="0" lvl="1" indent="0" algn="just" defTabSz="914400" rtl="0" eaLnBrk="1" fontAlgn="auto" latinLnBrk="0" hangingPunct="1">
              <a:lnSpc>
                <a:spcPct val="150000"/>
              </a:lnSpc>
              <a:spcBef>
                <a:spcPts val="200"/>
              </a:spcBef>
              <a:spcAft>
                <a:spcPts val="200"/>
              </a:spcAft>
              <a:buClr>
                <a:srgbClr val="000000"/>
              </a:buClr>
              <a:buSzPts val="1100"/>
              <a:buFont typeface="Arial"/>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Vốn đăng ký điều chỉnh có hơn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1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nghìn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lượt dự án đã cấp phép từ các năm trước đăng ký điều chỉnh vốn đầu tư tăng thêm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10,12 tỷ USD</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12,2%</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615950" marR="0" lvl="1" indent="0" algn="just" defTabSz="914400" rtl="0" eaLnBrk="1" fontAlgn="auto" latinLnBrk="0" hangingPunct="1">
              <a:lnSpc>
                <a:spcPct val="150000"/>
              </a:lnSpc>
              <a:spcBef>
                <a:spcPts val="200"/>
              </a:spcBef>
              <a:spcAft>
                <a:spcPts val="200"/>
              </a:spcAft>
              <a:buClr>
                <a:srgbClr val="000000"/>
              </a:buClr>
              <a:buSzPts val="1100"/>
              <a:buFont typeface="Arial"/>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Vốn đăng ký góp vốn, mua cổ phần của nhà đầu tư nước ngoài có </a:t>
            </a:r>
            <a:r>
              <a:rPr lang="en-US" sz="1200" dirty="0" err="1">
                <a:effectLst/>
                <a:latin typeface="Times New Roman" panose="02020603050405020304" pitchFamily="18" charset="0"/>
                <a:ea typeface="Times New Roman" panose="02020603050405020304" pitchFamily="18" charset="0"/>
                <a:cs typeface="Times New Roman" panose="02020603050405020304" pitchFamily="18" charset="0"/>
              </a:rPr>
              <a:t>gần</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3</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6</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200" b="0" dirty="0">
                <a:effectLst/>
                <a:latin typeface="Times New Roman" panose="02020603050405020304" pitchFamily="18" charset="0"/>
                <a:ea typeface="Times New Roman" panose="02020603050405020304" pitchFamily="18" charset="0"/>
                <a:cs typeface="Times New Roman" panose="02020603050405020304" pitchFamily="18" charset="0"/>
              </a:rPr>
              <a:t>nghìn lượt</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với tổng giá trị góp vốn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5,15 tỷ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USD</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 25,2%</a:t>
            </a:r>
            <a:r>
              <a:rPr lang="vi-VN"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pP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4017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Ban hành Kế hoạch Chuyển đổi số 2023</a:t>
            </a:r>
          </a:p>
          <a:p>
            <a:r>
              <a:rPr lang="en-US"/>
              <a:t>Hoàn thành nhiệm vụ tham gia Chuỗi CVPM Quang Trung</a:t>
            </a:r>
          </a:p>
          <a:p>
            <a:r>
              <a:rPr lang="en-US"/>
              <a:t>Triển khai Hệ thống CSDL công chức, viên chức</a:t>
            </a:r>
          </a:p>
          <a:p>
            <a:r>
              <a:rPr lang="en-US"/>
              <a:t>Triển khai Phần mềm ứng phó thiên tai</a:t>
            </a:r>
          </a:p>
          <a:p>
            <a:r>
              <a:rPr lang="en-US"/>
              <a:t>Triển khai thí điểm Hệ thống quản lý đất đai</a:t>
            </a:r>
          </a:p>
          <a:p>
            <a:r>
              <a:rPr lang="en-US"/>
              <a:t>Hoàn thành Phần mềm Quản lý công việc</a:t>
            </a:r>
          </a:p>
        </p:txBody>
      </p:sp>
      <p:sp>
        <p:nvSpPr>
          <p:cNvPr id="4" name="Slide Number Placeholder 3"/>
          <p:cNvSpPr>
            <a:spLocks noGrp="1"/>
          </p:cNvSpPr>
          <p:nvPr>
            <p:ph type="sldNum" sz="quarter" idx="5"/>
          </p:nvPr>
        </p:nvSpPr>
        <p:spPr/>
        <p:txBody>
          <a:bodyPr/>
          <a:lstStyle/>
          <a:p>
            <a:fld id="{B4F1694E-3169-44A7-8401-E9E00CD4E967}" type="slidenum">
              <a:rPr lang="en-US" smtClean="0"/>
              <a:t>76</a:t>
            </a:fld>
            <a:endParaRPr lang="en-US"/>
          </a:p>
        </p:txBody>
      </p:sp>
    </p:spTree>
    <p:extLst>
      <p:ext uri="{BB962C8B-B14F-4D97-AF65-F5344CB8AC3E}">
        <p14:creationId xmlns:p14="http://schemas.microsoft.com/office/powerpoint/2010/main" val="344963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Quy hoạch tổng thể quốc gia thời kỳ 2021 - 2030, tầm nhìn đến năm 2050 đã được Quốc hội thông qua tại Nghị quyết số 81/2023/QH15 ngày 9/1/2023;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latin typeface="Times New Roman" panose="02020603050405020304" pitchFamily="18" charset="0"/>
                <a:cs typeface="Times New Roman" panose="02020603050405020304" pitchFamily="18" charset="0"/>
              </a:rPr>
              <a:t>Bộ Chính trị đã ban hành Nghị quyết số 26-NQ/TW ngày 3/11/2022 về phát triển kinh tế - xã hội và bảo đảm quốc phòng, an ninh V</a:t>
            </a:r>
            <a:r>
              <a:rPr lang="vi-VN" sz="1200" b="0" i="0" kern="1200">
                <a:latin typeface="Times New Roman" panose="02020603050405020304" pitchFamily="18" charset="0"/>
                <a:cs typeface="Times New Roman" panose="02020603050405020304" pitchFamily="18" charset="0"/>
              </a:rPr>
              <a:t>ùng Bắc Trung Bộ và Duyên hải Trung B</a:t>
            </a:r>
            <a:r>
              <a:rPr lang="en-US" sz="1200" b="0" i="0" kern="1200">
                <a:latin typeface="Times New Roman" panose="02020603050405020304" pitchFamily="18" charset="0"/>
                <a:cs typeface="Times New Roman" panose="02020603050405020304" pitchFamily="18" charset="0"/>
              </a:rPr>
              <a:t>ộ</a:t>
            </a:r>
            <a:endParaRPr lang="en-US"/>
          </a:p>
        </p:txBody>
      </p:sp>
      <p:sp>
        <p:nvSpPr>
          <p:cNvPr id="4" name="Slide Number Placeholder 3"/>
          <p:cNvSpPr>
            <a:spLocks noGrp="1"/>
          </p:cNvSpPr>
          <p:nvPr>
            <p:ph type="sldNum" sz="quarter" idx="10"/>
          </p:nvPr>
        </p:nvSpPr>
        <p:spPr/>
        <p:txBody>
          <a:bodyPr/>
          <a:lstStyle/>
          <a:p>
            <a:fld id="{50164B4F-905B-4F99-A1EB-C2D9E4133D57}" type="slidenum">
              <a:rPr lang="vi-VN" smtClean="0"/>
              <a:t>78</a:t>
            </a:fld>
            <a:endParaRPr lang="vi-VN"/>
          </a:p>
        </p:txBody>
      </p:sp>
    </p:spTree>
    <p:extLst>
      <p:ext uri="{BB962C8B-B14F-4D97-AF65-F5344CB8AC3E}">
        <p14:creationId xmlns:p14="http://schemas.microsoft.com/office/powerpoint/2010/main" val="1841309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Quy hoạch tổng thể quốc gia thời kỳ 2021 - 2030, tầm nhìn đến năm 2050 đã được Quốc hội thông qua tại Nghị quyết số 81/2023/QH15 ngày 9/1/2023;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latin typeface="Times New Roman" panose="02020603050405020304" pitchFamily="18" charset="0"/>
                <a:cs typeface="Times New Roman" panose="02020603050405020304" pitchFamily="18" charset="0"/>
              </a:rPr>
              <a:t>Bộ Chính trị đã ban hành Nghị quyết số 26-NQ/TW ngày 3/11/2022 về phát triển kinh tế - xã hội và bảo đảm quốc phòng, an ninh V</a:t>
            </a:r>
            <a:r>
              <a:rPr lang="vi-VN" sz="1200" b="0" i="0" kern="1200">
                <a:latin typeface="Times New Roman" panose="02020603050405020304" pitchFamily="18" charset="0"/>
                <a:cs typeface="Times New Roman" panose="02020603050405020304" pitchFamily="18" charset="0"/>
              </a:rPr>
              <a:t>ùng Bắc Trung Bộ và Duyên hải Trung B</a:t>
            </a:r>
            <a:r>
              <a:rPr lang="en-US" sz="1200" b="0" i="0" kern="1200">
                <a:latin typeface="Times New Roman" panose="02020603050405020304" pitchFamily="18" charset="0"/>
                <a:cs typeface="Times New Roman" panose="02020603050405020304" pitchFamily="18" charset="0"/>
              </a:rPr>
              <a:t>ộ</a:t>
            </a:r>
            <a:endParaRPr lang="en-US"/>
          </a:p>
        </p:txBody>
      </p:sp>
      <p:sp>
        <p:nvSpPr>
          <p:cNvPr id="4" name="Slide Number Placeholder 3"/>
          <p:cNvSpPr>
            <a:spLocks noGrp="1"/>
          </p:cNvSpPr>
          <p:nvPr>
            <p:ph type="sldNum" sz="quarter" idx="10"/>
          </p:nvPr>
        </p:nvSpPr>
        <p:spPr/>
        <p:txBody>
          <a:bodyPr/>
          <a:lstStyle/>
          <a:p>
            <a:fld id="{50164B4F-905B-4F99-A1EB-C2D9E4133D57}" type="slidenum">
              <a:rPr lang="vi-VN" smtClean="0"/>
              <a:t>79</a:t>
            </a:fld>
            <a:endParaRPr lang="vi-VN"/>
          </a:p>
        </p:txBody>
      </p:sp>
    </p:spTree>
    <p:extLst>
      <p:ext uri="{BB962C8B-B14F-4D97-AF65-F5344CB8AC3E}">
        <p14:creationId xmlns:p14="http://schemas.microsoft.com/office/powerpoint/2010/main" val="1488976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rtlCol="0"/>
          <a:lstStyle/>
          <a:p>
            <a:pPr rtl="0"/>
            <a:endParaRPr lang="en-US"/>
          </a:p>
        </p:txBody>
      </p:sp>
      <p:sp>
        <p:nvSpPr>
          <p:cNvPr id="4" name="Date Placeholder 3"/>
          <p:cNvSpPr>
            <a:spLocks noGrp="1"/>
          </p:cNvSpPr>
          <p:nvPr>
            <p:ph type="dt" idx="1"/>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3 August 2022</a:t>
            </a:r>
            <a:endParaRPr kumimoji="0" lang="en-US" sz="9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5" name="Slide Number Placeholder 4"/>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16043770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Duy trì tốc độ tăng trưởng và phát triển toàn diện nông, lâm, ngư nghiệp. Tập trung rà soát, bổ sung các cơ chế, chính sách, đề án, dự án, kế hoạch thực hiện Chương trình hành động của Tỉnh ủy về phát triển nông nghiệp ứng dụng công nghệ cao gắn với đẩy mạnh xây dựng nông thôn mới trên địa bàn tỉnh và Kế hoạch cơ cấu lại ngành nông nghiệp giai đoạn 2021-2025. Tổ chức thực hiện và bổ sung các cơ chế chính sách mới để khuyến khích phát triển các vùng sản xuất chuyên canh, chăn nuôi quy mô lớn, vùng nông nghiệp công nghệ cao theo các chuỗi liên kết từ sản xuất, bảo quản, chế biến đến tiêu thụ sản phẩm. Tập trung ứng dụng cơ giới hóa, khoa học công nghệ vào sản xuất nông, lâm, ngư nghiệp. Khuyến khích đầu tư phát triển sản xuất kinh doanh ở nông thôn, phát triển các làng nghề truyền thống, nhất là các ngành, nghề sử dụng nhiều lao động để giải quyết việc làm, tăng thu nhập và chuyển dịch cơ cấu lao động.</a:t>
            </a:r>
          </a:p>
          <a:p>
            <a:r>
              <a:rPr lang="vi-VN"/>
              <a:t>Chuẩn bị tốt các điều kiện cho sản xuất vụ Đông - Xuân 2022 -2023, nhất là bảo đảm cơ cấu giống, chất lượng giống và tiếp tục ứng dụng các tiến bộ kỹ thuật cao vào sản xuất để đạt năng suất và sản lượng cao nhất. Chủ động xây dựng phương án sản xuất trong năm phù hợp với điều kiện nguồn nước; có cơ chế hỗ trợ nông dân đẩy mạnh gieo trồng các loại cây trồng cạn giá trị cao, thị trường tiêu thụ ổn định; phát triển vùng nguyên liệu sản xuất sắn, mía và cây công nghiệp ngắn ngày. Đẩy mạnh thực hiện các giải pháp chuyển đổi cơ cấu cây trồng, mùa vụ phù hợp để nâng cao hiệu quả sản xuất, hiệu quả sử dụng đất, tập trung đầu tư thâm canh, sử dụng giống mới cao sản để tăng năng suất và nâng cao chất lượng sản phẩm; chú trọng thực hiện chuyển đổi số trong nông nghiệp. Chuyển đổi diện tích cây trồng kém hiệu quả sang trồng cây ăn quả.</a:t>
            </a:r>
          </a:p>
          <a:p>
            <a:r>
              <a:rPr lang="vi-VN"/>
              <a:t>Tập trung phát triển chăn nuôi gia súc, gia cầm theo hướng tập trung, quy mô lớn và thực hiện nghiêm ngặt các biện pháp kiểm soát dịch bệnh gắn với cơ sở giết mổ tập trung; chú trọng thu hút đầu tư các dự án chế biến gia súc, gia cầm nhằm nâng cao giá trị sản xuất ngành chăn nuôi. Chỉ đạo tốt công tác tiêm phòng, kiểm soát chặt chẽ việc mua bán, vận chuyển, giết mổ gia súc, gia cầm.</a:t>
            </a:r>
          </a:p>
          <a:p>
            <a:r>
              <a:rPr lang="vi-VN"/>
              <a:t>Tiếp tục thực hiện các dự án trồng rừng theo kế hoạch. Khuyến khích trồng rừng kinh tế theo mô hình kinh doanh cây gỗ lớn và thường xuyên tăng cường công tác quản lý, bảo vệ rừng, phòng, chống cháy rừng.</a:t>
            </a:r>
          </a:p>
          <a:p>
            <a:r>
              <a:rPr lang="vi-VN"/>
              <a:t>Tăng cường hoạt động khai thác gắn với bảo vệ và phát triển nguồn lợi thủy sản. Đẩy mạnh phát triển các dự án ứng dụng công nghệ cao trong nuôi trồng thủy sản; khuyến khích đầu tư mở rộng công suất các nhà máy chế biến thủy sản xuất khẩu; </a:t>
            </a:r>
            <a:r>
              <a:rPr lang="vi-VN" b="1"/>
              <a:t>tiếp tục triển khai thực hiện có hiệu quả chính sách hỗ trợ ngư dân khai thác hải sản xa bờ và khắc phục cảnh báo của Ủy ban Châu Âu về chống khai thác bất hợp pháp, không báo cáo theo quy định (IUU).</a:t>
            </a:r>
            <a:r>
              <a:rPr lang="vi-VN"/>
              <a:t> Chú trọng đảm bảo an toàn cho ngư dân, phát triển dịch vụ hậu cần nghề cá, bảo đảm phòng tránh thiên tai. Thực hiện kiểm dịch tốt con giống thủy sản gắn với xử lý môi trường ao nuôi, phòng chống dịch bệnh trong nuôi trồng và phát triển nguồn lợi thủy sản.</a:t>
            </a:r>
          </a:p>
          <a:p>
            <a:r>
              <a:rPr lang="vi-VN" b="1"/>
              <a:t>Tiếp tục kiểm tra và có giải pháp củng cố, duy trì các xã đã được công nhận xã nông thôn mới, phấn đấu trong năm 2023 có thêm 03 xã hoàn thành các tiêu chí xây dựng nông thôn mới, đưa số xã đạt chuẩn nông thôn mới đến cuối năm 2023 là 90/113 xã, đạt 79,6%; phấn đấu huyện Phù Mỹ, Tây Sơn được công nhận đạt chuẩn nông thôn mới.</a:t>
            </a:r>
          </a:p>
          <a:p>
            <a:r>
              <a:rPr lang="vi-VN"/>
              <a:t>Tăng cường công tác quản lý đất đai, xử lý nghiêm việc khai thác khoáng sản trái phép; kiểm tra và có biện pháp xử lý công tác bảo vệ môi trường tại các cơ sở sản xuất ở các khu cụm công nghiệp, làng nghề. Đẩy mạnh việc kiểm tra chấp hành pháp luật về bảo vệ môi trường. Tiếp tục chỉ đạo xử lý kiên quyết các trường hợp lấn chiếm đất đai, xây dựng trái phép. Đơn giản hóa thủ tục hành chính về đất đai, đẩy nhanh tiến độ cấp giấy chứng nhận quyền sở hữu nhà ở, quyền sử dụng đất cho dân.</a:t>
            </a:r>
          </a:p>
          <a:p>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82</a:t>
            </a:fld>
            <a:endParaRPr lang="vi-VN"/>
          </a:p>
        </p:txBody>
      </p:sp>
    </p:spTree>
    <p:extLst>
      <p:ext uri="{BB962C8B-B14F-4D97-AF65-F5344CB8AC3E}">
        <p14:creationId xmlns:p14="http://schemas.microsoft.com/office/powerpoint/2010/main" val="2759966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Duy trì tốc độ tăng trưởng và phát triển toàn diện nông, lâm, ngư nghiệp. Tập trung rà soát, bổ sung các cơ chế, chính sách, đề án, dự án, kế hoạch thực hiện Chương trình hành động của Tỉnh ủy về phát triển nông nghiệp ứng dụng công nghệ cao gắn với đẩy mạnh xây dựng nông thôn mới trên địa bàn tỉnh và Kế hoạch cơ cấu lại ngành nông nghiệp giai đoạn 2021-2025. Tổ chức thực hiện và bổ sung các cơ chế chính sách mới để khuyến khích phát triển các vùng sản xuất chuyên canh, chăn nuôi quy mô lớn, vùng nông nghiệp công nghệ cao theo các chuỗi liên kết từ sản xuất, bảo quản, chế biến đến tiêu thụ sản phẩm. Tập trung ứng dụng cơ giới hóa, khoa học công nghệ vào sản xuất nông, lâm, ngư nghiệp. Khuyến khích đầu tư phát triển sản xuất kinh doanh ở nông thôn, phát triển các làng nghề truyền thống, nhất là các ngành, nghề sử dụng nhiều lao động để giải quyết việc làm, tăng thu nhập và chuyển dịch cơ cấu lao động.</a:t>
            </a:r>
          </a:p>
          <a:p>
            <a:r>
              <a:rPr lang="vi-VN"/>
              <a:t>Chuẩn bị tốt các điều kiện cho sản xuất vụ Đông - Xuân 2022 -2023, nhất là bảo đảm cơ cấu giống, chất lượng giống và tiếp tục ứng dụng các tiến bộ kỹ thuật cao vào sản xuất để đạt năng suất và sản lượng cao nhất. Chủ động xây dựng phương án sản xuất trong năm phù hợp với điều kiện nguồn nước; có cơ chế hỗ trợ nông dân đẩy mạnh gieo trồng các loại cây trồng cạn giá trị cao, thị trường tiêu thụ ổn định; phát triển vùng nguyên liệu sản xuất sắn, mía và cây công nghiệp ngắn ngày. Đẩy mạnh thực hiện các giải pháp chuyển đổi cơ cấu cây trồng, mùa vụ phù hợp để nâng cao hiệu quả sản xuất, hiệu quả sử dụng đất, tập trung đầu tư thâm canh, sử dụng giống mới cao sản để tăng năng suất và nâng cao chất lượng sản phẩm; chú trọng thực hiện chuyển đổi số trong nông nghiệp. Chuyển đổi diện tích cây trồng kém hiệu quả sang trồng cây ăn quả.</a:t>
            </a:r>
          </a:p>
          <a:p>
            <a:r>
              <a:rPr lang="vi-VN"/>
              <a:t>Tập trung phát triển chăn nuôi gia súc, gia cầm theo hướng tập trung, quy mô lớn và thực hiện nghiêm ngặt các biện pháp kiểm soát dịch bệnh gắn với cơ sở giết mổ tập trung; chú trọng thu hút đầu tư các dự án chế biến gia súc, gia cầm nhằm nâng cao giá trị sản xuất ngành chăn nuôi. Chỉ đạo tốt công tác tiêm phòng, kiểm soát chặt chẽ việc mua bán, vận chuyển, giết mổ gia súc, gia cầm.</a:t>
            </a:r>
          </a:p>
          <a:p>
            <a:r>
              <a:rPr lang="vi-VN"/>
              <a:t>Tiếp tục thực hiện các dự án trồng rừng theo kế hoạch. Khuyến khích trồng rừng kinh tế theo mô hình kinh doanh cây gỗ lớn và thường xuyên tăng cường công tác quản lý, bảo vệ rừng, phòng, chống cháy rừng.</a:t>
            </a:r>
          </a:p>
          <a:p>
            <a:r>
              <a:rPr lang="vi-VN"/>
              <a:t>Tăng cường hoạt động khai thác gắn với bảo vệ và phát triển nguồn lợi thủy sản. Đẩy mạnh phát triển các dự án ứng dụng công nghệ cao trong nuôi trồng thủy sản; khuyến khích đầu tư mở rộng công suất các nhà máy chế biến thủy sản xuất khẩu; </a:t>
            </a:r>
            <a:r>
              <a:rPr lang="vi-VN" b="1"/>
              <a:t>tiếp tục triển khai thực hiện có hiệu quả chính sách hỗ trợ ngư dân khai thác hải sản xa bờ và khắc phục cảnh báo của Ủy ban Châu Âu về chống khai thác bất hợp pháp, không báo cáo theo quy định (IUU).</a:t>
            </a:r>
            <a:r>
              <a:rPr lang="vi-VN"/>
              <a:t> Chú trọng đảm bảo an toàn cho ngư dân, phát triển dịch vụ hậu cần nghề cá, bảo đảm phòng tránh thiên tai. Thực hiện kiểm dịch tốt con giống thủy sản gắn với xử lý môi trường ao nuôi, phòng chống dịch bệnh trong nuôi trồng và phát triển nguồn lợi thủy sản.</a:t>
            </a:r>
          </a:p>
          <a:p>
            <a:r>
              <a:rPr lang="vi-VN" b="1"/>
              <a:t>Tiếp tục kiểm tra và có giải pháp củng cố, duy trì các xã đã được công nhận xã nông thôn mới, phấn đấu trong năm 2023 có thêm 03 xã hoàn thành các tiêu chí xây dựng nông thôn mới, đưa số xã đạt chuẩn nông thôn mới đến cuối năm 2023 là 90/113 xã, đạt 79,6%; phấn đấu huyện Phù Mỹ, Tây Sơn được công nhận đạt chuẩn nông thôn mới.</a:t>
            </a:r>
          </a:p>
          <a:p>
            <a:r>
              <a:rPr lang="vi-VN"/>
              <a:t>Tăng cường công tác quản lý đất đai, xử lý nghiêm việc khai thác khoáng sản trái phép; kiểm tra và có biện pháp xử lý công tác bảo vệ môi trường tại các cơ sở sản xuất ở các khu cụm công nghiệp, làng nghề. Đẩy mạnh việc kiểm tra chấp hành pháp luật về bảo vệ môi trường. Tiếp tục chỉ đạo xử lý kiên quyết các trường hợp lấn chiếm đất đai, xây dựng trái phép. Đơn giản hóa thủ tục hành chính về đất đai, đẩy nhanh tiến độ cấp giấy chứng nhận quyền sở hữu nhà ở, quyền sử dụng đất cho dân.</a:t>
            </a:r>
          </a:p>
          <a:p>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83</a:t>
            </a:fld>
            <a:endParaRPr lang="vi-VN"/>
          </a:p>
        </p:txBody>
      </p:sp>
    </p:spTree>
    <p:extLst>
      <p:ext uri="{BB962C8B-B14F-4D97-AF65-F5344CB8AC3E}">
        <p14:creationId xmlns:p14="http://schemas.microsoft.com/office/powerpoint/2010/main" val="4247457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Duy trì tốc độ tăng trưởng và phát triển toàn diện nông, lâm, ngư nghiệp. Tập trung rà soát, bổ sung các cơ chế, chính sách, đề án, dự án, kế hoạch thực hiện Chương trình hành động của Tỉnh ủy về phát triển nông nghiệp ứng dụng công nghệ cao gắn với đẩy mạnh xây dựng nông thôn mới trên địa bàn tỉnh và Kế hoạch cơ cấu lại ngành nông nghiệp giai đoạn 2021-2025. Tổ chức thực hiện và bổ sung các cơ chế chính sách mới để khuyến khích phát triển các vùng sản xuất chuyên canh, chăn nuôi quy mô lớn, vùng nông nghiệp công nghệ cao theo các chuỗi liên kết từ sản xuất, bảo quản, chế biến đến tiêu thụ sản phẩm. Tập trung ứng dụng cơ giới hóa, khoa học công nghệ vào sản xuất nông, lâm, ngư nghiệp. Khuyến khích đầu tư phát triển sản xuất kinh doanh ở nông thôn, phát triển các làng nghề truyền thống, nhất là các ngành, nghề sử dụng nhiều lao động để giải quyết việc làm, tăng thu nhập và chuyển dịch cơ cấu lao động.</a:t>
            </a:r>
          </a:p>
          <a:p>
            <a:r>
              <a:rPr lang="vi-VN"/>
              <a:t>Chuẩn bị tốt các điều kiện cho sản xuất vụ Đông - Xuân 2022 -2023, nhất là bảo đảm cơ cấu giống, chất lượng giống và tiếp tục ứng dụng các tiến bộ kỹ thuật cao vào sản xuất để đạt năng suất và sản lượng cao nhất. Chủ động xây dựng phương án sản xuất trong năm phù hợp với điều kiện nguồn nước; có cơ chế hỗ trợ nông dân đẩy mạnh gieo trồng các loại cây trồng cạn giá trị cao, thị trường tiêu thụ ổn định; phát triển vùng nguyên liệu sản xuất sắn, mía và cây công nghiệp ngắn ngày. Đẩy mạnh thực hiện các giải pháp chuyển đổi cơ cấu cây trồng, mùa vụ phù hợp để nâng cao hiệu quả sản xuất, hiệu quả sử dụng đất, tập trung đầu tư thâm canh, sử dụng giống mới cao sản để tăng năng suất và nâng cao chất lượng sản phẩm; chú trọng thực hiện chuyển đổi số trong nông nghiệp. Chuyển đổi diện tích cây trồng kém hiệu quả sang trồng cây ăn quả.</a:t>
            </a:r>
          </a:p>
          <a:p>
            <a:r>
              <a:rPr lang="vi-VN"/>
              <a:t>Tập trung phát triển chăn nuôi gia súc, gia cầm theo hướng tập trung, quy mô lớn và thực hiện nghiêm ngặt các biện pháp kiểm soát dịch bệnh gắn với cơ sở giết mổ tập trung; chú trọng thu hút đầu tư các dự án chế biến gia súc, gia cầm nhằm nâng cao giá trị sản xuất ngành chăn nuôi. Chỉ đạo tốt công tác tiêm phòng, kiểm soát chặt chẽ việc mua bán, vận chuyển, giết mổ gia súc, gia cầm.</a:t>
            </a:r>
          </a:p>
          <a:p>
            <a:r>
              <a:rPr lang="vi-VN"/>
              <a:t>Tiếp tục thực hiện các dự án trồng rừng theo kế hoạch. Khuyến khích trồng rừng kinh tế theo mô hình kinh doanh cây gỗ lớn và thường xuyên tăng cường công tác quản lý, bảo vệ rừng, phòng, chống cháy rừng.</a:t>
            </a:r>
          </a:p>
          <a:p>
            <a:r>
              <a:rPr lang="vi-VN"/>
              <a:t>Tăng cường hoạt động khai thác gắn với bảo vệ và phát triển nguồn lợi thủy sản. Đẩy mạnh phát triển các dự án ứng dụng công nghệ cao trong nuôi trồng thủy sản; khuyến khích đầu tư mở rộng công suất các nhà máy chế biến thủy sản xuất khẩu; </a:t>
            </a:r>
            <a:r>
              <a:rPr lang="vi-VN" b="1"/>
              <a:t>tiếp tục triển khai thực hiện có hiệu quả chính sách hỗ trợ ngư dân khai thác hải sản xa bờ và khắc phục cảnh báo của Ủy ban Châu Âu về chống khai thác bất hợp pháp, không báo cáo theo quy định (IUU).</a:t>
            </a:r>
            <a:r>
              <a:rPr lang="vi-VN"/>
              <a:t> Chú trọng đảm bảo an toàn cho ngư dân, phát triển dịch vụ hậu cần nghề cá, bảo đảm phòng tránh thiên tai. Thực hiện kiểm dịch tốt con giống thủy sản gắn với xử lý môi trường ao nuôi, phòng chống dịch bệnh trong nuôi trồng và phát triển nguồn lợi thủy sản.</a:t>
            </a:r>
          </a:p>
          <a:p>
            <a:r>
              <a:rPr lang="vi-VN" b="1"/>
              <a:t>Tiếp tục kiểm tra và có giải pháp củng cố, duy trì các xã đã được công nhận xã nông thôn mới, phấn đấu trong năm 2023 có thêm 03 xã hoàn thành các tiêu chí xây dựng nông thôn mới, đưa số xã đạt chuẩn nông thôn mới đến cuối năm 2023 là 90/113 xã, đạt 79,6%; phấn đấu huyện Phù Mỹ, Tây Sơn được công nhận đạt chuẩn nông thôn mới.</a:t>
            </a:r>
          </a:p>
          <a:p>
            <a:r>
              <a:rPr lang="vi-VN"/>
              <a:t>Tăng cường công tác quản lý đất đai, xử lý nghiêm việc khai thác khoáng sản trái phép; kiểm tra và có biện pháp xử lý công tác bảo vệ môi trường tại các cơ sở sản xuất ở các khu cụm công nghiệp, làng nghề. Đẩy mạnh việc kiểm tra chấp hành pháp luật về bảo vệ môi trường. Tiếp tục chỉ đạo xử lý kiên quyết các trường hợp lấn chiếm đất đai, xây dựng trái phép. Đơn giản hóa thủ tục hành chính về đất đai, đẩy nhanh tiến độ cấp giấy chứng nhận quyền sở hữu nhà ở, quyền sử dụng đất cho dân.</a:t>
            </a:r>
          </a:p>
          <a:p>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84</a:t>
            </a:fld>
            <a:endParaRPr lang="vi-VN"/>
          </a:p>
        </p:txBody>
      </p:sp>
    </p:spTree>
    <p:extLst>
      <p:ext uri="{BB962C8B-B14F-4D97-AF65-F5344CB8AC3E}">
        <p14:creationId xmlns:p14="http://schemas.microsoft.com/office/powerpoint/2010/main" val="4247457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Tập trung triển khai quyết liệt, đồng bộ các giải pháp hỗ trợ phát triển sản xuất, kinh doanh. Chủ động nắm bắt tình hình hoạt động của các doanh nghiệp; kịp thời hỗ trợ tháo gỡ khó khăn, vướng mắc để doanh nghiệp sản xuất, kinh doanh hiệu quả. Đôn đốc các nhà máy đã và đang hoạt động tiếp tục phát huy công suất; tạo điều kiện cho các nhà đầu tư đẩy nhanh tiến độ xây dựng, hoàn thành và đi vào hoạt động các dự án đã đăng ký đầu tư, nhất là dự án đầu tư xây dựng và kinh doanh cơ sở hạ tầng Khu Công nghiệp, Đô thị và Dịch vụ Becamex VSIP Bình Định; Khu liên hợp gang thép và Cảng chuyên dùng Khu liên hợp gang thép Long Sơn; Khu đô thị Khoa học và Giáo dục Quy Hòa; các dự án năng lượng tái tạo, công nghiệp, du lịch tại các khu, cụm công nghiệp trên địa bàn tỉnh.</a:t>
            </a:r>
          </a:p>
          <a:p>
            <a:r>
              <a:rPr lang="vi-VN"/>
              <a:t>Tập trung chỉ đạo đầu tư, hoàn thiện hệ thống hạ tầng kỹ thuật Khu kinh tế Nhơn Hội và các khu công nghiệp trên địa bàn tỉnh; đẩy nhanh tiến độ bồi thường, hỗ trợ, giải phóng mặt bằng, bố trí tái định cư để nhà đầu tư sớm triển khai các dự án. Khuyến khích, hỗ trợ thủ tục pháp lý, mời gọi các doanh nghiệp có năng lực tài chính đầu tư xây dựng hạ tầng các CCN, đáp ứng các điều kiện tiếp nhận các dự án sản xuất công nghiệp vào hoạt động. Củng cố và phát huy vai trò của các Hiệp hội ngành, nghề nhằm hỗ trợ cho các doanh nghiệp phát triển sản xuất kinh doanh.</a:t>
            </a:r>
          </a:p>
          <a:p>
            <a:r>
              <a:rPr lang="vi-VN"/>
              <a:t>Tiếp tục cải thiện môi trường đầu tư, kinh doanh; nâng cao năng lực cạnh tranh cho các doanh nghiệp; theo dõi, đôn đốc các doanh nghiệp đẩy mạnh sản xuất, nhất là các mặt hàng, nhóm hàng đang có lợi thế về nguyên vật liệu, thị trường tiêu thụ. Tạo điều kiện giúp các doanh nghiệp xử lý hàng tồn kho, sớm tiếp cận vốn vay của ngân hàng phục vụ phát triển sản xuất kinh doanh; đơn giản hóa thủ tục hành chính, nhất là đối với các lĩnh vực thuế, hải quan, đất đai, thành lập doanh nghiệp... nhằm giảm thời gian, chi phí cho các doanh nghiệp.</a:t>
            </a:r>
          </a:p>
          <a:p>
            <a:r>
              <a:rPr lang="vi-VN"/>
              <a:t>Rà soát các cơ chế chính sách hiện có, bổ sung một số cơ chế, chính sách mới cùng với triển khai thực hiện các chính sách của Trung ương nhằm tạo điều kiện thuận lợi cho các doanh nghiệp đẩy mạnh sản xuất, kinh doanh.</a:t>
            </a:r>
            <a:endParaRPr lang="en-US"/>
          </a:p>
          <a:p>
            <a:r>
              <a:rPr lang="en-US" b="1"/>
              <a:t>Phấn đấu thu hút mới 60 dự án trong năm 2023 (trong BQL KKT 28 dự án)</a:t>
            </a:r>
            <a:endParaRPr lang="vi-VN" b="1"/>
          </a:p>
        </p:txBody>
      </p:sp>
      <p:sp>
        <p:nvSpPr>
          <p:cNvPr id="4" name="Slide Number Placeholder 3"/>
          <p:cNvSpPr>
            <a:spLocks noGrp="1"/>
          </p:cNvSpPr>
          <p:nvPr>
            <p:ph type="sldNum" sz="quarter" idx="10"/>
          </p:nvPr>
        </p:nvSpPr>
        <p:spPr/>
        <p:txBody>
          <a:bodyPr/>
          <a:lstStyle/>
          <a:p>
            <a:fld id="{50164B4F-905B-4F99-A1EB-C2D9E4133D57}" type="slidenum">
              <a:rPr lang="vi-VN" smtClean="0"/>
              <a:t>85</a:t>
            </a:fld>
            <a:endParaRPr lang="vi-VN"/>
          </a:p>
        </p:txBody>
      </p:sp>
    </p:spTree>
    <p:extLst>
      <p:ext uri="{BB962C8B-B14F-4D97-AF65-F5344CB8AC3E}">
        <p14:creationId xmlns:p14="http://schemas.microsoft.com/office/powerpoint/2010/main" val="3825350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Tập trung triển khai quyết liệt, đồng bộ các giải pháp hỗ trợ phát triển sản xuất, kinh doanh. Chủ động nắm bắt tình hình hoạt động của các doanh nghiệp; kịp thời hỗ trợ tháo gỡ khó khăn, vướng mắc để doanh nghiệp sản xuất, kinh doanh hiệu quả. Đôn đốc các nhà máy đã và đang hoạt động tiếp tục phát huy công suất; tạo điều kiện cho các nhà đầu tư đẩy nhanh tiến độ xây dựng, hoàn thành và đi vào hoạt động các dự án đã đăng ký đầu tư, nhất là dự án đầu tư xây dựng và kinh doanh cơ sở hạ tầng Khu Công nghiệp, Đô thị và Dịch vụ Becamex VSIP Bình Định; Khu liên hợp gang thép và Cảng chuyên dùng Khu liên hợp gang thép Long Sơn; Khu đô thị Khoa học và Giáo dục Quy Hòa; các dự án năng lượng tái tạo, công nghiệp, du lịch tại các khu, cụm công nghiệp trên địa bàn tỉnh.</a:t>
            </a:r>
          </a:p>
          <a:p>
            <a:r>
              <a:rPr lang="vi-VN"/>
              <a:t>Tập trung chỉ đạo đầu tư, hoàn thiện hệ thống hạ tầng kỹ thuật Khu kinh tế Nhơn Hội và các khu công nghiệp trên địa bàn tỉnh; đẩy nhanh tiến độ bồi thường, hỗ trợ, giải phóng mặt bằng, bố trí tái định cư để nhà đầu tư sớm triển khai các dự án. Khuyến khích, hỗ trợ thủ tục pháp lý, mời gọi các doanh nghiệp có năng lực tài chính đầu tư xây dựng hạ tầng các CCN, đáp ứng các điều kiện tiếp nhận các dự án sản xuất công nghiệp vào hoạt động. Củng cố và phát huy vai trò của các Hiệp hội ngành, nghề nhằm hỗ trợ cho các doanh nghiệp phát triển sản xuất kinh doanh.</a:t>
            </a:r>
          </a:p>
          <a:p>
            <a:r>
              <a:rPr lang="vi-VN"/>
              <a:t>Tiếp tục cải thiện môi trường đầu tư, kinh doanh; nâng cao năng lực cạnh tranh cho các doanh nghiệp; theo dõi, đôn đốc các doanh nghiệp đẩy mạnh sản xuất, nhất là các mặt hàng, nhóm hàng đang có lợi thế về nguyên vật liệu, thị trường tiêu thụ. Tạo điều kiện giúp các doanh nghiệp xử lý hàng tồn kho, sớm tiếp cận vốn vay của ngân hàng phục vụ phát triển sản xuất kinh doanh; đơn giản hóa thủ tục hành chính, nhất là đối với các lĩnh vực thuế, hải quan, đất đai, thành lập doanh nghiệp... nhằm giảm thời gian, chi phí cho các doanh nghiệp.</a:t>
            </a:r>
          </a:p>
          <a:p>
            <a:r>
              <a:rPr lang="vi-VN"/>
              <a:t>Rà soát các cơ chế chính sách hiện có, bổ sung một số cơ chế, chính sách mới cùng với triển khai thực hiện các chính sách của Trung ương nhằm tạo điều kiện thuận lợi cho các doanh nghiệp đẩy mạnh sản xuất, kinh doanh.</a:t>
            </a:r>
            <a:endParaRPr lang="en-US"/>
          </a:p>
          <a:p>
            <a:r>
              <a:rPr lang="en-US" b="1"/>
              <a:t>Phấn đấu thu hút mới 60 dự án trong năm 2023 (trong BQL KKT 28 dự án)</a:t>
            </a:r>
            <a:endParaRPr lang="vi-VN" b="1"/>
          </a:p>
        </p:txBody>
      </p:sp>
      <p:sp>
        <p:nvSpPr>
          <p:cNvPr id="4" name="Slide Number Placeholder 3"/>
          <p:cNvSpPr>
            <a:spLocks noGrp="1"/>
          </p:cNvSpPr>
          <p:nvPr>
            <p:ph type="sldNum" sz="quarter" idx="10"/>
          </p:nvPr>
        </p:nvSpPr>
        <p:spPr/>
        <p:txBody>
          <a:bodyPr/>
          <a:lstStyle/>
          <a:p>
            <a:fld id="{50164B4F-905B-4F99-A1EB-C2D9E4133D57}" type="slidenum">
              <a:rPr lang="vi-VN" smtClean="0"/>
              <a:t>86</a:t>
            </a:fld>
            <a:endParaRPr lang="vi-VN"/>
          </a:p>
        </p:txBody>
      </p:sp>
    </p:spTree>
    <p:extLst>
      <p:ext uri="{BB962C8B-B14F-4D97-AF65-F5344CB8AC3E}">
        <p14:creationId xmlns:p14="http://schemas.microsoft.com/office/powerpoint/2010/main" val="364187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67389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Tập trung triển khai quyết liệt, đồng bộ các giải pháp hỗ trợ phát triển sản xuất, kinh doanh. Chủ động nắm bắt tình hình hoạt động của các doanh nghiệp; kịp thời hỗ trợ tháo gỡ khó khăn, vướng mắc để doanh nghiệp sản xuất, kinh doanh hiệu quả. Đôn đốc các nhà máy đã và đang hoạt động tiếp tục phát huy công suất; tạo điều kiện cho các nhà đầu tư đẩy nhanh tiến độ xây dựng, hoàn thành và đi vào hoạt động các dự án đã đăng ký đầu tư, nhất là dự án đầu tư xây dựng và kinh doanh cơ sở hạ tầng Khu Công nghiệp, Đô thị và Dịch vụ Becamex VSIP Bình Định; Khu liên hợp gang thép và Cảng chuyên dùng Khu liên hợp gang thép Long Sơn; Khu đô thị Khoa học và Giáo dục Quy Hòa; các dự án năng lượng tái tạo, công nghiệp, du lịch tại các khu, cụm công nghiệp trên địa bàn tỉnh.</a:t>
            </a:r>
          </a:p>
          <a:p>
            <a:r>
              <a:rPr lang="vi-VN"/>
              <a:t>Tập trung chỉ đạo đầu tư, hoàn thiện hệ thống hạ tầng kỹ thuật Khu kinh tế Nhơn Hội và các khu công nghiệp trên địa bàn tỉnh; đẩy nhanh tiến độ bồi thường, hỗ trợ, giải phóng mặt bằng, bố trí tái định cư để nhà đầu tư sớm triển khai các dự án. Khuyến khích, hỗ trợ thủ tục pháp lý, mời gọi các doanh nghiệp có năng lực tài chính đầu tư xây dựng hạ tầng các CCN, đáp ứng các điều kiện tiếp nhận các dự án sản xuất công nghiệp vào hoạt động. Củng cố và phát huy vai trò của các Hiệp hội ngành, nghề nhằm hỗ trợ cho các doanh nghiệp phát triển sản xuất kinh doanh.</a:t>
            </a:r>
          </a:p>
          <a:p>
            <a:r>
              <a:rPr lang="vi-VN"/>
              <a:t>Tiếp tục cải thiện môi trường đầu tư, kinh doanh; nâng cao năng lực cạnh tranh cho các doanh nghiệp; theo dõi, đôn đốc các doanh nghiệp đẩy mạnh sản xuất, nhất là các mặt hàng, nhóm hàng đang có lợi thế về nguyên vật liệu, thị trường tiêu thụ. Tạo điều kiện giúp các doanh nghiệp xử lý hàng tồn kho, sớm tiếp cận vốn vay của ngân hàng phục vụ phát triển sản xuất kinh doanh; đơn giản hóa thủ tục hành chính, nhất là đối với các lĩnh vực thuế, hải quan, đất đai, thành lập doanh nghiệp... nhằm giảm thời gian, chi phí cho các doanh nghiệp.</a:t>
            </a:r>
          </a:p>
          <a:p>
            <a:r>
              <a:rPr lang="vi-VN"/>
              <a:t>Rà soát các cơ chế chính sách hiện có, bổ sung một số cơ chế, chính sách mới cùng với triển khai thực hiện các chính sách của Trung ương nhằm tạo điều kiện thuận lợi cho các doanh nghiệp đẩy mạnh sản xuất, kinh doanh.</a:t>
            </a:r>
            <a:endParaRPr lang="en-US"/>
          </a:p>
          <a:p>
            <a:r>
              <a:rPr lang="en-US" b="1"/>
              <a:t>Phấn đấu thu hút mới 60 dự án trong năm 2023 (trong BQL KKT 28 dự án)</a:t>
            </a:r>
            <a:endParaRPr lang="vi-VN" b="1"/>
          </a:p>
        </p:txBody>
      </p:sp>
      <p:sp>
        <p:nvSpPr>
          <p:cNvPr id="4" name="Slide Number Placeholder 3"/>
          <p:cNvSpPr>
            <a:spLocks noGrp="1"/>
          </p:cNvSpPr>
          <p:nvPr>
            <p:ph type="sldNum" sz="quarter" idx="10"/>
          </p:nvPr>
        </p:nvSpPr>
        <p:spPr/>
        <p:txBody>
          <a:bodyPr/>
          <a:lstStyle/>
          <a:p>
            <a:fld id="{50164B4F-905B-4F99-A1EB-C2D9E4133D57}" type="slidenum">
              <a:rPr lang="vi-VN" smtClean="0"/>
              <a:t>87</a:t>
            </a:fld>
            <a:endParaRPr lang="vi-VN"/>
          </a:p>
        </p:txBody>
      </p:sp>
    </p:spTree>
    <p:extLst>
      <p:ext uri="{BB962C8B-B14F-4D97-AF65-F5344CB8AC3E}">
        <p14:creationId xmlns:p14="http://schemas.microsoft.com/office/powerpoint/2010/main" val="789967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Tập trung triển khai quyết liệt, đồng bộ các giải pháp hỗ trợ phát triển sản xuất, kinh doanh. Chủ động nắm bắt tình hình hoạt động của các doanh nghiệp; kịp thời hỗ trợ tháo gỡ khó khăn, vướng mắc để doanh nghiệp sản xuất, kinh doanh hiệu quả. Đôn đốc các nhà máy đã và đang hoạt động tiếp tục phát huy công suất; tạo điều kiện cho các nhà đầu tư đẩy nhanh tiến độ xây dựng, hoàn thành và đi vào hoạt động các dự án đã đăng ký đầu tư, nhất là dự án đầu tư xây dựng và kinh doanh cơ sở hạ tầng Khu Công nghiệp, Đô thị và Dịch vụ Becamex VSIP Bình Định; Khu liên hợp gang thép và Cảng chuyên dùng Khu liên hợp gang thép Long Sơn; Khu đô thị Khoa học và Giáo dục Quy Hòa; các dự án năng lượng tái tạo, công nghiệp, du lịch tại các khu, cụm công nghiệp trên địa bàn tỉnh.</a:t>
            </a:r>
          </a:p>
          <a:p>
            <a:r>
              <a:rPr lang="vi-VN"/>
              <a:t>Tập trung chỉ đạo đầu tư, hoàn thiện hệ thống hạ tầng kỹ thuật Khu kinh tế Nhơn Hội và các khu công nghiệp trên địa bàn tỉnh; đẩy nhanh tiến độ bồi thường, hỗ trợ, giải phóng mặt bằng, bố trí tái định cư để nhà đầu tư sớm triển khai các dự án. Khuyến khích, hỗ trợ thủ tục pháp lý, mời gọi các doanh nghiệp có năng lực tài chính đầu tư xây dựng hạ tầng các CCN, đáp ứng các điều kiện tiếp nhận các dự án sản xuất công nghiệp vào hoạt động. Củng cố và phát huy vai trò của các Hiệp hội ngành, nghề nhằm hỗ trợ cho các doanh nghiệp phát triển sản xuất kinh doanh.</a:t>
            </a:r>
          </a:p>
          <a:p>
            <a:r>
              <a:rPr lang="vi-VN"/>
              <a:t>Tiếp tục cải thiện môi trường đầu tư, kinh doanh; nâng cao năng lực cạnh tranh cho các doanh nghiệp; theo dõi, đôn đốc các doanh nghiệp đẩy mạnh sản xuất, nhất là các mặt hàng, nhóm hàng đang có lợi thế về nguyên vật liệu, thị trường tiêu thụ. Tạo điều kiện giúp các doanh nghiệp xử lý hàng tồn kho, sớm tiếp cận vốn vay của ngân hàng phục vụ phát triển sản xuất kinh doanh; đơn giản hóa thủ tục hành chính, nhất là đối với các lĩnh vực thuế, hải quan, đất đai, thành lập doanh nghiệp... nhằm giảm thời gian, chi phí cho các doanh nghiệp.</a:t>
            </a:r>
          </a:p>
          <a:p>
            <a:r>
              <a:rPr lang="vi-VN"/>
              <a:t>Rà soát các cơ chế chính sách hiện có, bổ sung một số cơ chế, chính sách mới cùng với triển khai thực hiện các chính sách của Trung ương nhằm tạo điều kiện thuận lợi cho các doanh nghiệp đẩy mạnh sản xuất, kinh doanh.</a:t>
            </a:r>
            <a:endParaRPr lang="en-US"/>
          </a:p>
          <a:p>
            <a:r>
              <a:rPr lang="en-US" b="1"/>
              <a:t>Phấn đấu thu hút mới 60 dự án trong năm 2023 (trong BQL KKT 28 dự án)</a:t>
            </a:r>
            <a:endParaRPr lang="vi-VN" b="1"/>
          </a:p>
        </p:txBody>
      </p:sp>
      <p:sp>
        <p:nvSpPr>
          <p:cNvPr id="4" name="Slide Number Placeholder 3"/>
          <p:cNvSpPr>
            <a:spLocks noGrp="1"/>
          </p:cNvSpPr>
          <p:nvPr>
            <p:ph type="sldNum" sz="quarter" idx="10"/>
          </p:nvPr>
        </p:nvSpPr>
        <p:spPr/>
        <p:txBody>
          <a:bodyPr/>
          <a:lstStyle/>
          <a:p>
            <a:fld id="{50164B4F-905B-4F99-A1EB-C2D9E4133D57}" type="slidenum">
              <a:rPr lang="vi-VN" smtClean="0"/>
              <a:t>88</a:t>
            </a:fld>
            <a:endParaRPr lang="vi-VN"/>
          </a:p>
        </p:txBody>
      </p:sp>
    </p:spTree>
    <p:extLst>
      <p:ext uri="{BB962C8B-B14F-4D97-AF65-F5344CB8AC3E}">
        <p14:creationId xmlns:p14="http://schemas.microsoft.com/office/powerpoint/2010/main" val="7899672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Tập trung triển khai quyết liệt, đồng bộ các giải pháp hỗ trợ phát triển sản xuất, kinh doanh. Chủ động nắm bắt tình hình hoạt động của các doanh nghiệp; kịp thời hỗ trợ tháo gỡ khó khăn, vướng mắc để doanh nghiệp sản xuất, kinh doanh hiệu quả. Đôn đốc các nhà máy đã và đang hoạt động tiếp tục phát huy công suất; tạo điều kiện cho các nhà đầu tư đẩy nhanh tiến độ xây dựng, hoàn thành và đi vào hoạt động các dự án đã đăng ký đầu tư, nhất là dự án đầu tư xây dựng và kinh doanh cơ sở hạ tầng Khu Công nghiệp, Đô thị và Dịch vụ Becamex VSIP Bình Định; Khu liên hợp gang thép và Cảng chuyên dùng Khu liên hợp gang thép Long Sơn; Khu đô thị Khoa học và Giáo dục Quy Hòa; các dự án năng lượng tái tạo, công nghiệp, du lịch tại các khu, cụm công nghiệp trên địa bàn tỉnh.</a:t>
            </a:r>
          </a:p>
          <a:p>
            <a:r>
              <a:rPr lang="vi-VN"/>
              <a:t>Tập trung chỉ đạo đầu tư, hoàn thiện hệ thống hạ tầng kỹ thuật Khu kinh tế Nhơn Hội và các khu công nghiệp trên địa bàn tỉnh; đẩy nhanh tiến độ bồi thường, hỗ trợ, giải phóng mặt bằng, bố trí tái định cư để nhà đầu tư sớm triển khai các dự án. Khuyến khích, hỗ trợ thủ tục pháp lý, mời gọi các doanh nghiệp có năng lực tài chính đầu tư xây dựng hạ tầng các CCN, đáp ứng các điều kiện tiếp nhận các dự án sản xuất công nghiệp vào hoạt động. Củng cố và phát huy vai trò của các Hiệp hội ngành, nghề nhằm hỗ trợ cho các doanh nghiệp phát triển sản xuất kinh doanh.</a:t>
            </a:r>
          </a:p>
          <a:p>
            <a:r>
              <a:rPr lang="vi-VN"/>
              <a:t>Tiếp tục cải thiện môi trường đầu tư, kinh doanh; nâng cao năng lực cạnh tranh cho các doanh nghiệp; theo dõi, đôn đốc các doanh nghiệp đẩy mạnh sản xuất, nhất là các mặt hàng, nhóm hàng đang có lợi thế về nguyên vật liệu, thị trường tiêu thụ. Tạo điều kiện giúp các doanh nghiệp xử lý hàng tồn kho, sớm tiếp cận vốn vay của ngân hàng phục vụ phát triển sản xuất kinh doanh; đơn giản hóa thủ tục hành chính, nhất là đối với các lĩnh vực thuế, hải quan, đất đai, thành lập doanh nghiệp... nhằm giảm thời gian, chi phí cho các doanh nghiệp.</a:t>
            </a:r>
          </a:p>
          <a:p>
            <a:r>
              <a:rPr lang="vi-VN"/>
              <a:t>Rà soát các cơ chế chính sách hiện có, bổ sung một số cơ chế, chính sách mới cùng với triển khai thực hiện các chính sách của Trung ương nhằm tạo điều kiện thuận lợi cho các doanh nghiệp đẩy mạnh sản xuất, kinh doanh.</a:t>
            </a:r>
            <a:endParaRPr lang="en-US"/>
          </a:p>
          <a:p>
            <a:r>
              <a:rPr lang="en-US" b="1"/>
              <a:t>Phấn đấu thu hút mới 60 dự án trong năm 2023 (trong BQL KKT 28 dự án)</a:t>
            </a:r>
            <a:endParaRPr lang="vi-VN" b="1"/>
          </a:p>
        </p:txBody>
      </p:sp>
      <p:sp>
        <p:nvSpPr>
          <p:cNvPr id="4" name="Slide Number Placeholder 3"/>
          <p:cNvSpPr>
            <a:spLocks noGrp="1"/>
          </p:cNvSpPr>
          <p:nvPr>
            <p:ph type="sldNum" sz="quarter" idx="10"/>
          </p:nvPr>
        </p:nvSpPr>
        <p:spPr/>
        <p:txBody>
          <a:bodyPr/>
          <a:lstStyle/>
          <a:p>
            <a:fld id="{50164B4F-905B-4F99-A1EB-C2D9E4133D57}" type="slidenum">
              <a:rPr lang="vi-VN" smtClean="0"/>
              <a:t>89</a:t>
            </a:fld>
            <a:endParaRPr lang="vi-VN"/>
          </a:p>
        </p:txBody>
      </p:sp>
    </p:spTree>
    <p:extLst>
      <p:ext uri="{BB962C8B-B14F-4D97-AF65-F5344CB8AC3E}">
        <p14:creationId xmlns:p14="http://schemas.microsoft.com/office/powerpoint/2010/main" val="38253506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Tiếp tục đẩy mạnh các hoạt động thương mại, xuất khẩu; theo đó đẩy mạnh xuất khẩu các mặt hàng có lợi thế cạnh tranh, tích cực phát triển các mặt hàng có tiềm năng thành những mặt hàng xuất khẩu mới. Đẩy mạnh xuất khẩu các mặt hàng nông sản chế biến, sản phẩm gỗ, đá granite, hàng may mặc, thủ công mỹ nghệ,...</a:t>
            </a:r>
          </a:p>
          <a:p>
            <a:r>
              <a:rPr lang="vi-VN"/>
              <a:t>Thúc đẩy phát triển các hoạt động thương mại đi đôi với thực hiện tốt công tác quản lý thị trường, coi trọng công tác phát triển thị trường trong nước, thực hiện chính sách khuyến khích tiêu dùng nội địa. Tăng cường liên kết, hợp tác với các địa phương trong nước để phát triển thương mại, dịch vụ. Phát triển các cụm thương mại, dịch vụ ở các thị trấn, thị tứ và điểm dân cư nông thôn, miền núi, vùng sâu, vùng xa, góp phần đẩy mạnh lưu thông hàng hoá và đáp ứng nhu cầu đời sống nhân dân. Chú trọng tăng cường các biện pháp kiểm soát, bình ổn giá cả thị trường, chống hàng giả, hàng kém chất lượng; ngăn chặn có hiệu quả hành vi gian lận thương mại, nhập khẩu hàng hóa kém chất lượng. </a:t>
            </a:r>
            <a:r>
              <a:rPr lang="vi-VN" b="1"/>
              <a:t>Tiếp tục thực hiện cuộc vận động “Người Việt Nam ưu tiên dùng hàng Việt Nam”, đẩy mạnh tiêu thụ nông sản, sản phẩm do người dân, doanh nghiệp trên địa bàn tỉnh sản xuất với tinh thần “Người Bình Định ưu tiên dùng hàng Bình Định”. </a:t>
            </a:r>
            <a:endParaRPr lang="en-US" b="1"/>
          </a:p>
          <a:p>
            <a:r>
              <a:rPr lang="vi-VN"/>
              <a:t>Hỗ trợ các doanh nghiệp, làng nghề tiểu thủ công nghiệp tham gia hội chợ, triển lãm trong và ngoài nước, duy trì và phát triển các làng nghề tiểu thủ công nghiệp truyền thống… Thực hiện đồng bộ các giải pháp và khai thác có hiệu quả các cơ hội, các ưu đãi trong cam kết quốc tế để mở rộng thị trường xuất khẩu.</a:t>
            </a:r>
          </a:p>
        </p:txBody>
      </p:sp>
      <p:sp>
        <p:nvSpPr>
          <p:cNvPr id="4" name="Slide Number Placeholder 3"/>
          <p:cNvSpPr>
            <a:spLocks noGrp="1"/>
          </p:cNvSpPr>
          <p:nvPr>
            <p:ph type="sldNum" sz="quarter" idx="10"/>
          </p:nvPr>
        </p:nvSpPr>
        <p:spPr/>
        <p:txBody>
          <a:bodyPr/>
          <a:lstStyle/>
          <a:p>
            <a:fld id="{50164B4F-905B-4F99-A1EB-C2D9E4133D57}" type="slidenum">
              <a:rPr lang="vi-VN" smtClean="0"/>
              <a:t>90</a:t>
            </a:fld>
            <a:endParaRPr lang="vi-VN"/>
          </a:p>
        </p:txBody>
      </p:sp>
    </p:spTree>
    <p:extLst>
      <p:ext uri="{BB962C8B-B14F-4D97-AF65-F5344CB8AC3E}">
        <p14:creationId xmlns:p14="http://schemas.microsoft.com/office/powerpoint/2010/main" val="2223271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Tiếp tục đẩy mạnh các hoạt động thương mại, xuất khẩu; theo đó đẩy mạnh xuất khẩu các mặt hàng có lợi thế cạnh tranh, tích cực phát triển các mặt hàng có tiềm năng thành những mặt hàng xuất khẩu mới. Đẩy mạnh xuất khẩu các mặt hàng nông sản chế biến, sản phẩm gỗ, đá granite, hàng may mặc, thủ công mỹ nghệ,...</a:t>
            </a:r>
          </a:p>
          <a:p>
            <a:r>
              <a:rPr lang="vi-VN"/>
              <a:t>Thúc đẩy phát triển các hoạt động thương mại đi đôi với thực hiện tốt công tác quản lý thị trường, coi trọng công tác phát triển thị trường trong nước, thực hiện chính sách khuyến khích tiêu dùng nội địa. Tăng cường liên kết, hợp tác với các địa phương trong nước để phát triển thương mại, dịch vụ. Phát triển các cụm thương mại, dịch vụ ở các thị trấn, thị tứ và điểm dân cư nông thôn, miền núi, vùng sâu, vùng xa, góp phần đẩy mạnh lưu thông hàng hoá và đáp ứng nhu cầu đời sống nhân dân. Chú trọng tăng cường các biện pháp kiểm soát, bình ổn giá cả thị trường, chống hàng giả, hàng kém chất lượng; ngăn chặn có hiệu quả hành vi gian lận thương mại, nhập khẩu hàng hóa kém chất lượng. </a:t>
            </a:r>
            <a:r>
              <a:rPr lang="vi-VN" b="1"/>
              <a:t>Tiếp tục thực hiện cuộc vận động “Người Việt Nam ưu tiên dùng hàng Việt Nam”, đẩy mạnh tiêu thụ nông sản, sản phẩm do người dân, doanh nghiệp trên địa bàn tỉnh sản xuất với tinh thần “Người Bình Định ưu tiên dùng hàng Bình Định”. </a:t>
            </a:r>
            <a:endParaRPr lang="en-US" b="1"/>
          </a:p>
          <a:p>
            <a:r>
              <a:rPr lang="vi-VN"/>
              <a:t>Hỗ trợ các doanh nghiệp, làng nghề tiểu thủ công nghiệp tham gia hội chợ, triển lãm trong và ngoài nước, duy trì và phát triển các làng nghề tiểu thủ công nghiệp truyền thống… Thực hiện đồng bộ các giải pháp và khai thác có hiệu quả các cơ hội, các ưu đãi trong cam kết quốc tế để mở rộng thị trường xuất khẩu.</a:t>
            </a:r>
          </a:p>
        </p:txBody>
      </p:sp>
      <p:sp>
        <p:nvSpPr>
          <p:cNvPr id="4" name="Slide Number Placeholder 3"/>
          <p:cNvSpPr>
            <a:spLocks noGrp="1"/>
          </p:cNvSpPr>
          <p:nvPr>
            <p:ph type="sldNum" sz="quarter" idx="10"/>
          </p:nvPr>
        </p:nvSpPr>
        <p:spPr/>
        <p:txBody>
          <a:bodyPr/>
          <a:lstStyle/>
          <a:p>
            <a:fld id="{50164B4F-905B-4F99-A1EB-C2D9E4133D57}" type="slidenum">
              <a:rPr lang="vi-VN" smtClean="0"/>
              <a:t>91</a:t>
            </a:fld>
            <a:endParaRPr lang="vi-VN"/>
          </a:p>
        </p:txBody>
      </p:sp>
    </p:spTree>
    <p:extLst>
      <p:ext uri="{BB962C8B-B14F-4D97-AF65-F5344CB8AC3E}">
        <p14:creationId xmlns:p14="http://schemas.microsoft.com/office/powerpoint/2010/main" val="22232716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Tiếp tục đẩy mạnh các hoạt động thương mại, xuất khẩu; theo đó đẩy mạnh xuất khẩu các mặt hàng có lợi thế cạnh tranh, tích cực phát triển các mặt hàng có tiềm năng thành những mặt hàng xuất khẩu mới. Đẩy mạnh xuất khẩu các mặt hàng nông sản chế biến, sản phẩm gỗ, đá granite, hàng may mặc, thủ công mỹ nghệ,...</a:t>
            </a:r>
          </a:p>
          <a:p>
            <a:r>
              <a:rPr lang="vi-VN"/>
              <a:t>Thúc đẩy phát triển các hoạt động thương mại đi đôi với thực hiện tốt công tác quản lý thị trường, coi trọng công tác phát triển thị trường trong nước, thực hiện chính sách khuyến khích tiêu dùng nội địa. Tăng cường liên kết, hợp tác với các địa phương trong nước để phát triển thương mại, dịch vụ. Phát triển các cụm thương mại, dịch vụ ở các thị trấn, thị tứ và điểm dân cư nông thôn, miền núi, vùng sâu, vùng xa, góp phần đẩy mạnh lưu thông hàng hoá và đáp ứng nhu cầu đời sống nhân dân. Chú trọng tăng cường các biện pháp kiểm soát, bình ổn giá cả thị trường, chống hàng giả, hàng kém chất lượng; ngăn chặn có hiệu quả hành vi gian lận thương mại, nhập khẩu hàng hóa kém chất lượng. </a:t>
            </a:r>
            <a:r>
              <a:rPr lang="vi-VN" b="1"/>
              <a:t>Tiếp tục thực hiện cuộc vận động “Người Việt Nam ưu tiên dùng hàng Việt Nam”, đẩy mạnh tiêu thụ nông sản, sản phẩm do người dân, doanh nghiệp trên địa bàn tỉnh sản xuất với tinh thần “Người Bình Định ưu tiên dùng hàng Bình Định”. </a:t>
            </a:r>
            <a:endParaRPr lang="en-US" b="1"/>
          </a:p>
          <a:p>
            <a:r>
              <a:rPr lang="vi-VN"/>
              <a:t>Hỗ trợ các doanh nghiệp, làng nghề tiểu thủ công nghiệp tham gia hội chợ, triển lãm trong và ngoài nước, duy trì và phát triển các làng nghề tiểu thủ công nghiệp truyền thống… Thực hiện đồng bộ các giải pháp và khai thác có hiệu quả các cơ hội, các ưu đãi trong cam kết quốc tế để mở rộng thị trường xuất khẩu.</a:t>
            </a:r>
          </a:p>
        </p:txBody>
      </p:sp>
      <p:sp>
        <p:nvSpPr>
          <p:cNvPr id="4" name="Slide Number Placeholder 3"/>
          <p:cNvSpPr>
            <a:spLocks noGrp="1"/>
          </p:cNvSpPr>
          <p:nvPr>
            <p:ph type="sldNum" sz="quarter" idx="10"/>
          </p:nvPr>
        </p:nvSpPr>
        <p:spPr/>
        <p:txBody>
          <a:bodyPr/>
          <a:lstStyle/>
          <a:p>
            <a:fld id="{50164B4F-905B-4F99-A1EB-C2D9E4133D57}" type="slidenum">
              <a:rPr lang="vi-VN" smtClean="0"/>
              <a:t>92</a:t>
            </a:fld>
            <a:endParaRPr lang="vi-VN"/>
          </a:p>
        </p:txBody>
      </p:sp>
    </p:spTree>
    <p:extLst>
      <p:ext uri="{BB962C8B-B14F-4D97-AF65-F5344CB8AC3E}">
        <p14:creationId xmlns:p14="http://schemas.microsoft.com/office/powerpoint/2010/main" val="22232716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Nghiên cứu, đổi mới các hoạt động thu hút du lịch tại Quảng trường Nguyễn Tất Thành (các hoạt động văn hóa - nghệ thuật, khám phá khoa học...); các Tháp Chăm, di tích lịch sử - văn hóa trên địa bàn tỉnh nhằm thu hút khách du lịch và phục vụ đời sống tinh thần của người dân.</a:t>
            </a:r>
          </a:p>
          <a:p>
            <a:r>
              <a:rPr lang="vi-VN"/>
              <a:t>Đẩy mạnh thực hiện chương trình hợp tác phát triển du lịch với các tỉnh, thành phố có chương trình hợp tác với du lịch Bình Định; đồng thời mở rộng hợp tác với các tỉnh, thành phố trong cả nước. Tăng cường công tác quảng bá xúc tiến điểm đến du lịch Bình Định tại các thị trường khách quốc tế tiềm năng như Nhật Bản, Hàn Quốc… Phấn đấu thu hút khoảng 5 triệu lượt khách du lịch trong năm 2023.</a:t>
            </a:r>
          </a:p>
        </p:txBody>
      </p:sp>
      <p:sp>
        <p:nvSpPr>
          <p:cNvPr id="4" name="Slide Number Placeholder 3"/>
          <p:cNvSpPr>
            <a:spLocks noGrp="1"/>
          </p:cNvSpPr>
          <p:nvPr>
            <p:ph type="sldNum" sz="quarter" idx="10"/>
          </p:nvPr>
        </p:nvSpPr>
        <p:spPr/>
        <p:txBody>
          <a:bodyPr/>
          <a:lstStyle/>
          <a:p>
            <a:fld id="{50164B4F-905B-4F99-A1EB-C2D9E4133D57}" type="slidenum">
              <a:rPr lang="vi-VN" smtClean="0"/>
              <a:t>93</a:t>
            </a:fld>
            <a:endParaRPr lang="vi-VN"/>
          </a:p>
        </p:txBody>
      </p:sp>
    </p:spTree>
    <p:extLst>
      <p:ext uri="{BB962C8B-B14F-4D97-AF65-F5344CB8AC3E}">
        <p14:creationId xmlns:p14="http://schemas.microsoft.com/office/powerpoint/2010/main" val="10989281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Tăng cường công tác quản lý thu, đôn đốc thu, chống tình trạng thất thu, lạm thu, giảm nợ đọng thuế. Đảm bảo chi ngân sách theo đúng tiêu chuẩn, định mức, đồng thời, triệt để tiết kiệm chi, cắt giảm các khoản chi không thật sự cần thiết; phân bổ nguồn lực thực hiện các nhiệm vụ trọng tâm trong năm 2023, chú trọng bố trí nguồn lực cho một số lĩnh vực quan trọng phục vụ cho phát triển kinh tế - xã hội của địa phương: bảo vệ môi trường; nông, lâm, ngư nghiệp; giáo dục, đào tạo, y tế; khuyến công; thương mại dịch vụ; văn hóa, du lịch,… Tiếp tục thực hiện các giải pháp nhằm hạn chế tình trạng tín dụng đen trên địa bàn tỉnh.</a:t>
            </a:r>
          </a:p>
          <a:p>
            <a:r>
              <a:rPr lang="vi-VN"/>
              <a:t>Các Sở, ban, ngành và UBND các huyện, thị xã, thành phố tăng cường trách nhiệm quản lý thu thuế đối với lĩnh vực thuộc chức năng theo dõi, quản lý của mình, đặt biệt là lĩnh vực ngoài quốc doanh; đồng thời, phối hợp chặt chẽ và chủ động kết nối chia sẻ dữ liệu với ngành Thuế nhằm triển khai thực hiện có hiệu quả các biện pháp quản lý nguồn thu, chống thất thu ngân sách trên địa bàn tỉnh.</a:t>
            </a:r>
          </a:p>
          <a:p>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94</a:t>
            </a:fld>
            <a:endParaRPr lang="vi-VN"/>
          </a:p>
        </p:txBody>
      </p:sp>
    </p:spTree>
    <p:extLst>
      <p:ext uri="{BB962C8B-B14F-4D97-AF65-F5344CB8AC3E}">
        <p14:creationId xmlns:p14="http://schemas.microsoft.com/office/powerpoint/2010/main" val="41088592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t>
            </a:r>
            <a:r>
              <a:rPr lang="vi-VN"/>
              <a:t>ư</a:t>
            </a:r>
            <a:r>
              <a:rPr lang="en-US"/>
              <a:t>u ý các mốc thời gian giải ngân vốn đầu t</a:t>
            </a:r>
            <a:r>
              <a:rPr lang="vi-VN"/>
              <a:t>ư</a:t>
            </a:r>
            <a:r>
              <a:rPr lang="en-US"/>
              <a:t> công: 30/6 – 30/9 – 31/12 t</a:t>
            </a:r>
            <a:r>
              <a:rPr lang="vi-VN"/>
              <a:t>ư</a:t>
            </a:r>
            <a:r>
              <a:rPr lang="en-US"/>
              <a:t>ơng ứng 40 – 60 và phấn đấu 100% đến 31/12/2023.</a:t>
            </a:r>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95</a:t>
            </a:fld>
            <a:endParaRPr lang="vi-VN"/>
          </a:p>
        </p:txBody>
      </p:sp>
    </p:spTree>
    <p:extLst>
      <p:ext uri="{BB962C8B-B14F-4D97-AF65-F5344CB8AC3E}">
        <p14:creationId xmlns:p14="http://schemas.microsoft.com/office/powerpoint/2010/main" val="40250164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Nhằm không ngừng mở rộng quan hệ hợp tác quốc tế, đẩy mạnh thu hút đầu</a:t>
            </a:r>
            <a:r>
              <a:rPr lang="en-US"/>
              <a:t> </a:t>
            </a:r>
            <a:r>
              <a:rPr lang="vi-VN"/>
              <a:t>tư, phát triển thương mại, du lịch với các đối tác nước ngoài, phục vụ phát triển kinh</a:t>
            </a:r>
            <a:r>
              <a:rPr lang="en-US"/>
              <a:t> </a:t>
            </a:r>
            <a:r>
              <a:rPr lang="vi-VN"/>
              <a:t>tế - xã hội của tỉnh theo Nghị quyết Đại hội Đảng bộ tỉnh lần thứ XX đã đề ra</a:t>
            </a:r>
            <a:r>
              <a:rPr lang="en-US"/>
              <a:t>; UBND tỉnh ban hành KH 29 năm 2023; Theo đó t</a:t>
            </a:r>
            <a:r>
              <a:rPr lang="vi-VN"/>
              <a:t>rong năm 2023, tập trung tổ chức gặp gỡ, làm việc với các đại sứ quán và</a:t>
            </a:r>
            <a:r>
              <a:rPr lang="en-US"/>
              <a:t> </a:t>
            </a:r>
            <a:r>
              <a:rPr lang="vi-VN"/>
              <a:t>tổ chức, đối tác tiềm năng của các nước mà tỉnh đã thiết lập quan hệ hợp tác, hữu</a:t>
            </a:r>
            <a:r>
              <a:rPr lang="en-US"/>
              <a:t> </a:t>
            </a:r>
            <a:r>
              <a:rPr lang="vi-VN"/>
              <a:t>nghị như: Nhật Bản, Hàn Quốc, Trung Quốc, Singapore, Thái Lan, Ấn Độ, Pháp,</a:t>
            </a:r>
            <a:r>
              <a:rPr lang="en-US"/>
              <a:t> </a:t>
            </a:r>
            <a:r>
              <a:rPr lang="vi-VN"/>
              <a:t>Đức, Australia,…;</a:t>
            </a:r>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96</a:t>
            </a:fld>
            <a:endParaRPr lang="vi-VN"/>
          </a:p>
        </p:txBody>
      </p:sp>
    </p:spTree>
    <p:extLst>
      <p:ext uri="{BB962C8B-B14F-4D97-AF65-F5344CB8AC3E}">
        <p14:creationId xmlns:p14="http://schemas.microsoft.com/office/powerpoint/2010/main" val="2302576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8202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Nhằm không ngừng mở rộng quan hệ hợp tác quốc tế, đẩy mạnh thu hút đầu</a:t>
            </a:r>
            <a:r>
              <a:rPr lang="en-US"/>
              <a:t> </a:t>
            </a:r>
            <a:r>
              <a:rPr lang="vi-VN"/>
              <a:t>tư, phát triển thương mại, du lịch với các đối tác nước ngoài, phục vụ phát triển kinh</a:t>
            </a:r>
            <a:r>
              <a:rPr lang="en-US"/>
              <a:t> </a:t>
            </a:r>
            <a:r>
              <a:rPr lang="vi-VN"/>
              <a:t>tế - xã hội của tỉnh theo Nghị quyết Đại hội Đảng bộ tỉnh lần thứ XX đã đề ra</a:t>
            </a:r>
            <a:r>
              <a:rPr lang="en-US"/>
              <a:t>; UBND tỉnh ban hành KH 29 năm 2023; Theo đó t</a:t>
            </a:r>
            <a:r>
              <a:rPr lang="vi-VN"/>
              <a:t>rong năm 2023, tập trung tổ chức gặp gỡ, làm việc với các đại sứ quán và</a:t>
            </a:r>
            <a:r>
              <a:rPr lang="en-US"/>
              <a:t> </a:t>
            </a:r>
            <a:r>
              <a:rPr lang="vi-VN"/>
              <a:t>tổ chức, đối tác tiềm năng của các nước mà tỉnh đã thiết lập quan hệ hợp tác, hữu</a:t>
            </a:r>
            <a:r>
              <a:rPr lang="en-US"/>
              <a:t> </a:t>
            </a:r>
            <a:r>
              <a:rPr lang="vi-VN"/>
              <a:t>nghị như: Nhật Bản, Hàn Quốc, Trung Quốc, Singapore, Thái Lan, Ấn Độ, Pháp,</a:t>
            </a:r>
            <a:r>
              <a:rPr lang="en-US"/>
              <a:t> </a:t>
            </a:r>
            <a:r>
              <a:rPr lang="vi-VN"/>
              <a:t>Đức, Australia,…;</a:t>
            </a:r>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97</a:t>
            </a:fld>
            <a:endParaRPr lang="vi-VN"/>
          </a:p>
        </p:txBody>
      </p:sp>
    </p:spTree>
    <p:extLst>
      <p:ext uri="{BB962C8B-B14F-4D97-AF65-F5344CB8AC3E}">
        <p14:creationId xmlns:p14="http://schemas.microsoft.com/office/powerpoint/2010/main" val="23025769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Nhằm không ngừng mở rộng quan hệ hợp tác quốc tế, đẩy mạnh thu hút đầu</a:t>
            </a:r>
            <a:r>
              <a:rPr lang="en-US"/>
              <a:t> </a:t>
            </a:r>
            <a:r>
              <a:rPr lang="vi-VN"/>
              <a:t>tư, phát triển thương mại, du lịch với các đối tác nước ngoài, phục vụ phát triển kinh</a:t>
            </a:r>
            <a:r>
              <a:rPr lang="en-US"/>
              <a:t> </a:t>
            </a:r>
            <a:r>
              <a:rPr lang="vi-VN"/>
              <a:t>tế - xã hội của tỉnh theo Nghị quyết Đại hội Đảng bộ tỉnh lần thứ XX đã đề ra</a:t>
            </a:r>
            <a:r>
              <a:rPr lang="en-US"/>
              <a:t>; UBND tỉnh ban hành KH 29 năm 2023; Theo đó t</a:t>
            </a:r>
            <a:r>
              <a:rPr lang="vi-VN"/>
              <a:t>rong năm 2023, tập trung tổ chức gặp gỡ, làm việc với các đại sứ quán và</a:t>
            </a:r>
            <a:r>
              <a:rPr lang="en-US"/>
              <a:t> </a:t>
            </a:r>
            <a:r>
              <a:rPr lang="vi-VN"/>
              <a:t>tổ chức, đối tác tiềm năng của các nước mà tỉnh đã thiết lập quan hệ hợp tác, hữu</a:t>
            </a:r>
            <a:r>
              <a:rPr lang="en-US"/>
              <a:t> </a:t>
            </a:r>
            <a:r>
              <a:rPr lang="vi-VN"/>
              <a:t>nghị như: Nhật Bản, Hàn Quốc, Trung Quốc, Singapore, Thái Lan, Ấn Độ, Pháp,</a:t>
            </a:r>
            <a:r>
              <a:rPr lang="en-US"/>
              <a:t> </a:t>
            </a:r>
            <a:r>
              <a:rPr lang="vi-VN"/>
              <a:t>Đức, Australia,…;</a:t>
            </a:r>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98</a:t>
            </a:fld>
            <a:endParaRPr lang="vi-VN"/>
          </a:p>
        </p:txBody>
      </p:sp>
    </p:spTree>
    <p:extLst>
      <p:ext uri="{BB962C8B-B14F-4D97-AF65-F5344CB8AC3E}">
        <p14:creationId xmlns:p14="http://schemas.microsoft.com/office/powerpoint/2010/main" val="23025769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Duy trì tốc độ tăng trưởng và phát triển toàn diện nông, lâm, ngư nghiệp. Tập trung rà soát, bổ sung các cơ chế, chính sách, đề án, dự án, kế hoạch thực hiện Chương trình hành động của Tỉnh ủy về phát triển nông nghiệp ứng dụng công nghệ cao gắn với đẩy mạnh xây dựng nông thôn mới trên địa bàn tỉnh và Kế hoạch cơ cấu lại ngành nông nghiệp giai đoạn 2021-2025. Tổ chức thực hiện và bổ sung các cơ chế chính sách mới để khuyến khích phát triển các vùng sản xuất chuyên canh, chăn nuôi quy mô lớn, vùng nông nghiệp công nghệ cao theo các chuỗi liên kết từ sản xuất, bảo quản, chế biến đến tiêu thụ sản phẩm. Tập trung ứng dụng cơ giới hóa, khoa học công nghệ vào sản xuất nông, lâm, ngư nghiệp. Khuyến khích đầu tư phát triển sản xuất kinh doanh ở nông thôn, phát triển các làng nghề truyền thống, nhất là các ngành, nghề sử dụng nhiều lao động để giải quyết việc làm, tăng thu nhập và chuyển dịch cơ cấu lao động.</a:t>
            </a:r>
          </a:p>
          <a:p>
            <a:r>
              <a:rPr lang="vi-VN"/>
              <a:t>Chuẩn bị tốt các điều kiện cho sản xuất vụ Đông - Xuân 2022 -2023, nhất là bảo đảm cơ cấu giống, chất lượng giống và tiếp tục ứng dụng các tiến bộ kỹ thuật cao vào sản xuất để đạt năng suất và sản lượng cao nhất. Chủ động xây dựng phương án sản xuất trong năm phù hợp với điều kiện nguồn nước; có cơ chế hỗ trợ nông dân đẩy mạnh gieo trồng các loại cây trồng cạn giá trị cao, thị trường tiêu thụ ổn định; phát triển vùng nguyên liệu sản xuất sắn, mía và cây công nghiệp ngắn ngày. Đẩy mạnh thực hiện các giải pháp chuyển đổi cơ cấu cây trồng, mùa vụ phù hợp để nâng cao hiệu quả sản xuất, hiệu quả sử dụng đất, tập trung đầu tư thâm canh, sử dụng giống mới cao sản để tăng năng suất và nâng cao chất lượng sản phẩm; chú trọng thực hiện chuyển đổi số trong nông nghiệp. Chuyển đổi diện tích cây trồng kém hiệu quả sang trồng cây ăn quả.</a:t>
            </a:r>
          </a:p>
          <a:p>
            <a:r>
              <a:rPr lang="vi-VN"/>
              <a:t>Tập trung phát triển chăn nuôi gia súc, gia cầm theo hướng tập trung, quy mô lớn và thực hiện nghiêm ngặt các biện pháp kiểm soát dịch bệnh gắn với cơ sở giết mổ tập trung; chú trọng thu hút đầu tư các dự án chế biến gia súc, gia cầm nhằm nâng cao giá trị sản xuất ngành chăn nuôi. Chỉ đạo tốt công tác tiêm phòng, kiểm soát chặt chẽ việc mua bán, vận chuyển, giết mổ gia súc, gia cầm.</a:t>
            </a:r>
          </a:p>
          <a:p>
            <a:r>
              <a:rPr lang="vi-VN"/>
              <a:t>Tiếp tục thực hiện các dự án trồng rừng theo kế hoạch. Khuyến khích trồng rừng kinh tế theo mô hình kinh doanh cây gỗ lớn và thường xuyên tăng cường công tác quản lý, bảo vệ rừng, phòng, chống cháy rừng.</a:t>
            </a:r>
          </a:p>
          <a:p>
            <a:r>
              <a:rPr lang="vi-VN"/>
              <a:t>Tăng cường hoạt động khai thác gắn với bảo vệ và phát triển nguồn lợi thủy sản. Đẩy mạnh phát triển các dự án ứng dụng công nghệ cao trong nuôi trồng thủy sản; khuyến khích đầu tư mở rộng công suất các nhà máy chế biến thủy sản xuất khẩu; </a:t>
            </a:r>
            <a:r>
              <a:rPr lang="vi-VN" b="1"/>
              <a:t>tiếp tục triển khai thực hiện có hiệu quả chính sách hỗ trợ ngư dân khai thác hải sản xa bờ và khắc phục cảnh báo của Ủy ban Châu Âu về chống khai thác bất hợp pháp, không báo cáo theo quy định (IUU).</a:t>
            </a:r>
            <a:r>
              <a:rPr lang="vi-VN"/>
              <a:t> Chú trọng đảm bảo an toàn cho ngư dân, phát triển dịch vụ hậu cần nghề cá, bảo đảm phòng tránh thiên tai. Thực hiện kiểm dịch tốt con giống thủy sản gắn với xử lý môi trường ao nuôi, phòng chống dịch bệnh trong nuôi trồng và phát triển nguồn lợi thủy sản.</a:t>
            </a:r>
          </a:p>
          <a:p>
            <a:r>
              <a:rPr lang="vi-VN" b="1"/>
              <a:t>Tiếp tục kiểm tra và có giải pháp củng cố, duy trì các xã đã được công nhận xã nông thôn mới, phấn đấu trong năm 2023 có thêm 03 xã hoàn thành các tiêu chí xây dựng nông thôn mới, đưa số xã đạt chuẩn nông thôn mới đến cuối năm 2023 là 90/113 xã, đạt 79,6%; phấn đấu huyện Phù Mỹ, Tây Sơn được công nhận đạt chuẩn nông thôn mới.</a:t>
            </a:r>
          </a:p>
          <a:p>
            <a:r>
              <a:rPr lang="vi-VN"/>
              <a:t>Tăng cường công tác quản lý đất đai, xử lý nghiêm việc khai thác khoáng sản trái phép; kiểm tra và có biện pháp xử lý công tác bảo vệ môi trường tại các cơ sở sản xuất ở các khu cụm công nghiệp, làng nghề. Đẩy mạnh việc kiểm tra chấp hành pháp luật về bảo vệ môi trường. Tiếp tục chỉ đạo xử lý kiên quyết các trường hợp lấn chiếm đất đai, xây dựng trái phép. Đơn giản hóa thủ tục hành chính về đất đai, đẩy nhanh tiến độ cấp giấy chứng nhận quyền sở hữu nhà ở, quyền sử dụng đất cho dân.</a:t>
            </a:r>
          </a:p>
          <a:p>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99</a:t>
            </a:fld>
            <a:endParaRPr lang="vi-VN"/>
          </a:p>
        </p:txBody>
      </p:sp>
    </p:spTree>
    <p:extLst>
      <p:ext uri="{BB962C8B-B14F-4D97-AF65-F5344CB8AC3E}">
        <p14:creationId xmlns:p14="http://schemas.microsoft.com/office/powerpoint/2010/main" val="32946327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Tập trung xây dựng Bộ hồ s</a:t>
            </a:r>
            <a:r>
              <a:rPr lang="vi-VN"/>
              <a:t>ơ</a:t>
            </a:r>
            <a:r>
              <a:rPr lang="en-US"/>
              <a:t> quốc gia “Võ cổ truyền Bình Định” đệ trình UNESCO ghi danh vào Danh sách Di sản văn hóa phi vật thể đại diện cho nhân loại trong năm 2023.</a:t>
            </a:r>
            <a:endParaRPr lang="en-US" dirty="0"/>
          </a:p>
        </p:txBody>
      </p:sp>
      <p:sp>
        <p:nvSpPr>
          <p:cNvPr id="4" name="Slide Number Placeholder 3"/>
          <p:cNvSpPr>
            <a:spLocks noGrp="1"/>
          </p:cNvSpPr>
          <p:nvPr>
            <p:ph type="sldNum" sz="quarter" idx="10"/>
          </p:nvPr>
        </p:nvSpPr>
        <p:spPr/>
        <p:txBody>
          <a:bodyPr/>
          <a:lstStyle/>
          <a:p>
            <a:fld id="{50164B4F-905B-4F99-A1EB-C2D9E4133D57}" type="slidenum">
              <a:rPr lang="vi-VN" smtClean="0"/>
              <a:t>100</a:t>
            </a:fld>
            <a:endParaRPr lang="vi-VN"/>
          </a:p>
        </p:txBody>
      </p:sp>
    </p:spTree>
    <p:extLst>
      <p:ext uri="{BB962C8B-B14F-4D97-AF65-F5344CB8AC3E}">
        <p14:creationId xmlns:p14="http://schemas.microsoft.com/office/powerpoint/2010/main" val="18575844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Chỉ số cải cách hành chính (Chỉ số PAR INDEX) </a:t>
            </a:r>
          </a:p>
          <a:p>
            <a:r>
              <a:rPr lang="en-US"/>
              <a:t>Chỉ số hài lòng về sự phục vụ hành chính (Chỉ số SIPAS) </a:t>
            </a:r>
          </a:p>
          <a:p>
            <a:r>
              <a:rPr lang="en-US"/>
              <a:t>Chỉ số năng lực cạnh tranh cấp tỉnh PCI</a:t>
            </a:r>
          </a:p>
          <a:p>
            <a:r>
              <a:rPr lang="en-US"/>
              <a:t>Chỉ số Hiệu quả Quản trị và Hành chính công cấp tỉnh ở Việt Nam (Chỉ số PAPI).</a:t>
            </a:r>
          </a:p>
          <a:p>
            <a:r>
              <a:rPr lang="en-US"/>
              <a:t>Chỉ số đánh giá năng lực cạnh tranh cấp sở, ban, ngành và Ủy ban nhân dân các huyện, thị xã, thành phố thuộc tỉnh Bình Định (DDCI), đối với TP QN năm 2022 xếp vị trí thứ 4/11 huyện, thị xã, thành phố với số điểm trung bình 73,83 điểm.</a:t>
            </a:r>
          </a:p>
        </p:txBody>
      </p:sp>
      <p:sp>
        <p:nvSpPr>
          <p:cNvPr id="4" name="Slide Number Placeholder 3"/>
          <p:cNvSpPr>
            <a:spLocks noGrp="1"/>
          </p:cNvSpPr>
          <p:nvPr>
            <p:ph type="sldNum" sz="quarter" idx="10"/>
          </p:nvPr>
        </p:nvSpPr>
        <p:spPr/>
        <p:txBody>
          <a:bodyPr/>
          <a:lstStyle/>
          <a:p>
            <a:fld id="{50164B4F-905B-4F99-A1EB-C2D9E4133D57}" type="slidenum">
              <a:rPr lang="vi-VN" smtClean="0"/>
              <a:t>101</a:t>
            </a:fld>
            <a:endParaRPr lang="vi-VN"/>
          </a:p>
        </p:txBody>
      </p:sp>
    </p:spTree>
    <p:extLst>
      <p:ext uri="{BB962C8B-B14F-4D97-AF65-F5344CB8AC3E}">
        <p14:creationId xmlns:p14="http://schemas.microsoft.com/office/powerpoint/2010/main" val="3431578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3611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1201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2321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1763" y="509588"/>
            <a:ext cx="4530725" cy="2549525"/>
          </a:xfrm>
        </p:spPr>
      </p:sp>
      <p:sp>
        <p:nvSpPr>
          <p:cNvPr id="3" name="Notes Placeholder 2"/>
          <p:cNvSpPr>
            <a:spLocks noGrp="1"/>
          </p:cNvSpPr>
          <p:nvPr>
            <p:ph type="body" idx="1"/>
          </p:nvPr>
        </p:nvSpPr>
        <p:spPr/>
        <p:txBody>
          <a:bodyPr/>
          <a:lstStyle/>
          <a:p>
            <a:pPr marL="158750" marR="0" indent="0" algn="l" defTabSz="914400" rtl="0" eaLnBrk="1" fontAlgn="auto" latinLnBrk="0" hangingPunct="1">
              <a:lnSpc>
                <a:spcPct val="150000"/>
              </a:lnSpc>
              <a:spcBef>
                <a:spcPts val="0"/>
              </a:spcBef>
              <a:spcAft>
                <a:spcPts val="0"/>
              </a:spcAft>
              <a:buClr>
                <a:srgbClr val="000000"/>
              </a:buClr>
              <a:buSzPts val="1100"/>
              <a:buFontTx/>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Tăng trưởng kinh tế trong quý 4 năm 2022:</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b="0" spc="-1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sản xuất:</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nông, lâm nghiệp và thủy sản </a:t>
            </a:r>
            <a:r>
              <a:rPr lang="de-DE" sz="1200" dirty="0">
                <a:effectLst/>
                <a:latin typeface="Times New Roman" panose="02020603050405020304" pitchFamily="18" charset="0"/>
                <a:ea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3,85%,</a:t>
            </a:r>
            <a:r>
              <a:rPr lang="de-DE" sz="1200" dirty="0">
                <a:effectLst/>
                <a:latin typeface="Times New Roman" panose="02020603050405020304" pitchFamily="18" charset="0"/>
                <a:ea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8,36%</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vào mức tăng tổng giá trị tăng thêm của toàn nền kinh tế;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công nghiệp và xây dựng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4,22%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28,64%</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indent="0" algn="l" defTabSz="914400" rtl="0" eaLnBrk="1" fontAlgn="auto" latinLnBrk="0" hangingPunct="1">
              <a:lnSpc>
                <a:spcPct val="150000"/>
              </a:lnSpc>
              <a:spcBef>
                <a:spcPts val="0"/>
              </a:spcBef>
              <a:spcAft>
                <a:spcPts val="0"/>
              </a:spcAft>
              <a:buClr>
                <a:srgbClr val="000000"/>
              </a:buClr>
              <a:buSzPts val="1100"/>
              <a:buFont typeface="Arial"/>
              <a:buNone/>
              <a:tabLst/>
              <a:defRPr/>
            </a:pP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Khu vực dịch vụ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8,12</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đóng góp </a:t>
            </a:r>
            <a:r>
              <a:rPr lang="de-DE" sz="1200" b="1" spc="-10" dirty="0">
                <a:effectLst/>
                <a:latin typeface="Times New Roman" panose="02020603050405020304" pitchFamily="18" charset="0"/>
                <a:ea typeface="Times New Roman" panose="02020603050405020304" pitchFamily="18" charset="0"/>
                <a:cs typeface="Times New Roman" panose="02020603050405020304" pitchFamily="18" charset="0"/>
              </a:rPr>
              <a:t>63%</a:t>
            </a:r>
            <a:r>
              <a:rPr lang="de-DE" sz="1200" spc="-1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Theo phương pháp sử dụng: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Tiêu dùng cuối cùng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7,12</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so với cùng kỳ năm trước;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82,6% </a:t>
            </a:r>
            <a:r>
              <a:rPr lang="de-DE"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vào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tốc độ tăng chung của nền kinh tế;</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Tích lũy tài sản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tăng </a:t>
            </a:r>
            <a:r>
              <a:rPr lang="de-DE" sz="1200" b="1" dirty="0">
                <a:effectLst/>
                <a:latin typeface="Times New Roman" panose="02020603050405020304" pitchFamily="18" charset="0"/>
                <a:ea typeface="Times New Roman" panose="02020603050405020304" pitchFamily="18" charset="0"/>
              </a:rPr>
              <a:t>5,61</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đóng góp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43,78% </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vào tốc độ tăng chung;</a:t>
            </a:r>
          </a:p>
          <a:p>
            <a:pPr marL="158750" marR="0" lvl="0" indent="0" algn="l" defTabSz="914400" rtl="0" eaLnBrk="1" fontAlgn="auto" latinLnBrk="0" hangingPunct="1">
              <a:lnSpc>
                <a:spcPct val="150000"/>
              </a:lnSpc>
              <a:spcBef>
                <a:spcPts val="0"/>
              </a:spcBef>
              <a:spcAft>
                <a:spcPts val="0"/>
              </a:spcAft>
              <a:buClr>
                <a:srgbClr val="000000"/>
              </a:buClr>
              <a:buSzPts val="1100"/>
              <a:buNone/>
              <a:tabLst/>
              <a:defRPr/>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Xuất khẩu hàng hóa và dịch vụ </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dirty="0">
                <a:effectLst/>
                <a:highlight>
                  <a:srgbClr val="FFFF00"/>
                </a:highlight>
                <a:latin typeface="Times New Roman" panose="02020603050405020304" pitchFamily="18" charset="0"/>
                <a:ea typeface="Times New Roman" panose="02020603050405020304" pitchFamily="18" charset="0"/>
              </a:rPr>
              <a:t>6,14</a:t>
            </a:r>
            <a:r>
              <a:rPr lang="de-DE"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0" dirty="0">
                <a:effectLst/>
                <a:latin typeface="Times New Roman" panose="02020603050405020304" pitchFamily="18" charset="0"/>
                <a:ea typeface="Times New Roman" panose="02020603050405020304" pitchFamily="18" charset="0"/>
                <a:cs typeface="Times New Roman" panose="02020603050405020304" pitchFamily="18" charset="0"/>
              </a:rPr>
              <a:t>n</a:t>
            </a: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hập khẩu hàng hóa và dịch vụ </a:t>
            </a:r>
            <a:r>
              <a:rPr lang="de-DE"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giảm</a:t>
            </a:r>
            <a:r>
              <a:rPr lang="de-DE" sz="1200" b="1" dirty="0">
                <a:effectLst/>
                <a:highlight>
                  <a:srgbClr val="FFFF00"/>
                </a:highlight>
                <a:latin typeface="Times New Roman" panose="02020603050405020304" pitchFamily="18" charset="0"/>
                <a:ea typeface="Times New Roman" panose="02020603050405020304" pitchFamily="18" charset="0"/>
              </a:rPr>
              <a:t> 4,83%</a:t>
            </a:r>
            <a:r>
              <a:rPr lang="vi-VN" sz="12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r>
              <a:rPr lang="de-DE" sz="1800" dirty="0">
                <a:effectLst/>
                <a:latin typeface="Times New Roman" panose="02020603050405020304" pitchFamily="18" charset="0"/>
                <a:ea typeface="Times New Roman" panose="02020603050405020304" pitchFamily="18" charset="0"/>
              </a:rPr>
              <a:t>chênh lệch xuất, nhập khẩu hàng hóa và dịch vụ làm giảm </a:t>
            </a:r>
            <a:r>
              <a:rPr lang="de-DE" sz="1800" b="1" dirty="0">
                <a:effectLst/>
                <a:highlight>
                  <a:srgbClr val="FFFF00"/>
                </a:highlight>
                <a:latin typeface="Times New Roman" panose="02020603050405020304" pitchFamily="18" charset="0"/>
                <a:ea typeface="Times New Roman" panose="02020603050405020304" pitchFamily="18" charset="0"/>
              </a:rPr>
              <a:t>26,38%.</a:t>
            </a:r>
            <a:r>
              <a:rPr lang="vi-VN" sz="2000" b="1" dirty="0">
                <a:effectLst/>
                <a:highlight>
                  <a:srgbClr val="FFFF00"/>
                </a:highlight>
              </a:rPr>
              <a:t> </a:t>
            </a:r>
            <a:endParaRPr lang="en-US" sz="1200" b="1"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2504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B4F1694E-3169-44A7-8401-E9E00CD4E96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565819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 /><Relationship Id="rId2" Type="http://schemas.openxmlformats.org/officeDocument/2006/relationships/tags" Target="../tags/tag1.xml" /><Relationship Id="rId1" Type="http://schemas.openxmlformats.org/officeDocument/2006/relationships/vmlDrawing" Target="../drawings/vmlDrawing1.vml" /><Relationship Id="rId6" Type="http://schemas.openxmlformats.org/officeDocument/2006/relationships/image" Target="../media/image2.png" /><Relationship Id="rId5" Type="http://schemas.openxmlformats.org/officeDocument/2006/relationships/image" Target="../media/image1.emf" /><Relationship Id="rId4" Type="http://schemas.openxmlformats.org/officeDocument/2006/relationships/oleObject" Target="../embeddings/oleObject1.bin"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emf" /><Relationship Id="rId3" Type="http://schemas.openxmlformats.org/officeDocument/2006/relationships/tags" Target="../tags/tag3.xml" /><Relationship Id="rId7" Type="http://schemas.openxmlformats.org/officeDocument/2006/relationships/oleObject" Target="../embeddings/oleObject2.bin" /><Relationship Id="rId2" Type="http://schemas.openxmlformats.org/officeDocument/2006/relationships/tags" Target="../tags/tag2.xml" /><Relationship Id="rId1" Type="http://schemas.openxmlformats.org/officeDocument/2006/relationships/vmlDrawing" Target="../drawings/vmlDrawing2.vml" /><Relationship Id="rId6" Type="http://schemas.openxmlformats.org/officeDocument/2006/relationships/slideMaster" Target="../slideMasters/slideMaster2.xml" /><Relationship Id="rId5" Type="http://schemas.openxmlformats.org/officeDocument/2006/relationships/tags" Target="../tags/tag5.xml" /><Relationship Id="rId4" Type="http://schemas.openxmlformats.org/officeDocument/2006/relationships/tags" Target="../tags/tag4.xml" /></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AC8FD8C-CF71-431A-B047-B9C0AD90297B}" type="datetime1">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5349119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BF1C53-03C2-49CB-85BD-9F1805AA3A86}" type="datetime1">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2540699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29A47-9FA6-482E-AAAD-41E7E8B8F414}" type="datetime1">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5754689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395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En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954CCC1-5027-4384-BFF6-B54153C697A8}"/>
              </a:ext>
            </a:extLst>
          </p:cNvPr>
          <p:cNvGraphicFramePr>
            <a:graphicFrameLocks noChangeAspect="1"/>
          </p:cNvGraphicFramePr>
          <p:nvPr userDrawn="1">
            <p:custDataLst>
              <p:tags r:id="rId2"/>
            </p:custDataLst>
            <p:extLst>
              <p:ext uri="{D42A27DB-BD31-4B8C-83A1-F6EECF244321}">
                <p14:modId xmlns:p14="http://schemas.microsoft.com/office/powerpoint/2010/main" val="29806866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5"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A954CCC1-5027-4384-BFF6-B54153C697A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11137579-B847-4EB5-981F-3534B96300A7}"/>
              </a:ext>
            </a:extLst>
          </p:cNvPr>
          <p:cNvSpPr/>
          <p:nvPr userDrawn="1"/>
        </p:nvSpPr>
        <p:spPr>
          <a:xfrm>
            <a:off x="0" y="0"/>
            <a:ext cx="12192000" cy="685800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spcBef>
                <a:spcPts val="300"/>
              </a:spcBef>
              <a:spcAft>
                <a:spcPts val="300"/>
              </a:spcAft>
            </a:pPr>
            <a:endParaRPr lang="en-GB" sz="1600" dirty="0">
              <a:solidFill>
                <a:schemeClr val="bg1"/>
              </a:solidFill>
            </a:endParaRPr>
          </a:p>
        </p:txBody>
      </p:sp>
      <p:pic>
        <p:nvPicPr>
          <p:cNvPr id="4" name="Picture 3">
            <a:extLst>
              <a:ext uri="{FF2B5EF4-FFF2-40B4-BE49-F238E27FC236}">
                <a16:creationId xmlns:a16="http://schemas.microsoft.com/office/drawing/2014/main" id="{A76312C5-E0E5-4523-BCA1-3FAC43AF8F7C}"/>
              </a:ext>
            </a:extLst>
          </p:cNvPr>
          <p:cNvPicPr>
            <a:picLocks/>
          </p:cNvPicPr>
          <p:nvPr userDrawn="1"/>
        </p:nvPicPr>
        <p:blipFill>
          <a:blip r:embed="rId6" cstate="screen">
            <a:extLst>
              <a:ext uri="{28A0092B-C50C-407E-A947-70E740481C1C}">
                <a14:useLocalDpi xmlns:a14="http://schemas.microsoft.com/office/drawing/2010/main"/>
              </a:ext>
            </a:extLst>
          </a:blip>
          <a:stretch>
            <a:fillRect/>
          </a:stretch>
        </p:blipFill>
        <p:spPr bwMode="ltGray">
          <a:xfrm>
            <a:off x="5003111" y="2336415"/>
            <a:ext cx="2185778" cy="2185171"/>
          </a:xfrm>
          <a:prstGeom prst="rect">
            <a:avLst/>
          </a:prstGeom>
        </p:spPr>
      </p:pic>
    </p:spTree>
    <p:extLst>
      <p:ext uri="{BB962C8B-B14F-4D97-AF65-F5344CB8AC3E}">
        <p14:creationId xmlns:p14="http://schemas.microsoft.com/office/powerpoint/2010/main" val="2746103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45499AC-552A-459C-ADE0-B317E3F6822D}"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65482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C62ED7-F7B0-4FF8-BD19-7361FF1B6B6C}"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91874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BF3C5F-052E-4ADC-B2C1-0C749083E065}"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7267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C83293-D424-43FC-9854-D5AF3EAA3B2F}" type="datetime1">
              <a:rPr lang="en-US" smtClean="0">
                <a:solidFill>
                  <a:prstClr val="black">
                    <a:tint val="75000"/>
                  </a:prstClr>
                </a:solidFill>
              </a:rPr>
              <a:t>4/3/2023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2263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51BB24-B24C-4E96-96FD-3964D3CA77EE}" type="datetime1">
              <a:rPr lang="en-US" smtClean="0">
                <a:solidFill>
                  <a:prstClr val="black">
                    <a:tint val="75000"/>
                  </a:prstClr>
                </a:solidFill>
              </a:rPr>
              <a:t>4/3/2023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53370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C53F58D-D92B-48FB-8F0F-3BD6ED8A8D88}" type="datetime1">
              <a:rPr lang="en-US" smtClean="0">
                <a:solidFill>
                  <a:prstClr val="black">
                    <a:tint val="75000"/>
                  </a:prstClr>
                </a:solidFill>
              </a:rPr>
              <a:t>4/3/2023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0474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76D199-5E33-47D3-9619-6DE3F9F40B6E}" type="datetime1">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4866242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F0C49-B718-4DBF-9CD5-AF076E6C4F62}" type="datetime1">
              <a:rPr lang="en-US" smtClean="0">
                <a:solidFill>
                  <a:prstClr val="black">
                    <a:tint val="75000"/>
                  </a:prstClr>
                </a:solidFill>
              </a:rPr>
              <a:t>4/3/2023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1443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D284D6-ED95-4EE4-A014-2FFAAF555D19}" type="datetime1">
              <a:rPr lang="en-US" smtClean="0">
                <a:solidFill>
                  <a:prstClr val="black">
                    <a:tint val="75000"/>
                  </a:prstClr>
                </a:solidFill>
              </a:rPr>
              <a:t>4/3/2023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54974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43612F-5B49-4879-B99A-F14DF3D27031}" type="datetime1">
              <a:rPr lang="en-US" smtClean="0">
                <a:solidFill>
                  <a:prstClr val="black">
                    <a:tint val="75000"/>
                  </a:prstClr>
                </a:solidFill>
              </a:rPr>
              <a:t>4/3/2023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63917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A64286-EBB9-4DD2-BE4A-BDAE3ACBDFA5}"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89390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164894-728A-43C7-808A-BF58C7990684}"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7326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3527"/>
            <a:ext cx="10972800" cy="50196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613527"/>
            <a:ext cx="2844800" cy="244475"/>
          </a:xfrm>
          <a:prstGeom prst="rect">
            <a:avLst/>
          </a:prstGeom>
        </p:spPr>
        <p:txBody>
          <a:bodyPr/>
          <a:lstStyle>
            <a:lvl1pPr>
              <a:defRPr smtClean="0">
                <a:latin typeface="Arial" pitchFamily="34" charset="0"/>
              </a:defRPr>
            </a:lvl1pPr>
          </a:lstStyle>
          <a:p>
            <a:pPr>
              <a:defRPr/>
            </a:pPr>
            <a:endParaRPr lang="en-US"/>
          </a:p>
        </p:txBody>
      </p:sp>
      <p:sp>
        <p:nvSpPr>
          <p:cNvPr id="5" name="Slide Number Placeholder 4"/>
          <p:cNvSpPr>
            <a:spLocks noGrp="1"/>
          </p:cNvSpPr>
          <p:nvPr>
            <p:ph type="sldNum" sz="quarter" idx="11"/>
          </p:nvPr>
        </p:nvSpPr>
        <p:spPr>
          <a:xfrm>
            <a:off x="8737600" y="6613527"/>
            <a:ext cx="2844800" cy="244475"/>
          </a:xfrm>
          <a:prstGeom prst="rect">
            <a:avLst/>
          </a:prstGeom>
        </p:spPr>
        <p:txBody>
          <a:bodyPr/>
          <a:lstStyle>
            <a:lvl1pPr>
              <a:defRPr smtClean="0">
                <a:latin typeface="Arial" pitchFamily="34" charset="0"/>
              </a:defRPr>
            </a:lvl1pPr>
          </a:lstStyle>
          <a:p>
            <a:pPr>
              <a:defRPr/>
            </a:pPr>
            <a:fld id="{66D911F5-5C36-497D-9EEB-1EC39DB548F0}" type="slidenum">
              <a:rPr lang="en-US"/>
              <a:pPr>
                <a:defRPr/>
              </a:pPr>
              <a:t>‹#›</a:t>
            </a:fld>
            <a:endParaRPr lang="en-US"/>
          </a:p>
        </p:txBody>
      </p:sp>
      <p:sp>
        <p:nvSpPr>
          <p:cNvPr id="6" name="Footer Placeholder 5"/>
          <p:cNvSpPr>
            <a:spLocks noGrp="1"/>
          </p:cNvSpPr>
          <p:nvPr>
            <p:ph type="ftr" sz="quarter" idx="12"/>
          </p:nvPr>
        </p:nvSpPr>
        <p:spPr>
          <a:xfrm>
            <a:off x="609600" y="1143002"/>
            <a:ext cx="11277600" cy="239713"/>
          </a:xfrm>
          <a:prstGeom prst="rect">
            <a:avLst/>
          </a:prstGeom>
        </p:spPr>
        <p:txBody>
          <a:bodyPr/>
          <a:lstStyle>
            <a:lvl1pPr>
              <a:defRPr smtClean="0">
                <a:latin typeface="Arial" pitchFamily="34" charset="0"/>
              </a:defRPr>
            </a:lvl1pPr>
          </a:lstStyle>
          <a:p>
            <a:pPr>
              <a:defRPr/>
            </a:pPr>
            <a:r>
              <a:rPr lang="en-US"/>
              <a:t>www.themegallery.com</a:t>
            </a:r>
          </a:p>
        </p:txBody>
      </p:sp>
    </p:spTree>
    <p:extLst>
      <p:ext uri="{BB962C8B-B14F-4D97-AF65-F5344CB8AC3E}">
        <p14:creationId xmlns:p14="http://schemas.microsoft.com/office/powerpoint/2010/main" val="37589091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20E9A7C-FB74-480B-8212-8CE5C1AF5D1B}"/>
              </a:ext>
            </a:extLst>
          </p:cNvPr>
          <p:cNvGraphicFramePr>
            <a:graphicFrameLocks noChangeAspect="1"/>
          </p:cNvGraphicFramePr>
          <p:nvPr userDrawn="1">
            <p:custDataLst>
              <p:tags r:id="rId2"/>
            </p:custDataLst>
            <p:extLst>
              <p:ext uri="{D42A27DB-BD31-4B8C-83A1-F6EECF244321}">
                <p14:modId xmlns:p14="http://schemas.microsoft.com/office/powerpoint/2010/main" val="5670126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9" name="think-cell Slide" r:id="rId7" imgW="592" imgH="591" progId="TCLayout.ActiveDocument.1">
                  <p:embed/>
                </p:oleObj>
              </mc:Choice>
              <mc:Fallback>
                <p:oleObj name="think-cell Slide" r:id="rId7" imgW="592" imgH="591" progId="TCLayout.ActiveDocument.1">
                  <p:embed/>
                  <p:pic>
                    <p:nvPicPr>
                      <p:cNvPr id="2" name="Object 1" hidden="1">
                        <a:extLst>
                          <a:ext uri="{FF2B5EF4-FFF2-40B4-BE49-F238E27FC236}">
                            <a16:creationId xmlns:a16="http://schemas.microsoft.com/office/drawing/2014/main" id="{220E9A7C-FB74-480B-8212-8CE5C1AF5D1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9" name="Slide Number">
            <a:extLst>
              <a:ext uri="{FF2B5EF4-FFF2-40B4-BE49-F238E27FC236}">
                <a16:creationId xmlns:a16="http://schemas.microsoft.com/office/drawing/2014/main" id="{6982A9EE-ED1D-4D7E-84CA-3C36D0891D68}"/>
              </a:ext>
            </a:extLst>
          </p:cNvPr>
          <p:cNvSpPr>
            <a:spLocks noChangeArrowheads="1"/>
          </p:cNvSpPr>
          <p:nvPr userDrawn="1">
            <p:custDataLst>
              <p:tags r:id="rId3"/>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rtlCol="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8" name="1. On-page tracker">
            <a:extLst>
              <a:ext uri="{FF2B5EF4-FFF2-40B4-BE49-F238E27FC236}">
                <a16:creationId xmlns:a16="http://schemas.microsoft.com/office/drawing/2014/main" id="{BD5E1493-E8EF-4031-B447-85DA0B418111}"/>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rtl="0">
              <a:buNone/>
            </a:pPr>
            <a:r>
              <a:rPr lang="vi-VN"/>
              <a:t>Add tracker</a:t>
            </a:r>
          </a:p>
        </p:txBody>
      </p:sp>
      <p:sp>
        <p:nvSpPr>
          <p:cNvPr id="6" name="5. Source" hidden="1">
            <a:extLst>
              <a:ext uri="{FF2B5EF4-FFF2-40B4-BE49-F238E27FC236}">
                <a16:creationId xmlns:a16="http://schemas.microsoft.com/office/drawing/2014/main" id="{2A305796-4420-41B5-A522-C826E0D23B4A}"/>
              </a:ext>
            </a:extLst>
          </p:cNvPr>
          <p:cNvSpPr txBox="1"/>
          <p:nvPr userDrawn="1">
            <p:custDataLst>
              <p:tags r:id="rId5"/>
            </p:custDataLst>
          </p:nvPr>
        </p:nvSpPr>
        <p:spPr>
          <a:xfrm>
            <a:off x="554734" y="6498754"/>
            <a:ext cx="9144000"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rtl="0"/>
            <a:r>
              <a:rPr lang="vi-VN"/>
              <a:t>Source: …</a:t>
            </a:r>
          </a:p>
        </p:txBody>
      </p:sp>
    </p:spTree>
    <p:extLst>
      <p:ext uri="{BB962C8B-B14F-4D97-AF65-F5344CB8AC3E}">
        <p14:creationId xmlns:p14="http://schemas.microsoft.com/office/powerpoint/2010/main" val="23232135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5629460"/>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415601" y="1536633"/>
            <a:ext cx="5333200" cy="45552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atin typeface="+mj-lt"/>
              </a:defRPr>
            </a:lvl1pPr>
            <a:lvl2pPr marL="914377" lvl="1" indent="-304792">
              <a:spcBef>
                <a:spcPts val="1600"/>
              </a:spcBef>
              <a:spcAft>
                <a:spcPts val="0"/>
              </a:spcAft>
              <a:buSzPts val="1200"/>
              <a:buChar char="○"/>
              <a:defRPr sz="1200"/>
            </a:lvl2pPr>
            <a:lvl3pPr marL="1371566" lvl="2" indent="-304792">
              <a:spcBef>
                <a:spcPts val="1600"/>
              </a:spcBef>
              <a:spcAft>
                <a:spcPts val="0"/>
              </a:spcAft>
              <a:buSzPts val="1200"/>
              <a:buChar char="■"/>
              <a:defRPr sz="1200"/>
            </a:lvl3pPr>
            <a:lvl4pPr marL="1828754" lvl="3" indent="-304792">
              <a:spcBef>
                <a:spcPts val="1600"/>
              </a:spcBef>
              <a:spcAft>
                <a:spcPts val="0"/>
              </a:spcAft>
              <a:buSzPts val="1200"/>
              <a:buChar char="●"/>
              <a:defRPr sz="1200"/>
            </a:lvl4pPr>
            <a:lvl5pPr marL="2285943" lvl="4" indent="-304792">
              <a:spcBef>
                <a:spcPts val="1600"/>
              </a:spcBef>
              <a:spcAft>
                <a:spcPts val="0"/>
              </a:spcAft>
              <a:buSzPts val="1200"/>
              <a:buChar char="○"/>
              <a:defRPr sz="1200"/>
            </a:lvl5pPr>
            <a:lvl6pPr marL="2743131" lvl="5" indent="-304792">
              <a:spcBef>
                <a:spcPts val="1600"/>
              </a:spcBef>
              <a:spcAft>
                <a:spcPts val="0"/>
              </a:spcAft>
              <a:buSzPts val="1200"/>
              <a:buChar char="■"/>
              <a:defRPr sz="1200"/>
            </a:lvl6pPr>
            <a:lvl7pPr marL="3200320" lvl="6" indent="-304792">
              <a:spcBef>
                <a:spcPts val="1600"/>
              </a:spcBef>
              <a:spcAft>
                <a:spcPts val="0"/>
              </a:spcAft>
              <a:buSzPts val="1200"/>
              <a:buChar char="●"/>
              <a:defRPr sz="1200"/>
            </a:lvl7pPr>
            <a:lvl8pPr marL="3657509" lvl="7" indent="-304792">
              <a:spcBef>
                <a:spcPts val="1600"/>
              </a:spcBef>
              <a:spcAft>
                <a:spcPts val="0"/>
              </a:spcAft>
              <a:buSzPts val="1200"/>
              <a:buChar char="○"/>
              <a:defRPr sz="1200"/>
            </a:lvl8pPr>
            <a:lvl9pPr marL="4114697" lvl="8" indent="-304792">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6443201" y="1536633"/>
            <a:ext cx="5333200" cy="45552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atin typeface="+mj-lt"/>
              </a:defRPr>
            </a:lvl1pPr>
            <a:lvl2pPr marL="914377" lvl="1" indent="-304792">
              <a:spcBef>
                <a:spcPts val="1600"/>
              </a:spcBef>
              <a:spcAft>
                <a:spcPts val="0"/>
              </a:spcAft>
              <a:buSzPts val="1200"/>
              <a:buChar char="○"/>
              <a:defRPr sz="1200"/>
            </a:lvl2pPr>
            <a:lvl3pPr marL="1371566" lvl="2" indent="-304792">
              <a:spcBef>
                <a:spcPts val="1600"/>
              </a:spcBef>
              <a:spcAft>
                <a:spcPts val="0"/>
              </a:spcAft>
              <a:buSzPts val="1200"/>
              <a:buChar char="■"/>
              <a:defRPr sz="1200"/>
            </a:lvl3pPr>
            <a:lvl4pPr marL="1828754" lvl="3" indent="-304792">
              <a:spcBef>
                <a:spcPts val="1600"/>
              </a:spcBef>
              <a:spcAft>
                <a:spcPts val="0"/>
              </a:spcAft>
              <a:buSzPts val="1200"/>
              <a:buChar char="●"/>
              <a:defRPr sz="1200"/>
            </a:lvl4pPr>
            <a:lvl5pPr marL="2285943" lvl="4" indent="-304792">
              <a:spcBef>
                <a:spcPts val="1600"/>
              </a:spcBef>
              <a:spcAft>
                <a:spcPts val="0"/>
              </a:spcAft>
              <a:buSzPts val="1200"/>
              <a:buChar char="○"/>
              <a:defRPr sz="1200"/>
            </a:lvl5pPr>
            <a:lvl6pPr marL="2743131" lvl="5" indent="-304792">
              <a:spcBef>
                <a:spcPts val="1600"/>
              </a:spcBef>
              <a:spcAft>
                <a:spcPts val="0"/>
              </a:spcAft>
              <a:buSzPts val="1200"/>
              <a:buChar char="■"/>
              <a:defRPr sz="1200"/>
            </a:lvl6pPr>
            <a:lvl7pPr marL="3200320" lvl="6" indent="-304792">
              <a:spcBef>
                <a:spcPts val="1600"/>
              </a:spcBef>
              <a:spcAft>
                <a:spcPts val="0"/>
              </a:spcAft>
              <a:buSzPts val="1200"/>
              <a:buChar char="●"/>
              <a:defRPr sz="1200"/>
            </a:lvl7pPr>
            <a:lvl8pPr marL="3657509" lvl="7" indent="-304792">
              <a:spcBef>
                <a:spcPts val="1600"/>
              </a:spcBef>
              <a:spcAft>
                <a:spcPts val="0"/>
              </a:spcAft>
              <a:buSzPts val="1200"/>
              <a:buChar char="○"/>
              <a:defRPr sz="1200"/>
            </a:lvl8pPr>
            <a:lvl9pPr marL="4114697" lvl="8" indent="-304792">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11296612"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52218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457189" lvl="0" indent="-342891">
              <a:spcBef>
                <a:spcPts val="0"/>
              </a:spcBef>
              <a:spcAft>
                <a:spcPts val="0"/>
              </a:spcAft>
              <a:buSzPts val="1800"/>
              <a:buChar char="●"/>
              <a:defRPr>
                <a:latin typeface="+mj-lt"/>
              </a:defRPr>
            </a:lvl1pPr>
            <a:lvl2pPr marL="914377"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1"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11296612"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453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751D20-0B7B-41C7-896B-D41C104A9383}" type="datetime1">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2016474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atin typeface="+mj-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457189" lvl="0" indent="-304792">
              <a:spcBef>
                <a:spcPts val="0"/>
              </a:spcBef>
              <a:spcAft>
                <a:spcPts val="0"/>
              </a:spcAft>
              <a:buSzPts val="1200"/>
              <a:buChar char="●"/>
              <a:defRPr sz="1200">
                <a:latin typeface="+mj-lt"/>
              </a:defRPr>
            </a:lvl1pPr>
            <a:lvl2pPr marL="914377" lvl="1" indent="-304792">
              <a:spcBef>
                <a:spcPts val="1600"/>
              </a:spcBef>
              <a:spcAft>
                <a:spcPts val="0"/>
              </a:spcAft>
              <a:buSzPts val="1200"/>
              <a:buChar char="○"/>
              <a:defRPr sz="1200"/>
            </a:lvl2pPr>
            <a:lvl3pPr marL="1371566" lvl="2" indent="-304792">
              <a:spcBef>
                <a:spcPts val="1600"/>
              </a:spcBef>
              <a:spcAft>
                <a:spcPts val="0"/>
              </a:spcAft>
              <a:buSzPts val="1200"/>
              <a:buChar char="■"/>
              <a:defRPr sz="1200"/>
            </a:lvl3pPr>
            <a:lvl4pPr marL="1828754" lvl="3" indent="-304792">
              <a:spcBef>
                <a:spcPts val="1600"/>
              </a:spcBef>
              <a:spcAft>
                <a:spcPts val="0"/>
              </a:spcAft>
              <a:buSzPts val="1200"/>
              <a:buChar char="●"/>
              <a:defRPr sz="1200"/>
            </a:lvl4pPr>
            <a:lvl5pPr marL="2285943" lvl="4" indent="-304792">
              <a:spcBef>
                <a:spcPts val="1600"/>
              </a:spcBef>
              <a:spcAft>
                <a:spcPts val="0"/>
              </a:spcAft>
              <a:buSzPts val="1200"/>
              <a:buChar char="○"/>
              <a:defRPr sz="1200"/>
            </a:lvl5pPr>
            <a:lvl6pPr marL="2743131" lvl="5" indent="-304792">
              <a:spcBef>
                <a:spcPts val="1600"/>
              </a:spcBef>
              <a:spcAft>
                <a:spcPts val="0"/>
              </a:spcAft>
              <a:buSzPts val="1200"/>
              <a:buChar char="■"/>
              <a:defRPr sz="1200"/>
            </a:lvl6pPr>
            <a:lvl7pPr marL="3200320" lvl="6" indent="-304792">
              <a:spcBef>
                <a:spcPts val="1600"/>
              </a:spcBef>
              <a:spcAft>
                <a:spcPts val="0"/>
              </a:spcAft>
              <a:buSzPts val="1200"/>
              <a:buChar char="●"/>
              <a:defRPr sz="1200"/>
            </a:lvl7pPr>
            <a:lvl8pPr marL="3657509" lvl="7" indent="-304792">
              <a:spcBef>
                <a:spcPts val="1600"/>
              </a:spcBef>
              <a:spcAft>
                <a:spcPts val="0"/>
              </a:spcAft>
              <a:buSzPts val="1200"/>
              <a:buChar char="○"/>
              <a:defRPr sz="1200"/>
            </a:lvl8pPr>
            <a:lvl9pPr marL="4114697" lvl="8" indent="-304792">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11296612"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317224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653668"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atin typeface="+mj-lt"/>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11296612"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78784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0CA4746-4A6C-4A62-990F-F4AA37400A59}" type="datetime1">
              <a:rPr lang="en-US" smtClean="0"/>
              <a:t>4/3/2023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2030243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556285-9ED6-430D-A781-598168792AEF}" type="datetime1">
              <a:rPr lang="en-US" smtClean="0"/>
              <a:t>4/3/2023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0159223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E10B97-8853-466D-B8AB-5B32F0D0322C}" type="datetime1">
              <a:rPr lang="en-US" smtClean="0"/>
              <a:t>4/3/2023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7378394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8AFE87-39CD-44B3-9FF2-DC3EF63DB0BA}" type="datetime1">
              <a:rPr lang="en-US" smtClean="0"/>
              <a:t>4/3/2023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0269866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77B62C4-F791-4682-8657-84D8891863B9}" type="datetime1">
              <a:rPr lang="en-US" smtClean="0"/>
              <a:t>4/3/2023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5885511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0AAF4ED-3D47-404A-837F-A108FBF8983F}" type="datetime1">
              <a:rPr lang="en-US" smtClean="0"/>
              <a:t>4/3/2023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9067860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theme" Target="../theme/theme1.xml" /></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 /><Relationship Id="rId13" Type="http://schemas.openxmlformats.org/officeDocument/2006/relationships/slideLayout" Target="../slideLayouts/slideLayout26.xml" /><Relationship Id="rId18" Type="http://schemas.openxmlformats.org/officeDocument/2006/relationships/slideLayout" Target="../slideLayouts/slideLayout31.xml" /><Relationship Id="rId3" Type="http://schemas.openxmlformats.org/officeDocument/2006/relationships/slideLayout" Target="../slideLayouts/slideLayout16.xml" /><Relationship Id="rId7" Type="http://schemas.openxmlformats.org/officeDocument/2006/relationships/slideLayout" Target="../slideLayouts/slideLayout20.xml" /><Relationship Id="rId12" Type="http://schemas.openxmlformats.org/officeDocument/2006/relationships/slideLayout" Target="../slideLayouts/slideLayout25.xml" /><Relationship Id="rId17" Type="http://schemas.openxmlformats.org/officeDocument/2006/relationships/slideLayout" Target="../slideLayouts/slideLayout30.xml" /><Relationship Id="rId2" Type="http://schemas.openxmlformats.org/officeDocument/2006/relationships/slideLayout" Target="../slideLayouts/slideLayout15.xml" /><Relationship Id="rId16" Type="http://schemas.openxmlformats.org/officeDocument/2006/relationships/slideLayout" Target="../slideLayouts/slideLayout29.xml" /><Relationship Id="rId1" Type="http://schemas.openxmlformats.org/officeDocument/2006/relationships/slideLayout" Target="../slideLayouts/slideLayout14.xml" /><Relationship Id="rId6" Type="http://schemas.openxmlformats.org/officeDocument/2006/relationships/slideLayout" Target="../slideLayouts/slideLayout19.xml" /><Relationship Id="rId11" Type="http://schemas.openxmlformats.org/officeDocument/2006/relationships/slideLayout" Target="../slideLayouts/slideLayout24.xml" /><Relationship Id="rId5" Type="http://schemas.openxmlformats.org/officeDocument/2006/relationships/slideLayout" Target="../slideLayouts/slideLayout18.xml" /><Relationship Id="rId15" Type="http://schemas.openxmlformats.org/officeDocument/2006/relationships/slideLayout" Target="../slideLayouts/slideLayout28.xml" /><Relationship Id="rId10" Type="http://schemas.openxmlformats.org/officeDocument/2006/relationships/slideLayout" Target="../slideLayouts/slideLayout23.xml" /><Relationship Id="rId19" Type="http://schemas.openxmlformats.org/officeDocument/2006/relationships/theme" Target="../theme/theme2.xml" /><Relationship Id="rId4" Type="http://schemas.openxmlformats.org/officeDocument/2006/relationships/slideLayout" Target="../slideLayouts/slideLayout17.xml" /><Relationship Id="rId9" Type="http://schemas.openxmlformats.org/officeDocument/2006/relationships/slideLayout" Target="../slideLayouts/slideLayout22.xml" /><Relationship Id="rId14" Type="http://schemas.openxmlformats.org/officeDocument/2006/relationships/slideLayout" Target="../slideLayouts/slideLayout27.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DAB78-1B7C-4E9D-A349-0557F68F1021}" type="datetime1">
              <a:rPr lang="en-US" smtClean="0"/>
              <a:t>4/3/2023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15C46-EFED-442F-A461-9326BB63CDA6}" type="slidenum">
              <a:rPr lang="en-US" smtClean="0"/>
              <a:t>‹#›</a:t>
            </a:fld>
            <a:endParaRPr lang="en-US"/>
          </a:p>
        </p:txBody>
      </p:sp>
    </p:spTree>
    <p:extLst>
      <p:ext uri="{BB962C8B-B14F-4D97-AF65-F5344CB8AC3E}">
        <p14:creationId xmlns:p14="http://schemas.microsoft.com/office/powerpoint/2010/main" val="2420206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926" r:id="rId12"/>
    <p:sldLayoutId id="2147483932" r:id="rId13"/>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D5FDE-F135-48DD-A941-D334C99FBE0F}" type="datetime1">
              <a:rPr lang="en-US" smtClean="0">
                <a:solidFill>
                  <a:prstClr val="black">
                    <a:tint val="75000"/>
                  </a:prstClr>
                </a:solidFill>
              </a:rPr>
              <a:t>4/3/2023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4812212"/>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30" r:id="rId12"/>
    <p:sldLayoutId id="2147483931" r:id="rId13"/>
    <p:sldLayoutId id="2147483933" r:id="rId14"/>
    <p:sldLayoutId id="2147483934" r:id="rId15"/>
    <p:sldLayoutId id="2147483935" r:id="rId16"/>
    <p:sldLayoutId id="2147483936" r:id="rId17"/>
    <p:sldLayoutId id="2147483937" r:id="rId18"/>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notesSlide" Target="../notesSlides/notesSlide1.xml" /><Relationship Id="rId1" Type="http://schemas.openxmlformats.org/officeDocument/2006/relationships/slideLayout" Target="../slideLayouts/slideLayout15.xml" /><Relationship Id="rId5" Type="http://schemas.openxmlformats.org/officeDocument/2006/relationships/image" Target="../media/image5.png" /><Relationship Id="rId4" Type="http://schemas.openxmlformats.org/officeDocument/2006/relationships/image" Target="../media/image4.emf" /></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14.xml" /></Relationships>
</file>

<file path=ppt/slides/_rels/slide100.xml.rels><?xml version="1.0" encoding="UTF-8" standalone="yes"?>
<Relationships xmlns="http://schemas.openxmlformats.org/package/2006/relationships"><Relationship Id="rId8" Type="http://schemas.openxmlformats.org/officeDocument/2006/relationships/image" Target="../media/image81.jpg" /><Relationship Id="rId3" Type="http://schemas.openxmlformats.org/officeDocument/2006/relationships/diagramData" Target="../diagrams/data23.xml" /><Relationship Id="rId7" Type="http://schemas.microsoft.com/office/2007/relationships/diagramDrawing" Target="../diagrams/drawing23.xml" /><Relationship Id="rId2" Type="http://schemas.openxmlformats.org/officeDocument/2006/relationships/notesSlide" Target="../notesSlides/notesSlide43.xml" /><Relationship Id="rId1" Type="http://schemas.openxmlformats.org/officeDocument/2006/relationships/slideLayout" Target="../slideLayouts/slideLayout15.xml" /><Relationship Id="rId6" Type="http://schemas.openxmlformats.org/officeDocument/2006/relationships/diagramColors" Target="../diagrams/colors23.xml" /><Relationship Id="rId5" Type="http://schemas.openxmlformats.org/officeDocument/2006/relationships/diagramQuickStyle" Target="../diagrams/quickStyle23.xml" /><Relationship Id="rId4" Type="http://schemas.openxmlformats.org/officeDocument/2006/relationships/diagramLayout" Target="../diagrams/layout23.xml" /><Relationship Id="rId9" Type="http://schemas.openxmlformats.org/officeDocument/2006/relationships/image" Target="../media/image82.png" /></Relationships>
</file>

<file path=ppt/slides/_rels/slide101.xml.rels><?xml version="1.0" encoding="UTF-8" standalone="yes"?>
<Relationships xmlns="http://schemas.openxmlformats.org/package/2006/relationships"><Relationship Id="rId8" Type="http://schemas.openxmlformats.org/officeDocument/2006/relationships/image" Target="../media/image107.jpg" /><Relationship Id="rId3" Type="http://schemas.openxmlformats.org/officeDocument/2006/relationships/diagramData" Target="../diagrams/data24.xml" /><Relationship Id="rId7" Type="http://schemas.microsoft.com/office/2007/relationships/diagramDrawing" Target="../diagrams/drawing24.xml" /><Relationship Id="rId2" Type="http://schemas.openxmlformats.org/officeDocument/2006/relationships/notesSlide" Target="../notesSlides/notesSlide44.xml" /><Relationship Id="rId1" Type="http://schemas.openxmlformats.org/officeDocument/2006/relationships/slideLayout" Target="../slideLayouts/slideLayout15.xml" /><Relationship Id="rId6" Type="http://schemas.openxmlformats.org/officeDocument/2006/relationships/diagramColors" Target="../diagrams/colors24.xml" /><Relationship Id="rId5" Type="http://schemas.openxmlformats.org/officeDocument/2006/relationships/diagramQuickStyle" Target="../diagrams/quickStyle24.xml" /><Relationship Id="rId4" Type="http://schemas.openxmlformats.org/officeDocument/2006/relationships/diagramLayout" Target="../diagrams/layout24.xml" /><Relationship Id="rId9" Type="http://schemas.openxmlformats.org/officeDocument/2006/relationships/image" Target="../media/image108.jpg" /></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14.xml" /></Relationships>
</file>

<file path=ppt/slides/_rels/slide12.xml.rels><?xml version="1.0" encoding="UTF-8" standalone="yes"?>
<Relationships xmlns="http://schemas.openxmlformats.org/package/2006/relationships"><Relationship Id="rId2" Type="http://schemas.openxmlformats.org/officeDocument/2006/relationships/image" Target="../media/image15.jpeg" /><Relationship Id="rId1" Type="http://schemas.openxmlformats.org/officeDocument/2006/relationships/slideLayout" Target="../slideLayouts/slideLayout27.xml" /></Relationships>
</file>

<file path=ppt/slides/_rels/slide13.xml.rels><?xml version="1.0" encoding="UTF-8" standalone="yes"?>
<Relationships xmlns="http://schemas.openxmlformats.org/package/2006/relationships"><Relationship Id="rId3" Type="http://schemas.openxmlformats.org/officeDocument/2006/relationships/chart" Target="../charts/chart1.xml" /><Relationship Id="rId2" Type="http://schemas.openxmlformats.org/officeDocument/2006/relationships/notesSlide" Target="../notesSlides/notesSlide8.xml" /><Relationship Id="rId1" Type="http://schemas.openxmlformats.org/officeDocument/2006/relationships/slideLayout" Target="../slideLayouts/slideLayout29.xml" /></Relationships>
</file>

<file path=ppt/slides/_rels/slide14.xml.rels><?xml version="1.0" encoding="UTF-8" standalone="yes"?>
<Relationships xmlns="http://schemas.openxmlformats.org/package/2006/relationships"><Relationship Id="rId3" Type="http://schemas.openxmlformats.org/officeDocument/2006/relationships/image" Target="../media/image17.png" /><Relationship Id="rId2" Type="http://schemas.openxmlformats.org/officeDocument/2006/relationships/image" Target="../media/image16.png" /><Relationship Id="rId1" Type="http://schemas.openxmlformats.org/officeDocument/2006/relationships/slideLayout" Target="../slideLayouts/slideLayout15.xml" /><Relationship Id="rId5" Type="http://schemas.openxmlformats.org/officeDocument/2006/relationships/image" Target="../media/image19.png" /><Relationship Id="rId4" Type="http://schemas.openxmlformats.org/officeDocument/2006/relationships/image" Target="../media/image18.png" /></Relationships>
</file>

<file path=ppt/slides/_rels/slide15.xml.rels><?xml version="1.0" encoding="UTF-8" standalone="yes"?>
<Relationships xmlns="http://schemas.openxmlformats.org/package/2006/relationships"><Relationship Id="rId2" Type="http://schemas.openxmlformats.org/officeDocument/2006/relationships/chart" Target="../charts/chart2.xml" /><Relationship Id="rId1" Type="http://schemas.openxmlformats.org/officeDocument/2006/relationships/slideLayout" Target="../slideLayouts/slideLayout15.xml" /></Relationships>
</file>

<file path=ppt/slides/_rels/slide16.xml.rels><?xml version="1.0" encoding="UTF-8" standalone="yes"?>
<Relationships xmlns="http://schemas.openxmlformats.org/package/2006/relationships"><Relationship Id="rId3" Type="http://schemas.openxmlformats.org/officeDocument/2006/relationships/chart" Target="../charts/chart3.xml" /><Relationship Id="rId2" Type="http://schemas.openxmlformats.org/officeDocument/2006/relationships/notesSlide" Target="../notesSlides/notesSlide9.xml" /><Relationship Id="rId1" Type="http://schemas.openxmlformats.org/officeDocument/2006/relationships/slideLayout" Target="../slideLayouts/slideLayout14.xml" /></Relationships>
</file>

<file path=ppt/slides/_rels/slide17.xml.rels><?xml version="1.0" encoding="UTF-8" standalone="yes"?>
<Relationships xmlns="http://schemas.openxmlformats.org/package/2006/relationships"><Relationship Id="rId3" Type="http://schemas.openxmlformats.org/officeDocument/2006/relationships/chart" Target="../charts/chart4.xml" /><Relationship Id="rId2" Type="http://schemas.openxmlformats.org/officeDocument/2006/relationships/notesSlide" Target="../notesSlides/notesSlide10.xml" /><Relationship Id="rId1" Type="http://schemas.openxmlformats.org/officeDocument/2006/relationships/slideLayout" Target="../slideLayouts/slideLayout29.xml" /><Relationship Id="rId4" Type="http://schemas.openxmlformats.org/officeDocument/2006/relationships/image" Target="../media/image20.jpeg" /></Relationships>
</file>

<file path=ppt/slides/_rels/slide18.xml.rels><?xml version="1.0" encoding="UTF-8" standalone="yes"?>
<Relationships xmlns="http://schemas.openxmlformats.org/package/2006/relationships"><Relationship Id="rId3" Type="http://schemas.openxmlformats.org/officeDocument/2006/relationships/chart" Target="../charts/chart5.xml" /><Relationship Id="rId2" Type="http://schemas.openxmlformats.org/officeDocument/2006/relationships/notesSlide" Target="../notesSlides/notesSlide11.xml" /><Relationship Id="rId1" Type="http://schemas.openxmlformats.org/officeDocument/2006/relationships/slideLayout" Target="../slideLayouts/slideLayout29.xml" /><Relationship Id="rId4" Type="http://schemas.openxmlformats.org/officeDocument/2006/relationships/chart" Target="../charts/chart6.xml" /></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Excel_Worksheet8.xlsx" /><Relationship Id="rId2" Type="http://schemas.openxmlformats.org/officeDocument/2006/relationships/slideLayout" Target="../slideLayouts/slideLayout15.xml" /><Relationship Id="rId1" Type="http://schemas.openxmlformats.org/officeDocument/2006/relationships/vmlDrawing" Target="../drawings/vmlDrawing10.vml" /><Relationship Id="rId4" Type="http://schemas.openxmlformats.org/officeDocument/2006/relationships/image" Target="../media/image21.emf" /></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6.xml" /><Relationship Id="rId7" Type="http://schemas.openxmlformats.org/officeDocument/2006/relationships/image" Target="../media/image7.jpg" /><Relationship Id="rId2" Type="http://schemas.openxmlformats.org/officeDocument/2006/relationships/tags" Target="../tags/tag6.xml" /><Relationship Id="rId1" Type="http://schemas.openxmlformats.org/officeDocument/2006/relationships/vmlDrawing" Target="../drawings/vmlDrawing3.vml" /><Relationship Id="rId6" Type="http://schemas.openxmlformats.org/officeDocument/2006/relationships/image" Target="../media/image6.emf" /><Relationship Id="rId5" Type="http://schemas.openxmlformats.org/officeDocument/2006/relationships/oleObject" Target="../embeddings/oleObject3.bin" /><Relationship Id="rId4" Type="http://schemas.openxmlformats.org/officeDocument/2006/relationships/notesSlide" Target="../notesSlides/notesSlide2.xml" /></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 /><Relationship Id="rId7" Type="http://schemas.microsoft.com/office/2007/relationships/diagramDrawing" Target="../diagrams/drawing1.xml" /><Relationship Id="rId2" Type="http://schemas.openxmlformats.org/officeDocument/2006/relationships/notesSlide" Target="../notesSlides/notesSlide12.xml" /><Relationship Id="rId1" Type="http://schemas.openxmlformats.org/officeDocument/2006/relationships/slideLayout" Target="../slideLayouts/slideLayout29.xml" /><Relationship Id="rId6" Type="http://schemas.openxmlformats.org/officeDocument/2006/relationships/diagramColors" Target="../diagrams/colors1.xml" /><Relationship Id="rId5" Type="http://schemas.openxmlformats.org/officeDocument/2006/relationships/diagramQuickStyle" Target="../diagrams/quickStyle1.xml" /><Relationship Id="rId4" Type="http://schemas.openxmlformats.org/officeDocument/2006/relationships/diagramLayout" Target="../diagrams/layout1.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22.xml.rels><?xml version="1.0" encoding="UTF-8" standalone="yes"?>
<Relationships xmlns="http://schemas.openxmlformats.org/package/2006/relationships"><Relationship Id="rId2" Type="http://schemas.openxmlformats.org/officeDocument/2006/relationships/hyperlink" Target="about:blank" TargetMode="External" /><Relationship Id="rId1" Type="http://schemas.openxmlformats.org/officeDocument/2006/relationships/slideLayout" Target="../slideLayouts/slideLayout25.xml" /></Relationships>
</file>

<file path=ppt/slides/_rels/slide23.xml.rels><?xml version="1.0" encoding="UTF-8" standalone="yes"?>
<Relationships xmlns="http://schemas.openxmlformats.org/package/2006/relationships"><Relationship Id="rId3" Type="http://schemas.openxmlformats.org/officeDocument/2006/relationships/image" Target="../media/image26.jpeg" /><Relationship Id="rId2" Type="http://schemas.openxmlformats.org/officeDocument/2006/relationships/image" Target="../media/image25.jpeg" /><Relationship Id="rId1" Type="http://schemas.openxmlformats.org/officeDocument/2006/relationships/slideLayout" Target="../slideLayouts/slideLayout25.xml" /><Relationship Id="rId6" Type="http://schemas.openxmlformats.org/officeDocument/2006/relationships/image" Target="../media/image29.png" /><Relationship Id="rId5" Type="http://schemas.openxmlformats.org/officeDocument/2006/relationships/image" Target="../media/image28.jpeg" /><Relationship Id="rId4" Type="http://schemas.openxmlformats.org/officeDocument/2006/relationships/image" Target="../media/image27.png" /></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Excel_Worksheet9.xlsx" /><Relationship Id="rId2" Type="http://schemas.openxmlformats.org/officeDocument/2006/relationships/slideLayout" Target="../slideLayouts/slideLayout25.xml" /><Relationship Id="rId1" Type="http://schemas.openxmlformats.org/officeDocument/2006/relationships/vmlDrawing" Target="../drawings/vmlDrawing11.vml" /><Relationship Id="rId4" Type="http://schemas.openxmlformats.org/officeDocument/2006/relationships/image" Target="../media/image30.emf" /></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26.xml.rels><?xml version="1.0" encoding="UTF-8" standalone="yes"?>
<Relationships xmlns="http://schemas.openxmlformats.org/package/2006/relationships"><Relationship Id="rId3" Type="http://schemas.openxmlformats.org/officeDocument/2006/relationships/image" Target="../media/image32.jpg" /><Relationship Id="rId2" Type="http://schemas.openxmlformats.org/officeDocument/2006/relationships/image" Target="../media/image31.jpeg" /><Relationship Id="rId1" Type="http://schemas.openxmlformats.org/officeDocument/2006/relationships/slideLayout" Target="../slideLayouts/slideLayout25.xml" /></Relationships>
</file>

<file path=ppt/slides/_rels/slide27.xml.rels><?xml version="1.0" encoding="UTF-8" standalone="yes"?>
<Relationships xmlns="http://schemas.openxmlformats.org/package/2006/relationships"><Relationship Id="rId3" Type="http://schemas.openxmlformats.org/officeDocument/2006/relationships/image" Target="../media/image34.jpg" /><Relationship Id="rId2" Type="http://schemas.openxmlformats.org/officeDocument/2006/relationships/image" Target="../media/image33.jpg" /><Relationship Id="rId1" Type="http://schemas.openxmlformats.org/officeDocument/2006/relationships/slideLayout" Target="../slideLayouts/slideLayout25.xml" /></Relationships>
</file>

<file path=ppt/slides/_rels/slide28.xml.rels><?xml version="1.0" encoding="UTF-8" standalone="yes"?>
<Relationships xmlns="http://schemas.openxmlformats.org/package/2006/relationships"><Relationship Id="rId3" Type="http://schemas.openxmlformats.org/officeDocument/2006/relationships/image" Target="../media/image35.jpeg" /><Relationship Id="rId2" Type="http://schemas.openxmlformats.org/officeDocument/2006/relationships/notesSlide" Target="../notesSlides/notesSlide13.xml" /><Relationship Id="rId1" Type="http://schemas.openxmlformats.org/officeDocument/2006/relationships/slideLayout" Target="../slideLayouts/slideLayout28.xml" /><Relationship Id="rId6" Type="http://schemas.microsoft.com/office/2007/relationships/hdphoto" Target="../media/hdphoto1.wdp" /><Relationship Id="rId5" Type="http://schemas.openxmlformats.org/officeDocument/2006/relationships/image" Target="../media/image37.png" /><Relationship Id="rId4" Type="http://schemas.openxmlformats.org/officeDocument/2006/relationships/image" Target="../media/image36.jpeg" /></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Excel_Worksheet10.xlsx" /><Relationship Id="rId2" Type="http://schemas.openxmlformats.org/officeDocument/2006/relationships/slideLayout" Target="../slideLayouts/slideLayout15.xml" /><Relationship Id="rId1" Type="http://schemas.openxmlformats.org/officeDocument/2006/relationships/vmlDrawing" Target="../drawings/vmlDrawing12.vml" /><Relationship Id="rId4" Type="http://schemas.openxmlformats.org/officeDocument/2006/relationships/image" Target="../media/image38.emf" /></Relationships>
</file>

<file path=ppt/slides/_rels/slide3.xml.rels><?xml version="1.0" encoding="UTF-8" standalone="yes"?>
<Relationships xmlns="http://schemas.openxmlformats.org/package/2006/relationships"><Relationship Id="rId2" Type="http://schemas.openxmlformats.org/officeDocument/2006/relationships/image" Target="../media/image8.jpg" /><Relationship Id="rId1" Type="http://schemas.openxmlformats.org/officeDocument/2006/relationships/slideLayout" Target="../slideLayouts/slideLayout27.xml" /></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 /><Relationship Id="rId7" Type="http://schemas.microsoft.com/office/2007/relationships/diagramDrawing" Target="../diagrams/drawing2.xml" /><Relationship Id="rId2" Type="http://schemas.openxmlformats.org/officeDocument/2006/relationships/notesSlide" Target="../notesSlides/notesSlide14.xml" /><Relationship Id="rId1" Type="http://schemas.openxmlformats.org/officeDocument/2006/relationships/slideLayout" Target="../slideLayouts/slideLayout29.xml" /><Relationship Id="rId6" Type="http://schemas.openxmlformats.org/officeDocument/2006/relationships/diagramColors" Target="../diagrams/colors2.xml" /><Relationship Id="rId5" Type="http://schemas.openxmlformats.org/officeDocument/2006/relationships/diagramQuickStyle" Target="../diagrams/quickStyle2.xml" /><Relationship Id="rId4" Type="http://schemas.openxmlformats.org/officeDocument/2006/relationships/diagramLayout" Target="../diagrams/layout2.xml" /></Relationships>
</file>

<file path=ppt/slides/_rels/slide31.xml.rels><?xml version="1.0" encoding="UTF-8" standalone="yes"?>
<Relationships xmlns="http://schemas.openxmlformats.org/package/2006/relationships"><Relationship Id="rId2" Type="http://schemas.openxmlformats.org/officeDocument/2006/relationships/image" Target="../media/image41.png" /><Relationship Id="rId1" Type="http://schemas.openxmlformats.org/officeDocument/2006/relationships/slideLayout" Target="../slideLayouts/slideLayout25.xml" /></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 /><Relationship Id="rId2" Type="http://schemas.openxmlformats.org/officeDocument/2006/relationships/slideLayout" Target="../slideLayouts/slideLayout14.xml" /><Relationship Id="rId1" Type="http://schemas.openxmlformats.org/officeDocument/2006/relationships/vmlDrawing" Target="../drawings/vmlDrawing4.vml" /><Relationship Id="rId5" Type="http://schemas.openxmlformats.org/officeDocument/2006/relationships/image" Target="../media/image9.emf" /><Relationship Id="rId4" Type="http://schemas.openxmlformats.org/officeDocument/2006/relationships/oleObject" Target="../embeddings/oleObject4.bin" /></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Excel_Worksheet11.xlsx" /><Relationship Id="rId2" Type="http://schemas.openxmlformats.org/officeDocument/2006/relationships/slideLayout" Target="../slideLayouts/slideLayout15.xml" /><Relationship Id="rId1" Type="http://schemas.openxmlformats.org/officeDocument/2006/relationships/vmlDrawing" Target="../drawings/vmlDrawing13.vml" /><Relationship Id="rId4" Type="http://schemas.openxmlformats.org/officeDocument/2006/relationships/image" Target="../media/image42.emf" /></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 /><Relationship Id="rId7" Type="http://schemas.microsoft.com/office/2007/relationships/diagramDrawing" Target="../diagrams/drawing3.xml" /><Relationship Id="rId2" Type="http://schemas.openxmlformats.org/officeDocument/2006/relationships/notesSlide" Target="../notesSlides/notesSlide15.xml" /><Relationship Id="rId1" Type="http://schemas.openxmlformats.org/officeDocument/2006/relationships/slideLayout" Target="../slideLayouts/slideLayout29.xml" /><Relationship Id="rId6" Type="http://schemas.openxmlformats.org/officeDocument/2006/relationships/diagramColors" Target="../diagrams/colors3.xml" /><Relationship Id="rId5" Type="http://schemas.openxmlformats.org/officeDocument/2006/relationships/diagramQuickStyle" Target="../diagrams/quickStyle3.xml" /><Relationship Id="rId4" Type="http://schemas.openxmlformats.org/officeDocument/2006/relationships/diagramLayout" Target="../diagrams/layout3.xml" /></Relationships>
</file>

<file path=ppt/slides/_rels/slide43.xml.rels><?xml version="1.0" encoding="UTF-8" standalone="yes"?>
<Relationships xmlns="http://schemas.openxmlformats.org/package/2006/relationships"><Relationship Id="rId3" Type="http://schemas.openxmlformats.org/officeDocument/2006/relationships/image" Target="../media/image44.jpg" /><Relationship Id="rId2" Type="http://schemas.openxmlformats.org/officeDocument/2006/relationships/image" Target="../media/image43.jpg" /><Relationship Id="rId1" Type="http://schemas.openxmlformats.org/officeDocument/2006/relationships/slideLayout" Target="../slideLayouts/slideLayout25.xml" /></Relationships>
</file>

<file path=ppt/slides/_rels/slide44.xml.rels><?xml version="1.0" encoding="UTF-8" standalone="yes"?>
<Relationships xmlns="http://schemas.openxmlformats.org/package/2006/relationships"><Relationship Id="rId3" Type="http://schemas.openxmlformats.org/officeDocument/2006/relationships/image" Target="../media/image46.png" /><Relationship Id="rId2" Type="http://schemas.openxmlformats.org/officeDocument/2006/relationships/image" Target="../media/image45.jpg" /><Relationship Id="rId1" Type="http://schemas.openxmlformats.org/officeDocument/2006/relationships/slideLayout" Target="../slideLayouts/slideLayout25.xml" /></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Excel_Worksheet12.xlsx" /><Relationship Id="rId2" Type="http://schemas.openxmlformats.org/officeDocument/2006/relationships/slideLayout" Target="../slideLayouts/slideLayout15.xml" /><Relationship Id="rId1" Type="http://schemas.openxmlformats.org/officeDocument/2006/relationships/vmlDrawing" Target="../drawings/vmlDrawing14.vml" /><Relationship Id="rId4" Type="http://schemas.openxmlformats.org/officeDocument/2006/relationships/image" Target="../media/image47.emf" /></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4.xml" /><Relationship Id="rId7" Type="http://schemas.microsoft.com/office/2007/relationships/diagramDrawing" Target="../diagrams/drawing4.xml" /><Relationship Id="rId2" Type="http://schemas.openxmlformats.org/officeDocument/2006/relationships/notesSlide" Target="../notesSlides/notesSlide16.xml" /><Relationship Id="rId1" Type="http://schemas.openxmlformats.org/officeDocument/2006/relationships/slideLayout" Target="../slideLayouts/slideLayout29.xml" /><Relationship Id="rId6" Type="http://schemas.openxmlformats.org/officeDocument/2006/relationships/diagramColors" Target="../diagrams/colors4.xml" /><Relationship Id="rId5" Type="http://schemas.openxmlformats.org/officeDocument/2006/relationships/diagramQuickStyle" Target="../diagrams/quickStyle4.xml" /><Relationship Id="rId4" Type="http://schemas.openxmlformats.org/officeDocument/2006/relationships/diagramLayout" Target="../diagrams/layout4.xml" /></Relationships>
</file>

<file path=ppt/slides/_rels/slide48.xml.rels><?xml version="1.0" encoding="UTF-8" standalone="yes"?>
<Relationships xmlns="http://schemas.openxmlformats.org/package/2006/relationships"><Relationship Id="rId3" Type="http://schemas.openxmlformats.org/officeDocument/2006/relationships/image" Target="../media/image50.png" /><Relationship Id="rId2" Type="http://schemas.openxmlformats.org/officeDocument/2006/relationships/slideLayout" Target="../slideLayouts/slideLayout25.xml" /><Relationship Id="rId1" Type="http://schemas.openxmlformats.org/officeDocument/2006/relationships/vmlDrawing" Target="../drawings/vmlDrawing15.vml" /><Relationship Id="rId5" Type="http://schemas.openxmlformats.org/officeDocument/2006/relationships/image" Target="../media/image49.emf" /><Relationship Id="rId4" Type="http://schemas.openxmlformats.org/officeDocument/2006/relationships/oleObject" Target="../embeddings/oleObject7.bin" /></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8.bin" /><Relationship Id="rId2" Type="http://schemas.openxmlformats.org/officeDocument/2006/relationships/slideLayout" Target="../slideLayouts/slideLayout25.xml" /><Relationship Id="rId1" Type="http://schemas.openxmlformats.org/officeDocument/2006/relationships/vmlDrawing" Target="../drawings/vmlDrawing16.vml" /><Relationship Id="rId4" Type="http://schemas.openxmlformats.org/officeDocument/2006/relationships/image" Target="../media/image51.emf" /></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 /><Relationship Id="rId2" Type="http://schemas.openxmlformats.org/officeDocument/2006/relationships/slideLayout" Target="../slideLayouts/slideLayout14.xml" /><Relationship Id="rId1" Type="http://schemas.openxmlformats.org/officeDocument/2006/relationships/vmlDrawing" Target="../drawings/vmlDrawing5.vml" /><Relationship Id="rId5" Type="http://schemas.openxmlformats.org/officeDocument/2006/relationships/image" Target="../media/image10.emf" /><Relationship Id="rId4" Type="http://schemas.openxmlformats.org/officeDocument/2006/relationships/oleObject" Target="../embeddings/oleObject5.bin" /></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Excel_Worksheet13.xlsx" /><Relationship Id="rId2" Type="http://schemas.openxmlformats.org/officeDocument/2006/relationships/slideLayout" Target="../slideLayouts/slideLayout25.xml" /><Relationship Id="rId1" Type="http://schemas.openxmlformats.org/officeDocument/2006/relationships/vmlDrawing" Target="../drawings/vmlDrawing17.vml" /><Relationship Id="rId4" Type="http://schemas.openxmlformats.org/officeDocument/2006/relationships/image" Target="../media/image52.emf" /></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Excel_Worksheet14.xlsx" /><Relationship Id="rId2" Type="http://schemas.openxmlformats.org/officeDocument/2006/relationships/slideLayout" Target="../slideLayouts/slideLayout25.xml" /><Relationship Id="rId1" Type="http://schemas.openxmlformats.org/officeDocument/2006/relationships/vmlDrawing" Target="../drawings/vmlDrawing18.vml" /><Relationship Id="rId4" Type="http://schemas.openxmlformats.org/officeDocument/2006/relationships/image" Target="../media/image53.emf" /></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Excel_Worksheet15.xlsx" /><Relationship Id="rId2" Type="http://schemas.openxmlformats.org/officeDocument/2006/relationships/slideLayout" Target="../slideLayouts/slideLayout25.xml" /><Relationship Id="rId1" Type="http://schemas.openxmlformats.org/officeDocument/2006/relationships/vmlDrawing" Target="../drawings/vmlDrawing19.vml" /><Relationship Id="rId4" Type="http://schemas.openxmlformats.org/officeDocument/2006/relationships/image" Target="../media/image54.emf" /></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55.xml.rels><?xml version="1.0" encoding="UTF-8" standalone="yes"?>
<Relationships xmlns="http://schemas.openxmlformats.org/package/2006/relationships"><Relationship Id="rId8" Type="http://schemas.openxmlformats.org/officeDocument/2006/relationships/image" Target="../media/image55.emf" /><Relationship Id="rId3" Type="http://schemas.openxmlformats.org/officeDocument/2006/relationships/notesSlide" Target="../notesSlides/notesSlide17.xml" /><Relationship Id="rId7" Type="http://schemas.openxmlformats.org/officeDocument/2006/relationships/oleObject" Target="../embeddings/oleObject9.bin" /><Relationship Id="rId2" Type="http://schemas.openxmlformats.org/officeDocument/2006/relationships/slideLayout" Target="../slideLayouts/slideLayout20.xml" /><Relationship Id="rId1" Type="http://schemas.openxmlformats.org/officeDocument/2006/relationships/vmlDrawing" Target="../drawings/vmlDrawing20.vml" /><Relationship Id="rId6" Type="http://schemas.openxmlformats.org/officeDocument/2006/relationships/image" Target="../media/image58.emf" /><Relationship Id="rId5" Type="http://schemas.openxmlformats.org/officeDocument/2006/relationships/image" Target="../media/image57.jpg" /><Relationship Id="rId4" Type="http://schemas.openxmlformats.org/officeDocument/2006/relationships/image" Target="../media/image56.png" /></Relationships>
</file>

<file path=ppt/slides/_rels/slide56.xml.rels><?xml version="1.0" encoding="UTF-8" standalone="yes"?>
<Relationships xmlns="http://schemas.openxmlformats.org/package/2006/relationships"><Relationship Id="rId3" Type="http://schemas.openxmlformats.org/officeDocument/2006/relationships/image" Target="../media/image60.jpg" /><Relationship Id="rId2" Type="http://schemas.openxmlformats.org/officeDocument/2006/relationships/image" Target="../media/image59.jpg" /><Relationship Id="rId1" Type="http://schemas.openxmlformats.org/officeDocument/2006/relationships/slideLayout" Target="../slideLayouts/slideLayout15.xml" /></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Excel_Worksheet16.xlsx" /><Relationship Id="rId2" Type="http://schemas.openxmlformats.org/officeDocument/2006/relationships/slideLayout" Target="../slideLayouts/slideLayout15.xml" /><Relationship Id="rId1" Type="http://schemas.openxmlformats.org/officeDocument/2006/relationships/vmlDrawing" Target="../drawings/vmlDrawing21.vml" /><Relationship Id="rId4" Type="http://schemas.openxmlformats.org/officeDocument/2006/relationships/image" Target="../media/image61.emf" /></Relationships>
</file>

<file path=ppt/slides/_rels/slide58.xml.rels><?xml version="1.0" encoding="UTF-8" standalone="yes"?>
<Relationships xmlns="http://schemas.openxmlformats.org/package/2006/relationships"><Relationship Id="rId3" Type="http://schemas.openxmlformats.org/officeDocument/2006/relationships/image" Target="../media/image63.jpeg" /><Relationship Id="rId2" Type="http://schemas.openxmlformats.org/officeDocument/2006/relationships/image" Target="../media/image62.jpeg" /><Relationship Id="rId1" Type="http://schemas.openxmlformats.org/officeDocument/2006/relationships/slideLayout" Target="../slideLayouts/slideLayout25.xml" /><Relationship Id="rId4" Type="http://schemas.openxmlformats.org/officeDocument/2006/relationships/image" Target="../media/image64.png" /></Relationships>
</file>

<file path=ppt/slides/_rels/slide59.xml.rels><?xml version="1.0" encoding="UTF-8" standalone="yes"?>
<Relationships xmlns="http://schemas.openxmlformats.org/package/2006/relationships"><Relationship Id="rId3" Type="http://schemas.openxmlformats.org/officeDocument/2006/relationships/image" Target="../media/image65.jpeg" /><Relationship Id="rId7" Type="http://schemas.openxmlformats.org/officeDocument/2006/relationships/image" Target="../media/image68.jpeg" /><Relationship Id="rId2" Type="http://schemas.openxmlformats.org/officeDocument/2006/relationships/notesSlide" Target="../notesSlides/notesSlide18.xml" /><Relationship Id="rId1" Type="http://schemas.openxmlformats.org/officeDocument/2006/relationships/slideLayout" Target="../slideLayouts/slideLayout30.xml" /><Relationship Id="rId6" Type="http://schemas.openxmlformats.org/officeDocument/2006/relationships/image" Target="../media/image67.jpg" /><Relationship Id="rId5" Type="http://schemas.microsoft.com/office/2007/relationships/hdphoto" Target="../media/hdphoto2.wdp" /><Relationship Id="rId4" Type="http://schemas.openxmlformats.org/officeDocument/2006/relationships/image" Target="../media/image66.png" /></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 /><Relationship Id="rId2" Type="http://schemas.openxmlformats.org/officeDocument/2006/relationships/slideLayout" Target="../slideLayouts/slideLayout14.xml" /><Relationship Id="rId1" Type="http://schemas.openxmlformats.org/officeDocument/2006/relationships/vmlDrawing" Target="../drawings/vmlDrawing6.vml" /><Relationship Id="rId5" Type="http://schemas.openxmlformats.org/officeDocument/2006/relationships/image" Target="../media/image11.emf" /><Relationship Id="rId4" Type="http://schemas.openxmlformats.org/officeDocument/2006/relationships/oleObject" Target="../embeddings/oleObject6.bin" /></Relationships>
</file>

<file path=ppt/slides/_rels/slide60.xml.rels><?xml version="1.0" encoding="UTF-8" standalone="yes"?>
<Relationships xmlns="http://schemas.openxmlformats.org/package/2006/relationships"><Relationship Id="rId2" Type="http://schemas.openxmlformats.org/officeDocument/2006/relationships/image" Target="../media/image69.jpeg" /><Relationship Id="rId1" Type="http://schemas.openxmlformats.org/officeDocument/2006/relationships/slideLayout" Target="../slideLayouts/slideLayout15.xml" /></Relationships>
</file>

<file path=ppt/slides/_rels/slide61.xml.rels><?xml version="1.0" encoding="UTF-8" standalone="yes"?>
<Relationships xmlns="http://schemas.openxmlformats.org/package/2006/relationships"><Relationship Id="rId2" Type="http://schemas.openxmlformats.org/officeDocument/2006/relationships/image" Target="../media/image70.jpg" /><Relationship Id="rId1" Type="http://schemas.openxmlformats.org/officeDocument/2006/relationships/slideLayout" Target="../slideLayouts/slideLayout15.xml" /></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Excel_Worksheet17.xlsx" /><Relationship Id="rId2" Type="http://schemas.openxmlformats.org/officeDocument/2006/relationships/slideLayout" Target="../slideLayouts/slideLayout15.xml" /><Relationship Id="rId1" Type="http://schemas.openxmlformats.org/officeDocument/2006/relationships/vmlDrawing" Target="../drawings/vmlDrawing22.vml" /><Relationship Id="rId4" Type="http://schemas.openxmlformats.org/officeDocument/2006/relationships/image" Target="../media/image71.emf" /></Relationships>
</file>

<file path=ppt/slides/_rels/slide63.xml.rels><?xml version="1.0" encoding="UTF-8" standalone="yes"?>
<Relationships xmlns="http://schemas.openxmlformats.org/package/2006/relationships"><Relationship Id="rId3" Type="http://schemas.openxmlformats.org/officeDocument/2006/relationships/image" Target="../media/image73.jpg" /><Relationship Id="rId2" Type="http://schemas.openxmlformats.org/officeDocument/2006/relationships/image" Target="../media/image72.jpeg" /><Relationship Id="rId1" Type="http://schemas.openxmlformats.org/officeDocument/2006/relationships/slideLayout" Target="../slideLayouts/slideLayout25.xml" /></Relationships>
</file>

<file path=ppt/slides/_rels/slide64.xml.rels><?xml version="1.0" encoding="UTF-8" standalone="yes"?>
<Relationships xmlns="http://schemas.openxmlformats.org/package/2006/relationships"><Relationship Id="rId2" Type="http://schemas.openxmlformats.org/officeDocument/2006/relationships/chart" Target="../charts/chart7.xml" /><Relationship Id="rId1" Type="http://schemas.openxmlformats.org/officeDocument/2006/relationships/slideLayout" Target="../slideLayouts/slideLayout25.xml" /></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Excel_Worksheet19.xlsx" /><Relationship Id="rId2" Type="http://schemas.openxmlformats.org/officeDocument/2006/relationships/slideLayout" Target="../slideLayouts/slideLayout25.xml" /><Relationship Id="rId1" Type="http://schemas.openxmlformats.org/officeDocument/2006/relationships/vmlDrawing" Target="../drawings/vmlDrawing23.vml" /><Relationship Id="rId4" Type="http://schemas.openxmlformats.org/officeDocument/2006/relationships/image" Target="../media/image74.emf" /></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Excel_Worksheet20.xlsx" /><Relationship Id="rId2" Type="http://schemas.openxmlformats.org/officeDocument/2006/relationships/slideLayout" Target="../slideLayouts/slideLayout25.xml" /><Relationship Id="rId1" Type="http://schemas.openxmlformats.org/officeDocument/2006/relationships/vmlDrawing" Target="../drawings/vmlDrawing24.vml" /><Relationship Id="rId4" Type="http://schemas.openxmlformats.org/officeDocument/2006/relationships/image" Target="../media/image75.emf" /></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Excel_Worksheet21.xlsx" /><Relationship Id="rId2" Type="http://schemas.openxmlformats.org/officeDocument/2006/relationships/slideLayout" Target="../slideLayouts/slideLayout25.xml" /><Relationship Id="rId1" Type="http://schemas.openxmlformats.org/officeDocument/2006/relationships/vmlDrawing" Target="../drawings/vmlDrawing25.vml" /><Relationship Id="rId4" Type="http://schemas.openxmlformats.org/officeDocument/2006/relationships/image" Target="../media/image76.emf" /></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 /></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Worksheet1.xlsx" /><Relationship Id="rId2" Type="http://schemas.openxmlformats.org/officeDocument/2006/relationships/slideLayout" Target="../slideLayouts/slideLayout15.xml" /><Relationship Id="rId1" Type="http://schemas.openxmlformats.org/officeDocument/2006/relationships/vmlDrawing" Target="../drawings/vmlDrawing7.vml" /><Relationship Id="rId4" Type="http://schemas.openxmlformats.org/officeDocument/2006/relationships/image" Target="../media/image12.emf" /></Relationships>
</file>

<file path=ppt/slides/_rels/slide70.xml.rels><?xml version="1.0" encoding="UTF-8" standalone="yes"?>
<Relationships xmlns="http://schemas.openxmlformats.org/package/2006/relationships"><Relationship Id="rId3" Type="http://schemas.openxmlformats.org/officeDocument/2006/relationships/image" Target="../media/image77.jpg" /><Relationship Id="rId2" Type="http://schemas.openxmlformats.org/officeDocument/2006/relationships/notesSlide" Target="../notesSlides/notesSlide19.xml" /><Relationship Id="rId1" Type="http://schemas.openxmlformats.org/officeDocument/2006/relationships/slideLayout" Target="../slideLayouts/slideLayout29.xml" /><Relationship Id="rId4" Type="http://schemas.openxmlformats.org/officeDocument/2006/relationships/image" Target="../media/image78.jpeg" /></Relationships>
</file>

<file path=ppt/slides/_rels/slide71.xml.rels><?xml version="1.0" encoding="UTF-8" standalone="yes"?>
<Relationships xmlns="http://schemas.openxmlformats.org/package/2006/relationships"><Relationship Id="rId3" Type="http://schemas.openxmlformats.org/officeDocument/2006/relationships/image" Target="../media/image80.jpg" /><Relationship Id="rId2" Type="http://schemas.openxmlformats.org/officeDocument/2006/relationships/image" Target="../media/image79.png" /><Relationship Id="rId1" Type="http://schemas.openxmlformats.org/officeDocument/2006/relationships/slideLayout" Target="../slideLayouts/slideLayout25.xml" /></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0.xml" /><Relationship Id="rId1" Type="http://schemas.openxmlformats.org/officeDocument/2006/relationships/slideLayout" Target="../slideLayouts/slideLayout31.xml" /></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 /></Relationships>
</file>

<file path=ppt/slides/_rels/slide74.xml.rels><?xml version="1.0" encoding="UTF-8" standalone="yes"?>
<Relationships xmlns="http://schemas.openxmlformats.org/package/2006/relationships"><Relationship Id="rId3" Type="http://schemas.openxmlformats.org/officeDocument/2006/relationships/image" Target="../media/image82.png" /><Relationship Id="rId2" Type="http://schemas.openxmlformats.org/officeDocument/2006/relationships/image" Target="../media/image81.jpg" /><Relationship Id="rId1" Type="http://schemas.openxmlformats.org/officeDocument/2006/relationships/slideLayout" Target="../slideLayouts/slideLayout25.xml" /></Relationships>
</file>

<file path=ppt/slides/_rels/slide75.xml.rels><?xml version="1.0" encoding="UTF-8" standalone="yes"?>
<Relationships xmlns="http://schemas.openxmlformats.org/package/2006/relationships"><Relationship Id="rId3" Type="http://schemas.openxmlformats.org/officeDocument/2006/relationships/image" Target="../media/image84.jpg" /><Relationship Id="rId2" Type="http://schemas.openxmlformats.org/officeDocument/2006/relationships/image" Target="../media/image83.jpg" /><Relationship Id="rId1" Type="http://schemas.openxmlformats.org/officeDocument/2006/relationships/slideLayout" Target="../slideLayouts/slideLayout25.xml" /></Relationships>
</file>

<file path=ppt/slides/_rels/slide76.xml.rels><?xml version="1.0" encoding="UTF-8" standalone="yes"?>
<Relationships xmlns="http://schemas.openxmlformats.org/package/2006/relationships"><Relationship Id="rId3" Type="http://schemas.openxmlformats.org/officeDocument/2006/relationships/image" Target="../media/image85.png" /><Relationship Id="rId2" Type="http://schemas.openxmlformats.org/officeDocument/2006/relationships/notesSlide" Target="../notesSlides/notesSlide21.xml" /><Relationship Id="rId1" Type="http://schemas.openxmlformats.org/officeDocument/2006/relationships/slideLayout" Target="../slideLayouts/slideLayout25.xml" /></Relationships>
</file>

<file path=ppt/slides/_rels/slide77.xml.rels><?xml version="1.0" encoding="UTF-8" standalone="yes"?>
<Relationships xmlns="http://schemas.openxmlformats.org/package/2006/relationships"><Relationship Id="rId3" Type="http://schemas.openxmlformats.org/officeDocument/2006/relationships/image" Target="../media/image87.jpeg" /><Relationship Id="rId2" Type="http://schemas.openxmlformats.org/officeDocument/2006/relationships/image" Target="../media/image86.jpg" /><Relationship Id="rId1" Type="http://schemas.openxmlformats.org/officeDocument/2006/relationships/slideLayout" Target="../slideLayouts/slideLayout25.xml" /><Relationship Id="rId4" Type="http://schemas.openxmlformats.org/officeDocument/2006/relationships/image" Target="../media/image88.png" /></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5.xml" /><Relationship Id="rId7" Type="http://schemas.microsoft.com/office/2007/relationships/diagramDrawing" Target="../diagrams/drawing5.xml" /><Relationship Id="rId2" Type="http://schemas.openxmlformats.org/officeDocument/2006/relationships/notesSlide" Target="../notesSlides/notesSlide22.xml" /><Relationship Id="rId1" Type="http://schemas.openxmlformats.org/officeDocument/2006/relationships/slideLayout" Target="../slideLayouts/slideLayout15.xml" /><Relationship Id="rId6" Type="http://schemas.openxmlformats.org/officeDocument/2006/relationships/diagramColors" Target="../diagrams/colors5.xml" /><Relationship Id="rId5" Type="http://schemas.openxmlformats.org/officeDocument/2006/relationships/diagramQuickStyle" Target="../diagrams/quickStyle5.xml" /><Relationship Id="rId4" Type="http://schemas.openxmlformats.org/officeDocument/2006/relationships/diagramLayout" Target="../diagrams/layout5.xml" /></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6.xml" /><Relationship Id="rId7" Type="http://schemas.microsoft.com/office/2007/relationships/diagramDrawing" Target="../diagrams/drawing6.xml" /><Relationship Id="rId2" Type="http://schemas.openxmlformats.org/officeDocument/2006/relationships/notesSlide" Target="../notesSlides/notesSlide23.xml" /><Relationship Id="rId1" Type="http://schemas.openxmlformats.org/officeDocument/2006/relationships/slideLayout" Target="../slideLayouts/slideLayout15.xml" /><Relationship Id="rId6" Type="http://schemas.openxmlformats.org/officeDocument/2006/relationships/diagramColors" Target="../diagrams/colors6.xml" /><Relationship Id="rId5" Type="http://schemas.openxmlformats.org/officeDocument/2006/relationships/diagramQuickStyle" Target="../diagrams/quickStyle6.xml" /><Relationship Id="rId4" Type="http://schemas.openxmlformats.org/officeDocument/2006/relationships/diagramLayout" Target="../diagrams/layout6.xml" /></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Excel_Worksheet2.xlsx" /><Relationship Id="rId2" Type="http://schemas.openxmlformats.org/officeDocument/2006/relationships/slideLayout" Target="../slideLayouts/slideLayout15.xml" /><Relationship Id="rId1" Type="http://schemas.openxmlformats.org/officeDocument/2006/relationships/vmlDrawing" Target="../drawings/vmlDrawing8.vml" /><Relationship Id="rId4" Type="http://schemas.openxmlformats.org/officeDocument/2006/relationships/image" Target="../media/image13.emf" /></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5.xml" /></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6.xml" /><Relationship Id="rId7" Type="http://schemas.openxmlformats.org/officeDocument/2006/relationships/image" Target="../media/image89.jpg" /><Relationship Id="rId2" Type="http://schemas.openxmlformats.org/officeDocument/2006/relationships/tags" Target="../tags/tag7.xml" /><Relationship Id="rId1" Type="http://schemas.openxmlformats.org/officeDocument/2006/relationships/vmlDrawing" Target="../drawings/vmlDrawing26.vml" /><Relationship Id="rId6" Type="http://schemas.openxmlformats.org/officeDocument/2006/relationships/image" Target="../media/image6.emf" /><Relationship Id="rId5" Type="http://schemas.openxmlformats.org/officeDocument/2006/relationships/oleObject" Target="../embeddings/oleObject10.bin" /><Relationship Id="rId4" Type="http://schemas.openxmlformats.org/officeDocument/2006/relationships/notesSlide" Target="../notesSlides/notesSlide24.xml" /></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25.xml" /><Relationship Id="rId2" Type="http://schemas.openxmlformats.org/officeDocument/2006/relationships/slideLayout" Target="../slideLayouts/slideLayout15.xml" /><Relationship Id="rId1" Type="http://schemas.openxmlformats.org/officeDocument/2006/relationships/vmlDrawing" Target="../drawings/vmlDrawing27.vml" /><Relationship Id="rId5" Type="http://schemas.openxmlformats.org/officeDocument/2006/relationships/image" Target="../media/image90.emf" /><Relationship Id="rId4" Type="http://schemas.openxmlformats.org/officeDocument/2006/relationships/oleObject" Target="../embeddings/oleObject11.bin" /></Relationships>
</file>

<file path=ppt/slides/_rels/slide83.xml.rels><?xml version="1.0" encoding="UTF-8" standalone="yes"?>
<Relationships xmlns="http://schemas.openxmlformats.org/package/2006/relationships"><Relationship Id="rId8" Type="http://schemas.openxmlformats.org/officeDocument/2006/relationships/image" Target="../media/image91.png" /><Relationship Id="rId3" Type="http://schemas.openxmlformats.org/officeDocument/2006/relationships/diagramData" Target="../diagrams/data7.xml" /><Relationship Id="rId7" Type="http://schemas.microsoft.com/office/2007/relationships/diagramDrawing" Target="../diagrams/drawing7.xml" /><Relationship Id="rId2" Type="http://schemas.openxmlformats.org/officeDocument/2006/relationships/notesSlide" Target="../notesSlides/notesSlide26.xml" /><Relationship Id="rId1" Type="http://schemas.openxmlformats.org/officeDocument/2006/relationships/slideLayout" Target="../slideLayouts/slideLayout15.xml" /><Relationship Id="rId6" Type="http://schemas.openxmlformats.org/officeDocument/2006/relationships/diagramColors" Target="../diagrams/colors7.xml" /><Relationship Id="rId5" Type="http://schemas.openxmlformats.org/officeDocument/2006/relationships/diagramQuickStyle" Target="../diagrams/quickStyle7.xml" /><Relationship Id="rId10" Type="http://schemas.openxmlformats.org/officeDocument/2006/relationships/image" Target="../media/image93.jpeg" /><Relationship Id="rId4" Type="http://schemas.openxmlformats.org/officeDocument/2006/relationships/diagramLayout" Target="../diagrams/layout7.xml" /><Relationship Id="rId9" Type="http://schemas.openxmlformats.org/officeDocument/2006/relationships/image" Target="../media/image92.jpg" /></Relationships>
</file>

<file path=ppt/slides/_rels/slide84.xml.rels><?xml version="1.0" encoding="UTF-8" standalone="yes"?>
<Relationships xmlns="http://schemas.openxmlformats.org/package/2006/relationships"><Relationship Id="rId8" Type="http://schemas.openxmlformats.org/officeDocument/2006/relationships/image" Target="../media/image91.png" /><Relationship Id="rId3" Type="http://schemas.openxmlformats.org/officeDocument/2006/relationships/diagramData" Target="../diagrams/data8.xml" /><Relationship Id="rId7" Type="http://schemas.microsoft.com/office/2007/relationships/diagramDrawing" Target="../diagrams/drawing8.xml" /><Relationship Id="rId2" Type="http://schemas.openxmlformats.org/officeDocument/2006/relationships/notesSlide" Target="../notesSlides/notesSlide27.xml" /><Relationship Id="rId1" Type="http://schemas.openxmlformats.org/officeDocument/2006/relationships/slideLayout" Target="../slideLayouts/slideLayout15.xml" /><Relationship Id="rId6" Type="http://schemas.openxmlformats.org/officeDocument/2006/relationships/diagramColors" Target="../diagrams/colors8.xml" /><Relationship Id="rId5" Type="http://schemas.openxmlformats.org/officeDocument/2006/relationships/diagramQuickStyle" Target="../diagrams/quickStyle8.xml" /><Relationship Id="rId10" Type="http://schemas.openxmlformats.org/officeDocument/2006/relationships/image" Target="../media/image93.jpeg" /><Relationship Id="rId4" Type="http://schemas.openxmlformats.org/officeDocument/2006/relationships/diagramLayout" Target="../diagrams/layout8.xml" /><Relationship Id="rId9" Type="http://schemas.openxmlformats.org/officeDocument/2006/relationships/image" Target="../media/image92.jpg" /></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9.xml" /><Relationship Id="rId7" Type="http://schemas.microsoft.com/office/2007/relationships/diagramDrawing" Target="../diagrams/drawing9.xml" /><Relationship Id="rId2" Type="http://schemas.openxmlformats.org/officeDocument/2006/relationships/notesSlide" Target="../notesSlides/notesSlide28.xml" /><Relationship Id="rId1" Type="http://schemas.openxmlformats.org/officeDocument/2006/relationships/slideLayout" Target="../slideLayouts/slideLayout15.xml" /><Relationship Id="rId6" Type="http://schemas.openxmlformats.org/officeDocument/2006/relationships/diagramColors" Target="../diagrams/colors9.xml" /><Relationship Id="rId5" Type="http://schemas.openxmlformats.org/officeDocument/2006/relationships/diagramQuickStyle" Target="../diagrams/quickStyle9.xml" /><Relationship Id="rId4" Type="http://schemas.openxmlformats.org/officeDocument/2006/relationships/diagramLayout" Target="../diagrams/layout9.xml" /></Relationships>
</file>

<file path=ppt/slides/_rels/slide86.xml.rels><?xml version="1.0" encoding="UTF-8" standalone="yes"?>
<Relationships xmlns="http://schemas.openxmlformats.org/package/2006/relationships"><Relationship Id="rId8" Type="http://schemas.microsoft.com/office/2007/relationships/diagramDrawing" Target="../diagrams/drawing10.xml" /><Relationship Id="rId3" Type="http://schemas.openxmlformats.org/officeDocument/2006/relationships/notesSlide" Target="../notesSlides/notesSlide29.xml" /><Relationship Id="rId7" Type="http://schemas.openxmlformats.org/officeDocument/2006/relationships/diagramColors" Target="../diagrams/colors10.xml" /><Relationship Id="rId2" Type="http://schemas.openxmlformats.org/officeDocument/2006/relationships/slideLayout" Target="../slideLayouts/slideLayout15.xml" /><Relationship Id="rId1" Type="http://schemas.openxmlformats.org/officeDocument/2006/relationships/vmlDrawing" Target="../drawings/vmlDrawing28.vml" /><Relationship Id="rId6" Type="http://schemas.openxmlformats.org/officeDocument/2006/relationships/diagramQuickStyle" Target="../diagrams/quickStyle10.xml" /><Relationship Id="rId5" Type="http://schemas.openxmlformats.org/officeDocument/2006/relationships/diagramLayout" Target="../diagrams/layout10.xml" /><Relationship Id="rId10" Type="http://schemas.openxmlformats.org/officeDocument/2006/relationships/image" Target="../media/image94.emf" /><Relationship Id="rId4" Type="http://schemas.openxmlformats.org/officeDocument/2006/relationships/diagramData" Target="../diagrams/data10.xml" /><Relationship Id="rId9" Type="http://schemas.openxmlformats.org/officeDocument/2006/relationships/package" Target="../embeddings/Microsoft_Excel_Worksheet22.xlsx" /></Relationships>
</file>

<file path=ppt/slides/_rels/slide87.xml.rels><?xml version="1.0" encoding="UTF-8" standalone="yes"?>
<Relationships xmlns="http://schemas.openxmlformats.org/package/2006/relationships"><Relationship Id="rId8" Type="http://schemas.openxmlformats.org/officeDocument/2006/relationships/image" Target="../media/image95.jpg" /><Relationship Id="rId3" Type="http://schemas.openxmlformats.org/officeDocument/2006/relationships/diagramData" Target="../diagrams/data11.xml" /><Relationship Id="rId7" Type="http://schemas.microsoft.com/office/2007/relationships/diagramDrawing" Target="../diagrams/drawing11.xml" /><Relationship Id="rId2" Type="http://schemas.openxmlformats.org/officeDocument/2006/relationships/notesSlide" Target="../notesSlides/notesSlide30.xml" /><Relationship Id="rId1" Type="http://schemas.openxmlformats.org/officeDocument/2006/relationships/slideLayout" Target="../slideLayouts/slideLayout15.xml" /><Relationship Id="rId6" Type="http://schemas.openxmlformats.org/officeDocument/2006/relationships/diagramColors" Target="../diagrams/colors11.xml" /><Relationship Id="rId5" Type="http://schemas.openxmlformats.org/officeDocument/2006/relationships/diagramQuickStyle" Target="../diagrams/quickStyle11.xml" /><Relationship Id="rId4" Type="http://schemas.openxmlformats.org/officeDocument/2006/relationships/diagramLayout" Target="../diagrams/layout11.xml" /><Relationship Id="rId9" Type="http://schemas.openxmlformats.org/officeDocument/2006/relationships/image" Target="../media/image45.jpg" /></Relationships>
</file>

<file path=ppt/slides/_rels/slide88.xml.rels><?xml version="1.0" encoding="UTF-8" standalone="yes"?>
<Relationships xmlns="http://schemas.openxmlformats.org/package/2006/relationships"><Relationship Id="rId8" Type="http://schemas.openxmlformats.org/officeDocument/2006/relationships/image" Target="../media/image45.jpg" /><Relationship Id="rId3" Type="http://schemas.openxmlformats.org/officeDocument/2006/relationships/diagramData" Target="../diagrams/data12.xml" /><Relationship Id="rId7" Type="http://schemas.microsoft.com/office/2007/relationships/diagramDrawing" Target="../diagrams/drawing12.xml" /><Relationship Id="rId2" Type="http://schemas.openxmlformats.org/officeDocument/2006/relationships/notesSlide" Target="../notesSlides/notesSlide31.xml" /><Relationship Id="rId1" Type="http://schemas.openxmlformats.org/officeDocument/2006/relationships/slideLayout" Target="../slideLayouts/slideLayout15.xml" /><Relationship Id="rId6" Type="http://schemas.openxmlformats.org/officeDocument/2006/relationships/diagramColors" Target="../diagrams/colors12.xml" /><Relationship Id="rId5" Type="http://schemas.openxmlformats.org/officeDocument/2006/relationships/diagramQuickStyle" Target="../diagrams/quickStyle12.xml" /><Relationship Id="rId4" Type="http://schemas.openxmlformats.org/officeDocument/2006/relationships/diagramLayout" Target="../diagrams/layout12.xml" /><Relationship Id="rId9" Type="http://schemas.openxmlformats.org/officeDocument/2006/relationships/image" Target="../media/image46.png" /></Relationships>
</file>

<file path=ppt/slides/_rels/slide89.xml.rels><?xml version="1.0" encoding="UTF-8" standalone="yes"?>
<Relationships xmlns="http://schemas.openxmlformats.org/package/2006/relationships"><Relationship Id="rId3" Type="http://schemas.openxmlformats.org/officeDocument/2006/relationships/diagramData" Target="../diagrams/data13.xml" /><Relationship Id="rId7" Type="http://schemas.microsoft.com/office/2007/relationships/diagramDrawing" Target="../diagrams/drawing13.xml" /><Relationship Id="rId2" Type="http://schemas.openxmlformats.org/officeDocument/2006/relationships/notesSlide" Target="../notesSlides/notesSlide32.xml" /><Relationship Id="rId1" Type="http://schemas.openxmlformats.org/officeDocument/2006/relationships/slideLayout" Target="../slideLayouts/slideLayout15.xml" /><Relationship Id="rId6" Type="http://schemas.openxmlformats.org/officeDocument/2006/relationships/diagramColors" Target="../diagrams/colors13.xml" /><Relationship Id="rId5" Type="http://schemas.openxmlformats.org/officeDocument/2006/relationships/diagramQuickStyle" Target="../diagrams/quickStyle13.xml" /><Relationship Id="rId4" Type="http://schemas.openxmlformats.org/officeDocument/2006/relationships/diagramLayout" Target="../diagrams/layout13.xml" /></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Excel_Worksheet3.xlsx" /><Relationship Id="rId2" Type="http://schemas.openxmlformats.org/officeDocument/2006/relationships/slideLayout" Target="../slideLayouts/slideLayout15.xml" /><Relationship Id="rId1" Type="http://schemas.openxmlformats.org/officeDocument/2006/relationships/vmlDrawing" Target="../drawings/vmlDrawing9.vml" /><Relationship Id="rId4" Type="http://schemas.openxmlformats.org/officeDocument/2006/relationships/image" Target="../media/image14.emf" /></Relationships>
</file>

<file path=ppt/slides/_rels/slide90.xml.rels><?xml version="1.0" encoding="UTF-8" standalone="yes"?>
<Relationships xmlns="http://schemas.openxmlformats.org/package/2006/relationships"><Relationship Id="rId3" Type="http://schemas.openxmlformats.org/officeDocument/2006/relationships/diagramData" Target="../diagrams/data14.xml" /><Relationship Id="rId7" Type="http://schemas.microsoft.com/office/2007/relationships/diagramDrawing" Target="../diagrams/drawing14.xml" /><Relationship Id="rId2" Type="http://schemas.openxmlformats.org/officeDocument/2006/relationships/notesSlide" Target="../notesSlides/notesSlide33.xml" /><Relationship Id="rId1" Type="http://schemas.openxmlformats.org/officeDocument/2006/relationships/slideLayout" Target="../slideLayouts/slideLayout15.xml" /><Relationship Id="rId6" Type="http://schemas.openxmlformats.org/officeDocument/2006/relationships/diagramColors" Target="../diagrams/colors14.xml" /><Relationship Id="rId5" Type="http://schemas.openxmlformats.org/officeDocument/2006/relationships/diagramQuickStyle" Target="../diagrams/quickStyle14.xml" /><Relationship Id="rId4" Type="http://schemas.openxmlformats.org/officeDocument/2006/relationships/diagramLayout" Target="../diagrams/layout14.xml" /></Relationships>
</file>

<file path=ppt/slides/_rels/slide91.xml.rels><?xml version="1.0" encoding="UTF-8" standalone="yes"?>
<Relationships xmlns="http://schemas.openxmlformats.org/package/2006/relationships"><Relationship Id="rId8" Type="http://schemas.openxmlformats.org/officeDocument/2006/relationships/image" Target="../media/image96.jpeg" /><Relationship Id="rId3" Type="http://schemas.openxmlformats.org/officeDocument/2006/relationships/diagramData" Target="../diagrams/data15.xml" /><Relationship Id="rId7" Type="http://schemas.microsoft.com/office/2007/relationships/diagramDrawing" Target="../diagrams/drawing15.xml" /><Relationship Id="rId2" Type="http://schemas.openxmlformats.org/officeDocument/2006/relationships/notesSlide" Target="../notesSlides/notesSlide34.xml" /><Relationship Id="rId1" Type="http://schemas.openxmlformats.org/officeDocument/2006/relationships/slideLayout" Target="../slideLayouts/slideLayout15.xml" /><Relationship Id="rId6" Type="http://schemas.openxmlformats.org/officeDocument/2006/relationships/diagramColors" Target="../diagrams/colors15.xml" /><Relationship Id="rId5" Type="http://schemas.openxmlformats.org/officeDocument/2006/relationships/diagramQuickStyle" Target="../diagrams/quickStyle15.xml" /><Relationship Id="rId4" Type="http://schemas.openxmlformats.org/officeDocument/2006/relationships/diagramLayout" Target="../diagrams/layout15.xml" /><Relationship Id="rId9" Type="http://schemas.openxmlformats.org/officeDocument/2006/relationships/image" Target="../media/image59.jpg" /></Relationships>
</file>

<file path=ppt/slides/_rels/slide92.xml.rels><?xml version="1.0" encoding="UTF-8" standalone="yes"?>
<Relationships xmlns="http://schemas.openxmlformats.org/package/2006/relationships"><Relationship Id="rId8" Type="http://schemas.openxmlformats.org/officeDocument/2006/relationships/image" Target="../media/image60.jpg" /><Relationship Id="rId3" Type="http://schemas.openxmlformats.org/officeDocument/2006/relationships/diagramData" Target="../diagrams/data16.xml" /><Relationship Id="rId7" Type="http://schemas.microsoft.com/office/2007/relationships/diagramDrawing" Target="../diagrams/drawing16.xml" /><Relationship Id="rId2" Type="http://schemas.openxmlformats.org/officeDocument/2006/relationships/notesSlide" Target="../notesSlides/notesSlide35.xml" /><Relationship Id="rId1" Type="http://schemas.openxmlformats.org/officeDocument/2006/relationships/slideLayout" Target="../slideLayouts/slideLayout15.xml" /><Relationship Id="rId6" Type="http://schemas.openxmlformats.org/officeDocument/2006/relationships/diagramColors" Target="../diagrams/colors16.xml" /><Relationship Id="rId5" Type="http://schemas.openxmlformats.org/officeDocument/2006/relationships/diagramQuickStyle" Target="../diagrams/quickStyle16.xml" /><Relationship Id="rId4" Type="http://schemas.openxmlformats.org/officeDocument/2006/relationships/diagramLayout" Target="../diagrams/layout16.xml" /><Relationship Id="rId9" Type="http://schemas.openxmlformats.org/officeDocument/2006/relationships/image" Target="../media/image59.jpg" /></Relationships>
</file>

<file path=ppt/slides/_rels/slide93.xml.rels><?xml version="1.0" encoding="UTF-8" standalone="yes"?>
<Relationships xmlns="http://schemas.openxmlformats.org/package/2006/relationships"><Relationship Id="rId3" Type="http://schemas.openxmlformats.org/officeDocument/2006/relationships/image" Target="../media/image97.jpeg" /><Relationship Id="rId2" Type="http://schemas.openxmlformats.org/officeDocument/2006/relationships/notesSlide" Target="../notesSlides/notesSlide36.xml" /><Relationship Id="rId1" Type="http://schemas.openxmlformats.org/officeDocument/2006/relationships/slideLayout" Target="../slideLayouts/slideLayout15.xml" /><Relationship Id="rId6" Type="http://schemas.openxmlformats.org/officeDocument/2006/relationships/image" Target="../media/image100.jpeg" /><Relationship Id="rId5" Type="http://schemas.openxmlformats.org/officeDocument/2006/relationships/image" Target="../media/image99.jpeg" /><Relationship Id="rId4" Type="http://schemas.openxmlformats.org/officeDocument/2006/relationships/image" Target="../media/image98.jpeg" /></Relationships>
</file>

<file path=ppt/slides/_rels/slide94.xml.rels><?xml version="1.0" encoding="UTF-8" standalone="yes"?>
<Relationships xmlns="http://schemas.openxmlformats.org/package/2006/relationships"><Relationship Id="rId8" Type="http://schemas.openxmlformats.org/officeDocument/2006/relationships/image" Target="../media/image101.jpeg" /><Relationship Id="rId3" Type="http://schemas.openxmlformats.org/officeDocument/2006/relationships/diagramData" Target="../diagrams/data17.xml" /><Relationship Id="rId7" Type="http://schemas.microsoft.com/office/2007/relationships/diagramDrawing" Target="../diagrams/drawing17.xml" /><Relationship Id="rId2" Type="http://schemas.openxmlformats.org/officeDocument/2006/relationships/notesSlide" Target="../notesSlides/notesSlide37.xml" /><Relationship Id="rId1" Type="http://schemas.openxmlformats.org/officeDocument/2006/relationships/slideLayout" Target="../slideLayouts/slideLayout15.xml" /><Relationship Id="rId6" Type="http://schemas.openxmlformats.org/officeDocument/2006/relationships/diagramColors" Target="../diagrams/colors17.xml" /><Relationship Id="rId5" Type="http://schemas.openxmlformats.org/officeDocument/2006/relationships/diagramQuickStyle" Target="../diagrams/quickStyle17.xml" /><Relationship Id="rId4" Type="http://schemas.openxmlformats.org/officeDocument/2006/relationships/diagramLayout" Target="../diagrams/layout17.xml" /><Relationship Id="rId9" Type="http://schemas.openxmlformats.org/officeDocument/2006/relationships/image" Target="../media/image102.jpg" /></Relationships>
</file>

<file path=ppt/slides/_rels/slide95.xml.rels><?xml version="1.0" encoding="UTF-8" standalone="yes"?>
<Relationships xmlns="http://schemas.openxmlformats.org/package/2006/relationships"><Relationship Id="rId8" Type="http://schemas.openxmlformats.org/officeDocument/2006/relationships/image" Target="../media/image72.jpeg" /><Relationship Id="rId3" Type="http://schemas.openxmlformats.org/officeDocument/2006/relationships/diagramData" Target="../diagrams/data18.xml" /><Relationship Id="rId7" Type="http://schemas.microsoft.com/office/2007/relationships/diagramDrawing" Target="../diagrams/drawing18.xml" /><Relationship Id="rId2" Type="http://schemas.openxmlformats.org/officeDocument/2006/relationships/notesSlide" Target="../notesSlides/notesSlide38.xml" /><Relationship Id="rId1" Type="http://schemas.openxmlformats.org/officeDocument/2006/relationships/slideLayout" Target="../slideLayouts/slideLayout15.xml" /><Relationship Id="rId6" Type="http://schemas.openxmlformats.org/officeDocument/2006/relationships/diagramColors" Target="../diagrams/colors18.xml" /><Relationship Id="rId5" Type="http://schemas.openxmlformats.org/officeDocument/2006/relationships/diagramQuickStyle" Target="../diagrams/quickStyle18.xml" /><Relationship Id="rId4" Type="http://schemas.openxmlformats.org/officeDocument/2006/relationships/diagramLayout" Target="../diagrams/layout18.xml" /><Relationship Id="rId9" Type="http://schemas.openxmlformats.org/officeDocument/2006/relationships/image" Target="../media/image103.jpg" /></Relationships>
</file>

<file path=ppt/slides/_rels/slide96.xml.rels><?xml version="1.0" encoding="UTF-8" standalone="yes"?>
<Relationships xmlns="http://schemas.openxmlformats.org/package/2006/relationships"><Relationship Id="rId8" Type="http://schemas.microsoft.com/office/2007/relationships/diagramDrawing" Target="../diagrams/drawing19.xml" /><Relationship Id="rId3" Type="http://schemas.openxmlformats.org/officeDocument/2006/relationships/image" Target="../media/image104.jpeg" /><Relationship Id="rId7" Type="http://schemas.openxmlformats.org/officeDocument/2006/relationships/diagramColors" Target="../diagrams/colors19.xml" /><Relationship Id="rId2" Type="http://schemas.openxmlformats.org/officeDocument/2006/relationships/notesSlide" Target="../notesSlides/notesSlide39.xml" /><Relationship Id="rId1" Type="http://schemas.openxmlformats.org/officeDocument/2006/relationships/slideLayout" Target="../slideLayouts/slideLayout15.xml" /><Relationship Id="rId6" Type="http://schemas.openxmlformats.org/officeDocument/2006/relationships/diagramQuickStyle" Target="../diagrams/quickStyle19.xml" /><Relationship Id="rId5" Type="http://schemas.openxmlformats.org/officeDocument/2006/relationships/diagramLayout" Target="../diagrams/layout19.xml" /><Relationship Id="rId4" Type="http://schemas.openxmlformats.org/officeDocument/2006/relationships/diagramData" Target="../diagrams/data19.xml" /><Relationship Id="rId9" Type="http://schemas.openxmlformats.org/officeDocument/2006/relationships/image" Target="../media/image105.jpg" /></Relationships>
</file>

<file path=ppt/slides/_rels/slide97.xml.rels><?xml version="1.0" encoding="UTF-8" standalone="yes"?>
<Relationships xmlns="http://schemas.openxmlformats.org/package/2006/relationships"><Relationship Id="rId8" Type="http://schemas.microsoft.com/office/2007/relationships/diagramDrawing" Target="../diagrams/drawing20.xml" /><Relationship Id="rId3" Type="http://schemas.openxmlformats.org/officeDocument/2006/relationships/notesSlide" Target="../notesSlides/notesSlide40.xml" /><Relationship Id="rId7" Type="http://schemas.openxmlformats.org/officeDocument/2006/relationships/diagramColors" Target="../diagrams/colors20.xml" /><Relationship Id="rId2" Type="http://schemas.openxmlformats.org/officeDocument/2006/relationships/slideLayout" Target="../slideLayouts/slideLayout15.xml" /><Relationship Id="rId1" Type="http://schemas.openxmlformats.org/officeDocument/2006/relationships/vmlDrawing" Target="../drawings/vmlDrawing29.vml" /><Relationship Id="rId6" Type="http://schemas.openxmlformats.org/officeDocument/2006/relationships/diagramQuickStyle" Target="../diagrams/quickStyle20.xml" /><Relationship Id="rId5" Type="http://schemas.openxmlformats.org/officeDocument/2006/relationships/diagramLayout" Target="../diagrams/layout20.xml" /><Relationship Id="rId10" Type="http://schemas.openxmlformats.org/officeDocument/2006/relationships/image" Target="../media/image106.emf" /><Relationship Id="rId4" Type="http://schemas.openxmlformats.org/officeDocument/2006/relationships/diagramData" Target="../diagrams/data20.xml" /><Relationship Id="rId9" Type="http://schemas.openxmlformats.org/officeDocument/2006/relationships/package" Target="../embeddings/Microsoft_Excel_Worksheet23.xlsx" /></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21.xml" /><Relationship Id="rId7" Type="http://schemas.microsoft.com/office/2007/relationships/diagramDrawing" Target="../diagrams/drawing21.xml" /><Relationship Id="rId2" Type="http://schemas.openxmlformats.org/officeDocument/2006/relationships/notesSlide" Target="../notesSlides/notesSlide41.xml" /><Relationship Id="rId1" Type="http://schemas.openxmlformats.org/officeDocument/2006/relationships/slideLayout" Target="../slideLayouts/slideLayout15.xml" /><Relationship Id="rId6" Type="http://schemas.openxmlformats.org/officeDocument/2006/relationships/diagramColors" Target="../diagrams/colors21.xml" /><Relationship Id="rId5" Type="http://schemas.openxmlformats.org/officeDocument/2006/relationships/diagramQuickStyle" Target="../diagrams/quickStyle21.xml" /><Relationship Id="rId4" Type="http://schemas.openxmlformats.org/officeDocument/2006/relationships/diagramLayout" Target="../diagrams/layout21.xml" /></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22.xml" /><Relationship Id="rId7" Type="http://schemas.microsoft.com/office/2007/relationships/diagramDrawing" Target="../diagrams/drawing22.xml" /><Relationship Id="rId2" Type="http://schemas.openxmlformats.org/officeDocument/2006/relationships/notesSlide" Target="../notesSlides/notesSlide42.xml" /><Relationship Id="rId1" Type="http://schemas.openxmlformats.org/officeDocument/2006/relationships/slideLayout" Target="../slideLayouts/slideLayout15.xml" /><Relationship Id="rId6" Type="http://schemas.openxmlformats.org/officeDocument/2006/relationships/diagramColors" Target="../diagrams/colors22.xml" /><Relationship Id="rId5" Type="http://schemas.openxmlformats.org/officeDocument/2006/relationships/diagramQuickStyle" Target="../diagrams/quickStyle22.xml" /><Relationship Id="rId4" Type="http://schemas.openxmlformats.org/officeDocument/2006/relationships/diagramLayout" Target="../diagrams/layout2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sted-image.png">
            <a:extLst>
              <a:ext uri="{FF2B5EF4-FFF2-40B4-BE49-F238E27FC236}">
                <a16:creationId xmlns:a16="http://schemas.microsoft.com/office/drawing/2014/main" id="{8413E89C-B49A-4475-84BD-2CFB51B219DF}"/>
              </a:ext>
            </a:extLst>
          </p:cNvPr>
          <p:cNvPicPr>
            <a:picLocks noChangeAspect="1"/>
          </p:cNvPicPr>
          <p:nvPr/>
        </p:nvPicPr>
        <p:blipFill>
          <a:blip r:embed="rId3"/>
          <a:srcRect/>
          <a:stretch>
            <a:fillRect/>
          </a:stretch>
        </p:blipFill>
        <p:spPr>
          <a:xfrm flipH="1">
            <a:off x="2740721" y="11906"/>
            <a:ext cx="9451279" cy="6438900"/>
          </a:xfrm>
          <a:prstGeom prst="rect">
            <a:avLst/>
          </a:prstGeom>
          <a:effectLst>
            <a:softEdge rad="0"/>
          </a:effectLst>
        </p:spPr>
      </p:pic>
      <p:grpSp>
        <p:nvGrpSpPr>
          <p:cNvPr id="17" name="Group 16">
            <a:extLst>
              <a:ext uri="{FF2B5EF4-FFF2-40B4-BE49-F238E27FC236}">
                <a16:creationId xmlns:a16="http://schemas.microsoft.com/office/drawing/2014/main" id="{6BEB7F04-DEC3-47AD-A430-C67E8368B8AA}"/>
              </a:ext>
            </a:extLst>
          </p:cNvPr>
          <p:cNvGrpSpPr/>
          <p:nvPr/>
        </p:nvGrpSpPr>
        <p:grpSpPr>
          <a:xfrm>
            <a:off x="1" y="-1178570"/>
            <a:ext cx="10083566" cy="6438900"/>
            <a:chOff x="-109056" y="115017"/>
            <a:chExt cx="8408711" cy="6323177"/>
          </a:xfrm>
          <a:solidFill>
            <a:srgbClr val="6A2A5B">
              <a:alpha val="89000"/>
            </a:srgbClr>
          </a:solidFill>
        </p:grpSpPr>
        <p:sp>
          <p:nvSpPr>
            <p:cNvPr id="18" name="Pentagon 20">
              <a:extLst>
                <a:ext uri="{FF2B5EF4-FFF2-40B4-BE49-F238E27FC236}">
                  <a16:creationId xmlns:a16="http://schemas.microsoft.com/office/drawing/2014/main" id="{507A1D26-8631-40AC-AFE5-53E0147BBEA7}"/>
                </a:ext>
              </a:extLst>
            </p:cNvPr>
            <p:cNvSpPr/>
            <p:nvPr userDrawn="1"/>
          </p:nvSpPr>
          <p:spPr>
            <a:xfrm>
              <a:off x="-109056" y="115017"/>
              <a:ext cx="8228045" cy="6323177"/>
            </a:xfrm>
            <a:prstGeom prst="homePlate">
              <a:avLst/>
            </a:prstGeom>
            <a:solidFill>
              <a:srgbClr val="0164AE">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sz="1351" dirty="0">
                <a:solidFill>
                  <a:srgbClr val="FFFFFF"/>
                </a:solidFill>
                <a:latin typeface="ＭＳ Ｐゴシック" panose="020B0600070205080204" pitchFamily="50" charset="-128"/>
                <a:ea typeface="ＭＳ Ｐゴシック" panose="020B0600070205080204" pitchFamily="50" charset="-128"/>
                <a:cs typeface="Mitr Medium" panose="00000600000000000000" pitchFamily="2" charset="-34"/>
              </a:endParaRPr>
            </a:p>
          </p:txBody>
        </p:sp>
        <p:pic>
          <p:nvPicPr>
            <p:cNvPr id="19" name="Picture 18">
              <a:extLst>
                <a:ext uri="{FF2B5EF4-FFF2-40B4-BE49-F238E27FC236}">
                  <a16:creationId xmlns:a16="http://schemas.microsoft.com/office/drawing/2014/main" id="{315DCEA7-C2DC-40D1-BACA-167C315695B6}"/>
                </a:ext>
              </a:extLst>
            </p:cNvPr>
            <p:cNvPicPr>
              <a:picLocks noChangeAspect="1"/>
            </p:cNvPicPr>
            <p:nvPr userDrawn="1"/>
          </p:nvPicPr>
          <p:blipFill>
            <a:blip r:embed="rId4"/>
            <a:stretch>
              <a:fillRect/>
            </a:stretch>
          </p:blipFill>
          <p:spPr>
            <a:xfrm>
              <a:off x="6589367" y="1345559"/>
              <a:ext cx="1710288" cy="4166883"/>
            </a:xfrm>
            <a:prstGeom prst="rect">
              <a:avLst/>
            </a:prstGeom>
            <a:noFill/>
          </p:spPr>
        </p:pic>
      </p:grpSp>
      <p:grpSp>
        <p:nvGrpSpPr>
          <p:cNvPr id="20" name="Group 19">
            <a:extLst>
              <a:ext uri="{FF2B5EF4-FFF2-40B4-BE49-F238E27FC236}">
                <a16:creationId xmlns:a16="http://schemas.microsoft.com/office/drawing/2014/main" id="{64BEBFA1-C7BB-4062-8115-9A1ABE0A7034}"/>
              </a:ext>
            </a:extLst>
          </p:cNvPr>
          <p:cNvGrpSpPr/>
          <p:nvPr/>
        </p:nvGrpSpPr>
        <p:grpSpPr>
          <a:xfrm>
            <a:off x="0" y="6462712"/>
            <a:ext cx="12196369" cy="408670"/>
            <a:chOff x="-4369" y="6508750"/>
            <a:chExt cx="12196369" cy="349250"/>
          </a:xfrm>
        </p:grpSpPr>
        <p:sp>
          <p:nvSpPr>
            <p:cNvPr id="21" name="Rectangle 11">
              <a:extLst>
                <a:ext uri="{FF2B5EF4-FFF2-40B4-BE49-F238E27FC236}">
                  <a16:creationId xmlns:a16="http://schemas.microsoft.com/office/drawing/2014/main" id="{CDCD82A2-682A-4780-8979-ED3B618E94C1}"/>
                </a:ext>
              </a:extLst>
            </p:cNvPr>
            <p:cNvSpPr/>
            <p:nvPr/>
          </p:nvSpPr>
          <p:spPr>
            <a:xfrm>
              <a:off x="-4369" y="6508750"/>
              <a:ext cx="6473749" cy="349250"/>
            </a:xfrm>
            <a:custGeom>
              <a:avLst/>
              <a:gdLst>
                <a:gd name="connsiteX0" fmla="*/ 0 w 6473749"/>
                <a:gd name="connsiteY0" fmla="*/ 0 h 514350"/>
                <a:gd name="connsiteX1" fmla="*/ 6473749 w 6473749"/>
                <a:gd name="connsiteY1" fmla="*/ 0 h 514350"/>
                <a:gd name="connsiteX2" fmla="*/ 6473749 w 6473749"/>
                <a:gd name="connsiteY2" fmla="*/ 514350 h 514350"/>
                <a:gd name="connsiteX3" fmla="*/ 0 w 6473749"/>
                <a:gd name="connsiteY3" fmla="*/ 514350 h 514350"/>
                <a:gd name="connsiteX4" fmla="*/ 0 w 6473749"/>
                <a:gd name="connsiteY4" fmla="*/ 0 h 514350"/>
                <a:gd name="connsiteX0" fmla="*/ 0 w 6473749"/>
                <a:gd name="connsiteY0" fmla="*/ 0 h 514350"/>
                <a:gd name="connsiteX1" fmla="*/ 6153709 w 6473749"/>
                <a:gd name="connsiteY1" fmla="*/ 0 h 514350"/>
                <a:gd name="connsiteX2" fmla="*/ 6473749 w 6473749"/>
                <a:gd name="connsiteY2" fmla="*/ 514350 h 514350"/>
                <a:gd name="connsiteX3" fmla="*/ 0 w 6473749"/>
                <a:gd name="connsiteY3" fmla="*/ 514350 h 514350"/>
                <a:gd name="connsiteX4" fmla="*/ 0 w 6473749"/>
                <a:gd name="connsiteY4" fmla="*/ 0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3749" h="514350">
                  <a:moveTo>
                    <a:pt x="0" y="0"/>
                  </a:moveTo>
                  <a:lnTo>
                    <a:pt x="6153709" y="0"/>
                  </a:lnTo>
                  <a:lnTo>
                    <a:pt x="6473749" y="514350"/>
                  </a:lnTo>
                  <a:lnTo>
                    <a:pt x="0" y="514350"/>
                  </a:lnTo>
                  <a:lnTo>
                    <a:pt x="0" y="0"/>
                  </a:lnTo>
                  <a:close/>
                </a:path>
              </a:pathLst>
            </a:custGeom>
            <a:solidFill>
              <a:srgbClr val="F44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4C23"/>
                </a:solidFill>
                <a:effectLst/>
                <a:uLnTx/>
                <a:uFillTx/>
                <a:latin typeface="Calibri" panose="020F0502020204030204"/>
                <a:ea typeface="+mn-ea"/>
                <a:cs typeface="+mn-cs"/>
              </a:endParaRPr>
            </a:p>
          </p:txBody>
        </p:sp>
        <p:sp>
          <p:nvSpPr>
            <p:cNvPr id="22" name="Rectangle 12">
              <a:extLst>
                <a:ext uri="{FF2B5EF4-FFF2-40B4-BE49-F238E27FC236}">
                  <a16:creationId xmlns:a16="http://schemas.microsoft.com/office/drawing/2014/main" id="{D70AE314-47AF-4463-A229-E5673DCD3E56}"/>
                </a:ext>
              </a:extLst>
            </p:cNvPr>
            <p:cNvSpPr/>
            <p:nvPr/>
          </p:nvSpPr>
          <p:spPr>
            <a:xfrm>
              <a:off x="6322219" y="6620854"/>
              <a:ext cx="5869781" cy="237145"/>
            </a:xfrm>
            <a:custGeom>
              <a:avLst/>
              <a:gdLst>
                <a:gd name="connsiteX0" fmla="*/ 0 w 5648325"/>
                <a:gd name="connsiteY0" fmla="*/ 0 h 428625"/>
                <a:gd name="connsiteX1" fmla="*/ 5648325 w 5648325"/>
                <a:gd name="connsiteY1" fmla="*/ 0 h 428625"/>
                <a:gd name="connsiteX2" fmla="*/ 5648325 w 5648325"/>
                <a:gd name="connsiteY2" fmla="*/ 428625 h 428625"/>
                <a:gd name="connsiteX3" fmla="*/ 0 w 5648325"/>
                <a:gd name="connsiteY3" fmla="*/ 428625 h 428625"/>
                <a:gd name="connsiteX4" fmla="*/ 0 w 5648325"/>
                <a:gd name="connsiteY4" fmla="*/ 0 h 428625"/>
                <a:gd name="connsiteX0" fmla="*/ 0 w 5869781"/>
                <a:gd name="connsiteY0" fmla="*/ 2381 h 428625"/>
                <a:gd name="connsiteX1" fmla="*/ 5869781 w 5869781"/>
                <a:gd name="connsiteY1" fmla="*/ 0 h 428625"/>
                <a:gd name="connsiteX2" fmla="*/ 5869781 w 5869781"/>
                <a:gd name="connsiteY2" fmla="*/ 428625 h 428625"/>
                <a:gd name="connsiteX3" fmla="*/ 221456 w 5869781"/>
                <a:gd name="connsiteY3" fmla="*/ 428625 h 428625"/>
                <a:gd name="connsiteX4" fmla="*/ 0 w 5869781"/>
                <a:gd name="connsiteY4" fmla="*/ 2381 h 42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9781" h="428625">
                  <a:moveTo>
                    <a:pt x="0" y="2381"/>
                  </a:moveTo>
                  <a:lnTo>
                    <a:pt x="5869781" y="0"/>
                  </a:lnTo>
                  <a:lnTo>
                    <a:pt x="5869781" y="428625"/>
                  </a:lnTo>
                  <a:lnTo>
                    <a:pt x="221456" y="428625"/>
                  </a:lnTo>
                  <a:lnTo>
                    <a:pt x="0" y="2381"/>
                  </a:lnTo>
                  <a:close/>
                </a:path>
              </a:pathLst>
            </a:custGeom>
            <a:solidFill>
              <a:srgbClr val="006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 name="Rectangle 6">
            <a:extLst>
              <a:ext uri="{FF2B5EF4-FFF2-40B4-BE49-F238E27FC236}">
                <a16:creationId xmlns:a16="http://schemas.microsoft.com/office/drawing/2014/main" id="{E508593D-8C0D-4163-9A4A-7D6922F8A0DF}"/>
              </a:ext>
            </a:extLst>
          </p:cNvPr>
          <p:cNvSpPr/>
          <p:nvPr/>
        </p:nvSpPr>
        <p:spPr>
          <a:xfrm>
            <a:off x="-261012" y="2754302"/>
            <a:ext cx="8762604" cy="954107"/>
          </a:xfrm>
          <a:prstGeom prst="rect">
            <a:avLst/>
          </a:prstGeom>
        </p:spPr>
        <p:txBody>
          <a:bodyPr wrap="square">
            <a:spAutoFit/>
          </a:bodyPr>
          <a:lstStyle/>
          <a:p>
            <a:pPr algn="ctr"/>
            <a:r>
              <a:rPr lang="vi-VN" sz="2800" b="1" dirty="0">
                <a:solidFill>
                  <a:schemeClr val="bg1"/>
                </a:solidFill>
                <a:latin typeface="Times New Roman" panose="02020603050405020304" pitchFamily="18" charset="0"/>
                <a:cs typeface="Times New Roman" panose="02020603050405020304" pitchFamily="18" charset="0"/>
              </a:rPr>
              <a:t>BÁO CÁO TÌNH HÌNH KINH TẾ-XÃ HỘI QUÝ I</a:t>
            </a:r>
          </a:p>
          <a:p>
            <a:pPr algn="ctr"/>
            <a:r>
              <a:rPr lang="vi-VN" sz="2800" b="1" dirty="0">
                <a:solidFill>
                  <a:schemeClr val="bg1"/>
                </a:solidFill>
                <a:latin typeface="Times New Roman" panose="02020603050405020304" pitchFamily="18" charset="0"/>
                <a:cs typeface="Times New Roman" panose="02020603050405020304" pitchFamily="18" charset="0"/>
              </a:rPr>
              <a:t>VÀ NHIỆM VỤ TRỌNG TÂM QUÝ II NĂM 2023</a:t>
            </a:r>
          </a:p>
        </p:txBody>
      </p:sp>
      <p:pic>
        <p:nvPicPr>
          <p:cNvPr id="23" name="Picture 22">
            <a:extLst>
              <a:ext uri="{FF2B5EF4-FFF2-40B4-BE49-F238E27FC236}">
                <a16:creationId xmlns:a16="http://schemas.microsoft.com/office/drawing/2014/main" id="{AFF07513-015F-41A9-A359-F024D1A336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8208" y="470420"/>
            <a:ext cx="1964164" cy="1988507"/>
          </a:xfrm>
          <a:prstGeom prst="rect">
            <a:avLst/>
          </a:prstGeom>
        </p:spPr>
      </p:pic>
      <p:sp>
        <p:nvSpPr>
          <p:cNvPr id="27" name="Rectangle 26">
            <a:extLst>
              <a:ext uri="{FF2B5EF4-FFF2-40B4-BE49-F238E27FC236}">
                <a16:creationId xmlns:a16="http://schemas.microsoft.com/office/drawing/2014/main" id="{87251008-0654-48EC-B85B-8EA2BB576990}"/>
              </a:ext>
            </a:extLst>
          </p:cNvPr>
          <p:cNvSpPr/>
          <p:nvPr/>
        </p:nvSpPr>
        <p:spPr>
          <a:xfrm>
            <a:off x="1820412" y="5966044"/>
            <a:ext cx="4706224" cy="379591"/>
          </a:xfrm>
          <a:prstGeom prst="rect">
            <a:avLst/>
          </a:prstGeom>
        </p:spPr>
        <p:txBody>
          <a:bodyPr wrap="square">
            <a:spAutoFit/>
          </a:bodyPr>
          <a:lstStyle/>
          <a:p>
            <a:pPr algn="ctr"/>
            <a:r>
              <a:rPr lang="en-US" sz="2800" i="1" baseline="30000">
                <a:solidFill>
                  <a:schemeClr val="bg1"/>
                </a:solidFill>
                <a:latin typeface="Times New Roman" panose="02020603050405020304" pitchFamily="18" charset="0"/>
                <a:cs typeface="Times New Roman" panose="02020603050405020304" pitchFamily="18" charset="0"/>
              </a:rPr>
              <a:t>Bình Định, tháng 3 năm 2023</a:t>
            </a:r>
            <a:endParaRPr lang="en-US" sz="2800" i="1" baseline="30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6329165"/>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2" name="Table 1">
            <a:extLst>
              <a:ext uri="{FF2B5EF4-FFF2-40B4-BE49-F238E27FC236}">
                <a16:creationId xmlns:a16="http://schemas.microsoft.com/office/drawing/2014/main" id="{FBFFDBCD-49A2-B604-F9E9-B81E95DF4EB5}"/>
              </a:ext>
            </a:extLst>
          </p:cNvPr>
          <p:cNvGraphicFramePr>
            <a:graphicFrameLocks noGrp="1"/>
          </p:cNvGraphicFramePr>
          <p:nvPr>
            <p:extLst>
              <p:ext uri="{D42A27DB-BD31-4B8C-83A1-F6EECF244321}">
                <p14:modId xmlns:p14="http://schemas.microsoft.com/office/powerpoint/2010/main" val="315976485"/>
              </p:ext>
            </p:extLst>
          </p:nvPr>
        </p:nvGraphicFramePr>
        <p:xfrm>
          <a:off x="342017" y="796154"/>
          <a:ext cx="11507966" cy="5120640"/>
        </p:xfrm>
        <a:graphic>
          <a:graphicData uri="http://schemas.openxmlformats.org/drawingml/2006/table">
            <a:tbl>
              <a:tblPr firstRow="1" bandRow="1"/>
              <a:tblGrid>
                <a:gridCol w="11507966">
                  <a:extLst>
                    <a:ext uri="{9D8B030D-6E8A-4147-A177-3AD203B41FA5}">
                      <a16:colId xmlns:a16="http://schemas.microsoft.com/office/drawing/2014/main" val="3655493598"/>
                    </a:ext>
                  </a:extLst>
                </a:gridCol>
              </a:tblGrid>
              <a:tr h="292239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Thực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Quyết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19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Văn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bản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UBND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Sở</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Kế</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tư</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ban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hành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04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văn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bản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hướng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đốc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thực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giao</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nhập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kế</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kinh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tế</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hội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2023.</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Sở</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Kế</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tư</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phối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Sở</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tin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truyền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khai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hệ</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thống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nhập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dữ</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liệu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hướng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khai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nhập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liệu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trên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hệ</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thống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tổng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tin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kinh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tế</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hội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chủ</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yếu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2023</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phương</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giao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xong</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Kế</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2023</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 11/11 địa phương đã giao 14 chỉ tiêu tỉnh thông báo, trong đó:</a:t>
                      </a:r>
                    </a:p>
                    <a:p>
                      <a:pPr marL="612000" marR="0" lvl="0" indent="-342900" algn="just"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sz="2000" b="0" kern="1200" dirty="0">
                          <a:solidFill>
                            <a:schemeClr val="dk1"/>
                          </a:solidFill>
                          <a:effectLst/>
                          <a:latin typeface="Times New Roman" panose="02020603050405020304" pitchFamily="18" charset="0"/>
                          <a:ea typeface="+mn-ea"/>
                          <a:cs typeface="Times New Roman" panose="02020603050405020304" pitchFamily="18" charset="0"/>
                        </a:rPr>
                        <a:t> 05 địa phương: An Nhơn, Hoài Nhơn, Tuy Phước, Tây Sơn và Vân Canh: đã giao đầy đủ đến cấp xã; giao theo quý và theo tháng</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sz="2000" b="0" kern="1200" dirty="0">
                          <a:solidFill>
                            <a:schemeClr val="dk1"/>
                          </a:solidFill>
                          <a:effectLst/>
                          <a:latin typeface="Times New Roman" panose="02020603050405020304" pitchFamily="18" charset="0"/>
                          <a:ea typeface="+mn-ea"/>
                          <a:cs typeface="Times New Roman" panose="02020603050405020304" pitchFamily="18" charset="0"/>
                        </a:rPr>
                        <a:t> 03 địa phương: Vĩnh Thạnh, Phù Mỹ và Hoài Ân: đã giao đầy đủ đến cấp xã; đã giao theo quý và một số chỉ tiêu theo tháng</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sz="2000" b="0" kern="1200" dirty="0">
                          <a:solidFill>
                            <a:schemeClr val="dk1"/>
                          </a:solidFill>
                          <a:effectLst/>
                          <a:latin typeface="Times New Roman" panose="02020603050405020304" pitchFamily="18" charset="0"/>
                          <a:ea typeface="+mn-ea"/>
                          <a:cs typeface="Times New Roman" panose="02020603050405020304" pitchFamily="18" charset="0"/>
                        </a:rPr>
                        <a:t>03 địa phương: Quy Nhơn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Phù</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An L</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ão: đã giao đầy đủ đến cấp xã; một số chỉ tiêu đã giao theo quý; chưa giao chi tiết theo tháng</a:t>
                      </a:r>
                      <a:br>
                        <a:rPr lang="vi-VN" sz="2000" b="0" dirty="0">
                          <a:effectLst/>
                        </a:rPr>
                      </a:br>
                      <a:endParaRPr lang="es-ES"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itle 1">
            <a:extLst>
              <a:ext uri="{FF2B5EF4-FFF2-40B4-BE49-F238E27FC236}">
                <a16:creationId xmlns:a16="http://schemas.microsoft.com/office/drawing/2014/main" id="{E2060C7B-D80B-2D4B-6C50-1215E3EA3460}"/>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B3AFD0A1-EC23-2CD8-C933-80EDD073EC21}"/>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54697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82951871"/>
              </p:ext>
            </p:extLst>
          </p:nvPr>
        </p:nvGraphicFramePr>
        <p:xfrm>
          <a:off x="440761" y="907001"/>
          <a:ext cx="4760414" cy="11818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5DB6E28D-C7E5-F28E-275C-C22F56FB6ECD}"/>
              </a:ext>
            </a:extLst>
          </p:cNvPr>
          <p:cNvSpPr txBox="1"/>
          <p:nvPr/>
        </p:nvSpPr>
        <p:spPr>
          <a:xfrm>
            <a:off x="6096000" y="1701698"/>
            <a:ext cx="5750233" cy="4862870"/>
          </a:xfrm>
          <a:prstGeom prst="rect">
            <a:avLst/>
          </a:prstGeom>
          <a:noFill/>
        </p:spPr>
        <p:txBody>
          <a:bodyPr wrap="square" rtlCol="0">
            <a:spAutoFit/>
          </a:bodyPr>
          <a:lstStyle/>
          <a:p>
            <a:pPr marL="342900" indent="-342900" algn="just" defTabSz="1219170">
              <a:spcBef>
                <a:spcPts val="400"/>
              </a:spcBef>
              <a:spcAft>
                <a:spcPts val="400"/>
              </a:spcAft>
              <a:buFont typeface="Wingdings" panose="05000000000000000000" pitchFamily="2" charset="2"/>
              <a:buChar char="q"/>
              <a:defRPr/>
            </a:pP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Nâng cao chất lượng các hoạt động văn hóa, thông tin, truyền thông, phát thanh - truyền hình, thể dục thể thao</a:t>
            </a:r>
          </a:p>
          <a:p>
            <a:pPr marL="342900" indent="-342900" algn="just" defTabSz="1219170">
              <a:spcBef>
                <a:spcPts val="400"/>
              </a:spcBef>
              <a:spcAft>
                <a:spcPts val="400"/>
              </a:spcAft>
              <a:buFont typeface="Wingdings" panose="05000000000000000000" pitchFamily="2" charset="2"/>
              <a:buChar char="q"/>
              <a:defRPr/>
            </a:pPr>
            <a:r>
              <a:rPr lang="it-IT" spc="-10" dirty="0">
                <a:latin typeface="Times New Roman" panose="02020603050405020304" pitchFamily="18" charset="0"/>
                <a:ea typeface="Times New Roman" panose="02020603050405020304" pitchFamily="18" charset="0"/>
              </a:rPr>
              <a:t>X</a:t>
            </a:r>
            <a:r>
              <a:rPr lang="it-IT" sz="1800" spc="-10" dirty="0">
                <a:effectLst/>
                <a:latin typeface="Times New Roman" panose="02020603050405020304" pitchFamily="18" charset="0"/>
                <a:ea typeface="Times New Roman" panose="02020603050405020304" pitchFamily="18" charset="0"/>
              </a:rPr>
              <a:t>ây dựng hồ sơ khoa học Võ cổ truyền Bình Định trình UNESCO ghi danh là di sản văn hóa phi vật thể đại diện của nhân loại</a:t>
            </a:r>
            <a:endPar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Nâng cao chất lượng giảng dạy và học tập</a:t>
            </a:r>
            <a:endPar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tục</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thực</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hiện</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công</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tác</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phòng</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chống</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dịch</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Covid-19</a:t>
            </a:r>
            <a:r>
              <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đ</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ẩy</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mạnh</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công</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tác</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tiêm</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phòng</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vắc</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s-E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xin</a:t>
            </a:r>
            <a:r>
              <a:rPr lang="es-E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Covid-19</a:t>
            </a:r>
            <a:r>
              <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Có giải pháp giải quyết tình trạng </a:t>
            </a:r>
            <a:r>
              <a:rPr lang="en-U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khó</a:t>
            </a:r>
            <a:r>
              <a:rPr lang="en-U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khăn</a:t>
            </a:r>
            <a:r>
              <a:rPr lang="en-U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với</a:t>
            </a:r>
            <a:r>
              <a:rPr lang="en-U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ngành</a:t>
            </a:r>
            <a:r>
              <a:rPr lang="en-US"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y </a:t>
            </a:r>
            <a:r>
              <a:rPr lang="en-US" sz="1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tế</a:t>
            </a:r>
            <a:endPar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 tục </a:t>
            </a: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đảm bảo an sinh xã hội, ổn định đời sống nhân dân</a:t>
            </a:r>
            <a:endPar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Đẩy mạnh ứng dụng các tiến bộ khoa học công nghệ vào sản xuất và đời sống</a:t>
            </a:r>
            <a:endPar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 tục triển khai thực hiện chính sách đối với đồng bào dân tộc thiểu s</a:t>
            </a:r>
            <a:r>
              <a:rPr lang="vi-VN" sz="1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ố, miền núi</a:t>
            </a:r>
          </a:p>
        </p:txBody>
      </p:sp>
      <p:pic>
        <p:nvPicPr>
          <p:cNvPr id="10" name="Picture 9" descr="A picture containing tree, outdoor, dancer, person&#10;&#10;Description automatically generated">
            <a:extLst>
              <a:ext uri="{FF2B5EF4-FFF2-40B4-BE49-F238E27FC236}">
                <a16:creationId xmlns:a16="http://schemas.microsoft.com/office/drawing/2014/main" id="{304C6E15-5AE4-E7D5-6BD2-CF5786F745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6450" y="1757599"/>
            <a:ext cx="4030211" cy="2375534"/>
          </a:xfrm>
          <a:prstGeom prst="rect">
            <a:avLst/>
          </a:prstGeom>
        </p:spPr>
      </p:pic>
      <p:pic>
        <p:nvPicPr>
          <p:cNvPr id="12" name="Picture 11" descr="A group of people standing on a stage with a sign&#10;&#10;Description automatically generated with low confidence">
            <a:extLst>
              <a:ext uri="{FF2B5EF4-FFF2-40B4-BE49-F238E27FC236}">
                <a16:creationId xmlns:a16="http://schemas.microsoft.com/office/drawing/2014/main" id="{B189309A-A299-04D6-DD50-4B30D315370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06450" y="4208634"/>
            <a:ext cx="4030211" cy="2525269"/>
          </a:xfrm>
          <a:prstGeom prst="rect">
            <a:avLst/>
          </a:prstGeom>
        </p:spPr>
      </p:pic>
      <p:sp>
        <p:nvSpPr>
          <p:cNvPr id="2" name="Title 1">
            <a:extLst>
              <a:ext uri="{FF2B5EF4-FFF2-40B4-BE49-F238E27FC236}">
                <a16:creationId xmlns:a16="http://schemas.microsoft.com/office/drawing/2014/main" id="{1C8F3302-1404-F515-4EF7-DF9A9C367A78}"/>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4" name="Straight Connector 3">
            <a:extLst>
              <a:ext uri="{FF2B5EF4-FFF2-40B4-BE49-F238E27FC236}">
                <a16:creationId xmlns:a16="http://schemas.microsoft.com/office/drawing/2014/main" id="{78CA2B95-D9A8-140D-397E-B3D63A6A47C8}"/>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93191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236127102"/>
              </p:ext>
            </p:extLst>
          </p:nvPr>
        </p:nvGraphicFramePr>
        <p:xfrm>
          <a:off x="464190" y="901879"/>
          <a:ext cx="10591801" cy="1239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4077AF3-E87B-6ED3-C32E-F690520025FC}"/>
              </a:ext>
            </a:extLst>
          </p:cNvPr>
          <p:cNvSpPr txBox="1"/>
          <p:nvPr/>
        </p:nvSpPr>
        <p:spPr>
          <a:xfrm>
            <a:off x="977900" y="2022748"/>
            <a:ext cx="4578509" cy="4975721"/>
          </a:xfrm>
          <a:prstGeom prst="rect">
            <a:avLst/>
          </a:prstGeom>
          <a:noFill/>
        </p:spPr>
        <p:txBody>
          <a:bodyPr wrap="square" rtlCol="0">
            <a:spAutoFit/>
          </a:bodyPr>
          <a:lstStyle/>
          <a:p>
            <a:pPr marL="342900" indent="-342900" algn="just" defTabSz="1219170">
              <a:spcBef>
                <a:spcPts val="400"/>
              </a:spcBef>
              <a:spcAft>
                <a:spcPts val="400"/>
              </a:spcAft>
              <a:buFont typeface="Wingdings" panose="05000000000000000000" pitchFamily="2" charset="2"/>
              <a:buChar char="q"/>
              <a:defRPr/>
            </a:pPr>
            <a:r>
              <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Tập trung n</a:t>
            </a:r>
            <a:r>
              <a:rPr lang="it-IT"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âng cao kết quả các Chỉ số PAPI, PCI, PAR Index và SIPAS của tỉnh</a:t>
            </a:r>
            <a:endPar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Hoàn thành đào tạo, bồi dưỡng nâng cao trình độ năng lực cho cán bộ cấp xã trên địa bàn tỉnh</a:t>
            </a:r>
          </a:p>
          <a:p>
            <a:pPr marL="342900" indent="-342900" algn="just" defTabSz="1219170">
              <a:spcBef>
                <a:spcPts val="400"/>
              </a:spcBef>
              <a:spcAft>
                <a:spcPts val="400"/>
              </a:spcAft>
              <a:buFont typeface="Wingdings" panose="05000000000000000000" pitchFamily="2" charset="2"/>
              <a:buChar char="q"/>
              <a:defRPr/>
            </a:pPr>
            <a:r>
              <a:rPr lang="de-DE"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a:t>
            </a:r>
            <a:r>
              <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iếp tục</a:t>
            </a:r>
            <a:r>
              <a:rPr lang="de-DE"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sắp xếp, tổ chức lại các đơn vị sự nghiệp công lập</a:t>
            </a:r>
            <a:endPar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Đẩy mạnh công tác xây dựng chính quyền điện tử, chính quyền số, ứng dụng công nghệ thông tin vào hoạt động quản lý nhà nước</a:t>
            </a:r>
            <a:endPar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Thực hiện có hiệu quả các chương trình, kế hoạch về quốc phòng, an ninh, phòng chống tội phạm</a:t>
            </a:r>
          </a:p>
          <a:p>
            <a:pPr marL="342900" marR="0" lvl="0" indent="-342900" algn="just" defTabSz="1219170" rtl="0" eaLnBrk="1" fontAlgn="auto" latinLnBrk="0" hangingPunct="1">
              <a:lnSpc>
                <a:spcPct val="100000"/>
              </a:lnSpc>
              <a:spcBef>
                <a:spcPts val="400"/>
              </a:spcBef>
              <a:spcAft>
                <a:spcPts val="400"/>
              </a:spcAft>
              <a:buClrTx/>
              <a:buSzTx/>
              <a:buFont typeface="Wingdings" panose="05000000000000000000" pitchFamily="2" charset="2"/>
              <a:buChar char="q"/>
              <a:tabLst/>
              <a:defRPr/>
            </a:pPr>
            <a:endParaRPr lang="vi-VN" sz="18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94FD441F-A561-21F1-AE1E-AA95213855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44596" y="2141395"/>
            <a:ext cx="2988324" cy="43343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Graphical user interface&#10;&#10;Description automatically generated with low confidence">
            <a:extLst>
              <a:ext uri="{FF2B5EF4-FFF2-40B4-BE49-F238E27FC236}">
                <a16:creationId xmlns:a16="http://schemas.microsoft.com/office/drawing/2014/main" id="{857D0205-743C-819E-EEA6-3EBA1A6B27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22214" y="2092878"/>
            <a:ext cx="2917272" cy="4391812"/>
          </a:xfrm>
          <a:prstGeom prst="rect">
            <a:avLst/>
          </a:prstGeom>
        </p:spPr>
      </p:pic>
      <p:sp>
        <p:nvSpPr>
          <p:cNvPr id="5" name="Title 1">
            <a:extLst>
              <a:ext uri="{FF2B5EF4-FFF2-40B4-BE49-F238E27FC236}">
                <a16:creationId xmlns:a16="http://schemas.microsoft.com/office/drawing/2014/main" id="{A38739F1-DA61-0D51-781C-0A971C46BC8E}"/>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1" name="Straight Connector 10">
            <a:extLst>
              <a:ext uri="{FF2B5EF4-FFF2-40B4-BE49-F238E27FC236}">
                <a16:creationId xmlns:a16="http://schemas.microsoft.com/office/drawing/2014/main" id="{BBB3FFB5-717C-CCB2-E429-D8ADD8E540A5}"/>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03556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81F7088-9928-7396-D267-659762DCD728}"/>
              </a:ext>
            </a:extLst>
          </p:cNvPr>
          <p:cNvSpPr/>
          <p:nvPr/>
        </p:nvSpPr>
        <p:spPr>
          <a:xfrm>
            <a:off x="1534023" y="4599541"/>
            <a:ext cx="9400596" cy="1323439"/>
          </a:xfrm>
          <a:prstGeom prst="rect">
            <a:avLst/>
          </a:prstGeom>
        </p:spPr>
        <p:txBody>
          <a:bodyPr wrap="square">
            <a:spAutoFit/>
          </a:bodyPr>
          <a:lstStyle/>
          <a:p>
            <a:pPr algn="ctr"/>
            <a:r>
              <a:rPr lang="en-US" sz="8000" b="1" i="1" spc="-10">
                <a:latin typeface="Times New Roman" panose="02020603050405020304" pitchFamily="18" charset="0"/>
                <a:ea typeface="Times New Roman" panose="02020603050405020304" pitchFamily="18" charset="0"/>
                <a:cs typeface="Times New Roman" panose="02020603050405020304" pitchFamily="18" charset="0"/>
              </a:rPr>
              <a:t>Trân trọng cảm ơn</a:t>
            </a:r>
            <a:r>
              <a:rPr lang="en-US" sz="8000" b="1" i="1" spc="-1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1500" b="1" i="1">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3371819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p:cNvSpPr/>
          <p:nvPr/>
        </p:nvSpPr>
        <p:spPr>
          <a:xfrm>
            <a:off x="1190128" y="1103061"/>
            <a:ext cx="3752587" cy="492443"/>
          </a:xfrm>
          <a:prstGeom prst="rect">
            <a:avLst/>
          </a:prstGeom>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1" i="0" u="none" strike="noStrike" kern="1200" cap="none" spc="0" normalizeH="0" baseline="0" noProof="0">
                <a:ln>
                  <a:noFill/>
                </a:ln>
                <a:solidFill>
                  <a:srgbClr val="040206"/>
                </a:solidFill>
                <a:effectLst/>
                <a:uLnTx/>
                <a:uFillTx/>
                <a:latin typeface="Times New Roman" panose="02020603050405020304" pitchFamily="18" charset="0"/>
                <a:ea typeface="+mn-ea"/>
                <a:cs typeface="Times New Roman" panose="02020603050405020304" pitchFamily="18" charset="0"/>
              </a:rPr>
              <a:t>NHẬN XÉT CHUNG</a:t>
            </a:r>
          </a:p>
        </p:txBody>
      </p:sp>
      <p:graphicFrame>
        <p:nvGraphicFramePr>
          <p:cNvPr id="2" name="Table 1">
            <a:extLst>
              <a:ext uri="{FF2B5EF4-FFF2-40B4-BE49-F238E27FC236}">
                <a16:creationId xmlns:a16="http://schemas.microsoft.com/office/drawing/2014/main" id="{FBFFDBCD-49A2-B604-F9E9-B81E95DF4EB5}"/>
              </a:ext>
            </a:extLst>
          </p:cNvPr>
          <p:cNvGraphicFramePr>
            <a:graphicFrameLocks noGrp="1"/>
          </p:cNvGraphicFramePr>
          <p:nvPr>
            <p:extLst>
              <p:ext uri="{D42A27DB-BD31-4B8C-83A1-F6EECF244321}">
                <p14:modId xmlns:p14="http://schemas.microsoft.com/office/powerpoint/2010/main" val="3114360691"/>
              </p:ext>
            </p:extLst>
          </p:nvPr>
        </p:nvGraphicFramePr>
        <p:xfrm>
          <a:off x="470107" y="1793846"/>
          <a:ext cx="11430000" cy="2922399"/>
        </p:xfrm>
        <a:graphic>
          <a:graphicData uri="http://schemas.openxmlformats.org/drawingml/2006/table">
            <a:tbl>
              <a:tblPr firstRow="1" bandRow="1"/>
              <a:tblGrid>
                <a:gridCol w="11430000">
                  <a:extLst>
                    <a:ext uri="{9D8B030D-6E8A-4147-A177-3AD203B41FA5}">
                      <a16:colId xmlns:a16="http://schemas.microsoft.com/office/drawing/2014/main" val="3655493598"/>
                    </a:ext>
                  </a:extLst>
                </a:gridCol>
              </a:tblGrid>
              <a:tr h="292239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600" b="0" kern="1200">
                          <a:solidFill>
                            <a:schemeClr val="dk1"/>
                          </a:solidFill>
                          <a:effectLst/>
                          <a:latin typeface="Times New Roman" panose="02020603050405020304" pitchFamily="18" charset="0"/>
                          <a:ea typeface="+mn-ea"/>
                          <a:cs typeface="Times New Roman" panose="02020603050405020304" pitchFamily="18" charset="0"/>
                        </a:rPr>
                        <a:t> </a:t>
                      </a:r>
                      <a:r>
                        <a:rPr lang="en-US" sz="2400" b="0" kern="1200">
                          <a:solidFill>
                            <a:schemeClr val="dk1"/>
                          </a:solidFill>
                          <a:effectLst/>
                          <a:latin typeface="Times New Roman" panose="02020603050405020304" pitchFamily="18" charset="0"/>
                          <a:ea typeface="+mn-ea"/>
                          <a:cs typeface="Times New Roman" panose="02020603050405020304" pitchFamily="18" charset="0"/>
                        </a:rPr>
                        <a:t>Sở Kế hoạch và Đầu tư, Sở Thông tin và Truyền thông và UBND các địa phương đã tập trung phối hợp chặt chẽ, đã giao và nhập xong kế hoạch phát triển kinh tế - xã hội năm 2023 của 11/11 huyện, thị xã, thành phố.</a:t>
                      </a:r>
                      <a:endParaRPr lang="vi-VN" sz="2400" b="0" kern="120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0" kern="1200">
                          <a:solidFill>
                            <a:schemeClr val="dk1"/>
                          </a:solidFill>
                          <a:effectLst/>
                          <a:latin typeface="Times New Roman" panose="02020603050405020304" pitchFamily="18" charset="0"/>
                          <a:ea typeface="+mn-ea"/>
                          <a:cs typeface="Times New Roman" panose="02020603050405020304" pitchFamily="18" charset="0"/>
                        </a:rPr>
                        <a:t> UBND huyện Tuy Phước giao 4 chỉ tiêu thấp hơn thông báo của UBND tỉnh. Sở Kế hoạch và Đầu tư đã làm việc và huyện đang báo cáo HĐND huyện để điều chỉnh.</a:t>
                      </a:r>
                      <a:endParaRPr lang="vi-VN" sz="24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itle 1">
            <a:extLst>
              <a:ext uri="{FF2B5EF4-FFF2-40B4-BE49-F238E27FC236}">
                <a16:creationId xmlns:a16="http://schemas.microsoft.com/office/drawing/2014/main" id="{5268056F-AF16-14E9-7DF3-319A41C3BF1D}"/>
              </a:ext>
            </a:extLst>
          </p:cNvPr>
          <p:cNvSpPr txBox="1">
            <a:spLocks/>
          </p:cNvSpPr>
          <p:nvPr/>
        </p:nvSpPr>
        <p:spPr>
          <a:xfrm>
            <a:off x="470107" y="336070"/>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3DEC7B87-B5B8-0857-354A-BE5D6C5CFA8E}"/>
              </a:ext>
            </a:extLst>
          </p:cNvPr>
          <p:cNvCxnSpPr>
            <a:cxnSpLocks/>
          </p:cNvCxnSpPr>
          <p:nvPr/>
        </p:nvCxnSpPr>
        <p:spPr>
          <a:xfrm>
            <a:off x="579370" y="814243"/>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15602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36ED8-2C26-1735-2586-A047393B3E4D}"/>
              </a:ext>
            </a:extLst>
          </p:cNvPr>
          <p:cNvSpPr/>
          <p:nvPr/>
        </p:nvSpPr>
        <p:spPr>
          <a:xfrm>
            <a:off x="7497710" y="1017314"/>
            <a:ext cx="4460742" cy="5555367"/>
          </a:xfrm>
          <a:prstGeom prst="rect">
            <a:avLst/>
          </a:prstGeom>
        </p:spPr>
        <p:txBody>
          <a:bodyPr wrap="square">
            <a:spAutoFit/>
          </a:bodyPr>
          <a:lstStyle/>
          <a:p>
            <a:pPr marL="342900" indent="-342900" algn="just">
              <a:spcBef>
                <a:spcPts val="300"/>
              </a:spcBef>
              <a:spcAft>
                <a:spcPts val="300"/>
              </a:spcAft>
              <a:buFont typeface="Wingdings" panose="05000000000000000000" pitchFamily="2" charset="2"/>
              <a:buChar char="Ø"/>
            </a:pPr>
            <a:r>
              <a:rPr lang="vi-VN" sz="2000" spc="-30">
                <a:latin typeface="+mj-lt"/>
              </a:rPr>
              <a:t>Trong tháng 02, tỉnh đã phối hợp với trung ương tổ chức thành công Hội nghị triển khai Chương trình hành động của Chính phủ thực hiện Nghị quyết số 26-NQ/TW ngày 03/11/2022 của Bộ Chính trị về phát triển KT-XH và bảo đảm quốc phòng, an ninh vùng Bắc Trung Bộ và duyên hải Trung Bộ đến năm 2030, tầm nhìn đến năm 2045 và Hội nghị Xúc tiến đầu tư Vùng</a:t>
            </a:r>
            <a:endParaRPr lang="vi-VN" sz="2000" i="1" dirty="0">
              <a:effectLst/>
              <a:latin typeface="Times New Roman" pitchFamily="18" charset="0"/>
              <a:ea typeface="Calibri" panose="020F0502020204030204" pitchFamily="34" charset="0"/>
              <a:cs typeface="Times New Roman" pitchFamily="18" charset="0"/>
            </a:endParaRPr>
          </a:p>
          <a:p>
            <a:pPr marL="342900" indent="-342900" algn="just">
              <a:spcBef>
                <a:spcPts val="300"/>
              </a:spcBef>
              <a:spcAft>
                <a:spcPts val="300"/>
              </a:spcAft>
              <a:buFont typeface="Wingdings" panose="05000000000000000000" pitchFamily="2" charset="2"/>
              <a:buChar char="Ø"/>
            </a:pPr>
            <a:r>
              <a:rPr lang="vi-VN" sz="2000" spc="-30">
                <a:latin typeface="+mj-lt"/>
              </a:rPr>
              <a:t>Tại Hội nghị, đã trao Quyết định chấp thuận chủ trương đầu tư 02 Dự án:</a:t>
            </a:r>
          </a:p>
          <a:p>
            <a:pPr marL="342900" indent="-342900" algn="just">
              <a:buFont typeface="Arial" panose="020B0604020202020204" pitchFamily="34" charset="0"/>
              <a:buChar char="•"/>
            </a:pPr>
            <a:r>
              <a:rPr lang="vi-VN" sz="2000" spc="-30">
                <a:latin typeface="+mj-lt"/>
              </a:rPr>
              <a:t> Tổ hợp Trung tâm nghiên cứu, sản xuất và đào tạo chuyên gia công nghệ FPT Software</a:t>
            </a:r>
          </a:p>
          <a:p>
            <a:pPr marL="342900" indent="-342900" algn="just">
              <a:buFont typeface="Arial" panose="020B0604020202020204" pitchFamily="34" charset="0"/>
              <a:buChar char="•"/>
            </a:pPr>
            <a:r>
              <a:rPr lang="vi-VN" sz="2000" spc="-30">
                <a:latin typeface="+mj-lt"/>
              </a:rPr>
              <a:t>Sản xuất gạch ốp lát granite tại Cụm công nghiệp Bình Nghi mở rộng</a:t>
            </a:r>
            <a:endParaRPr lang="vi-VN" sz="2000" spc="-30" dirty="0">
              <a:latin typeface="+mj-lt"/>
            </a:endParaRPr>
          </a:p>
        </p:txBody>
      </p:sp>
      <p:pic>
        <p:nvPicPr>
          <p:cNvPr id="7170" name="Picture 2" descr="E:\TTXTDT\xuc tien dau tu\2023\hoi dong huong binh dinh\slide\hoi nghi 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51" y="1160413"/>
            <a:ext cx="7137071" cy="495399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851AC2AB-B1A6-2F7F-B7BC-A388B1AC7685}"/>
              </a:ext>
            </a:extLst>
          </p:cNvPr>
          <p:cNvSpPr txBox="1">
            <a:spLocks/>
          </p:cNvSpPr>
          <p:nvPr/>
        </p:nvSpPr>
        <p:spPr>
          <a:xfrm>
            <a:off x="379202" y="113914"/>
            <a:ext cx="9293303"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TÌNH HÌNH KINH TẾ - XÃ HỘI QUÝ 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4" name="Straight Connector 3">
            <a:extLst>
              <a:ext uri="{FF2B5EF4-FFF2-40B4-BE49-F238E27FC236}">
                <a16:creationId xmlns:a16="http://schemas.microsoft.com/office/drawing/2014/main" id="{2F226481-463B-59C5-367E-8402F49ADEDB}"/>
              </a:ext>
            </a:extLst>
          </p:cNvPr>
          <p:cNvCxnSpPr>
            <a:cxnSpLocks/>
          </p:cNvCxnSpPr>
          <p:nvPr/>
        </p:nvCxnSpPr>
        <p:spPr>
          <a:xfrm>
            <a:off x="488466" y="592087"/>
            <a:ext cx="8361919"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34530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0738877F-56EF-4DEF-B5AA-1664DC8186CF}"/>
              </a:ext>
            </a:extLst>
          </p:cNvPr>
          <p:cNvGraphicFramePr>
            <a:graphicFrameLocks/>
          </p:cNvGraphicFramePr>
          <p:nvPr>
            <p:extLst>
              <p:ext uri="{D42A27DB-BD31-4B8C-83A1-F6EECF244321}">
                <p14:modId xmlns:p14="http://schemas.microsoft.com/office/powerpoint/2010/main" val="1444409824"/>
              </p:ext>
            </p:extLst>
          </p:nvPr>
        </p:nvGraphicFramePr>
        <p:xfrm>
          <a:off x="1204546" y="1204404"/>
          <a:ext cx="9774493" cy="417648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8A67A444-F448-A9A5-7360-DFFFEB3A5F6E}"/>
              </a:ext>
            </a:extLst>
          </p:cNvPr>
          <p:cNvSpPr txBox="1">
            <a:spLocks/>
          </p:cNvSpPr>
          <p:nvPr/>
        </p:nvSpPr>
        <p:spPr>
          <a:xfrm>
            <a:off x="3827535" y="5143098"/>
            <a:ext cx="5022850" cy="1925866"/>
          </a:xfrm>
          <a:prstGeom prst="rightArrow">
            <a:avLst/>
          </a:prstGeom>
          <a:solidFill>
            <a:schemeClr val="accent3">
              <a:lumMod val="20000"/>
              <a:lumOff val="80000"/>
            </a:schemeClr>
          </a:soli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3"/>
          </a:lnRef>
          <a:fillRef idx="1">
            <a:schemeClr val="lt1"/>
          </a:fillRef>
          <a:effectRef idx="0">
            <a:schemeClr val="accent3"/>
          </a:effectRef>
          <a:fontRef idx="minor">
            <a:schemeClr val="dk1"/>
          </a:fontRef>
        </p:style>
        <p:txBody>
          <a:bodyPr wrap="square" rtlCol="0">
            <a:spAutoFit/>
          </a:bodyPr>
          <a:lstStyle/>
          <a:p>
            <a:pPr algn="ctr">
              <a:spcBef>
                <a:spcPts val="600"/>
              </a:spcBef>
              <a:spcAft>
                <a:spcPts val="600"/>
              </a:spcAft>
            </a:pPr>
            <a:r>
              <a:rPr lang="en-US" sz="2400" b="1" dirty="0" err="1">
                <a:solidFill>
                  <a:schemeClr val="accent5">
                    <a:lumMod val="50000"/>
                  </a:schemeClr>
                </a:solidFill>
              </a:rPr>
              <a:t>Tốc</a:t>
            </a:r>
            <a:r>
              <a:rPr lang="en-US" sz="2400" b="1" dirty="0">
                <a:solidFill>
                  <a:schemeClr val="accent5">
                    <a:lumMod val="50000"/>
                  </a:schemeClr>
                </a:solidFill>
              </a:rPr>
              <a:t> </a:t>
            </a:r>
            <a:r>
              <a:rPr lang="en-US" sz="2400" b="1" dirty="0" err="1">
                <a:solidFill>
                  <a:schemeClr val="accent5">
                    <a:lumMod val="50000"/>
                  </a:schemeClr>
                </a:solidFill>
              </a:rPr>
              <a:t>độ</a:t>
            </a:r>
            <a:r>
              <a:rPr lang="en-US" sz="2400" b="1" dirty="0">
                <a:solidFill>
                  <a:schemeClr val="accent5">
                    <a:lumMod val="50000"/>
                  </a:schemeClr>
                </a:solidFill>
              </a:rPr>
              <a:t> </a:t>
            </a:r>
            <a:r>
              <a:rPr lang="en-US" sz="2400" b="1" dirty="0" err="1">
                <a:solidFill>
                  <a:schemeClr val="accent5">
                    <a:lumMod val="50000"/>
                  </a:schemeClr>
                </a:solidFill>
              </a:rPr>
              <a:t>tăng</a:t>
            </a:r>
            <a:r>
              <a:rPr lang="en-US" sz="2400" b="1" dirty="0">
                <a:solidFill>
                  <a:schemeClr val="accent5">
                    <a:lumMod val="50000"/>
                  </a:schemeClr>
                </a:solidFill>
              </a:rPr>
              <a:t> GRDP </a:t>
            </a:r>
            <a:r>
              <a:rPr lang="en-US" sz="2400" b="1" dirty="0" err="1">
                <a:solidFill>
                  <a:schemeClr val="accent5">
                    <a:lumMod val="50000"/>
                  </a:schemeClr>
                </a:solidFill>
              </a:rPr>
              <a:t>quý</a:t>
            </a:r>
            <a:r>
              <a:rPr lang="en-US" sz="2400" b="1" dirty="0">
                <a:solidFill>
                  <a:schemeClr val="accent5">
                    <a:lumMod val="50000"/>
                  </a:schemeClr>
                </a:solidFill>
              </a:rPr>
              <a:t> I </a:t>
            </a:r>
            <a:r>
              <a:rPr lang="en-US" sz="2400" b="1" dirty="0" err="1">
                <a:solidFill>
                  <a:schemeClr val="accent5">
                    <a:lumMod val="50000"/>
                  </a:schemeClr>
                </a:solidFill>
              </a:rPr>
              <a:t>năm</a:t>
            </a:r>
            <a:r>
              <a:rPr lang="en-US" sz="2400" b="1" dirty="0">
                <a:solidFill>
                  <a:schemeClr val="accent5">
                    <a:lumMod val="50000"/>
                  </a:schemeClr>
                </a:solidFill>
              </a:rPr>
              <a:t> 2023</a:t>
            </a:r>
          </a:p>
          <a:p>
            <a:pPr algn="ctr"/>
            <a:r>
              <a:rPr lang="en" sz="2800" b="1" dirty="0">
                <a:solidFill>
                  <a:srgbClr val="C00000"/>
                </a:solidFill>
                <a:latin typeface="+mj-lt"/>
                <a:ea typeface="Roboto"/>
                <a:cs typeface="Roboto"/>
                <a:sym typeface="Wingdings 3" panose="05040102010807070707" pitchFamily="18" charset="2"/>
              </a:rPr>
              <a:t>4,11</a:t>
            </a:r>
            <a:r>
              <a:rPr lang="en" sz="2000" b="1" dirty="0">
                <a:solidFill>
                  <a:srgbClr val="C00000"/>
                </a:solidFill>
                <a:latin typeface="Arial Black" panose="020B0A04020102020204" pitchFamily="34" charset="0"/>
                <a:ea typeface="Roboto"/>
                <a:cs typeface="Roboto"/>
                <a:sym typeface="Wingdings 3" panose="05040102010807070707" pitchFamily="18" charset="2"/>
              </a:rPr>
              <a:t>%</a:t>
            </a:r>
          </a:p>
        </p:txBody>
      </p:sp>
      <p:sp>
        <p:nvSpPr>
          <p:cNvPr id="10" name="Title 1">
            <a:extLst>
              <a:ext uri="{FF2B5EF4-FFF2-40B4-BE49-F238E27FC236}">
                <a16:creationId xmlns:a16="http://schemas.microsoft.com/office/drawing/2014/main" id="{662EDBD3-19DF-486F-ABA4-D066DFD5C061}"/>
              </a:ext>
            </a:extLst>
          </p:cNvPr>
          <p:cNvSpPr txBox="1">
            <a:spLocks/>
          </p:cNvSpPr>
          <p:nvPr/>
        </p:nvSpPr>
        <p:spPr>
          <a:xfrm>
            <a:off x="379202" y="113914"/>
            <a:ext cx="9293303"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TÌNH HÌNH KINH TẾ - XÃ HỘI QUÝ 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1" name="Straight Connector 10">
            <a:extLst>
              <a:ext uri="{FF2B5EF4-FFF2-40B4-BE49-F238E27FC236}">
                <a16:creationId xmlns:a16="http://schemas.microsoft.com/office/drawing/2014/main" id="{22C2389C-9AA4-0E6D-7FA9-32B95E73E5B1}"/>
              </a:ext>
            </a:extLst>
          </p:cNvPr>
          <p:cNvCxnSpPr>
            <a:cxnSpLocks/>
          </p:cNvCxnSpPr>
          <p:nvPr/>
        </p:nvCxnSpPr>
        <p:spPr>
          <a:xfrm>
            <a:off x="488466" y="592087"/>
            <a:ext cx="8361919"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D941B402-27FD-60A3-D08E-FE667B173AB3}"/>
              </a:ext>
            </a:extLst>
          </p:cNvPr>
          <p:cNvSpPr txBox="1">
            <a:spLocks/>
          </p:cNvSpPr>
          <p:nvPr/>
        </p:nvSpPr>
        <p:spPr>
          <a:xfrm>
            <a:off x="941801" y="636078"/>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Tree>
    <p:extLst>
      <p:ext uri="{BB962C8B-B14F-4D97-AF65-F5344CB8AC3E}">
        <p14:creationId xmlns:p14="http://schemas.microsoft.com/office/powerpoint/2010/main" val="3122668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8"/>
          <p:cNvSpPr txBox="1"/>
          <p:nvPr/>
        </p:nvSpPr>
        <p:spPr>
          <a:xfrm>
            <a:off x="1867181" y="2830429"/>
            <a:ext cx="2492990" cy="58477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a:solidFill>
                  <a:schemeClr val="tx2"/>
                </a:solidFill>
                <a:latin typeface="Arial" panose="020B0604020202020204" pitchFamily="34" charset="0"/>
                <a:cs typeface="Arial" panose="020B0604020202020204" pitchFamily="34" charset="0"/>
              </a:rPr>
              <a:t>GDP QUÝ I NĂM 2023</a:t>
            </a:r>
            <a:endParaRPr lang="en-US" sz="1600" b="1" dirty="0">
              <a:solidFill>
                <a:schemeClr val="tx2"/>
              </a:solidFill>
              <a:latin typeface="Arial" panose="020B0604020202020204" pitchFamily="34" charset="0"/>
              <a:cs typeface="Arial" panose="020B0604020202020204" pitchFamily="34" charset="0"/>
            </a:endParaRPr>
          </a:p>
          <a:p>
            <a:pPr algn="ctr"/>
            <a:r>
              <a:rPr lang="en-US" sz="1600" b="1" dirty="0">
                <a:solidFill>
                  <a:schemeClr val="tx2"/>
                </a:solidFill>
                <a:latin typeface="Arial" panose="020B0604020202020204" pitchFamily="34" charset="0"/>
                <a:cs typeface="Arial" panose="020B0604020202020204" pitchFamily="34" charset="0"/>
              </a:rPr>
              <a:t>CẢ NƯỚC</a:t>
            </a:r>
          </a:p>
        </p:txBody>
      </p:sp>
      <p:sp>
        <p:nvSpPr>
          <p:cNvPr id="15" name="TextBox 28"/>
          <p:cNvSpPr txBox="1"/>
          <p:nvPr/>
        </p:nvSpPr>
        <p:spPr>
          <a:xfrm>
            <a:off x="7778836" y="2839589"/>
            <a:ext cx="2426754" cy="58477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chemeClr val="tx2"/>
                </a:solidFill>
                <a:latin typeface="Arial" panose="020B0604020202020204" pitchFamily="34" charset="0"/>
                <a:cs typeface="Arial" panose="020B0604020202020204" pitchFamily="34" charset="0"/>
              </a:rPr>
              <a:t>GRDP QUÝ I NĂM 2023</a:t>
            </a:r>
            <a:endParaRPr lang="en-US" sz="1600" b="1" dirty="0">
              <a:solidFill>
                <a:schemeClr val="tx2"/>
              </a:solidFill>
              <a:latin typeface="Arial" panose="020B0604020202020204" pitchFamily="34" charset="0"/>
              <a:cs typeface="Arial" panose="020B0604020202020204" pitchFamily="34" charset="0"/>
            </a:endParaRPr>
          </a:p>
          <a:p>
            <a:pPr algn="ctr"/>
            <a:r>
              <a:rPr lang="en-US" sz="1600" b="1" dirty="0">
                <a:solidFill>
                  <a:schemeClr val="tx2"/>
                </a:solidFill>
                <a:latin typeface="Arial" panose="020B0604020202020204" pitchFamily="34" charset="0"/>
                <a:cs typeface="Arial" panose="020B0604020202020204" pitchFamily="34" charset="0"/>
              </a:rPr>
              <a:t>BÌNH ĐỊNH</a:t>
            </a:r>
          </a:p>
        </p:txBody>
      </p:sp>
      <p:sp>
        <p:nvSpPr>
          <p:cNvPr id="47" name="TextBox 46"/>
          <p:cNvSpPr txBox="1"/>
          <p:nvPr/>
        </p:nvSpPr>
        <p:spPr>
          <a:xfrm>
            <a:off x="6443214" y="3094337"/>
            <a:ext cx="588623"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bg1"/>
                </a:solidFill>
                <a:latin typeface="Times New Roman" pitchFamily="18" charset="0"/>
                <a:cs typeface="Times New Roman" pitchFamily="18" charset="0"/>
              </a:rPr>
              <a:t>4,11</a:t>
            </a:r>
            <a:endParaRPr lang="en-US" dirty="0">
              <a:solidFill>
                <a:schemeClr val="bg1"/>
              </a:solidFill>
              <a:latin typeface="Times New Roman" pitchFamily="18" charset="0"/>
              <a:cs typeface="Times New Roman" pitchFamily="18" charset="0"/>
            </a:endParaRPr>
          </a:p>
        </p:txBody>
      </p:sp>
      <p:sp>
        <p:nvSpPr>
          <p:cNvPr id="49" name="TextBox 48"/>
          <p:cNvSpPr txBox="1"/>
          <p:nvPr/>
        </p:nvSpPr>
        <p:spPr>
          <a:xfrm>
            <a:off x="1946701" y="3442796"/>
            <a:ext cx="588624"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bg1"/>
                </a:solidFill>
                <a:latin typeface="Times New Roman" pitchFamily="18" charset="0"/>
                <a:cs typeface="Times New Roman" pitchFamily="18" charset="0"/>
              </a:rPr>
              <a:t>2,91</a:t>
            </a:r>
            <a:endParaRPr lang="en-US" dirty="0">
              <a:solidFill>
                <a:schemeClr val="bg1"/>
              </a:solidFill>
              <a:latin typeface="Times New Roman" pitchFamily="18" charset="0"/>
              <a:cs typeface="Times New Roman" pitchFamily="18" charset="0"/>
            </a:endParaRPr>
          </a:p>
        </p:txBody>
      </p:sp>
      <p:sp>
        <p:nvSpPr>
          <p:cNvPr id="71" name="TextBox 28"/>
          <p:cNvSpPr txBox="1"/>
          <p:nvPr/>
        </p:nvSpPr>
        <p:spPr>
          <a:xfrm>
            <a:off x="5058627" y="5896353"/>
            <a:ext cx="473207"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bg1"/>
                </a:solidFill>
                <a:latin typeface="Times New Roman" pitchFamily="18" charset="0"/>
                <a:cs typeface="Times New Roman" pitchFamily="18" charset="0"/>
              </a:rPr>
              <a:t>0,0</a:t>
            </a:r>
            <a:endParaRPr lang="en-US" dirty="0">
              <a:solidFill>
                <a:schemeClr val="bg1"/>
              </a:solidFill>
              <a:latin typeface="Times New Roman" pitchFamily="18" charset="0"/>
              <a:cs typeface="Times New Roman" pitchFamily="18"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5210" y="5978734"/>
            <a:ext cx="1077596" cy="796878"/>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4380" y="2342463"/>
            <a:ext cx="1623240" cy="1025896"/>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4120" y="4148799"/>
            <a:ext cx="1419689" cy="80651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365" y="5043011"/>
            <a:ext cx="1495490" cy="812151"/>
          </a:xfrm>
          <a:prstGeom prst="rect">
            <a:avLst/>
          </a:prstGeom>
        </p:spPr>
      </p:pic>
      <p:sp>
        <p:nvSpPr>
          <p:cNvPr id="125" name="TextBox 124"/>
          <p:cNvSpPr txBox="1"/>
          <p:nvPr/>
        </p:nvSpPr>
        <p:spPr>
          <a:xfrm>
            <a:off x="8152113" y="4611802"/>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2,22 %</a:t>
            </a:r>
            <a:endParaRPr lang="en-US" sz="1600" b="1" dirty="0">
              <a:latin typeface="Arial" panose="020B0604020202020204" pitchFamily="34" charset="0"/>
              <a:cs typeface="Arial" panose="020B0604020202020204" pitchFamily="34" charset="0"/>
            </a:endParaRPr>
          </a:p>
        </p:txBody>
      </p:sp>
      <p:sp>
        <p:nvSpPr>
          <p:cNvPr id="128" name="Rounded Rectangle 127"/>
          <p:cNvSpPr/>
          <p:nvPr/>
        </p:nvSpPr>
        <p:spPr>
          <a:xfrm>
            <a:off x="4654482" y="3381911"/>
            <a:ext cx="2945944" cy="698672"/>
          </a:xfrm>
          <a:prstGeom prst="roundRect">
            <a:avLst/>
          </a:prstGeom>
          <a:solidFill>
            <a:schemeClr val="accent6">
              <a:lumMod val="40000"/>
              <a:lumOff val="60000"/>
            </a:schemeClr>
          </a:solidFill>
          <a:ln>
            <a:noFill/>
          </a:ln>
          <a:effectLst>
            <a:innerShdw blurRad="63500" dist="50800" dir="27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28"/>
          <p:cNvSpPr txBox="1"/>
          <p:nvPr/>
        </p:nvSpPr>
        <p:spPr>
          <a:xfrm>
            <a:off x="4654482" y="3438859"/>
            <a:ext cx="2945944" cy="584775"/>
          </a:xfrm>
          <a:prstGeom prst="rect">
            <a:avLst/>
          </a:prstGeom>
          <a:noFill/>
        </p:spPr>
        <p:txBody>
          <a:bodyPr wrap="square" rtlCol="0">
            <a:spAutoFit/>
          </a:bodyPr>
          <a:lstStyle/>
          <a:p>
            <a:pPr algn="ctr"/>
            <a:r>
              <a:rPr lang="en-US" sz="1600" b="1" dirty="0" err="1">
                <a:solidFill>
                  <a:srgbClr val="002060"/>
                </a:solidFill>
                <a:latin typeface="Arial" panose="020B0604020202020204" pitchFamily="34" charset="0"/>
                <a:cs typeface="Arial" panose="020B0604020202020204" pitchFamily="34" charset="0"/>
              </a:rPr>
              <a:t>Tốc</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độ</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tăng</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giá</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trị</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tăng</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thêm</a:t>
            </a:r>
            <a:r>
              <a:rPr lang="en-US" sz="1600" b="1" dirty="0">
                <a:solidFill>
                  <a:srgbClr val="002060"/>
                </a:solidFill>
                <a:latin typeface="Arial" panose="020B0604020202020204" pitchFamily="34" charset="0"/>
                <a:cs typeface="Arial" panose="020B0604020202020204" pitchFamily="34" charset="0"/>
              </a:rPr>
              <a:t> 3 </a:t>
            </a:r>
            <a:r>
              <a:rPr lang="en-US" sz="1600" b="1" dirty="0" err="1">
                <a:solidFill>
                  <a:srgbClr val="002060"/>
                </a:solidFill>
                <a:latin typeface="Arial" panose="020B0604020202020204" pitchFamily="34" charset="0"/>
                <a:cs typeface="Arial" panose="020B0604020202020204" pitchFamily="34" charset="0"/>
              </a:rPr>
              <a:t>khu</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vực</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kinh</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tế</a:t>
            </a:r>
            <a:endParaRPr lang="en-US" sz="1600" b="1" dirty="0">
              <a:solidFill>
                <a:srgbClr val="002060"/>
              </a:solidFill>
              <a:latin typeface="Arial" panose="020B0604020202020204" pitchFamily="34" charset="0"/>
              <a:cs typeface="Arial" panose="020B0604020202020204" pitchFamily="34" charset="0"/>
            </a:endParaRPr>
          </a:p>
        </p:txBody>
      </p:sp>
      <p:sp>
        <p:nvSpPr>
          <p:cNvPr id="130" name="TextBox 28"/>
          <p:cNvSpPr txBox="1"/>
          <p:nvPr/>
        </p:nvSpPr>
        <p:spPr>
          <a:xfrm>
            <a:off x="329232" y="4496223"/>
            <a:ext cx="3092513"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err="1">
                <a:solidFill>
                  <a:srgbClr val="002060"/>
                </a:solidFill>
                <a:latin typeface="Arial" panose="020B0604020202020204" pitchFamily="34" charset="0"/>
                <a:cs typeface="Arial" panose="020B0604020202020204" pitchFamily="34" charset="0"/>
              </a:rPr>
              <a:t>Nông</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lâm</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nghiệp</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và</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thủy</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sản</a:t>
            </a:r>
            <a:endParaRPr lang="en-US" sz="1600" b="1" dirty="0">
              <a:solidFill>
                <a:srgbClr val="002060"/>
              </a:solidFill>
              <a:latin typeface="Arial" panose="020B0604020202020204" pitchFamily="34" charset="0"/>
              <a:cs typeface="Arial" panose="020B0604020202020204" pitchFamily="34" charset="0"/>
            </a:endParaRPr>
          </a:p>
        </p:txBody>
      </p:sp>
      <p:sp>
        <p:nvSpPr>
          <p:cNvPr id="131" name="TextBox 28"/>
          <p:cNvSpPr txBox="1"/>
          <p:nvPr/>
        </p:nvSpPr>
        <p:spPr>
          <a:xfrm>
            <a:off x="467146" y="5369348"/>
            <a:ext cx="2702983"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err="1">
                <a:solidFill>
                  <a:srgbClr val="002060"/>
                </a:solidFill>
                <a:latin typeface="Arial" panose="020B0604020202020204" pitchFamily="34" charset="0"/>
                <a:cs typeface="Arial" panose="020B0604020202020204" pitchFamily="34" charset="0"/>
              </a:rPr>
              <a:t>Công</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nghiệp</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và</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xây</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dựng</a:t>
            </a:r>
            <a:endParaRPr lang="en-US" sz="1600" b="1" dirty="0">
              <a:solidFill>
                <a:srgbClr val="002060"/>
              </a:solidFill>
              <a:latin typeface="Arial" panose="020B0604020202020204" pitchFamily="34" charset="0"/>
              <a:cs typeface="Arial" panose="020B0604020202020204" pitchFamily="34" charset="0"/>
            </a:endParaRPr>
          </a:p>
        </p:txBody>
      </p:sp>
      <p:sp>
        <p:nvSpPr>
          <p:cNvPr id="133" name="TextBox 28"/>
          <p:cNvSpPr txBox="1"/>
          <p:nvPr/>
        </p:nvSpPr>
        <p:spPr>
          <a:xfrm>
            <a:off x="950236" y="6115025"/>
            <a:ext cx="925253"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err="1">
                <a:solidFill>
                  <a:srgbClr val="002060"/>
                </a:solidFill>
                <a:latin typeface="Arial" panose="020B0604020202020204" pitchFamily="34" charset="0"/>
                <a:cs typeface="Arial" panose="020B0604020202020204" pitchFamily="34" charset="0"/>
              </a:rPr>
              <a:t>Dịch</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vụ</a:t>
            </a:r>
            <a:endParaRPr lang="en-US" sz="1600" b="1" dirty="0">
              <a:solidFill>
                <a:srgbClr val="002060"/>
              </a:solidFill>
              <a:latin typeface="Arial" panose="020B0604020202020204" pitchFamily="34" charset="0"/>
              <a:cs typeface="Arial" panose="020B0604020202020204" pitchFamily="34" charset="0"/>
            </a:endParaRPr>
          </a:p>
        </p:txBody>
      </p:sp>
      <p:sp>
        <p:nvSpPr>
          <p:cNvPr id="136" name="TextBox 135"/>
          <p:cNvSpPr txBox="1"/>
          <p:nvPr/>
        </p:nvSpPr>
        <p:spPr>
          <a:xfrm>
            <a:off x="8177446" y="6271236"/>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5,31 %</a:t>
            </a:r>
            <a:endParaRPr lang="en-US" sz="1600" b="1" dirty="0">
              <a:latin typeface="Arial" panose="020B0604020202020204" pitchFamily="34" charset="0"/>
              <a:cs typeface="Arial" panose="020B0604020202020204" pitchFamily="34" charset="0"/>
            </a:endParaRPr>
          </a:p>
        </p:txBody>
      </p:sp>
      <p:sp>
        <p:nvSpPr>
          <p:cNvPr id="142" name="TextBox 141"/>
          <p:cNvSpPr txBox="1"/>
          <p:nvPr/>
        </p:nvSpPr>
        <p:spPr>
          <a:xfrm>
            <a:off x="8159717" y="5551671"/>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3,75 %</a:t>
            </a:r>
            <a:endParaRPr lang="en-US" sz="1600" b="1" dirty="0">
              <a:latin typeface="Arial" panose="020B0604020202020204" pitchFamily="34" charset="0"/>
              <a:cs typeface="Arial" panose="020B0604020202020204" pitchFamily="34" charset="0"/>
            </a:endParaRPr>
          </a:p>
        </p:txBody>
      </p:sp>
      <p:sp>
        <p:nvSpPr>
          <p:cNvPr id="143" name="TextBox 142"/>
          <p:cNvSpPr txBox="1"/>
          <p:nvPr/>
        </p:nvSpPr>
        <p:spPr>
          <a:xfrm>
            <a:off x="8359474" y="3554327"/>
            <a:ext cx="1153087" cy="461665"/>
          </a:xfrm>
          <a:prstGeom prst="rect">
            <a:avLst/>
          </a:prstGeom>
          <a:noFill/>
        </p:spPr>
        <p:txBody>
          <a:bodyPr wrap="square" rtlCol="0">
            <a:spAutoFit/>
          </a:bodyPr>
          <a:lstStyle/>
          <a:p>
            <a:pPr algn="ctr"/>
            <a:r>
              <a:rPr lang="en-US" sz="2400" b="1">
                <a:solidFill>
                  <a:srgbClr val="C00000"/>
                </a:solidFill>
                <a:latin typeface="Arial" panose="020B0604020202020204" pitchFamily="34" charset="0"/>
                <a:cs typeface="Arial" panose="020B0604020202020204" pitchFamily="34" charset="0"/>
              </a:rPr>
              <a:t>4,11 %</a:t>
            </a:r>
            <a:endParaRPr lang="en-US" sz="2400" b="1" dirty="0">
              <a:solidFill>
                <a:srgbClr val="C00000"/>
              </a:solidFill>
              <a:latin typeface="Arial" panose="020B0604020202020204" pitchFamily="34" charset="0"/>
              <a:cs typeface="Arial" panose="020B0604020202020204" pitchFamily="34" charset="0"/>
            </a:endParaRPr>
          </a:p>
        </p:txBody>
      </p:sp>
      <p:sp>
        <p:nvSpPr>
          <p:cNvPr id="144" name="Arrow: Down 59">
            <a:extLst>
              <a:ext uri="{FF2B5EF4-FFF2-40B4-BE49-F238E27FC236}">
                <a16:creationId xmlns:a16="http://schemas.microsoft.com/office/drawing/2014/main" id="{76FC2223-CBDC-4B1C-A8C6-0DBB61B65684}"/>
              </a:ext>
            </a:extLst>
          </p:cNvPr>
          <p:cNvSpPr/>
          <p:nvPr/>
        </p:nvSpPr>
        <p:spPr>
          <a:xfrm rot="10800000">
            <a:off x="7774867" y="6284302"/>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45" name="Arrow: Down 59">
            <a:extLst>
              <a:ext uri="{FF2B5EF4-FFF2-40B4-BE49-F238E27FC236}">
                <a16:creationId xmlns:a16="http://schemas.microsoft.com/office/drawing/2014/main" id="{76FC2223-CBDC-4B1C-A8C6-0DBB61B65684}"/>
              </a:ext>
            </a:extLst>
          </p:cNvPr>
          <p:cNvSpPr/>
          <p:nvPr/>
        </p:nvSpPr>
        <p:spPr>
          <a:xfrm rot="10800000">
            <a:off x="7774867" y="5556961"/>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46" name="Arrow: Down 59">
            <a:extLst>
              <a:ext uri="{FF2B5EF4-FFF2-40B4-BE49-F238E27FC236}">
                <a16:creationId xmlns:a16="http://schemas.microsoft.com/office/drawing/2014/main" id="{76FC2223-CBDC-4B1C-A8C6-0DBB61B65684}"/>
              </a:ext>
            </a:extLst>
          </p:cNvPr>
          <p:cNvSpPr/>
          <p:nvPr/>
        </p:nvSpPr>
        <p:spPr>
          <a:xfrm rot="10800000">
            <a:off x="7774866" y="4621946"/>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47" name="Arrow: Down 59">
            <a:extLst>
              <a:ext uri="{FF2B5EF4-FFF2-40B4-BE49-F238E27FC236}">
                <a16:creationId xmlns:a16="http://schemas.microsoft.com/office/drawing/2014/main" id="{76FC2223-CBDC-4B1C-A8C6-0DBB61B65684}"/>
              </a:ext>
            </a:extLst>
          </p:cNvPr>
          <p:cNvSpPr/>
          <p:nvPr/>
        </p:nvSpPr>
        <p:spPr>
          <a:xfrm rot="10800000">
            <a:off x="8015826" y="3554327"/>
            <a:ext cx="332627" cy="415871"/>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48" name="TextBox 147"/>
          <p:cNvSpPr txBox="1"/>
          <p:nvPr/>
        </p:nvSpPr>
        <p:spPr>
          <a:xfrm>
            <a:off x="3947844" y="4530766"/>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2,52%</a:t>
            </a:r>
            <a:endParaRPr lang="en-US" sz="1600" b="1" dirty="0">
              <a:latin typeface="Arial" panose="020B0604020202020204" pitchFamily="34" charset="0"/>
              <a:cs typeface="Arial" panose="020B0604020202020204" pitchFamily="34" charset="0"/>
            </a:endParaRPr>
          </a:p>
        </p:txBody>
      </p:sp>
      <p:sp>
        <p:nvSpPr>
          <p:cNvPr id="149" name="TextBox 148"/>
          <p:cNvSpPr txBox="1"/>
          <p:nvPr/>
        </p:nvSpPr>
        <p:spPr>
          <a:xfrm>
            <a:off x="3889295" y="6212322"/>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6,79%</a:t>
            </a:r>
            <a:endParaRPr lang="en-US" sz="1600" b="1" dirty="0">
              <a:latin typeface="Arial" panose="020B0604020202020204" pitchFamily="34" charset="0"/>
              <a:cs typeface="Arial" panose="020B0604020202020204" pitchFamily="34" charset="0"/>
            </a:endParaRPr>
          </a:p>
        </p:txBody>
      </p:sp>
      <p:sp>
        <p:nvSpPr>
          <p:cNvPr id="150" name="TextBox 149"/>
          <p:cNvSpPr txBox="1"/>
          <p:nvPr/>
        </p:nvSpPr>
        <p:spPr>
          <a:xfrm>
            <a:off x="3932546" y="5382394"/>
            <a:ext cx="1153087"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0,4%</a:t>
            </a:r>
            <a:endParaRPr lang="en-US" sz="1600" b="1" dirty="0">
              <a:latin typeface="Arial" panose="020B0604020202020204" pitchFamily="34" charset="0"/>
              <a:cs typeface="Arial" panose="020B0604020202020204" pitchFamily="34" charset="0"/>
            </a:endParaRPr>
          </a:p>
        </p:txBody>
      </p:sp>
      <p:sp>
        <p:nvSpPr>
          <p:cNvPr id="151" name="TextBox 150"/>
          <p:cNvSpPr txBox="1"/>
          <p:nvPr/>
        </p:nvSpPr>
        <p:spPr>
          <a:xfrm>
            <a:off x="3017450" y="3554327"/>
            <a:ext cx="1153087" cy="461665"/>
          </a:xfrm>
          <a:prstGeom prst="rect">
            <a:avLst/>
          </a:prstGeom>
          <a:noFill/>
        </p:spPr>
        <p:txBody>
          <a:bodyPr wrap="square" rtlCol="0">
            <a:spAutoFit/>
          </a:bodyPr>
          <a:lstStyle/>
          <a:p>
            <a:pPr algn="ctr"/>
            <a:r>
              <a:rPr lang="en-US" sz="2400" b="1">
                <a:solidFill>
                  <a:srgbClr val="C00000"/>
                </a:solidFill>
                <a:latin typeface="Arial" panose="020B0604020202020204" pitchFamily="34" charset="0"/>
                <a:cs typeface="Arial" panose="020B0604020202020204" pitchFamily="34" charset="0"/>
              </a:rPr>
              <a:t>3,32%</a:t>
            </a:r>
            <a:endParaRPr lang="en-US" sz="2400" b="1" dirty="0">
              <a:solidFill>
                <a:srgbClr val="C00000"/>
              </a:solidFill>
              <a:latin typeface="Arial" panose="020B0604020202020204" pitchFamily="34" charset="0"/>
              <a:cs typeface="Arial" panose="020B0604020202020204" pitchFamily="34" charset="0"/>
            </a:endParaRPr>
          </a:p>
        </p:txBody>
      </p:sp>
      <p:sp>
        <p:nvSpPr>
          <p:cNvPr id="152" name="Arrow: Down 59">
            <a:extLst>
              <a:ext uri="{FF2B5EF4-FFF2-40B4-BE49-F238E27FC236}">
                <a16:creationId xmlns:a16="http://schemas.microsoft.com/office/drawing/2014/main" id="{76FC2223-CBDC-4B1C-A8C6-0DBB61B65684}"/>
              </a:ext>
            </a:extLst>
          </p:cNvPr>
          <p:cNvSpPr/>
          <p:nvPr/>
        </p:nvSpPr>
        <p:spPr>
          <a:xfrm rot="10800000">
            <a:off x="3667688" y="6247566"/>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53" name="Arrow: Down 59">
            <a:extLst>
              <a:ext uri="{FF2B5EF4-FFF2-40B4-BE49-F238E27FC236}">
                <a16:creationId xmlns:a16="http://schemas.microsoft.com/office/drawing/2014/main" id="{76FC2223-CBDC-4B1C-A8C6-0DBB61B65684}"/>
              </a:ext>
            </a:extLst>
          </p:cNvPr>
          <p:cNvSpPr/>
          <p:nvPr/>
        </p:nvSpPr>
        <p:spPr>
          <a:xfrm>
            <a:off x="3659790" y="5407759"/>
            <a:ext cx="229505" cy="247373"/>
          </a:xfrm>
          <a:prstGeom prst="downArrow">
            <a:avLst/>
          </a:prstGeom>
          <a:solidFill>
            <a:srgbClr val="FF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54" name="Arrow: Down 59">
            <a:extLst>
              <a:ext uri="{FF2B5EF4-FFF2-40B4-BE49-F238E27FC236}">
                <a16:creationId xmlns:a16="http://schemas.microsoft.com/office/drawing/2014/main" id="{76FC2223-CBDC-4B1C-A8C6-0DBB61B65684}"/>
              </a:ext>
            </a:extLst>
          </p:cNvPr>
          <p:cNvSpPr/>
          <p:nvPr/>
        </p:nvSpPr>
        <p:spPr>
          <a:xfrm rot="10800000">
            <a:off x="3703041" y="4555964"/>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55" name="Arrow: Down 59">
            <a:extLst>
              <a:ext uri="{FF2B5EF4-FFF2-40B4-BE49-F238E27FC236}">
                <a16:creationId xmlns:a16="http://schemas.microsoft.com/office/drawing/2014/main" id="{76FC2223-CBDC-4B1C-A8C6-0DBB61B65684}"/>
              </a:ext>
            </a:extLst>
          </p:cNvPr>
          <p:cNvSpPr/>
          <p:nvPr/>
        </p:nvSpPr>
        <p:spPr>
          <a:xfrm rot="10800000">
            <a:off x="2684823" y="3597854"/>
            <a:ext cx="332627" cy="342736"/>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5" name="Title 1">
            <a:extLst>
              <a:ext uri="{FF2B5EF4-FFF2-40B4-BE49-F238E27FC236}">
                <a16:creationId xmlns:a16="http://schemas.microsoft.com/office/drawing/2014/main" id="{13C6177D-64B9-5B4D-AA6B-571EB29BED77}"/>
              </a:ext>
            </a:extLst>
          </p:cNvPr>
          <p:cNvSpPr txBox="1">
            <a:spLocks/>
          </p:cNvSpPr>
          <p:nvPr/>
        </p:nvSpPr>
        <p:spPr>
          <a:xfrm>
            <a:off x="586252" y="57201"/>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6094602"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1.1. So với cả nước</a:t>
            </a:r>
          </a:p>
        </p:txBody>
      </p:sp>
      <p:sp>
        <p:nvSpPr>
          <p:cNvPr id="7" name="Rectangle 6">
            <a:extLst>
              <a:ext uri="{FF2B5EF4-FFF2-40B4-BE49-F238E27FC236}">
                <a16:creationId xmlns:a16="http://schemas.microsoft.com/office/drawing/2014/main" id="{AD2E1D9E-C31C-AF4A-3853-E2912F5CCD81}"/>
              </a:ext>
            </a:extLst>
          </p:cNvPr>
          <p:cNvSpPr/>
          <p:nvPr/>
        </p:nvSpPr>
        <p:spPr>
          <a:xfrm>
            <a:off x="661253" y="1290981"/>
            <a:ext cx="11474222" cy="882293"/>
          </a:xfrm>
          <a:prstGeom prst="rect">
            <a:avLst/>
          </a:prstGeom>
        </p:spPr>
        <p:txBody>
          <a:bodyPr wrap="square">
            <a:spAutoFit/>
          </a:bodyPr>
          <a:lstStyle/>
          <a:p>
            <a:pPr marL="342900" indent="-342900" algn="just">
              <a:spcBef>
                <a:spcPts val="435"/>
              </a:spcBef>
              <a:buSzPct val="100000"/>
              <a:buFont typeface="Wingdings" panose="05000000000000000000" pitchFamily="2" charset="2"/>
              <a:buChar char="v"/>
            </a:pPr>
            <a:r>
              <a:rPr lang="vi-VN" sz="2400" b="1" dirty="0">
                <a:solidFill>
                  <a:prstClr val="black"/>
                </a:solidFill>
                <a:latin typeface="Times New Roman" panose="02020603050405020304" pitchFamily="18" charset="0"/>
                <a:cs typeface="Times New Roman" panose="02020603050405020304" pitchFamily="18" charset="0"/>
              </a:rPr>
              <a:t>Xếp vị trí thứ 40/63 tỉnh, thành phố trong cả nước</a:t>
            </a:r>
          </a:p>
          <a:p>
            <a:pPr algn="just">
              <a:spcBef>
                <a:spcPts val="435"/>
              </a:spcBef>
              <a:buSzPct val="100000"/>
            </a:pPr>
            <a:endParaRPr lang="vi-VN" sz="2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28427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586252" y="57201"/>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
        <p:nvSpPr>
          <p:cNvPr id="6" name="TextBox 5">
            <a:extLst>
              <a:ext uri="{FF2B5EF4-FFF2-40B4-BE49-F238E27FC236}">
                <a16:creationId xmlns:a16="http://schemas.microsoft.com/office/drawing/2014/main" id="{AD8FCB44-5401-4810-551D-B0072A6956BA}"/>
              </a:ext>
            </a:extLst>
          </p:cNvPr>
          <p:cNvSpPr txBox="1"/>
          <p:nvPr/>
        </p:nvSpPr>
        <p:spPr>
          <a:xfrm>
            <a:off x="754120" y="660011"/>
            <a:ext cx="7232199" cy="461665"/>
          </a:xfrm>
          <a:prstGeom prst="rect">
            <a:avLst/>
          </a:prstGeom>
          <a:noFill/>
        </p:spPr>
        <p:txBody>
          <a:bodyPr wrap="square">
            <a:spAutoFit/>
          </a:bodyPr>
          <a:lstStyle/>
          <a:p>
            <a:pPr>
              <a:lnSpc>
                <a:spcPct val="100000"/>
              </a:lnSpc>
            </a:pPr>
            <a:r>
              <a:rPr lang="vi-VN" sz="2400" b="1" dirty="0">
                <a:latin typeface="+mj-lt"/>
                <a:cs typeface="Arial" panose="020B0604020202020204" pitchFamily="34" charset="0"/>
              </a:rPr>
              <a:t>1.2. So với Vùng Bắc Trung bộ và duyên hải Trung bộ</a:t>
            </a:r>
          </a:p>
        </p:txBody>
      </p:sp>
      <p:graphicFrame>
        <p:nvGraphicFramePr>
          <p:cNvPr id="2" name="Chart 1">
            <a:extLst>
              <a:ext uri="{FF2B5EF4-FFF2-40B4-BE49-F238E27FC236}">
                <a16:creationId xmlns:a16="http://schemas.microsoft.com/office/drawing/2014/main" id="{99BD0635-1801-0FB5-6FF9-00CF35874E63}"/>
              </a:ext>
            </a:extLst>
          </p:cNvPr>
          <p:cNvGraphicFramePr>
            <a:graphicFrameLocks/>
          </p:cNvGraphicFramePr>
          <p:nvPr>
            <p:extLst>
              <p:ext uri="{D42A27DB-BD31-4B8C-83A1-F6EECF244321}">
                <p14:modId xmlns:p14="http://schemas.microsoft.com/office/powerpoint/2010/main" val="733445112"/>
              </p:ext>
            </p:extLst>
          </p:nvPr>
        </p:nvGraphicFramePr>
        <p:xfrm>
          <a:off x="814830" y="1570065"/>
          <a:ext cx="10788242" cy="5287935"/>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a:extLst>
              <a:ext uri="{FF2B5EF4-FFF2-40B4-BE49-F238E27FC236}">
                <a16:creationId xmlns:a16="http://schemas.microsoft.com/office/drawing/2014/main" id="{5CDB4122-EC53-12DB-1589-C6E8678CCB1C}"/>
              </a:ext>
            </a:extLst>
          </p:cNvPr>
          <p:cNvSpPr/>
          <p:nvPr/>
        </p:nvSpPr>
        <p:spPr>
          <a:xfrm>
            <a:off x="8355435" y="195330"/>
            <a:ext cx="3829444" cy="1374735"/>
          </a:xfrm>
          <a:prstGeom prst="rect">
            <a:avLst/>
          </a:prstGeom>
        </p:spPr>
        <p:txBody>
          <a:bodyPr wrap="square">
            <a:spAutoFit/>
          </a:bodyPr>
          <a:lstStyle/>
          <a:p>
            <a:pPr algn="just">
              <a:spcBef>
                <a:spcPts val="435"/>
              </a:spcBef>
              <a:buSzPct val="100000"/>
            </a:pP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Xếp</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thứ</a:t>
            </a:r>
            <a:r>
              <a:rPr lang="es-ES" sz="2000" b="1" dirty="0">
                <a:solidFill>
                  <a:schemeClr val="accent5">
                    <a:lumMod val="75000"/>
                  </a:schemeClr>
                </a:solidFill>
                <a:latin typeface="Times New Roman" panose="02020603050405020304" pitchFamily="18" charset="0"/>
                <a:cs typeface="Times New Roman" panose="02020603050405020304" pitchFamily="18" charset="0"/>
              </a:rPr>
              <a:t> 6/14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về</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quy</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mô</a:t>
            </a:r>
            <a:r>
              <a:rPr lang="es-ES" sz="2000" b="1" dirty="0">
                <a:solidFill>
                  <a:schemeClr val="accent5">
                    <a:lumMod val="75000"/>
                  </a:schemeClr>
                </a:solidFill>
                <a:latin typeface="Times New Roman" panose="02020603050405020304" pitchFamily="18" charset="0"/>
                <a:cs typeface="Times New Roman" panose="02020603050405020304" pitchFamily="18" charset="0"/>
              </a:rPr>
              <a:t> (GRDP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giá</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hiện</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hành</a:t>
            </a:r>
            <a:r>
              <a:rPr lang="es-ES" sz="2000" b="1" dirty="0">
                <a:solidFill>
                  <a:schemeClr val="accent5">
                    <a:lumMod val="75000"/>
                  </a:schemeClr>
                </a:solidFill>
                <a:latin typeface="Times New Roman" panose="02020603050405020304" pitchFamily="18" charset="0"/>
                <a:cs typeface="Times New Roman" panose="02020603050405020304" pitchFamily="18" charset="0"/>
              </a:rPr>
              <a:t>)</a:t>
            </a:r>
          </a:p>
          <a:p>
            <a:pPr algn="just">
              <a:spcBef>
                <a:spcPts val="435"/>
              </a:spcBef>
              <a:buSzPct val="100000"/>
            </a:pP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Xếp</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thứ</a:t>
            </a:r>
            <a:r>
              <a:rPr lang="es-ES" sz="2000" b="1" dirty="0">
                <a:solidFill>
                  <a:schemeClr val="accent5">
                    <a:lumMod val="75000"/>
                  </a:schemeClr>
                </a:solidFill>
                <a:latin typeface="Times New Roman" panose="02020603050405020304" pitchFamily="18" charset="0"/>
                <a:cs typeface="Times New Roman" panose="02020603050405020304" pitchFamily="18" charset="0"/>
              </a:rPr>
              <a:t> 11/14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về</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tốc</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độ</a:t>
            </a:r>
            <a:r>
              <a:rPr lang="es-ES" sz="2000" b="1" dirty="0">
                <a:solidFill>
                  <a:schemeClr val="accent5">
                    <a:lumMod val="75000"/>
                  </a:schemeClr>
                </a:solidFill>
                <a:latin typeface="Times New Roman" panose="02020603050405020304" pitchFamily="18" charset="0"/>
                <a:cs typeface="Times New Roman" panose="02020603050405020304" pitchFamily="18" charset="0"/>
              </a:rPr>
              <a:t> </a:t>
            </a:r>
            <a:r>
              <a:rPr lang="es-ES" sz="2000" b="1" dirty="0" err="1">
                <a:solidFill>
                  <a:schemeClr val="accent5">
                    <a:lumMod val="75000"/>
                  </a:schemeClr>
                </a:solidFill>
                <a:latin typeface="Times New Roman" panose="02020603050405020304" pitchFamily="18" charset="0"/>
                <a:cs typeface="Times New Roman" panose="02020603050405020304" pitchFamily="18" charset="0"/>
              </a:rPr>
              <a:t>tăng</a:t>
            </a:r>
            <a:r>
              <a:rPr lang="es-ES" sz="2000" b="1" dirty="0">
                <a:solidFill>
                  <a:schemeClr val="accent5">
                    <a:lumMod val="75000"/>
                  </a:schemeClr>
                </a:solidFill>
                <a:latin typeface="Times New Roman" panose="02020603050405020304" pitchFamily="18" charset="0"/>
                <a:cs typeface="Times New Roman" panose="02020603050405020304" pitchFamily="18" charset="0"/>
              </a:rPr>
              <a:t> GRDP</a:t>
            </a:r>
            <a:endParaRPr lang="en-US" sz="2000" b="1" kern="0" spc="-10"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63789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94FF6E71-DFEF-870E-130E-8547AEBD7401}"/>
              </a:ext>
            </a:extLst>
          </p:cNvPr>
          <p:cNvGraphicFramePr>
            <a:graphicFrameLocks/>
          </p:cNvGraphicFramePr>
          <p:nvPr>
            <p:extLst>
              <p:ext uri="{D42A27DB-BD31-4B8C-83A1-F6EECF244321}">
                <p14:modId xmlns:p14="http://schemas.microsoft.com/office/powerpoint/2010/main" val="313261315"/>
              </p:ext>
            </p:extLst>
          </p:nvPr>
        </p:nvGraphicFramePr>
        <p:xfrm>
          <a:off x="1490444" y="1472621"/>
          <a:ext cx="9211112" cy="531861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B532A25B-2F16-04E9-F35A-52506CFB26A9}"/>
              </a:ext>
            </a:extLst>
          </p:cNvPr>
          <p:cNvSpPr txBox="1">
            <a:spLocks/>
          </p:cNvSpPr>
          <p:nvPr/>
        </p:nvSpPr>
        <p:spPr>
          <a:xfrm>
            <a:off x="586252" y="57201"/>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
        <p:nvSpPr>
          <p:cNvPr id="4" name="TextBox 3">
            <a:extLst>
              <a:ext uri="{FF2B5EF4-FFF2-40B4-BE49-F238E27FC236}">
                <a16:creationId xmlns:a16="http://schemas.microsoft.com/office/drawing/2014/main" id="{4C480D0D-7409-CDE3-E079-F2C1ED1FACE3}"/>
              </a:ext>
            </a:extLst>
          </p:cNvPr>
          <p:cNvSpPr txBox="1"/>
          <p:nvPr/>
        </p:nvSpPr>
        <p:spPr>
          <a:xfrm>
            <a:off x="1123236" y="660011"/>
            <a:ext cx="810465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1.3. So với Vùng Kinh tế trọng điểm miền Trung</a:t>
            </a:r>
          </a:p>
        </p:txBody>
      </p:sp>
    </p:spTree>
    <p:extLst>
      <p:ext uri="{BB962C8B-B14F-4D97-AF65-F5344CB8AC3E}">
        <p14:creationId xmlns:p14="http://schemas.microsoft.com/office/powerpoint/2010/main" val="8124356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0738877F-56EF-4DEF-B5AA-1664DC8186CF}"/>
              </a:ext>
            </a:extLst>
          </p:cNvPr>
          <p:cNvGraphicFramePr>
            <a:graphicFrameLocks/>
          </p:cNvGraphicFramePr>
          <p:nvPr/>
        </p:nvGraphicFramePr>
        <p:xfrm>
          <a:off x="733745" y="2675420"/>
          <a:ext cx="8321879" cy="404349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8A67A444-F448-A9A5-7360-DFFFEB3A5F6E}"/>
              </a:ext>
            </a:extLst>
          </p:cNvPr>
          <p:cNvSpPr txBox="1">
            <a:spLocks/>
          </p:cNvSpPr>
          <p:nvPr/>
        </p:nvSpPr>
        <p:spPr>
          <a:xfrm>
            <a:off x="4088227" y="1062765"/>
            <a:ext cx="5408112" cy="1803589"/>
          </a:xfrm>
          <a:prstGeom prst="rightArrow">
            <a:avLst/>
          </a:prstGeom>
          <a:solidFill>
            <a:schemeClr val="accent3">
              <a:lumMod val="20000"/>
              <a:lumOff val="80000"/>
            </a:schemeClr>
          </a:soli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3"/>
          </a:lnRef>
          <a:fillRef idx="1">
            <a:schemeClr val="lt1"/>
          </a:fillRef>
          <a:effectRef idx="0">
            <a:schemeClr val="accent3"/>
          </a:effectRef>
          <a:fontRef idx="minor">
            <a:schemeClr val="dk1"/>
          </a:fontRef>
        </p:style>
        <p:txBody>
          <a:bodyPr wrap="square" rtlCol="0">
            <a:spAutoFit/>
          </a:bodyPr>
          <a:lstStyle/>
          <a:p>
            <a:pPr algn="ctr">
              <a:spcBef>
                <a:spcPts val="600"/>
              </a:spcBef>
              <a:spcAft>
                <a:spcPts val="600"/>
              </a:spcAft>
            </a:pPr>
            <a:r>
              <a:rPr lang="en-US" sz="2400" b="1" dirty="0" err="1">
                <a:solidFill>
                  <a:schemeClr val="accent5">
                    <a:lumMod val="50000"/>
                  </a:schemeClr>
                </a:solidFill>
              </a:rPr>
              <a:t>Tốc</a:t>
            </a:r>
            <a:r>
              <a:rPr lang="en-US" sz="2400" b="1" dirty="0">
                <a:solidFill>
                  <a:schemeClr val="accent5">
                    <a:lumMod val="50000"/>
                  </a:schemeClr>
                </a:solidFill>
              </a:rPr>
              <a:t> </a:t>
            </a:r>
            <a:r>
              <a:rPr lang="en-US" sz="2400" b="1" dirty="0" err="1">
                <a:solidFill>
                  <a:schemeClr val="accent5">
                    <a:lumMod val="50000"/>
                  </a:schemeClr>
                </a:solidFill>
              </a:rPr>
              <a:t>độ</a:t>
            </a:r>
            <a:r>
              <a:rPr lang="en-US" sz="2400" b="1" dirty="0">
                <a:solidFill>
                  <a:schemeClr val="accent5">
                    <a:lumMod val="50000"/>
                  </a:schemeClr>
                </a:solidFill>
              </a:rPr>
              <a:t> </a:t>
            </a:r>
            <a:r>
              <a:rPr lang="en-US" sz="2400" b="1" dirty="0" err="1">
                <a:solidFill>
                  <a:schemeClr val="accent5">
                    <a:lumMod val="50000"/>
                  </a:schemeClr>
                </a:solidFill>
              </a:rPr>
              <a:t>tăng</a:t>
            </a:r>
            <a:r>
              <a:rPr lang="en-US" sz="2400" b="1" dirty="0">
                <a:solidFill>
                  <a:schemeClr val="accent5">
                    <a:lumMod val="50000"/>
                  </a:schemeClr>
                </a:solidFill>
              </a:rPr>
              <a:t> GRDP </a:t>
            </a:r>
            <a:r>
              <a:rPr lang="en-US" sz="2400" b="1" dirty="0" err="1">
                <a:solidFill>
                  <a:schemeClr val="accent5">
                    <a:lumMod val="50000"/>
                  </a:schemeClr>
                </a:solidFill>
              </a:rPr>
              <a:t>quý</a:t>
            </a:r>
            <a:r>
              <a:rPr lang="en-US" sz="2400" b="1" dirty="0">
                <a:solidFill>
                  <a:schemeClr val="accent5">
                    <a:lumMod val="50000"/>
                  </a:schemeClr>
                </a:solidFill>
              </a:rPr>
              <a:t> I </a:t>
            </a:r>
            <a:r>
              <a:rPr lang="en-US" sz="2400" b="1" dirty="0" err="1">
                <a:solidFill>
                  <a:schemeClr val="accent5">
                    <a:lumMod val="50000"/>
                  </a:schemeClr>
                </a:solidFill>
              </a:rPr>
              <a:t>năm</a:t>
            </a:r>
            <a:r>
              <a:rPr lang="en-US" sz="2400" b="1" dirty="0">
                <a:solidFill>
                  <a:schemeClr val="accent5">
                    <a:lumMod val="50000"/>
                  </a:schemeClr>
                </a:solidFill>
              </a:rPr>
              <a:t> 2023</a:t>
            </a:r>
          </a:p>
          <a:p>
            <a:pPr algn="ctr"/>
            <a:r>
              <a:rPr lang="en" sz="2400" b="1" dirty="0">
                <a:solidFill>
                  <a:srgbClr val="C00000"/>
                </a:solidFill>
                <a:latin typeface="+mj-lt"/>
                <a:ea typeface="Roboto"/>
                <a:cs typeface="Roboto"/>
                <a:sym typeface="Wingdings 3" panose="05040102010807070707" pitchFamily="18" charset="2"/>
              </a:rPr>
              <a:t>4,11</a:t>
            </a:r>
            <a:r>
              <a:rPr lang="en" b="1" dirty="0">
                <a:solidFill>
                  <a:srgbClr val="C00000"/>
                </a:solidFill>
                <a:latin typeface="Arial Black" panose="020B0A04020102020204" pitchFamily="34" charset="0"/>
                <a:ea typeface="Roboto"/>
                <a:cs typeface="Roboto"/>
                <a:sym typeface="Wingdings 3" panose="05040102010807070707" pitchFamily="18" charset="2"/>
              </a:rPr>
              <a:t>%</a:t>
            </a:r>
          </a:p>
        </p:txBody>
      </p:sp>
      <p:pic>
        <p:nvPicPr>
          <p:cNvPr id="8" name="Picture 7" descr="A picture containing text, clipart&#10;&#10;Description automatically generated">
            <a:extLst>
              <a:ext uri="{FF2B5EF4-FFF2-40B4-BE49-F238E27FC236}">
                <a16:creationId xmlns:a16="http://schemas.microsoft.com/office/drawing/2014/main" id="{F0FF1F18-3F6B-3EBD-B313-8C5EFEE64C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919" y="1162521"/>
            <a:ext cx="2765125" cy="1512899"/>
          </a:xfrm>
          <a:prstGeom prst="rect">
            <a:avLst/>
          </a:prstGeom>
        </p:spPr>
      </p:pic>
      <p:sp>
        <p:nvSpPr>
          <p:cNvPr id="2" name="Rectangle 1">
            <a:extLst>
              <a:ext uri="{FF2B5EF4-FFF2-40B4-BE49-F238E27FC236}">
                <a16:creationId xmlns:a16="http://schemas.microsoft.com/office/drawing/2014/main" id="{FEDE0ACA-73AF-9712-028B-145C8057A697}"/>
              </a:ext>
            </a:extLst>
          </p:cNvPr>
          <p:cNvSpPr/>
          <p:nvPr/>
        </p:nvSpPr>
        <p:spPr>
          <a:xfrm>
            <a:off x="9382110" y="3615655"/>
            <a:ext cx="234891" cy="19294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E8A78399-F64E-FDA1-AB56-855ACF72F180}"/>
              </a:ext>
            </a:extLst>
          </p:cNvPr>
          <p:cNvSpPr/>
          <p:nvPr/>
        </p:nvSpPr>
        <p:spPr>
          <a:xfrm>
            <a:off x="9375652" y="4354892"/>
            <a:ext cx="234891" cy="192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Title 1">
            <a:extLst>
              <a:ext uri="{FF2B5EF4-FFF2-40B4-BE49-F238E27FC236}">
                <a16:creationId xmlns:a16="http://schemas.microsoft.com/office/drawing/2014/main" id="{E4ED8AB2-A473-1A88-1EA5-ACE8071989F9}"/>
              </a:ext>
            </a:extLst>
          </p:cNvPr>
          <p:cNvSpPr txBox="1">
            <a:spLocks/>
          </p:cNvSpPr>
          <p:nvPr/>
        </p:nvSpPr>
        <p:spPr>
          <a:xfrm>
            <a:off x="9741518" y="3524438"/>
            <a:ext cx="2450482"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000" b="1">
                <a:solidFill>
                  <a:srgbClr val="FF0000"/>
                </a:solidFill>
                <a:cs typeface="Arial" panose="020B0604020202020204" pitchFamily="34" charset="0"/>
              </a:rPr>
              <a:t>QUÝ I NĂM 2022</a:t>
            </a:r>
          </a:p>
          <a:p>
            <a:pPr>
              <a:lnSpc>
                <a:spcPct val="100000"/>
              </a:lnSpc>
            </a:pPr>
            <a:endParaRPr lang="vi-VN" sz="2800" b="1" dirty="0">
              <a:solidFill>
                <a:srgbClr val="064273"/>
              </a:solidFill>
              <a:ea typeface="+mn-ea"/>
              <a:cs typeface="Arial" panose="020B0604020202020204" pitchFamily="34" charset="0"/>
            </a:endParaRPr>
          </a:p>
        </p:txBody>
      </p:sp>
      <p:sp>
        <p:nvSpPr>
          <p:cNvPr id="7" name="Title 1">
            <a:extLst>
              <a:ext uri="{FF2B5EF4-FFF2-40B4-BE49-F238E27FC236}">
                <a16:creationId xmlns:a16="http://schemas.microsoft.com/office/drawing/2014/main" id="{B575D5B7-89E0-566C-C97F-CD98CCE24441}"/>
              </a:ext>
            </a:extLst>
          </p:cNvPr>
          <p:cNvSpPr txBox="1">
            <a:spLocks/>
          </p:cNvSpPr>
          <p:nvPr/>
        </p:nvSpPr>
        <p:spPr>
          <a:xfrm>
            <a:off x="9741518" y="4263675"/>
            <a:ext cx="259868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000" b="1">
                <a:solidFill>
                  <a:schemeClr val="accent1"/>
                </a:solidFill>
                <a:cs typeface="Arial" panose="020B0604020202020204" pitchFamily="34" charset="0"/>
              </a:rPr>
              <a:t>QUÝ I NĂM 2023</a:t>
            </a:r>
          </a:p>
          <a:p>
            <a:pPr>
              <a:lnSpc>
                <a:spcPct val="100000"/>
              </a:lnSpc>
            </a:pPr>
            <a:endParaRPr lang="vi-VN" sz="2800" b="1" dirty="0">
              <a:solidFill>
                <a:srgbClr val="064273"/>
              </a:solidFill>
              <a:ea typeface="+mn-ea"/>
              <a:cs typeface="Arial" panose="020B0604020202020204" pitchFamily="34" charset="0"/>
            </a:endParaRPr>
          </a:p>
        </p:txBody>
      </p:sp>
      <p:sp>
        <p:nvSpPr>
          <p:cNvPr id="3" name="Title 1">
            <a:extLst>
              <a:ext uri="{FF2B5EF4-FFF2-40B4-BE49-F238E27FC236}">
                <a16:creationId xmlns:a16="http://schemas.microsoft.com/office/drawing/2014/main" id="{7D98E30B-6ED5-C1A8-9EDD-E7789E5EF592}"/>
              </a:ext>
            </a:extLst>
          </p:cNvPr>
          <p:cNvSpPr txBox="1">
            <a:spLocks/>
          </p:cNvSpPr>
          <p:nvPr/>
        </p:nvSpPr>
        <p:spPr>
          <a:xfrm>
            <a:off x="586252" y="57201"/>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
        <p:nvSpPr>
          <p:cNvPr id="4" name="TextBox 3">
            <a:extLst>
              <a:ext uri="{FF2B5EF4-FFF2-40B4-BE49-F238E27FC236}">
                <a16:creationId xmlns:a16="http://schemas.microsoft.com/office/drawing/2014/main" id="{5DDFB1B9-9FA7-5CF0-AB22-DCB06431AEA4}"/>
              </a:ext>
            </a:extLst>
          </p:cNvPr>
          <p:cNvSpPr txBox="1"/>
          <p:nvPr/>
        </p:nvSpPr>
        <p:spPr>
          <a:xfrm>
            <a:off x="1116689" y="601100"/>
            <a:ext cx="9958621"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1.4. Tốc độ tăng GRDP quý I năm 2023 so với quý I năm 2022</a:t>
            </a:r>
          </a:p>
        </p:txBody>
      </p:sp>
    </p:spTree>
    <p:extLst>
      <p:ext uri="{BB962C8B-B14F-4D97-AF65-F5344CB8AC3E}">
        <p14:creationId xmlns:p14="http://schemas.microsoft.com/office/powerpoint/2010/main" val="1686249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46F163C-66BC-C7A6-BB15-9C16C1787CC5}"/>
              </a:ext>
            </a:extLst>
          </p:cNvPr>
          <p:cNvGraphicFramePr>
            <a:graphicFrameLocks/>
          </p:cNvGraphicFramePr>
          <p:nvPr/>
        </p:nvGraphicFramePr>
        <p:xfrm>
          <a:off x="6742632" y="1055400"/>
          <a:ext cx="4683965" cy="3147712"/>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06D03D79-0B62-8633-2463-3F508B07C798}"/>
              </a:ext>
            </a:extLst>
          </p:cNvPr>
          <p:cNvSpPr txBox="1">
            <a:spLocks/>
          </p:cNvSpPr>
          <p:nvPr/>
        </p:nvSpPr>
        <p:spPr>
          <a:xfrm>
            <a:off x="7651681" y="4210239"/>
            <a:ext cx="3578471"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1800" b="1">
                <a:solidFill>
                  <a:srgbClr val="064273"/>
                </a:solidFill>
                <a:cs typeface="Arial" panose="020B0604020202020204" pitchFamily="34" charset="0"/>
              </a:rPr>
              <a:t>CƠ CẤU KINH TẾ QUÝ I/2023</a:t>
            </a:r>
          </a:p>
          <a:p>
            <a:pPr>
              <a:lnSpc>
                <a:spcPct val="100000"/>
              </a:lnSpc>
            </a:pPr>
            <a:endParaRPr lang="vi-VN" sz="2800" b="1" dirty="0">
              <a:solidFill>
                <a:srgbClr val="064273"/>
              </a:solidFill>
              <a:ea typeface="+mn-ea"/>
              <a:cs typeface="Arial" panose="020B0604020202020204" pitchFamily="34" charset="0"/>
            </a:endParaRPr>
          </a:p>
        </p:txBody>
      </p:sp>
      <p:graphicFrame>
        <p:nvGraphicFramePr>
          <p:cNvPr id="5" name="Chart 4">
            <a:extLst>
              <a:ext uri="{FF2B5EF4-FFF2-40B4-BE49-F238E27FC236}">
                <a16:creationId xmlns:a16="http://schemas.microsoft.com/office/drawing/2014/main" id="{75A55BE3-D598-1BB1-2774-416D11B1FB7C}"/>
              </a:ext>
            </a:extLst>
          </p:cNvPr>
          <p:cNvGraphicFramePr>
            <a:graphicFrameLocks/>
          </p:cNvGraphicFramePr>
          <p:nvPr/>
        </p:nvGraphicFramePr>
        <p:xfrm>
          <a:off x="1042677" y="1049375"/>
          <a:ext cx="5130110" cy="3153737"/>
        </p:xfrm>
        <a:graphic>
          <a:graphicData uri="http://schemas.openxmlformats.org/drawingml/2006/chart">
            <c:chart xmlns:c="http://schemas.openxmlformats.org/drawingml/2006/chart" xmlns:r="http://schemas.openxmlformats.org/officeDocument/2006/relationships" r:id="rId4"/>
          </a:graphicData>
        </a:graphic>
      </p:graphicFrame>
      <p:sp>
        <p:nvSpPr>
          <p:cNvPr id="7" name="Title 1">
            <a:extLst>
              <a:ext uri="{FF2B5EF4-FFF2-40B4-BE49-F238E27FC236}">
                <a16:creationId xmlns:a16="http://schemas.microsoft.com/office/drawing/2014/main" id="{E6639C72-69F2-1AB3-FDD1-BBD1532EF732}"/>
              </a:ext>
            </a:extLst>
          </p:cNvPr>
          <p:cNvSpPr txBox="1">
            <a:spLocks/>
          </p:cNvSpPr>
          <p:nvPr/>
        </p:nvSpPr>
        <p:spPr>
          <a:xfrm>
            <a:off x="1312615" y="4210239"/>
            <a:ext cx="431638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000" b="1">
                <a:solidFill>
                  <a:srgbClr val="FF0000"/>
                </a:solidFill>
                <a:cs typeface="Arial" panose="020B0604020202020204" pitchFamily="34" charset="0"/>
              </a:rPr>
              <a:t>CƠ CẤU KINH TẾ QUÝ I/2022</a:t>
            </a:r>
          </a:p>
          <a:p>
            <a:pPr>
              <a:lnSpc>
                <a:spcPct val="100000"/>
              </a:lnSpc>
            </a:pPr>
            <a:endParaRPr lang="vi-VN" sz="2800" b="1" dirty="0">
              <a:solidFill>
                <a:srgbClr val="064273"/>
              </a:solidFill>
              <a:ea typeface="+mn-ea"/>
              <a:cs typeface="Arial" panose="020B0604020202020204" pitchFamily="34" charset="0"/>
            </a:endParaRPr>
          </a:p>
        </p:txBody>
      </p:sp>
      <p:sp>
        <p:nvSpPr>
          <p:cNvPr id="9" name="TextBox 8">
            <a:extLst>
              <a:ext uri="{FF2B5EF4-FFF2-40B4-BE49-F238E27FC236}">
                <a16:creationId xmlns:a16="http://schemas.microsoft.com/office/drawing/2014/main" id="{55CECF2F-2963-B5C2-64D3-3DA4CDF3FDDD}"/>
              </a:ext>
            </a:extLst>
          </p:cNvPr>
          <p:cNvSpPr txBox="1"/>
          <p:nvPr/>
        </p:nvSpPr>
        <p:spPr>
          <a:xfrm>
            <a:off x="1914259" y="4702021"/>
            <a:ext cx="9656746" cy="2954655"/>
          </a:xfrm>
          <a:prstGeom prst="rect">
            <a:avLst/>
          </a:prstGeom>
          <a:noFill/>
        </p:spPr>
        <p:txBody>
          <a:bodyPr wrap="square">
            <a:spAutoFit/>
          </a:body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1800" b="0" kern="1200">
                <a:solidFill>
                  <a:schemeClr val="dk1"/>
                </a:solidFill>
                <a:effectLst/>
                <a:latin typeface="Times New Roman" panose="02020603050405020304" pitchFamily="18" charset="0"/>
                <a:ea typeface="+mn-ea"/>
                <a:cs typeface="Times New Roman" panose="02020603050405020304" pitchFamily="18" charset="0"/>
              </a:rPr>
              <a:t> Chuyển dịch cơ cấu kinh tế đúng hướng, giảm khu vực nông lâm thủy sản và tăng khu vực dịch vụ:</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Nông, lâm, thủy sản giảm 0,43%</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a:solidFill>
                  <a:schemeClr val="dk1"/>
                </a:solidFill>
                <a:latin typeface="Times New Roman" panose="02020603050405020304" pitchFamily="18" charset="0"/>
                <a:cs typeface="Times New Roman" panose="02020603050405020304" pitchFamily="18" charset="0"/>
              </a:rPr>
              <a:t>Công nghiệp – xây dựng bằng năm 2022</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Dịch vụ tăng 0,44%</a:t>
            </a: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vi-VN">
                <a:solidFill>
                  <a:schemeClr val="dk1"/>
                </a:solidFill>
                <a:latin typeface="Times New Roman" panose="02020603050405020304" pitchFamily="18" charset="0"/>
                <a:cs typeface="Times New Roman" panose="02020603050405020304" pitchFamily="18" charset="0"/>
              </a:rPr>
              <a:t>Thuế sản phẩm trừ trợ cấp sản phẩm giảm 0,01%</a:t>
            </a:r>
            <a:endParaRPr lang="vi-VN" sz="1800" b="0" kern="1200">
              <a:solidFill>
                <a:schemeClr val="dk1"/>
              </a:solidFill>
              <a:effectLst/>
              <a:latin typeface="Times New Roman" panose="02020603050405020304" pitchFamily="18" charset="0"/>
              <a:ea typeface="+mn-ea"/>
              <a:cs typeface="Times New Roman" panose="02020603050405020304" pitchFamily="18" charset="0"/>
            </a:endParaRP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vi-VN">
              <a:solidFill>
                <a:schemeClr val="dk1"/>
              </a:solidFill>
              <a:latin typeface="Times New Roman" panose="02020603050405020304" pitchFamily="18" charset="0"/>
              <a:cs typeface="Times New Roman" panose="02020603050405020304" pitchFamily="18" charset="0"/>
            </a:endParaRPr>
          </a:p>
          <a:p>
            <a:pPr marL="612000" marR="0" lvl="0" indent="-342900" algn="l" defTabSz="121917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vi-VN"/>
          </a:p>
        </p:txBody>
      </p:sp>
      <p:sp>
        <p:nvSpPr>
          <p:cNvPr id="8" name="Title 1">
            <a:extLst>
              <a:ext uri="{FF2B5EF4-FFF2-40B4-BE49-F238E27FC236}">
                <a16:creationId xmlns:a16="http://schemas.microsoft.com/office/drawing/2014/main" id="{51A7F574-DAB9-DE07-855C-2538DCD307B8}"/>
              </a:ext>
            </a:extLst>
          </p:cNvPr>
          <p:cNvSpPr txBox="1">
            <a:spLocks/>
          </p:cNvSpPr>
          <p:nvPr/>
        </p:nvSpPr>
        <p:spPr>
          <a:xfrm>
            <a:off x="586252" y="57201"/>
            <a:ext cx="3467829"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1. Tốc độ tăng GRDP</a:t>
            </a:r>
          </a:p>
          <a:p>
            <a:pPr>
              <a:lnSpc>
                <a:spcPct val="100000"/>
              </a:lnSpc>
            </a:pPr>
            <a:endParaRPr lang="vi-VN" sz="2800" b="1" dirty="0">
              <a:solidFill>
                <a:srgbClr val="064273"/>
              </a:solidFill>
              <a:ea typeface="+mn-ea"/>
              <a:cs typeface="Arial" panose="020B0604020202020204" pitchFamily="34" charset="0"/>
            </a:endParaRPr>
          </a:p>
        </p:txBody>
      </p:sp>
      <p:sp>
        <p:nvSpPr>
          <p:cNvPr id="10" name="TextBox 9">
            <a:extLst>
              <a:ext uri="{FF2B5EF4-FFF2-40B4-BE49-F238E27FC236}">
                <a16:creationId xmlns:a16="http://schemas.microsoft.com/office/drawing/2014/main" id="{99B4B44D-D9C2-C082-591B-8A4A5C18BE6A}"/>
              </a:ext>
            </a:extLst>
          </p:cNvPr>
          <p:cNvSpPr txBox="1"/>
          <p:nvPr/>
        </p:nvSpPr>
        <p:spPr>
          <a:xfrm>
            <a:off x="1116689" y="601100"/>
            <a:ext cx="9958621"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1.5. Cơ cấu GRDP quý I năm 2023 so với quý I năm 2022</a:t>
            </a:r>
          </a:p>
        </p:txBody>
      </p:sp>
    </p:spTree>
    <p:extLst>
      <p:ext uri="{BB962C8B-B14F-4D97-AF65-F5344CB8AC3E}">
        <p14:creationId xmlns:p14="http://schemas.microsoft.com/office/powerpoint/2010/main" val="101557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graphicFrame>
        <p:nvGraphicFramePr>
          <p:cNvPr id="7" name="Object 6">
            <a:extLst>
              <a:ext uri="{FF2B5EF4-FFF2-40B4-BE49-F238E27FC236}">
                <a16:creationId xmlns:a16="http://schemas.microsoft.com/office/drawing/2014/main" id="{BD7AA84A-7BB7-C999-60CC-D8478BD0C8EB}"/>
              </a:ext>
            </a:extLst>
          </p:cNvPr>
          <p:cNvGraphicFramePr>
            <a:graphicFrameLocks noChangeAspect="1"/>
          </p:cNvGraphicFramePr>
          <p:nvPr>
            <p:extLst>
              <p:ext uri="{D42A27DB-BD31-4B8C-83A1-F6EECF244321}">
                <p14:modId xmlns:p14="http://schemas.microsoft.com/office/powerpoint/2010/main" val="2698443786"/>
              </p:ext>
            </p:extLst>
          </p:nvPr>
        </p:nvGraphicFramePr>
        <p:xfrm>
          <a:off x="907583" y="2529281"/>
          <a:ext cx="10376834" cy="2684476"/>
        </p:xfrm>
        <a:graphic>
          <a:graphicData uri="http://schemas.openxmlformats.org/presentationml/2006/ole">
            <mc:AlternateContent xmlns:mc="http://schemas.openxmlformats.org/markup-compatibility/2006">
              <mc:Choice xmlns:v="urn:schemas-microsoft-com:vml" Requires="v">
                <p:oleObj spid="_x0000_s10241" name="Worksheet" r:id="rId3" imgW="6296040" imgH="1628655" progId="Excel.Sheet.12">
                  <p:embed/>
                </p:oleObj>
              </mc:Choice>
              <mc:Fallback>
                <p:oleObj name="Worksheet" r:id="rId3" imgW="6296040" imgH="1628655" progId="Excel.Sheet.12">
                  <p:embed/>
                  <p:pic>
                    <p:nvPicPr>
                      <p:cNvPr id="7" name="Object 6">
                        <a:extLst>
                          <a:ext uri="{FF2B5EF4-FFF2-40B4-BE49-F238E27FC236}">
                            <a16:creationId xmlns:a16="http://schemas.microsoft.com/office/drawing/2014/main" id="{BD7AA84A-7BB7-C999-60CC-D8478BD0C8EB}"/>
                          </a:ext>
                        </a:extLst>
                      </p:cNvPr>
                      <p:cNvPicPr/>
                      <p:nvPr/>
                    </p:nvPicPr>
                    <p:blipFill>
                      <a:blip r:embed="rId4"/>
                      <a:stretch>
                        <a:fillRect/>
                      </a:stretch>
                    </p:blipFill>
                    <p:spPr>
                      <a:xfrm>
                        <a:off x="907583" y="2529281"/>
                        <a:ext cx="10376834" cy="2684476"/>
                      </a:xfrm>
                      <a:prstGeom prst="rect">
                        <a:avLst/>
                      </a:prstGeom>
                    </p:spPr>
                  </p:pic>
                </p:oleObj>
              </mc:Fallback>
            </mc:AlternateContent>
          </a:graphicData>
        </a:graphic>
      </p:graphicFrame>
      <p:graphicFrame>
        <p:nvGraphicFramePr>
          <p:cNvPr id="2" name="Table 1">
            <a:extLst>
              <a:ext uri="{FF2B5EF4-FFF2-40B4-BE49-F238E27FC236}">
                <a16:creationId xmlns:a16="http://schemas.microsoft.com/office/drawing/2014/main" id="{3E45EC01-8919-CDD1-BF49-FD790779B8D8}"/>
              </a:ext>
            </a:extLst>
          </p:cNvPr>
          <p:cNvGraphicFramePr>
            <a:graphicFrameLocks noGrp="1"/>
          </p:cNvGraphicFramePr>
          <p:nvPr>
            <p:extLst>
              <p:ext uri="{D42A27DB-BD31-4B8C-83A1-F6EECF244321}">
                <p14:modId xmlns:p14="http://schemas.microsoft.com/office/powerpoint/2010/main" val="3507853143"/>
              </p:ext>
            </p:extLst>
          </p:nvPr>
        </p:nvGraphicFramePr>
        <p:xfrm>
          <a:off x="469783" y="1261312"/>
          <a:ext cx="11520382" cy="3450340"/>
        </p:xfrm>
        <a:graphic>
          <a:graphicData uri="http://schemas.openxmlformats.org/drawingml/2006/table">
            <a:tbl>
              <a:tblPr firstRow="1" bandRow="1"/>
              <a:tblGrid>
                <a:gridCol w="11520382">
                  <a:extLst>
                    <a:ext uri="{9D8B030D-6E8A-4147-A177-3AD203B41FA5}">
                      <a16:colId xmlns:a16="http://schemas.microsoft.com/office/drawing/2014/main" val="3655493598"/>
                    </a:ext>
                  </a:extLst>
                </a:gridCol>
              </a:tblGrid>
              <a:tr h="172517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Tốc độ tăng GRDP quý I của Khu vực Nông, lâm, thủy sản là 2,22%</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Trong đó:</a:t>
                      </a:r>
                      <a:endParaRPr lang="es-ES"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1725170">
                <a:tc>
                  <a:txBody>
                    <a:body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061796"/>
                  </a:ext>
                </a:extLst>
              </a:tr>
            </a:tbl>
          </a:graphicData>
        </a:graphic>
      </p:graphicFrame>
    </p:spTree>
    <p:extLst>
      <p:ext uri="{BB962C8B-B14F-4D97-AF65-F5344CB8AC3E}">
        <p14:creationId xmlns:p14="http://schemas.microsoft.com/office/powerpoint/2010/main" val="37277180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1" hidden="1">
            <a:extLst>
              <a:ext uri="{FF2B5EF4-FFF2-40B4-BE49-F238E27FC236}">
                <a16:creationId xmlns:a16="http://schemas.microsoft.com/office/drawing/2014/main" id="{2370DE8C-E81A-4D58-A227-5CD8F3D79F8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3" name="think-cell Slide" r:id="rId5" imgW="351" imgH="351" progId="TCLayout.ActiveDocument.1">
                  <p:embed/>
                </p:oleObj>
              </mc:Choice>
              <mc:Fallback>
                <p:oleObj name="think-cell Slide" r:id="rId5" imgW="351" imgH="351" progId="TCLayout.ActiveDocument.1">
                  <p:embed/>
                  <p:pic>
                    <p:nvPicPr>
                      <p:cNvPr id="7" name="Object 1" hidden="1">
                        <a:extLst>
                          <a:ext uri="{FF2B5EF4-FFF2-40B4-BE49-F238E27FC236}">
                            <a16:creationId xmlns:a16="http://schemas.microsoft.com/office/drawing/2014/main" id="{2370DE8C-E81A-4D58-A227-5CD8F3D79F8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C7EF3BED-81DF-2DD1-C4B4-7B19AE4E2F47}"/>
              </a:ext>
            </a:extLst>
          </p:cNvPr>
          <p:cNvSpPr/>
          <p:nvPr/>
        </p:nvSpPr>
        <p:spPr>
          <a:xfrm>
            <a:off x="497498" y="2290909"/>
            <a:ext cx="5078584" cy="166518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ED73C0-6DEB-F036-A81D-A84B4FA62951}"/>
              </a:ext>
            </a:extLst>
          </p:cNvPr>
          <p:cNvSpPr/>
          <p:nvPr/>
        </p:nvSpPr>
        <p:spPr>
          <a:xfrm>
            <a:off x="416503" y="2571102"/>
            <a:ext cx="5240573" cy="1384995"/>
          </a:xfrm>
          <a:prstGeom prst="rect">
            <a:avLst/>
          </a:prstGeom>
        </p:spPr>
        <p:txBody>
          <a:bodyPr wrap="square">
            <a:spAutoFit/>
          </a:bodyPr>
          <a:lstStyle/>
          <a:p>
            <a:pPr algn="ctr"/>
            <a:r>
              <a:rPr lang="en-US" sz="2800" b="1" spc="-1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TÌNH HÌNH PHÁT TRIỂN KINH TẾ - XÃ HỘI QUÝ I NĂM 2023</a:t>
            </a:r>
            <a:endParaRPr lang="en-US" sz="4000" b="1">
              <a:solidFill>
                <a:srgbClr val="FF0000"/>
              </a:solidFill>
              <a:latin typeface="Times New Roman" panose="02020603050405020304" pitchFamily="18" charset="0"/>
              <a:cs typeface="Times New Roman" pitchFamily="18" charset="0"/>
            </a:endParaRPr>
          </a:p>
        </p:txBody>
      </p:sp>
      <p:sp>
        <p:nvSpPr>
          <p:cNvPr id="5" name="Rectangle 4">
            <a:extLst>
              <a:ext uri="{FF2B5EF4-FFF2-40B4-BE49-F238E27FC236}">
                <a16:creationId xmlns:a16="http://schemas.microsoft.com/office/drawing/2014/main" id="{00568357-6F46-CC25-AEB3-C1F680836026}"/>
              </a:ext>
            </a:extLst>
          </p:cNvPr>
          <p:cNvSpPr/>
          <p:nvPr/>
        </p:nvSpPr>
        <p:spPr bwMode="auto">
          <a:xfrm>
            <a:off x="497497" y="1489222"/>
            <a:ext cx="1672658" cy="801687"/>
          </a:xfrm>
          <a:prstGeom prst="rect">
            <a:avLst/>
          </a:prstGeom>
          <a:gradFill flip="none" rotWithShape="1">
            <a:gsLst>
              <a:gs pos="20000">
                <a:srgbClr val="11AFEE">
                  <a:shade val="30000"/>
                  <a:satMod val="115000"/>
                  <a:lumMod val="80000"/>
                </a:srgbClr>
              </a:gs>
              <a:gs pos="100000">
                <a:srgbClr val="11AFEE">
                  <a:shade val="100000"/>
                  <a:satMod val="115000"/>
                </a:srgbClr>
              </a:gs>
            </a:gsLst>
            <a:lin ang="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6" name="Freeform 14">
            <a:extLst>
              <a:ext uri="{FF2B5EF4-FFF2-40B4-BE49-F238E27FC236}">
                <a16:creationId xmlns:a16="http://schemas.microsoft.com/office/drawing/2014/main" id="{9412CF5D-F479-7C1F-DFC6-BDFB9796AB94}"/>
              </a:ext>
            </a:extLst>
          </p:cNvPr>
          <p:cNvSpPr/>
          <p:nvPr/>
        </p:nvSpPr>
        <p:spPr bwMode="auto">
          <a:xfrm>
            <a:off x="2170155" y="633176"/>
            <a:ext cx="1001712" cy="804862"/>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 fmla="*/ 0 w 1002506"/>
              <a:gd name="connsiteY0" fmla="*/ 0 h 823912"/>
              <a:gd name="connsiteX1" fmla="*/ 792956 w 1002506"/>
              <a:gd name="connsiteY1" fmla="*/ 4762 h 823912"/>
              <a:gd name="connsiteX2" fmla="*/ 1002506 w 1002506"/>
              <a:gd name="connsiteY2" fmla="*/ 404812 h 823912"/>
              <a:gd name="connsiteX3" fmla="*/ 792956 w 1002506"/>
              <a:gd name="connsiteY3" fmla="*/ 823912 h 823912"/>
              <a:gd name="connsiteX4" fmla="*/ 5556 w 1002506"/>
              <a:gd name="connsiteY4" fmla="*/ 823912 h 823912"/>
              <a:gd name="connsiteX5" fmla="*/ 0 w 1002506"/>
              <a:gd name="connsiteY5" fmla="*/ 0 h 823912"/>
              <a:gd name="connsiteX0" fmla="*/ 0 w 997744"/>
              <a:gd name="connsiteY0" fmla="*/ 1 h 819150"/>
              <a:gd name="connsiteX1" fmla="*/ 788194 w 997744"/>
              <a:gd name="connsiteY1" fmla="*/ 0 h 819150"/>
              <a:gd name="connsiteX2" fmla="*/ 997744 w 997744"/>
              <a:gd name="connsiteY2" fmla="*/ 400050 h 819150"/>
              <a:gd name="connsiteX3" fmla="*/ 788194 w 997744"/>
              <a:gd name="connsiteY3" fmla="*/ 819150 h 819150"/>
              <a:gd name="connsiteX4" fmla="*/ 794 w 997744"/>
              <a:gd name="connsiteY4" fmla="*/ 819150 h 819150"/>
              <a:gd name="connsiteX5" fmla="*/ 0 w 997744"/>
              <a:gd name="connsiteY5" fmla="*/ 1 h 819150"/>
              <a:gd name="connsiteX0" fmla="*/ 3980 w 1001724"/>
              <a:gd name="connsiteY0" fmla="*/ 1 h 819150"/>
              <a:gd name="connsiteX1" fmla="*/ 792174 w 1001724"/>
              <a:gd name="connsiteY1" fmla="*/ 0 h 819150"/>
              <a:gd name="connsiteX2" fmla="*/ 1001724 w 1001724"/>
              <a:gd name="connsiteY2" fmla="*/ 400050 h 819150"/>
              <a:gd name="connsiteX3" fmla="*/ 792174 w 1001724"/>
              <a:gd name="connsiteY3" fmla="*/ 819150 h 819150"/>
              <a:gd name="connsiteX4" fmla="*/ 11 w 1001724"/>
              <a:gd name="connsiteY4" fmla="*/ 797719 h 819150"/>
              <a:gd name="connsiteX5" fmla="*/ 3980 w 1001724"/>
              <a:gd name="connsiteY5" fmla="*/ 1 h 819150"/>
              <a:gd name="connsiteX0" fmla="*/ 3980 w 1001724"/>
              <a:gd name="connsiteY0" fmla="*/ 1 h 804862"/>
              <a:gd name="connsiteX1" fmla="*/ 792174 w 1001724"/>
              <a:gd name="connsiteY1" fmla="*/ 0 h 804862"/>
              <a:gd name="connsiteX2" fmla="*/ 1001724 w 1001724"/>
              <a:gd name="connsiteY2" fmla="*/ 400050 h 804862"/>
              <a:gd name="connsiteX3" fmla="*/ 799318 w 1001724"/>
              <a:gd name="connsiteY3" fmla="*/ 804862 h 804862"/>
              <a:gd name="connsiteX4" fmla="*/ 11 w 1001724"/>
              <a:gd name="connsiteY4" fmla="*/ 797719 h 804862"/>
              <a:gd name="connsiteX5" fmla="*/ 3980 w 1001724"/>
              <a:gd name="connsiteY5" fmla="*/ 1 h 804862"/>
              <a:gd name="connsiteX0" fmla="*/ 0 w 1016794"/>
              <a:gd name="connsiteY0" fmla="*/ 0 h 807242"/>
              <a:gd name="connsiteX1" fmla="*/ 807244 w 1016794"/>
              <a:gd name="connsiteY1" fmla="*/ 2380 h 807242"/>
              <a:gd name="connsiteX2" fmla="*/ 1016794 w 1016794"/>
              <a:gd name="connsiteY2" fmla="*/ 402430 h 807242"/>
              <a:gd name="connsiteX3" fmla="*/ 814388 w 1016794"/>
              <a:gd name="connsiteY3" fmla="*/ 807242 h 807242"/>
              <a:gd name="connsiteX4" fmla="*/ 15081 w 1016794"/>
              <a:gd name="connsiteY4" fmla="*/ 800099 h 807242"/>
              <a:gd name="connsiteX5" fmla="*/ 0 w 1016794"/>
              <a:gd name="connsiteY5" fmla="*/ 0 h 807242"/>
              <a:gd name="connsiteX0" fmla="*/ 3981 w 1001725"/>
              <a:gd name="connsiteY0" fmla="*/ 0 h 807242"/>
              <a:gd name="connsiteX1" fmla="*/ 792175 w 1001725"/>
              <a:gd name="connsiteY1" fmla="*/ 2380 h 807242"/>
              <a:gd name="connsiteX2" fmla="*/ 1001725 w 1001725"/>
              <a:gd name="connsiteY2" fmla="*/ 402430 h 807242"/>
              <a:gd name="connsiteX3" fmla="*/ 799319 w 1001725"/>
              <a:gd name="connsiteY3" fmla="*/ 807242 h 807242"/>
              <a:gd name="connsiteX4" fmla="*/ 12 w 1001725"/>
              <a:gd name="connsiteY4" fmla="*/ 800099 h 807242"/>
              <a:gd name="connsiteX5" fmla="*/ 3981 w 1001725"/>
              <a:gd name="connsiteY5" fmla="*/ 0 h 807242"/>
              <a:gd name="connsiteX0" fmla="*/ 0 w 1007269"/>
              <a:gd name="connsiteY0" fmla="*/ 0 h 807242"/>
              <a:gd name="connsiteX1" fmla="*/ 797719 w 1007269"/>
              <a:gd name="connsiteY1" fmla="*/ 2380 h 807242"/>
              <a:gd name="connsiteX2" fmla="*/ 1007269 w 1007269"/>
              <a:gd name="connsiteY2" fmla="*/ 402430 h 807242"/>
              <a:gd name="connsiteX3" fmla="*/ 804863 w 1007269"/>
              <a:gd name="connsiteY3" fmla="*/ 807242 h 807242"/>
              <a:gd name="connsiteX4" fmla="*/ 5556 w 1007269"/>
              <a:gd name="connsiteY4" fmla="*/ 800099 h 807242"/>
              <a:gd name="connsiteX5" fmla="*/ 0 w 1007269"/>
              <a:gd name="connsiteY5" fmla="*/ 0 h 807242"/>
              <a:gd name="connsiteX0" fmla="*/ 1611 w 1001736"/>
              <a:gd name="connsiteY0" fmla="*/ 2383 h 804862"/>
              <a:gd name="connsiteX1" fmla="*/ 792186 w 1001736"/>
              <a:gd name="connsiteY1" fmla="*/ 0 h 804862"/>
              <a:gd name="connsiteX2" fmla="*/ 1001736 w 1001736"/>
              <a:gd name="connsiteY2" fmla="*/ 400050 h 804862"/>
              <a:gd name="connsiteX3" fmla="*/ 799330 w 1001736"/>
              <a:gd name="connsiteY3" fmla="*/ 804862 h 804862"/>
              <a:gd name="connsiteX4" fmla="*/ 23 w 1001736"/>
              <a:gd name="connsiteY4" fmla="*/ 797719 h 804862"/>
              <a:gd name="connsiteX5" fmla="*/ 1611 w 1001736"/>
              <a:gd name="connsiteY5" fmla="*/ 2383 h 80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11AFEE"/>
          </a:soli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8" name="TextBox 42">
            <a:extLst>
              <a:ext uri="{FF2B5EF4-FFF2-40B4-BE49-F238E27FC236}">
                <a16:creationId xmlns:a16="http://schemas.microsoft.com/office/drawing/2014/main" id="{DD9DC42D-6B32-D0D8-CA99-BF990F83F37A}"/>
              </a:ext>
            </a:extLst>
          </p:cNvPr>
          <p:cNvSpPr txBox="1">
            <a:spLocks noChangeArrowheads="1"/>
          </p:cNvSpPr>
          <p:nvPr/>
        </p:nvSpPr>
        <p:spPr bwMode="auto">
          <a:xfrm>
            <a:off x="2197144" y="672160"/>
            <a:ext cx="841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Palatino Linotype" pitchFamily="18" charset="0"/>
                <a:cs typeface="Arial" charset="0"/>
              </a:defRPr>
            </a:lvl1pPr>
            <a:lvl2pPr marL="742950" indent="-285750" eaLnBrk="0" hangingPunct="0">
              <a:defRPr>
                <a:solidFill>
                  <a:schemeClr val="tx1"/>
                </a:solidFill>
                <a:latin typeface="Palatino Linotype" pitchFamily="18" charset="0"/>
                <a:cs typeface="Arial" charset="0"/>
              </a:defRPr>
            </a:lvl2pPr>
            <a:lvl3pPr marL="1143000" indent="-228600" eaLnBrk="0" hangingPunct="0">
              <a:defRPr>
                <a:solidFill>
                  <a:schemeClr val="tx1"/>
                </a:solidFill>
                <a:latin typeface="Palatino Linotype" pitchFamily="18" charset="0"/>
                <a:cs typeface="Arial" charset="0"/>
              </a:defRPr>
            </a:lvl3pPr>
            <a:lvl4pPr marL="1600200" indent="-228600" eaLnBrk="0" hangingPunct="0">
              <a:defRPr>
                <a:solidFill>
                  <a:schemeClr val="tx1"/>
                </a:solidFill>
                <a:latin typeface="Palatino Linotype" pitchFamily="18" charset="0"/>
                <a:cs typeface="Arial" charset="0"/>
              </a:defRPr>
            </a:lvl4pPr>
            <a:lvl5pPr marL="2057400" indent="-228600" eaLnBrk="0" hangingPunct="0">
              <a:defRPr>
                <a:solidFill>
                  <a:schemeClr val="tx1"/>
                </a:solidFill>
                <a:latin typeface="Palatino Linotype" pitchFamily="18" charset="0"/>
                <a:cs typeface="Arial" charset="0"/>
              </a:defRPr>
            </a:lvl5pPr>
            <a:lvl6pPr marL="2514600" indent="-228600" eaLnBrk="0" fontAlgn="base" hangingPunct="0">
              <a:spcBef>
                <a:spcPct val="0"/>
              </a:spcBef>
              <a:spcAft>
                <a:spcPct val="0"/>
              </a:spcAft>
              <a:defRPr>
                <a:solidFill>
                  <a:schemeClr val="tx1"/>
                </a:solidFill>
                <a:latin typeface="Palatino Linotype" pitchFamily="18" charset="0"/>
                <a:cs typeface="Arial" charset="0"/>
              </a:defRPr>
            </a:lvl6pPr>
            <a:lvl7pPr marL="2971800" indent="-228600" eaLnBrk="0" fontAlgn="base" hangingPunct="0">
              <a:spcBef>
                <a:spcPct val="0"/>
              </a:spcBef>
              <a:spcAft>
                <a:spcPct val="0"/>
              </a:spcAft>
              <a:defRPr>
                <a:solidFill>
                  <a:schemeClr val="tx1"/>
                </a:solidFill>
                <a:latin typeface="Palatino Linotype" pitchFamily="18" charset="0"/>
                <a:cs typeface="Arial" charset="0"/>
              </a:defRPr>
            </a:lvl7pPr>
            <a:lvl8pPr marL="3429000" indent="-228600" eaLnBrk="0" fontAlgn="base" hangingPunct="0">
              <a:spcBef>
                <a:spcPct val="0"/>
              </a:spcBef>
              <a:spcAft>
                <a:spcPct val="0"/>
              </a:spcAft>
              <a:defRPr>
                <a:solidFill>
                  <a:schemeClr val="tx1"/>
                </a:solidFill>
                <a:latin typeface="Palatino Linotype" pitchFamily="18" charset="0"/>
                <a:cs typeface="Arial" charset="0"/>
              </a:defRPr>
            </a:lvl8pPr>
            <a:lvl9pPr marL="3886200" indent="-228600" eaLnBrk="0" fontAlgn="base" hangingPunct="0">
              <a:spcBef>
                <a:spcPct val="0"/>
              </a:spcBef>
              <a:spcAft>
                <a:spcPct val="0"/>
              </a:spcAft>
              <a:defRPr>
                <a:solidFill>
                  <a:schemeClr val="tx1"/>
                </a:solidFill>
                <a:latin typeface="Palatino Linotype" pitchFamily="18" charset="0"/>
                <a:cs typeface="Arial" charset="0"/>
              </a:defRPr>
            </a:lvl9pPr>
          </a:lstStyle>
          <a:p>
            <a:pPr eaLnBrk="1" hangingPunct="1">
              <a:defRPr/>
            </a:pPr>
            <a:r>
              <a:rPr lang="en-US" sz="3600" b="1" kern="0">
                <a:solidFill>
                  <a:srgbClr val="FFFF00"/>
                </a:solidFill>
                <a:latin typeface="Verdana" pitchFamily="34" charset="0"/>
              </a:rPr>
              <a:t>01</a:t>
            </a:r>
          </a:p>
        </p:txBody>
      </p:sp>
      <p:sp>
        <p:nvSpPr>
          <p:cNvPr id="9" name="Freeform 17">
            <a:extLst>
              <a:ext uri="{FF2B5EF4-FFF2-40B4-BE49-F238E27FC236}">
                <a16:creationId xmlns:a16="http://schemas.microsoft.com/office/drawing/2014/main" id="{AEB693ED-476B-E950-769B-2EB75A7D8DE8}"/>
              </a:ext>
            </a:extLst>
          </p:cNvPr>
          <p:cNvSpPr/>
          <p:nvPr/>
        </p:nvSpPr>
        <p:spPr bwMode="auto">
          <a:xfrm>
            <a:off x="488661" y="633176"/>
            <a:ext cx="1681494" cy="1639977"/>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 fmla="*/ 4762 w 3657600"/>
              <a:gd name="connsiteY0" fmla="*/ 2629514 h 2629514"/>
              <a:gd name="connsiteX1" fmla="*/ 0 w 3657600"/>
              <a:gd name="connsiteY1" fmla="*/ 1828800 h 2629514"/>
              <a:gd name="connsiteX2" fmla="*/ 3657600 w 3657600"/>
              <a:gd name="connsiteY2" fmla="*/ 0 h 2629514"/>
              <a:gd name="connsiteX3" fmla="*/ 3657600 w 3657600"/>
              <a:gd name="connsiteY3" fmla="*/ 796413 h 2629514"/>
              <a:gd name="connsiteX4" fmla="*/ 4762 w 3657600"/>
              <a:gd name="connsiteY4" fmla="*/ 2629514 h 2629514"/>
              <a:gd name="connsiteX0" fmla="*/ 137 w 3667263"/>
              <a:gd name="connsiteY0" fmla="*/ 2624751 h 2624751"/>
              <a:gd name="connsiteX1" fmla="*/ 9663 w 3667263"/>
              <a:gd name="connsiteY1" fmla="*/ 1828800 h 2624751"/>
              <a:gd name="connsiteX2" fmla="*/ 3667263 w 3667263"/>
              <a:gd name="connsiteY2" fmla="*/ 0 h 2624751"/>
              <a:gd name="connsiteX3" fmla="*/ 3667263 w 3667263"/>
              <a:gd name="connsiteY3" fmla="*/ 796413 h 2624751"/>
              <a:gd name="connsiteX4" fmla="*/ 137 w 3667263"/>
              <a:gd name="connsiteY4" fmla="*/ 2624751 h 2624751"/>
              <a:gd name="connsiteX0" fmla="*/ 4761 w 3657600"/>
              <a:gd name="connsiteY0" fmla="*/ 2634276 h 2634276"/>
              <a:gd name="connsiteX1" fmla="*/ 0 w 3657600"/>
              <a:gd name="connsiteY1" fmla="*/ 1828800 h 2634276"/>
              <a:gd name="connsiteX2" fmla="*/ 3657600 w 3657600"/>
              <a:gd name="connsiteY2" fmla="*/ 0 h 2634276"/>
              <a:gd name="connsiteX3" fmla="*/ 3657600 w 3657600"/>
              <a:gd name="connsiteY3" fmla="*/ 796413 h 2634276"/>
              <a:gd name="connsiteX4" fmla="*/ 4761 w 3657600"/>
              <a:gd name="connsiteY4" fmla="*/ 2634276 h 2634276"/>
              <a:gd name="connsiteX0" fmla="*/ 459 w 3653298"/>
              <a:gd name="connsiteY0" fmla="*/ 2634276 h 2634276"/>
              <a:gd name="connsiteX1" fmla="*/ 460 w 3653298"/>
              <a:gd name="connsiteY1" fmla="*/ 1828800 h 2634276"/>
              <a:gd name="connsiteX2" fmla="*/ 3653298 w 3653298"/>
              <a:gd name="connsiteY2" fmla="*/ 0 h 2634276"/>
              <a:gd name="connsiteX3" fmla="*/ 3653298 w 3653298"/>
              <a:gd name="connsiteY3" fmla="*/ 796413 h 2634276"/>
              <a:gd name="connsiteX4" fmla="*/ 459 w 3653298"/>
              <a:gd name="connsiteY4" fmla="*/ 2634276 h 2634276"/>
              <a:gd name="connsiteX0" fmla="*/ 1 w 3652840"/>
              <a:gd name="connsiteY0" fmla="*/ 2634276 h 2634276"/>
              <a:gd name="connsiteX1" fmla="*/ 2299608 w 3652840"/>
              <a:gd name="connsiteY1" fmla="*/ 683740 h 2634276"/>
              <a:gd name="connsiteX2" fmla="*/ 3652840 w 3652840"/>
              <a:gd name="connsiteY2" fmla="*/ 0 h 2634276"/>
              <a:gd name="connsiteX3" fmla="*/ 3652840 w 3652840"/>
              <a:gd name="connsiteY3" fmla="*/ 796413 h 2634276"/>
              <a:gd name="connsiteX4" fmla="*/ 1 w 3652840"/>
              <a:gd name="connsiteY4" fmla="*/ 2634276 h 2634276"/>
              <a:gd name="connsiteX0" fmla="*/ 0 w 3652839"/>
              <a:gd name="connsiteY0" fmla="*/ 2634276 h 2634276"/>
              <a:gd name="connsiteX1" fmla="*/ 2299607 w 3652839"/>
              <a:gd name="connsiteY1" fmla="*/ 683740 h 2634276"/>
              <a:gd name="connsiteX2" fmla="*/ 3652839 w 3652839"/>
              <a:gd name="connsiteY2" fmla="*/ 0 h 2634276"/>
              <a:gd name="connsiteX3" fmla="*/ 3652839 w 3652839"/>
              <a:gd name="connsiteY3" fmla="*/ 796413 h 2634276"/>
              <a:gd name="connsiteX4" fmla="*/ 0 w 3652839"/>
              <a:gd name="connsiteY4" fmla="*/ 2634276 h 2634276"/>
              <a:gd name="connsiteX0" fmla="*/ 0 w 1672869"/>
              <a:gd name="connsiteY0" fmla="*/ 1640359 h 1640359"/>
              <a:gd name="connsiteX1" fmla="*/ 319637 w 1672869"/>
              <a:gd name="connsiteY1" fmla="*/ 683740 h 1640359"/>
              <a:gd name="connsiteX2" fmla="*/ 1672869 w 1672869"/>
              <a:gd name="connsiteY2" fmla="*/ 0 h 1640359"/>
              <a:gd name="connsiteX3" fmla="*/ 1672869 w 1672869"/>
              <a:gd name="connsiteY3" fmla="*/ 796413 h 1640359"/>
              <a:gd name="connsiteX4" fmla="*/ 0 w 1672869"/>
              <a:gd name="connsiteY4" fmla="*/ 1640359 h 1640359"/>
              <a:gd name="connsiteX0" fmla="*/ 8837 w 1681706"/>
              <a:gd name="connsiteY0" fmla="*/ 1640359 h 1640359"/>
              <a:gd name="connsiteX1" fmla="*/ 0 w 1681706"/>
              <a:gd name="connsiteY1" fmla="*/ 861495 h 1640359"/>
              <a:gd name="connsiteX2" fmla="*/ 1681706 w 1681706"/>
              <a:gd name="connsiteY2" fmla="*/ 0 h 1640359"/>
              <a:gd name="connsiteX3" fmla="*/ 1681706 w 1681706"/>
              <a:gd name="connsiteY3" fmla="*/ 796413 h 1640359"/>
              <a:gd name="connsiteX4" fmla="*/ 8837 w 1681706"/>
              <a:gd name="connsiteY4" fmla="*/ 1640359 h 1640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706" h="1640359">
                <a:moveTo>
                  <a:pt x="8837" y="1640359"/>
                </a:moveTo>
                <a:cubicBezTo>
                  <a:pt x="5891" y="1380738"/>
                  <a:pt x="2946" y="1121116"/>
                  <a:pt x="0" y="861495"/>
                </a:cubicBezTo>
                <a:lnTo>
                  <a:pt x="1681706" y="0"/>
                </a:lnTo>
                <a:lnTo>
                  <a:pt x="1681706" y="796413"/>
                </a:lnTo>
                <a:lnTo>
                  <a:pt x="8837" y="1640359"/>
                </a:lnTo>
                <a:close/>
              </a:path>
            </a:pathLst>
          </a:custGeom>
          <a:gradFill flip="none" rotWithShape="1">
            <a:gsLst>
              <a:gs pos="0">
                <a:srgbClr val="11AFEE">
                  <a:lumMod val="80000"/>
                </a:srgbClr>
              </a:gs>
              <a:gs pos="35000">
                <a:srgbClr val="11AFEE">
                  <a:shade val="67500"/>
                  <a:satMod val="115000"/>
                </a:srgbClr>
              </a:gs>
              <a:gs pos="70000">
                <a:srgbClr val="11AFEE">
                  <a:shade val="100000"/>
                  <a:satMod val="115000"/>
                </a:srgbClr>
              </a:gs>
            </a:gsLst>
            <a:lin ang="810000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10" name="Rectangle 9">
            <a:extLst>
              <a:ext uri="{FF2B5EF4-FFF2-40B4-BE49-F238E27FC236}">
                <a16:creationId xmlns:a16="http://schemas.microsoft.com/office/drawing/2014/main" id="{AB93E868-C3B5-B18D-8957-E69A45CFF9DE}"/>
              </a:ext>
            </a:extLst>
          </p:cNvPr>
          <p:cNvSpPr/>
          <p:nvPr/>
        </p:nvSpPr>
        <p:spPr>
          <a:xfrm>
            <a:off x="690444" y="1063697"/>
            <a:ext cx="1313181" cy="646331"/>
          </a:xfrm>
          <a:prstGeom prst="rect">
            <a:avLst/>
          </a:prstGeom>
        </p:spPr>
        <p:txBody>
          <a:bodyPr wrap="none">
            <a:spAutoFit/>
            <a:scene3d>
              <a:camera prst="perspectiveContrastingRightFacing">
                <a:rot lat="1584000" lon="19024694" rev="232106"/>
              </a:camera>
              <a:lightRig rig="threePt" dir="t"/>
            </a:scene3d>
          </a:bodyPr>
          <a:lstStyle/>
          <a:p>
            <a:pPr algn="ctr">
              <a:defRPr/>
            </a:pPr>
            <a:r>
              <a:rPr lang="en-US" sz="3600" b="1" kern="0">
                <a:solidFill>
                  <a:srgbClr val="FFFF00"/>
                </a:solidFill>
                <a:effectLst>
                  <a:glow rad="114300">
                    <a:srgbClr val="095979">
                      <a:alpha val="80000"/>
                    </a:srgbClr>
                  </a:glow>
                </a:effectLst>
                <a:latin typeface="Arial" pitchFamily="34" charset="0"/>
                <a:cs typeface="Arial" pitchFamily="34" charset="0"/>
              </a:rPr>
              <a:t>Phần</a:t>
            </a:r>
          </a:p>
        </p:txBody>
      </p:sp>
      <p:pic>
        <p:nvPicPr>
          <p:cNvPr id="11" name="Picture 10" descr="A picture containing text, nature, sunset, shore&#10;&#10;Description automatically generated">
            <a:extLst>
              <a:ext uri="{FF2B5EF4-FFF2-40B4-BE49-F238E27FC236}">
                <a16:creationId xmlns:a16="http://schemas.microsoft.com/office/drawing/2014/main" id="{2F860FAF-9492-55AF-50F0-2841DC9DAD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76081" y="-10093"/>
            <a:ext cx="6621511" cy="6868093"/>
          </a:xfrm>
          <a:prstGeom prst="rect">
            <a:avLst/>
          </a:prstGeom>
        </p:spPr>
      </p:pic>
    </p:spTree>
    <p:extLst>
      <p:ext uri="{BB962C8B-B14F-4D97-AF65-F5344CB8AC3E}">
        <p14:creationId xmlns:p14="http://schemas.microsoft.com/office/powerpoint/2010/main" val="107955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EEF524-2669-CB3B-A2D7-1A3F0888A442}"/>
              </a:ext>
            </a:extLst>
          </p:cNvPr>
          <p:cNvGraphicFramePr/>
          <p:nvPr>
            <p:extLst>
              <p:ext uri="{D42A27DB-BD31-4B8C-83A1-F6EECF244321}">
                <p14:modId xmlns:p14="http://schemas.microsoft.com/office/powerpoint/2010/main" val="917256495"/>
              </p:ext>
            </p:extLst>
          </p:nvPr>
        </p:nvGraphicFramePr>
        <p:xfrm>
          <a:off x="-2679034" y="1794617"/>
          <a:ext cx="14241494" cy="498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1">
            <a:extLst>
              <a:ext uri="{FF2B5EF4-FFF2-40B4-BE49-F238E27FC236}">
                <a16:creationId xmlns:a16="http://schemas.microsoft.com/office/drawing/2014/main" id="{31336F54-D480-7197-C946-C7CC40DABF4A}"/>
              </a:ext>
            </a:extLst>
          </p:cNvPr>
          <p:cNvSpPr txBox="1">
            <a:spLocks/>
          </p:cNvSpPr>
          <p:nvPr/>
        </p:nvSpPr>
        <p:spPr>
          <a:xfrm>
            <a:off x="1223170" y="152890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vi-VN" sz="2800" b="1" dirty="0">
              <a:solidFill>
                <a:srgbClr val="FF0000"/>
              </a:solidFill>
              <a:latin typeface="Times New Roman" pitchFamily="18" charset="0"/>
              <a:cs typeface="Times New Roman" pitchFamily="18" charset="0"/>
            </a:endParaRPr>
          </a:p>
          <a:p>
            <a:pPr>
              <a:lnSpc>
                <a:spcPct val="100000"/>
              </a:lnSpc>
            </a:pPr>
            <a:endParaRPr lang="vi-VN" sz="2800" b="1" dirty="0">
              <a:solidFill>
                <a:srgbClr val="064273"/>
              </a:solidFill>
              <a:ea typeface="+mn-ea"/>
              <a:cs typeface="Arial" panose="020B0604020202020204" pitchFamily="34" charset="0"/>
            </a:endParaRPr>
          </a:p>
        </p:txBody>
      </p:sp>
      <p:sp>
        <p:nvSpPr>
          <p:cNvPr id="4" name="TextBox 3">
            <a:extLst>
              <a:ext uri="{FF2B5EF4-FFF2-40B4-BE49-F238E27FC236}">
                <a16:creationId xmlns:a16="http://schemas.microsoft.com/office/drawing/2014/main" id="{6D7BA806-B2F6-ED1E-87D4-1F3C6CD0DF11}"/>
              </a:ext>
            </a:extLst>
          </p:cNvPr>
          <p:cNvSpPr txBox="1"/>
          <p:nvPr/>
        </p:nvSpPr>
        <p:spPr>
          <a:xfrm>
            <a:off x="1223170" y="472045"/>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
        <p:nvSpPr>
          <p:cNvPr id="10" name="TextBox 9">
            <a:extLst>
              <a:ext uri="{FF2B5EF4-FFF2-40B4-BE49-F238E27FC236}">
                <a16:creationId xmlns:a16="http://schemas.microsoft.com/office/drawing/2014/main" id="{2BEC6149-D931-9E5A-A070-24E0578F3267}"/>
              </a:ext>
            </a:extLst>
          </p:cNvPr>
          <p:cNvSpPr txBox="1"/>
          <p:nvPr/>
        </p:nvSpPr>
        <p:spPr>
          <a:xfrm>
            <a:off x="1512818" y="933710"/>
            <a:ext cx="10118008" cy="830997"/>
          </a:xfrm>
          <a:prstGeom prst="rect">
            <a:avLst/>
          </a:prstGeom>
          <a:noFill/>
        </p:spPr>
        <p:txBody>
          <a:bodyPr wrap="square">
            <a:spAutoFit/>
          </a:bodyPr>
          <a:lstStyle/>
          <a:p>
            <a:pPr marL="342900" indent="-342900">
              <a:lnSpc>
                <a:spcPct val="100000"/>
              </a:lnSpc>
              <a:buFont typeface="Wingdings" panose="05000000000000000000" pitchFamily="2" charset="2"/>
              <a:buChar char="v"/>
            </a:pPr>
            <a:r>
              <a:rPr lang="vi-VN" sz="2400" b="1" dirty="0">
                <a:latin typeface="+mj-lt"/>
                <a:cs typeface="Arial" panose="020B0604020202020204" pitchFamily="34" charset="0"/>
              </a:rPr>
              <a:t> Nguyên</a:t>
            </a:r>
            <a:r>
              <a:rPr lang="en-US" sz="2400" b="1" dirty="0">
                <a:latin typeface="+mj-lt"/>
                <a:cs typeface="Arial" panose="020B0604020202020204" pitchFamily="34" charset="0"/>
              </a:rPr>
              <a:t> </a:t>
            </a:r>
            <a:r>
              <a:rPr lang="en-US" sz="2400" b="1" dirty="0" err="1">
                <a:latin typeface="Times New Roman" panose="02020603050405020304" pitchFamily="18" charset="0"/>
                <a:cs typeface="Times New Roman" panose="02020603050405020304" pitchFamily="18" charset="0"/>
              </a:rPr>
              <a:t>nhân</a:t>
            </a:r>
            <a:r>
              <a:rPr lang="vi-VN" sz="2400" b="1" dirty="0">
                <a:latin typeface="Times New Roman" panose="02020603050405020304" pitchFamily="18" charset="0"/>
                <a:cs typeface="Times New Roman" panose="02020603050405020304" pitchFamily="18" charset="0"/>
              </a:rPr>
              <a:t> </a:t>
            </a:r>
            <a:r>
              <a:rPr lang="vi-VN" sz="2400" b="1" dirty="0">
                <a:latin typeface="+mj-lt"/>
                <a:cs typeface="Arial" panose="020B0604020202020204" pitchFamily="34" charset="0"/>
              </a:rPr>
              <a:t>GRDP ngành nông, lâm, thủy sản tăng thấp hơn so với cùng kỳ</a:t>
            </a:r>
          </a:p>
        </p:txBody>
      </p:sp>
      <p:sp>
        <p:nvSpPr>
          <p:cNvPr id="11" name="Title 1">
            <a:extLst>
              <a:ext uri="{FF2B5EF4-FFF2-40B4-BE49-F238E27FC236}">
                <a16:creationId xmlns:a16="http://schemas.microsoft.com/office/drawing/2014/main" id="{93FFF217-153B-EFDD-801E-B14BBC611760}"/>
              </a:ext>
            </a:extLst>
          </p:cNvPr>
          <p:cNvSpPr txBox="1">
            <a:spLocks/>
          </p:cNvSpPr>
          <p:nvPr/>
        </p:nvSpPr>
        <p:spPr>
          <a:xfrm>
            <a:off x="551599" y="79863"/>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2891869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2155393749"/>
              </p:ext>
            </p:extLst>
          </p:nvPr>
        </p:nvGraphicFramePr>
        <p:xfrm>
          <a:off x="469783" y="1261312"/>
          <a:ext cx="11520382" cy="3017520"/>
        </p:xfrm>
        <a:graphic>
          <a:graphicData uri="http://schemas.openxmlformats.org/drawingml/2006/table">
            <a:tbl>
              <a:tblPr firstRow="1" bandRow="1"/>
              <a:tblGrid>
                <a:gridCol w="11520382">
                  <a:extLst>
                    <a:ext uri="{9D8B030D-6E8A-4147-A177-3AD203B41FA5}">
                      <a16:colId xmlns:a16="http://schemas.microsoft.com/office/drawing/2014/main" val="3655493598"/>
                    </a:ext>
                  </a:extLst>
                </a:gridCol>
              </a:tblGrid>
              <a:tr h="2505345">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quý</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I,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tập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trung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sóc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cây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trồng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vụ</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Xuân</a:t>
                      </a:r>
                      <a:endParaRPr lang="vi-VN" sz="20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es-ES" sz="2000" b="0" kern="1200">
                          <a:solidFill>
                            <a:schemeClr val="dk1"/>
                          </a:solidFill>
                          <a:effectLst/>
                          <a:latin typeface="Times New Roman" panose="02020603050405020304" pitchFamily="18" charset="0"/>
                          <a:ea typeface="+mn-ea"/>
                          <a:cs typeface="Times New Roman" panose="02020603050405020304" pitchFamily="18" charset="0"/>
                        </a:rPr>
                        <a:t>Đã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gieo</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sạ</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46</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.881,6</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ha lúa,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đạt</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9</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9,6</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kế</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1,</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5</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so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cùng</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0" kern="1200" dirty="0" err="1">
                          <a:solidFill>
                            <a:schemeClr val="dk1"/>
                          </a:solidFill>
                          <a:effectLst/>
                          <a:latin typeface="Times New Roman" panose="02020603050405020304" pitchFamily="18" charset="0"/>
                          <a:ea typeface="+mn-ea"/>
                          <a:cs typeface="Times New Roman" panose="02020603050405020304" pitchFamily="18" charset="0"/>
                        </a:rPr>
                        <a:t>kỳ</a:t>
                      </a:r>
                      <a:r>
                        <a:rPr lang="es-ES" sz="2000" b="0" kern="1200" dirty="0">
                          <a:solidFill>
                            <a:schemeClr val="dk1"/>
                          </a:solidFill>
                          <a:effectLst/>
                          <a:latin typeface="Times New Roman" panose="02020603050405020304" pitchFamily="18" charset="0"/>
                          <a:ea typeface="+mn-ea"/>
                          <a:cs typeface="Times New Roman" panose="02020603050405020304" pitchFamily="18" charset="0"/>
                        </a:rPr>
                        <a:t>.</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nl-NL" sz="2000" b="0" kern="1200">
                          <a:solidFill>
                            <a:schemeClr val="dk1"/>
                          </a:solidFill>
                          <a:effectLst/>
                          <a:latin typeface="Times New Roman" panose="02020603050405020304" pitchFamily="18" charset="0"/>
                          <a:ea typeface="+mn-ea"/>
                          <a:cs typeface="Times New Roman" panose="02020603050405020304" pitchFamily="18" charset="0"/>
                        </a:rPr>
                        <a:t> </a:t>
                      </a: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nl-NL" sz="2000" b="0" kern="1200">
                          <a:solidFill>
                            <a:schemeClr val="dk1"/>
                          </a:solidFill>
                          <a:effectLst/>
                          <a:latin typeface="Times New Roman" panose="02020603050405020304" pitchFamily="18" charset="0"/>
                          <a:ea typeface="+mn-ea"/>
                          <a:cs typeface="Times New Roman" panose="02020603050405020304" pitchFamily="18" charset="0"/>
                        </a:rPr>
                        <a:t>Đã </a:t>
                      </a:r>
                      <a:r>
                        <a:rPr lang="nl-NL" sz="2000" b="0" kern="1200" dirty="0">
                          <a:solidFill>
                            <a:schemeClr val="dk1"/>
                          </a:solidFill>
                          <a:effectLst/>
                          <a:latin typeface="Times New Roman" panose="02020603050405020304" pitchFamily="18" charset="0"/>
                          <a:ea typeface="+mn-ea"/>
                          <a:cs typeface="Times New Roman" panose="02020603050405020304" pitchFamily="18" charset="0"/>
                        </a:rPr>
                        <a:t>thu hoạch 3.310 ha tại các huyện Phù Mỹ, Tây Sơn, Hoài Ân và thị xã Hoài Nhơn</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nl-NL" sz="2000" b="0" kern="1200">
                          <a:solidFill>
                            <a:schemeClr val="dk1"/>
                          </a:solidFill>
                          <a:effectLst/>
                          <a:latin typeface="Times New Roman" panose="02020603050405020304" pitchFamily="18" charset="0"/>
                          <a:ea typeface="+mn-ea"/>
                          <a:cs typeface="Times New Roman" panose="02020603050405020304" pitchFamily="18" charset="0"/>
                        </a:rPr>
                        <a:t> </a:t>
                      </a: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nl-NL" sz="2000" b="0" kern="1200">
                          <a:solidFill>
                            <a:schemeClr val="dk1"/>
                          </a:solidFill>
                          <a:effectLst/>
                          <a:latin typeface="Times New Roman" panose="02020603050405020304" pitchFamily="18" charset="0"/>
                          <a:ea typeface="+mn-ea"/>
                          <a:cs typeface="Times New Roman" panose="02020603050405020304" pitchFamily="18" charset="0"/>
                        </a:rPr>
                        <a:t>Đã</a:t>
                      </a:r>
                      <a:r>
                        <a:rPr lang="nl-NL" sz="2000" b="0" kern="1200" baseline="0">
                          <a:solidFill>
                            <a:schemeClr val="dk1"/>
                          </a:solidFill>
                          <a:effectLst/>
                          <a:latin typeface="Times New Roman" panose="02020603050405020304" pitchFamily="18" charset="0"/>
                          <a:ea typeface="+mn-ea"/>
                          <a:cs typeface="Times New Roman" panose="02020603050405020304" pitchFamily="18" charset="0"/>
                        </a:rPr>
                        <a:t> </a:t>
                      </a:r>
                      <a:r>
                        <a:rPr lang="nl-NL" sz="2000" b="0" kern="1200" baseline="0" dirty="0">
                          <a:solidFill>
                            <a:schemeClr val="dk1"/>
                          </a:solidFill>
                          <a:effectLst/>
                          <a:latin typeface="Times New Roman" panose="02020603050405020304" pitchFamily="18" charset="0"/>
                          <a:ea typeface="+mn-ea"/>
                          <a:cs typeface="Times New Roman" panose="02020603050405020304" pitchFamily="18" charset="0"/>
                        </a:rPr>
                        <a:t>thực hiện chuyển đổi cơ cấu cây trồng trên đất lúa 924,4 ha, đạt 53,3% </a:t>
                      </a:r>
                      <a:r>
                        <a:rPr lang="nl-NL" sz="2000" b="0" kern="1200" baseline="0">
                          <a:solidFill>
                            <a:schemeClr val="dk1"/>
                          </a:solidFill>
                          <a:effectLst/>
                          <a:latin typeface="Times New Roman" panose="02020603050405020304" pitchFamily="18" charset="0"/>
                          <a:ea typeface="+mn-ea"/>
                          <a:cs typeface="Times New Roman" panose="02020603050405020304" pitchFamily="18" charset="0"/>
                        </a:rPr>
                        <a:t>kế hoạch</a:t>
                      </a:r>
                      <a:r>
                        <a:rPr lang="vi-VN" sz="2000" b="0" kern="1200" baseline="0">
                          <a:solidFill>
                            <a:schemeClr val="dk1"/>
                          </a:solidFill>
                          <a:effectLst/>
                          <a:latin typeface="Times New Roman" panose="02020603050405020304" pitchFamily="18" charset="0"/>
                          <a:ea typeface="+mn-ea"/>
                          <a:cs typeface="Times New Roman" panose="02020603050405020304" pitchFamily="18" charset="0"/>
                        </a:rPr>
                        <a:t>; cây ngô (Cây ngô 83,6 ha/553,8 ha đạt 15,1% kế hoạch; Cây lạc 443 ha/319,3 ha đạt 138,7% kế hoạch; Cây rau màu 272 ha/406,5 ha đạt 66,9% kế hoạch; Cỏ chăn nuôi 125,8 ha/176,9 ha đạt 71,1% kế hoạch)</a:t>
                      </a:r>
                      <a:endParaRPr lang="es-ES" sz="2000" b="0" kern="1200" baseline="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graphicFrame>
        <p:nvGraphicFramePr>
          <p:cNvPr id="11" name="Table 10">
            <a:extLst>
              <a:ext uri="{FF2B5EF4-FFF2-40B4-BE49-F238E27FC236}">
                <a16:creationId xmlns:a16="http://schemas.microsoft.com/office/drawing/2014/main" id="{D5603BF2-F484-E209-02BB-F40AE67B1205}"/>
              </a:ext>
            </a:extLst>
          </p:cNvPr>
          <p:cNvGraphicFramePr>
            <a:graphicFrameLocks noGrp="1"/>
          </p:cNvGraphicFramePr>
          <p:nvPr>
            <p:extLst>
              <p:ext uri="{D42A27DB-BD31-4B8C-83A1-F6EECF244321}">
                <p14:modId xmlns:p14="http://schemas.microsoft.com/office/powerpoint/2010/main" val="205187571"/>
              </p:ext>
            </p:extLst>
          </p:nvPr>
        </p:nvGraphicFramePr>
        <p:xfrm>
          <a:off x="928382" y="3730378"/>
          <a:ext cx="10335236" cy="3011805"/>
        </p:xfrm>
        <a:graphic>
          <a:graphicData uri="http://schemas.openxmlformats.org/drawingml/2006/table">
            <a:tbl>
              <a:tblPr>
                <a:tableStyleId>{5C22544A-7EE6-4342-B048-85BDC9FD1C3A}</a:tableStyleId>
              </a:tblPr>
              <a:tblGrid>
                <a:gridCol w="780018">
                  <a:extLst>
                    <a:ext uri="{9D8B030D-6E8A-4147-A177-3AD203B41FA5}">
                      <a16:colId xmlns:a16="http://schemas.microsoft.com/office/drawing/2014/main" val="46938540"/>
                    </a:ext>
                  </a:extLst>
                </a:gridCol>
                <a:gridCol w="3273518">
                  <a:extLst>
                    <a:ext uri="{9D8B030D-6E8A-4147-A177-3AD203B41FA5}">
                      <a16:colId xmlns:a16="http://schemas.microsoft.com/office/drawing/2014/main" val="559822087"/>
                    </a:ext>
                  </a:extLst>
                </a:gridCol>
                <a:gridCol w="1179619">
                  <a:extLst>
                    <a:ext uri="{9D8B030D-6E8A-4147-A177-3AD203B41FA5}">
                      <a16:colId xmlns:a16="http://schemas.microsoft.com/office/drawing/2014/main" val="2634503867"/>
                    </a:ext>
                  </a:extLst>
                </a:gridCol>
                <a:gridCol w="780018">
                  <a:extLst>
                    <a:ext uri="{9D8B030D-6E8A-4147-A177-3AD203B41FA5}">
                      <a16:colId xmlns:a16="http://schemas.microsoft.com/office/drawing/2014/main" val="3188017803"/>
                    </a:ext>
                  </a:extLst>
                </a:gridCol>
                <a:gridCol w="780018">
                  <a:extLst>
                    <a:ext uri="{9D8B030D-6E8A-4147-A177-3AD203B41FA5}">
                      <a16:colId xmlns:a16="http://schemas.microsoft.com/office/drawing/2014/main" val="3700688595"/>
                    </a:ext>
                  </a:extLst>
                </a:gridCol>
                <a:gridCol w="984612">
                  <a:extLst>
                    <a:ext uri="{9D8B030D-6E8A-4147-A177-3AD203B41FA5}">
                      <a16:colId xmlns:a16="http://schemas.microsoft.com/office/drawing/2014/main" val="635008139"/>
                    </a:ext>
                  </a:extLst>
                </a:gridCol>
                <a:gridCol w="984612">
                  <a:extLst>
                    <a:ext uri="{9D8B030D-6E8A-4147-A177-3AD203B41FA5}">
                      <a16:colId xmlns:a16="http://schemas.microsoft.com/office/drawing/2014/main" val="2973060040"/>
                    </a:ext>
                  </a:extLst>
                </a:gridCol>
                <a:gridCol w="818378">
                  <a:extLst>
                    <a:ext uri="{9D8B030D-6E8A-4147-A177-3AD203B41FA5}">
                      <a16:colId xmlns:a16="http://schemas.microsoft.com/office/drawing/2014/main" val="3467483666"/>
                    </a:ext>
                  </a:extLst>
                </a:gridCol>
                <a:gridCol w="754443">
                  <a:extLst>
                    <a:ext uri="{9D8B030D-6E8A-4147-A177-3AD203B41FA5}">
                      <a16:colId xmlns:a16="http://schemas.microsoft.com/office/drawing/2014/main" val="1227080269"/>
                    </a:ext>
                  </a:extLst>
                </a:gridCol>
              </a:tblGrid>
              <a:tr h="244602">
                <a:tc rowSpan="2">
                  <a:txBody>
                    <a:bodyPr/>
                    <a:lstStyle/>
                    <a:p>
                      <a:pPr algn="ctr" fontAlgn="ctr"/>
                      <a:r>
                        <a:rPr lang="vi-VN" sz="1600" u="none" strike="noStrike">
                          <a:effectLst/>
                          <a:latin typeface="+mj-lt"/>
                        </a:rPr>
                        <a:t>TT</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fontAlgn="ctr"/>
                      <a:r>
                        <a:rPr lang="vi-VN" sz="1600" u="none" strike="noStrike">
                          <a:effectLst/>
                          <a:latin typeface="+mj-lt"/>
                        </a:rPr>
                        <a:t>Chỉ tiêu</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fontAlgn="ctr"/>
                      <a:r>
                        <a:rPr lang="vi-VN" sz="1600" u="none" strike="noStrike">
                          <a:effectLst/>
                          <a:latin typeface="+mj-lt"/>
                        </a:rPr>
                        <a:t>Đơn vị tính</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fontAlgn="ctr"/>
                      <a:r>
                        <a:rPr lang="vi-VN" sz="1600" u="none" strike="noStrike">
                          <a:effectLst/>
                          <a:latin typeface="+mj-lt"/>
                        </a:rPr>
                        <a:t>Kế hoạch năm 2023</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fontAlgn="ctr"/>
                      <a:r>
                        <a:rPr lang="vi-VN" sz="1600" u="none" strike="noStrike">
                          <a:effectLst/>
                          <a:latin typeface="+mj-lt"/>
                        </a:rPr>
                        <a:t>Cùng kỳ năm 2022</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vi-VN" sz="1600" u="none" strike="noStrike">
                          <a:effectLst/>
                          <a:latin typeface="+mj-lt"/>
                        </a:rPr>
                        <a:t>Thực hiện</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vi-VN"/>
                    </a:p>
                  </a:txBody>
                  <a:tcPr/>
                </a:tc>
                <a:tc gridSpan="2">
                  <a:txBody>
                    <a:bodyPr/>
                    <a:lstStyle/>
                    <a:p>
                      <a:pPr algn="ctr" fontAlgn="ctr"/>
                      <a:r>
                        <a:rPr lang="vi-VN" sz="1600" u="none" strike="noStrike">
                          <a:effectLst/>
                          <a:latin typeface="+mj-lt"/>
                        </a:rPr>
                        <a:t>So sánh</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vi-VN"/>
                    </a:p>
                  </a:txBody>
                  <a:tcPr/>
                </a:tc>
                <a:extLst>
                  <a:ext uri="{0D108BD9-81ED-4DB2-BD59-A6C34878D82A}">
                    <a16:rowId xmlns:a16="http://schemas.microsoft.com/office/drawing/2014/main" val="1388463576"/>
                  </a:ext>
                </a:extLst>
              </a:tr>
              <a:tr h="706219">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a:txBody>
                    <a:bodyPr/>
                    <a:lstStyle/>
                    <a:p>
                      <a:pPr algn="ctr" fontAlgn="ctr"/>
                      <a:r>
                        <a:rPr lang="vi-VN" sz="1600" b="0" i="0" u="none" strike="noStrike">
                          <a:solidFill>
                            <a:srgbClr val="000000"/>
                          </a:solidFill>
                          <a:effectLst/>
                          <a:latin typeface="+mj-lt"/>
                        </a:rPr>
                        <a:t>Quý I/2023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Lũy kế từ đầu năm</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TH/KH</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TH/CK</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119980"/>
                  </a:ext>
                </a:extLst>
              </a:tr>
              <a:tr h="244602">
                <a:tc>
                  <a:txBody>
                    <a:bodyPr/>
                    <a:lstStyle/>
                    <a:p>
                      <a:pPr algn="ctr" fontAlgn="ctr"/>
                      <a:r>
                        <a:rPr lang="vi-VN" sz="1600" u="none" strike="noStrike">
                          <a:effectLst/>
                          <a:latin typeface="+mj-lt"/>
                        </a:rPr>
                        <a:t>1</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2</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3</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4</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5</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6</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7</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8=7/4</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9=7/5</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0611295"/>
                  </a:ext>
                </a:extLst>
              </a:tr>
              <a:tr h="244602">
                <a:tc>
                  <a:txBody>
                    <a:bodyPr/>
                    <a:lstStyle/>
                    <a:p>
                      <a:pPr algn="ctr" fontAlgn="ctr"/>
                      <a:r>
                        <a:rPr lang="vi-VN" sz="1600" u="none" strike="noStrike">
                          <a:effectLst/>
                          <a:latin typeface="+mj-lt"/>
                        </a:rPr>
                        <a:t>1</a:t>
                      </a:r>
                      <a:endParaRPr lang="vi-VN" sz="16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Sản xuất nông, lâm, thủy sản</a:t>
                      </a:r>
                      <a:endParaRPr lang="vi-VN" sz="16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669130"/>
                  </a:ext>
                </a:extLst>
              </a:tr>
              <a:tr h="244602">
                <a:tc>
                  <a:txBody>
                    <a:bodyPr/>
                    <a:lstStyle/>
                    <a:p>
                      <a:pPr algn="ctr" fontAlgn="ctr"/>
                      <a:r>
                        <a:rPr lang="vi-VN" sz="1600" u="none" strike="noStrike">
                          <a:effectLst/>
                          <a:latin typeface="+mj-lt"/>
                        </a:rPr>
                        <a:t>1.1</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Trồng trọt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 </a:t>
                      </a:r>
                      <a:endParaRPr lang="vi-VN" sz="16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0629406"/>
                  </a:ext>
                </a:extLst>
              </a:tr>
              <a:tr h="244602">
                <a:tc>
                  <a:txBody>
                    <a:bodyPr/>
                    <a:lstStyle/>
                    <a:p>
                      <a:pPr algn="ctr" fontAlgn="ctr"/>
                      <a:r>
                        <a:rPr lang="vi-VN" sz="1600" u="none" strike="noStrike">
                          <a:effectLst/>
                          <a:latin typeface="+mj-lt"/>
                        </a:rPr>
                        <a: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Cây lúa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ha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92.830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47.604</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46.881,60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46.881,60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50,5</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98,5</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6020987"/>
                  </a:ext>
                </a:extLst>
              </a:tr>
              <a:tr h="244602">
                <a:tc>
                  <a:txBody>
                    <a:bodyPr/>
                    <a:lstStyle/>
                    <a:p>
                      <a:pPr algn="ctr" fontAlgn="ctr"/>
                      <a:r>
                        <a:rPr lang="vi-VN" sz="1600" u="none" strike="noStrike">
                          <a:effectLst/>
                          <a:latin typeface="+mj-lt"/>
                        </a:rPr>
                        <a: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Cây ngô</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ha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8.140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2.212</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2.347,70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2.347,70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28,8</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106,1</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5308768"/>
                  </a:ext>
                </a:extLst>
              </a:tr>
              <a:tr h="244602">
                <a:tc>
                  <a:txBody>
                    <a:bodyPr/>
                    <a:lstStyle/>
                    <a:p>
                      <a:pPr algn="ctr" fontAlgn="ctr"/>
                      <a:r>
                        <a:rPr lang="vi-VN" sz="1600" u="none" strike="noStrike">
                          <a:effectLst/>
                          <a:latin typeface="+mj-lt"/>
                        </a:rPr>
                        <a: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Cây lạc</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ha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10.920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8.258</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8.511,40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8.511,40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77,9</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103,1</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98466"/>
                  </a:ext>
                </a:extLst>
              </a:tr>
              <a:tr h="244602">
                <a:tc>
                  <a:txBody>
                    <a:bodyPr/>
                    <a:lstStyle/>
                    <a:p>
                      <a:pPr algn="ctr" fontAlgn="ctr"/>
                      <a:r>
                        <a:rPr lang="vi-VN" sz="1600" u="none" strike="noStrike">
                          <a:effectLst/>
                          <a:latin typeface="+mj-lt"/>
                        </a:rPr>
                        <a: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Rau các loại</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ha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15.920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5.766</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5.696,30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5.696,30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35,8</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98,8</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03120482"/>
                  </a:ext>
                </a:extLst>
              </a:tr>
              <a:tr h="244602">
                <a:tc>
                  <a:txBody>
                    <a:bodyPr/>
                    <a:lstStyle/>
                    <a:p>
                      <a:pPr algn="ctr" fontAlgn="ctr"/>
                      <a:r>
                        <a:rPr lang="vi-VN" sz="1600" u="none" strike="noStrike">
                          <a:effectLst/>
                          <a:latin typeface="+mj-lt"/>
                        </a:rPr>
                        <a:t>-</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vi-VN" sz="1600" u="none" strike="noStrike">
                          <a:effectLst/>
                          <a:latin typeface="+mj-lt"/>
                        </a:rPr>
                        <a:t>Đậu các loại</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vi-VN" sz="1600" u="none" strike="noStrike">
                          <a:effectLst/>
                          <a:latin typeface="+mj-lt"/>
                        </a:rPr>
                        <a:t>ha</a:t>
                      </a:r>
                      <a:endParaRPr lang="vi-VN" sz="16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1.842</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1.155</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1.150,10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1.150,10</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62,4</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vi-VN" sz="1600" u="none" strike="noStrike">
                          <a:effectLst/>
                          <a:latin typeface="+mj-lt"/>
                        </a:rPr>
                        <a:t>99,6</a:t>
                      </a:r>
                      <a:endParaRPr lang="vi-VN" sz="16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4270531"/>
                  </a:ext>
                </a:extLst>
              </a:tr>
            </a:tbl>
          </a:graphicData>
        </a:graphic>
      </p:graphicFrame>
      <p:sp>
        <p:nvSpPr>
          <p:cNvPr id="2" name="Title 1">
            <a:extLst>
              <a:ext uri="{FF2B5EF4-FFF2-40B4-BE49-F238E27FC236}">
                <a16:creationId xmlns:a16="http://schemas.microsoft.com/office/drawing/2014/main" id="{F3BBF409-04D9-BCE5-47A2-8916714824DD}"/>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3" name="TextBox 2">
            <a:extLst>
              <a:ext uri="{FF2B5EF4-FFF2-40B4-BE49-F238E27FC236}">
                <a16:creationId xmlns:a16="http://schemas.microsoft.com/office/drawing/2014/main" id="{374E78A0-6C17-CC94-5687-03B3E85F98AF}"/>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364574578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345130" y="1580719"/>
          <a:ext cx="3653885" cy="2042160"/>
        </p:xfrm>
        <a:graphic>
          <a:graphicData uri="http://schemas.openxmlformats.org/drawingml/2006/table">
            <a:tbl>
              <a:tblPr firstRow="1" bandRow="1"/>
              <a:tblGrid>
                <a:gridCol w="3653885">
                  <a:extLst>
                    <a:ext uri="{9D8B030D-6E8A-4147-A177-3AD203B41FA5}">
                      <a16:colId xmlns:a16="http://schemas.microsoft.com/office/drawing/2014/main" val="3655493598"/>
                    </a:ext>
                  </a:extLst>
                </a:gridCol>
              </a:tblGrid>
              <a:tr h="171405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 </a:t>
                      </a:r>
                      <a:r>
                        <a:rPr lang="es-ES" sz="3200" b="0" kern="1200">
                          <a:solidFill>
                            <a:schemeClr val="tx1"/>
                          </a:solidFill>
                          <a:effectLst/>
                          <a:latin typeface="Times New Roman" panose="02020603050405020304" pitchFamily="18" charset="0"/>
                          <a:ea typeface="+mn-ea"/>
                          <a:cs typeface="Times New Roman" panose="02020603050405020304" pitchFamily="18" charset="0"/>
                        </a:rPr>
                        <a:t>Tình hình thực hiện</a:t>
                      </a:r>
                      <a:r>
                        <a:rPr lang="vi-VN" sz="3200" b="0" kern="1200">
                          <a:solidFill>
                            <a:schemeClr val="tx1"/>
                          </a:solidFill>
                          <a:effectLst/>
                          <a:latin typeface="Times New Roman" panose="02020603050405020304" pitchFamily="18" charset="0"/>
                          <a:ea typeface="+mn-ea"/>
                          <a:cs typeface="Times New Roman" panose="02020603050405020304" pitchFamily="18" charset="0"/>
                        </a:rPr>
                        <a:t> </a:t>
                      </a:r>
                      <a:r>
                        <a:rPr lang="en-US" sz="3200" b="0" kern="1200">
                          <a:solidFill>
                            <a:schemeClr val="tx1"/>
                          </a:solidFill>
                          <a:effectLst/>
                          <a:latin typeface="Times New Roman" panose="02020603050405020304" pitchFamily="18" charset="0"/>
                          <a:ea typeface="+mn-ea"/>
                          <a:cs typeface="Times New Roman" panose="02020603050405020304" pitchFamily="18" charset="0"/>
                        </a:rPr>
                        <a:t>gieo trồng </a:t>
                      </a:r>
                      <a:r>
                        <a:rPr lang="vi-VN" sz="3200" b="0" kern="1200">
                          <a:solidFill>
                            <a:schemeClr val="tx1"/>
                          </a:solidFill>
                          <a:effectLst/>
                          <a:latin typeface="Times New Roman" panose="02020603050405020304" pitchFamily="18" charset="0"/>
                          <a:ea typeface="+mn-ea"/>
                          <a:cs typeface="Times New Roman" panose="02020603050405020304" pitchFamily="18" charset="0"/>
                        </a:rPr>
                        <a:t>quý I</a:t>
                      </a:r>
                      <a:r>
                        <a:rPr lang="es-ES" sz="3200" b="0" kern="1200">
                          <a:solidFill>
                            <a:schemeClr val="tx1"/>
                          </a:solidFill>
                          <a:effectLst/>
                          <a:latin typeface="Times New Roman" panose="02020603050405020304" pitchFamily="18" charset="0"/>
                          <a:ea typeface="+mn-ea"/>
                          <a:cs typeface="Times New Roman" panose="02020603050405020304" pitchFamily="18" charset="0"/>
                        </a:rPr>
                        <a:t> các địa phương</a:t>
                      </a: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es-ES" sz="3200" b="0" kern="1200">
                          <a:solidFill>
                            <a:schemeClr val="tx1"/>
                          </a:solidFill>
                          <a:effectLst/>
                          <a:latin typeface="Times New Roman" panose="02020603050405020304" pitchFamily="18" charset="0"/>
                          <a:ea typeface="+mn-ea"/>
                          <a:cs typeface="Times New Roman" panose="02020603050405020304" pitchFamily="18" charset="0"/>
                        </a:rPr>
                        <a:t>  (số nhập hệ thống)</a:t>
                      </a:r>
                      <a:endParaRPr lang="es-ES" sz="2000" b="0" kern="120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graphicFrame>
        <p:nvGraphicFramePr>
          <p:cNvPr id="9" name="Table 8">
            <a:extLst>
              <a:ext uri="{FF2B5EF4-FFF2-40B4-BE49-F238E27FC236}">
                <a16:creationId xmlns:a16="http://schemas.microsoft.com/office/drawing/2014/main" id="{AB1434BF-E76C-0238-1E8B-889C1EE78845}"/>
              </a:ext>
            </a:extLst>
          </p:cNvPr>
          <p:cNvGraphicFramePr>
            <a:graphicFrameLocks noGrp="1"/>
          </p:cNvGraphicFramePr>
          <p:nvPr/>
        </p:nvGraphicFramePr>
        <p:xfrm>
          <a:off x="4018327" y="1463346"/>
          <a:ext cx="8078597" cy="4870418"/>
        </p:xfrm>
        <a:graphic>
          <a:graphicData uri="http://schemas.openxmlformats.org/drawingml/2006/table">
            <a:tbl>
              <a:tblPr>
                <a:tableStyleId>{5C22544A-7EE6-4342-B048-85BDC9FD1C3A}</a:tableStyleId>
              </a:tblPr>
              <a:tblGrid>
                <a:gridCol w="1828800">
                  <a:extLst>
                    <a:ext uri="{9D8B030D-6E8A-4147-A177-3AD203B41FA5}">
                      <a16:colId xmlns:a16="http://schemas.microsoft.com/office/drawing/2014/main" val="1925347431"/>
                    </a:ext>
                  </a:extLst>
                </a:gridCol>
                <a:gridCol w="1505063">
                  <a:extLst>
                    <a:ext uri="{9D8B030D-6E8A-4147-A177-3AD203B41FA5}">
                      <a16:colId xmlns:a16="http://schemas.microsoft.com/office/drawing/2014/main" val="1204465846"/>
                    </a:ext>
                  </a:extLst>
                </a:gridCol>
                <a:gridCol w="1581578">
                  <a:extLst>
                    <a:ext uri="{9D8B030D-6E8A-4147-A177-3AD203B41FA5}">
                      <a16:colId xmlns:a16="http://schemas.microsoft.com/office/drawing/2014/main" val="3098257804"/>
                    </a:ext>
                  </a:extLst>
                </a:gridCol>
                <a:gridCol w="1581578">
                  <a:extLst>
                    <a:ext uri="{9D8B030D-6E8A-4147-A177-3AD203B41FA5}">
                      <a16:colId xmlns:a16="http://schemas.microsoft.com/office/drawing/2014/main" val="328917630"/>
                    </a:ext>
                  </a:extLst>
                </a:gridCol>
                <a:gridCol w="1581578">
                  <a:extLst>
                    <a:ext uri="{9D8B030D-6E8A-4147-A177-3AD203B41FA5}">
                      <a16:colId xmlns:a16="http://schemas.microsoft.com/office/drawing/2014/main" val="3844554182"/>
                    </a:ext>
                  </a:extLst>
                </a:gridCol>
              </a:tblGrid>
              <a:tr h="347887">
                <a:tc rowSpan="2">
                  <a:txBody>
                    <a:bodyPr/>
                    <a:lstStyle/>
                    <a:p>
                      <a:pPr algn="ctr" rtl="0" fontAlgn="ctr"/>
                      <a:r>
                        <a:rPr lang="vi-VN" sz="1600" b="1" u="sng" strike="noStrike">
                          <a:solidFill>
                            <a:schemeClr val="tx1"/>
                          </a:solidFill>
                          <a:effectLst/>
                          <a:latin typeface="+mj-lt"/>
                          <a:hlinkClick r:id="rId2">
                            <a:extLst>
                              <a:ext uri="{A12FA001-AC4F-418D-AE19-62706E023703}">
                                <ahyp:hlinkClr xmlns:ahyp="http://schemas.microsoft.com/office/drawing/2018/hyperlinkcolor" val="tx"/>
                              </a:ext>
                            </a:extLst>
                          </a:hlinkClick>
                        </a:rPr>
                        <a:t>Địa phương</a:t>
                      </a:r>
                      <a:endParaRPr lang="vi-VN" sz="1600" b="1" i="0" u="sng" strike="noStrike">
                        <a:solidFill>
                          <a:schemeClr val="tx1"/>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rtl="0" fontAlgn="ctr"/>
                      <a:r>
                        <a:rPr lang="vi-VN" sz="1600" b="1" u="none" strike="noStrike">
                          <a:effectLst/>
                          <a:latin typeface="+mj-lt"/>
                        </a:rPr>
                        <a:t>Trồng trọt</a:t>
                      </a:r>
                      <a:endParaRPr lang="vi-VN" sz="16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4196736840"/>
                  </a:ext>
                </a:extLst>
              </a:tr>
              <a:tr h="347887">
                <a:tc vMerge="1">
                  <a:txBody>
                    <a:bodyPr/>
                    <a:lstStyle/>
                    <a:p>
                      <a:endParaRPr lang="vi-VN"/>
                    </a:p>
                  </a:txBody>
                  <a:tcPr/>
                </a:tc>
                <a:tc>
                  <a:txBody>
                    <a:bodyPr/>
                    <a:lstStyle/>
                    <a:p>
                      <a:pPr algn="ctr" rtl="0" fontAlgn="ctr"/>
                      <a:r>
                        <a:rPr lang="vi-VN" sz="1600" b="1" u="none" strike="noStrike">
                          <a:effectLst/>
                          <a:latin typeface="+mj-lt"/>
                        </a:rPr>
                        <a:t>Cây lúa (ha)</a:t>
                      </a:r>
                      <a:endParaRPr lang="vi-VN" sz="16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vi-VN" sz="1600" b="1" u="none" strike="noStrike">
                          <a:effectLst/>
                          <a:latin typeface="+mj-lt"/>
                        </a:rPr>
                        <a:t>Cây ngô (ha)</a:t>
                      </a:r>
                      <a:endParaRPr lang="vi-VN" sz="16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vi-VN" sz="1600" b="1" u="none" strike="noStrike">
                          <a:effectLst/>
                          <a:latin typeface="+mj-lt"/>
                        </a:rPr>
                        <a:t>Cây lạc (ha)</a:t>
                      </a:r>
                      <a:endParaRPr lang="vi-VN" sz="16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vi-VN" sz="1600" b="1" u="none" strike="noStrike">
                          <a:effectLst/>
                          <a:latin typeface="+mj-lt"/>
                        </a:rPr>
                        <a:t>Rau các loại (ha)</a:t>
                      </a:r>
                      <a:endParaRPr lang="vi-VN" sz="16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4404877"/>
                  </a:ext>
                </a:extLst>
              </a:tr>
              <a:tr h="347887">
                <a:tc>
                  <a:txBody>
                    <a:bodyPr/>
                    <a:lstStyle/>
                    <a:p>
                      <a:pPr algn="ctr" rtl="0" fontAlgn="ctr"/>
                      <a:r>
                        <a:rPr lang="vi-VN" sz="1600" b="1" u="sng" strike="noStrike">
                          <a:solidFill>
                            <a:schemeClr val="tx1"/>
                          </a:solidFill>
                          <a:effectLst/>
                          <a:latin typeface="+mj-lt"/>
                        </a:rPr>
                        <a:t>TỔNG CỘNG</a:t>
                      </a:r>
                      <a:endParaRPr lang="vi-VN" sz="1600" b="1" i="0" u="sng" strike="noStrike">
                        <a:solidFill>
                          <a:schemeClr val="tx1"/>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vi-VN" sz="2000" b="1" u="none" strike="noStrike">
                          <a:effectLst/>
                          <a:latin typeface="+mj-lt"/>
                        </a:rPr>
                        <a:t>46.881,34</a:t>
                      </a:r>
                      <a:endParaRPr lang="vi-VN" sz="20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vi-VN" sz="2000" b="1" u="none" strike="noStrike">
                          <a:effectLst/>
                          <a:latin typeface="+mj-lt"/>
                        </a:rPr>
                        <a:t>2.357,20</a:t>
                      </a:r>
                      <a:endParaRPr lang="vi-VN" sz="20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vi-VN" sz="2000" b="1" u="none" strike="noStrike">
                          <a:effectLst/>
                          <a:latin typeface="+mj-lt"/>
                        </a:rPr>
                        <a:t>8.523,70</a:t>
                      </a:r>
                      <a:endParaRPr lang="vi-VN" sz="20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vi-VN" sz="2000" b="1" u="none" strike="noStrike">
                          <a:effectLst/>
                          <a:latin typeface="+mj-lt"/>
                        </a:rPr>
                        <a:t>5.773,93</a:t>
                      </a:r>
                      <a:endParaRPr lang="vi-VN" sz="2000" b="1" i="0" u="none" strike="noStrike">
                        <a:solidFill>
                          <a:srgbClr val="FF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7483313"/>
                  </a:ext>
                </a:extLst>
              </a:tr>
              <a:tr h="347887">
                <a:tc>
                  <a:txBody>
                    <a:bodyPr/>
                    <a:lstStyle/>
                    <a:p>
                      <a:pPr algn="l" rtl="0" fontAlgn="ctr"/>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Thành phố Quy Nhơn</a:t>
                      </a:r>
                      <a:endParaRPr lang="vi-VN" sz="1600" b="0" i="0" u="sng" strike="noStrike">
                        <a:solidFill>
                          <a:schemeClr val="tx1"/>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964,09</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14,50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17</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177,00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549703"/>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Thị xã An Nhơn</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6.622,60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153,70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453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465,20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3401629"/>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Thị xã Hoài Nhơn</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5.543,02</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454,20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80,00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445,30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5169820"/>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Tuy Phước</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7.402,80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197,50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203,5</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716,6</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4446647"/>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Phù Cát</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6.948</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69</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4078</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1023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8218094"/>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Phù Mỹ</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7.110,5</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523,7</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1.633,8</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1.450,5</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690434"/>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Tây Sơn</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5.215,43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220,50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1.799,60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743,03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4483205"/>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Hoài Ân</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4.077,00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594,60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74,80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372,00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306343"/>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An Lão</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1.101,30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76,00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41,00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30,50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7831574"/>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Vân Canh</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793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13</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42</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148</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528294"/>
                  </a:ext>
                </a:extLst>
              </a:tr>
              <a:tr h="347887">
                <a:tc>
                  <a:txBody>
                    <a:bodyPr/>
                    <a:lstStyle/>
                    <a:p>
                      <a:pPr algn="l" rtl="0" fontAlgn="b"/>
                      <a:r>
                        <a:rPr lang="vi-VN" sz="1600" u="sng" strike="noStrike">
                          <a:solidFill>
                            <a:schemeClr val="tx1"/>
                          </a:solidFill>
                          <a:effectLst/>
                          <a:latin typeface="+mj-lt"/>
                          <a:hlinkClick r:id="rId2">
                            <a:extLst>
                              <a:ext uri="{A12FA001-AC4F-418D-AE19-62706E023703}">
                                <ahyp:hlinkClr xmlns:ahyp="http://schemas.microsoft.com/office/drawing/2018/hyperlinkcolor" val="tx"/>
                              </a:ext>
                            </a:extLst>
                          </a:hlinkClick>
                        </a:rPr>
                        <a:t>Huyện Vĩnh Thạnh</a:t>
                      </a:r>
                      <a:endParaRPr lang="vi-VN" sz="1600" b="0" i="0" u="sng" strike="noStrike">
                        <a:solidFill>
                          <a:schemeClr val="tx1"/>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1.103,60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41,00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101,00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b"/>
                      <a:r>
                        <a:rPr lang="vi-VN" sz="2000" u="none" strike="noStrike">
                          <a:effectLst/>
                          <a:latin typeface="+mj-lt"/>
                        </a:rPr>
                        <a:t>203,00</a:t>
                      </a:r>
                      <a:endParaRPr lang="vi-VN" sz="2000" b="0" i="0" u="none" strike="noStrike">
                        <a:solidFill>
                          <a:srgbClr val="FF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1520447"/>
                  </a:ext>
                </a:extLst>
              </a:tr>
            </a:tbl>
          </a:graphicData>
        </a:graphic>
      </p:graphicFrame>
      <p:sp>
        <p:nvSpPr>
          <p:cNvPr id="2" name="Title 1">
            <a:extLst>
              <a:ext uri="{FF2B5EF4-FFF2-40B4-BE49-F238E27FC236}">
                <a16:creationId xmlns:a16="http://schemas.microsoft.com/office/drawing/2014/main" id="{79908F70-CD30-5DA8-E709-2B092582C06F}"/>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3" name="TextBox 2">
            <a:extLst>
              <a:ext uri="{FF2B5EF4-FFF2-40B4-BE49-F238E27FC236}">
                <a16:creationId xmlns:a16="http://schemas.microsoft.com/office/drawing/2014/main" id="{AB4BCE7F-BC28-9A75-1768-7A5F4FF85B20}"/>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2033493871"/>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405260" y="1170851"/>
          <a:ext cx="6163016" cy="2133600"/>
        </p:xfrm>
        <a:graphic>
          <a:graphicData uri="http://schemas.openxmlformats.org/drawingml/2006/table">
            <a:tbl>
              <a:tblPr firstRow="1" bandRow="1"/>
              <a:tblGrid>
                <a:gridCol w="6163016">
                  <a:extLst>
                    <a:ext uri="{9D8B030D-6E8A-4147-A177-3AD203B41FA5}">
                      <a16:colId xmlns:a16="http://schemas.microsoft.com/office/drawing/2014/main" val="3655493598"/>
                    </a:ext>
                  </a:extLst>
                </a:gridCol>
              </a:tblGrid>
              <a:tr h="198184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0" i="1" kern="1200">
                          <a:solidFill>
                            <a:schemeClr val="dk1"/>
                          </a:solidFill>
                          <a:effectLst/>
                          <a:latin typeface="Times New Roman" panose="02020603050405020304" pitchFamily="18" charset="0"/>
                          <a:ea typeface="+mn-ea"/>
                          <a:cs typeface="Times New Roman" panose="02020603050405020304" pitchFamily="18" charset="0"/>
                        </a:rPr>
                        <a:t> </a:t>
                      </a:r>
                      <a:r>
                        <a:rPr lang="en-US" sz="2000" b="0" i="1" kern="1200">
                          <a:solidFill>
                            <a:schemeClr val="dk1"/>
                          </a:solidFill>
                          <a:effectLst/>
                          <a:latin typeface="Times New Roman" panose="02020603050405020304" pitchFamily="18" charset="0"/>
                          <a:ea typeface="+mn-ea"/>
                          <a:cs typeface="Times New Roman" panose="02020603050405020304" pitchFamily="18" charset="0"/>
                        </a:rPr>
                        <a:t>Chăn nuôi</a:t>
                      </a:r>
                      <a:r>
                        <a:rPr lang="vi-VN" sz="2000" b="0" i="1" kern="1200">
                          <a:solidFill>
                            <a:schemeClr val="dk1"/>
                          </a:solidFill>
                          <a:effectLst/>
                          <a:latin typeface="Times New Roman" panose="02020603050405020304" pitchFamily="18" charset="0"/>
                          <a:ea typeface="+mn-ea"/>
                          <a:cs typeface="Times New Roman" panose="02020603050405020304" pitchFamily="18" charset="0"/>
                        </a:rPr>
                        <a:t>: </a:t>
                      </a:r>
                    </a:p>
                    <a:p>
                      <a:pPr marL="342900" marR="0" lvl="0" indent="-342900" algn="just" defTabSz="1219170" rtl="0" eaLnBrk="1" fontAlgn="auto" latinLnBrk="0" hangingPunct="1">
                        <a:lnSpc>
                          <a:spcPct val="100000"/>
                        </a:lnSpc>
                        <a:spcBef>
                          <a:spcPts val="0"/>
                        </a:spcBef>
                        <a:spcAft>
                          <a:spcPts val="1200"/>
                        </a:spcAft>
                        <a:buClrTx/>
                        <a:buSzTx/>
                        <a:buFontTx/>
                        <a:buChar char="-"/>
                        <a:tabLst/>
                        <a:defRPr/>
                      </a:pPr>
                      <a:r>
                        <a:rPr lang="es-ES" sz="2000" b="0" kern="1200">
                          <a:solidFill>
                            <a:schemeClr val="dk1"/>
                          </a:solidFill>
                          <a:effectLst/>
                          <a:latin typeface="Times New Roman" panose="02020603050405020304" pitchFamily="18" charset="0"/>
                          <a:ea typeface="+mn-ea"/>
                          <a:cs typeface="Times New Roman" panose="02020603050405020304" pitchFamily="18" charset="0"/>
                        </a:rPr>
                        <a:t>Tình hình dịch bệnh gia súc, gia cầm được kiểm soát chặt chẽ</a:t>
                      </a:r>
                      <a:r>
                        <a:rPr lang="vi-VN" sz="2000" b="0" kern="1200">
                          <a:solidFill>
                            <a:schemeClr val="dk1"/>
                          </a:solidFill>
                          <a:effectLst/>
                          <a:latin typeface="Times New Roman" panose="02020603050405020304" pitchFamily="18" charset="0"/>
                          <a:ea typeface="+mn-ea"/>
                          <a:cs typeface="Times New Roman" panose="02020603050405020304" pitchFamily="18" charset="0"/>
                        </a:rPr>
                        <a:t>.</a:t>
                      </a:r>
                      <a:endParaRPr lang="en-US" sz="2000" b="0" kern="120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Tx/>
                        <a:buChar char="-"/>
                        <a:tabLst/>
                        <a:defRPr/>
                      </a:pPr>
                      <a:r>
                        <a:rPr lang="en-US" sz="2000" b="0" kern="1200">
                          <a:solidFill>
                            <a:schemeClr val="dk1"/>
                          </a:solidFill>
                          <a:effectLst/>
                          <a:latin typeface="Times New Roman" panose="02020603050405020304" pitchFamily="18" charset="0"/>
                          <a:ea typeface="+mn-ea"/>
                          <a:cs typeface="Times New Roman" panose="02020603050405020304" pitchFamily="18" charset="0"/>
                        </a:rPr>
                        <a:t>Công tác tái đàn bò và gia cầm triển khai hiệu quả</a:t>
                      </a:r>
                    </a:p>
                    <a:p>
                      <a:pPr marL="342900" marR="0" lvl="0" indent="-342900" algn="just" defTabSz="1219170" rtl="0" eaLnBrk="1" fontAlgn="auto" latinLnBrk="0" hangingPunct="1">
                        <a:lnSpc>
                          <a:spcPct val="100000"/>
                        </a:lnSpc>
                        <a:spcBef>
                          <a:spcPts val="0"/>
                        </a:spcBef>
                        <a:spcAft>
                          <a:spcPts val="1200"/>
                        </a:spcAft>
                        <a:buClrTx/>
                        <a:buSzTx/>
                        <a:buFontTx/>
                        <a:buChar char="-"/>
                        <a:tabLst/>
                        <a:defRPr/>
                      </a:pPr>
                      <a:r>
                        <a:rPr lang="es-ES" sz="2000" b="0" kern="1200">
                          <a:solidFill>
                            <a:schemeClr val="dk1"/>
                          </a:solidFill>
                          <a:effectLst/>
                          <a:latin typeface="Times New Roman" panose="02020603050405020304" pitchFamily="18" charset="0"/>
                          <a:ea typeface="+mn-ea"/>
                          <a:cs typeface="Times New Roman" panose="02020603050405020304" pitchFamily="18" charset="0"/>
                        </a:rPr>
                        <a:t>Thời gian qua không xảy ra dịch bệnh gia súc, gia cầm</a:t>
                      </a:r>
                      <a:endParaRPr lang="vi-VN" sz="20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graphicFrame>
        <p:nvGraphicFramePr>
          <p:cNvPr id="3" name="Table 2">
            <a:extLst>
              <a:ext uri="{FF2B5EF4-FFF2-40B4-BE49-F238E27FC236}">
                <a16:creationId xmlns:a16="http://schemas.microsoft.com/office/drawing/2014/main" id="{FDF45EA6-BB82-BD31-19BB-CB1DBA500D01}"/>
              </a:ext>
            </a:extLst>
          </p:cNvPr>
          <p:cNvGraphicFramePr>
            <a:graphicFrameLocks noGrp="1"/>
          </p:cNvGraphicFramePr>
          <p:nvPr/>
        </p:nvGraphicFramePr>
        <p:xfrm>
          <a:off x="326866" y="3642201"/>
          <a:ext cx="6241410" cy="2976713"/>
        </p:xfrm>
        <a:graphic>
          <a:graphicData uri="http://schemas.openxmlformats.org/drawingml/2006/table">
            <a:tbl>
              <a:tblPr>
                <a:tableStyleId>{5C22544A-7EE6-4342-B048-85BDC9FD1C3A}</a:tableStyleId>
              </a:tblPr>
              <a:tblGrid>
                <a:gridCol w="289842">
                  <a:extLst>
                    <a:ext uri="{9D8B030D-6E8A-4147-A177-3AD203B41FA5}">
                      <a16:colId xmlns:a16="http://schemas.microsoft.com/office/drawing/2014/main" val="4243467488"/>
                    </a:ext>
                  </a:extLst>
                </a:gridCol>
                <a:gridCol w="1696876">
                  <a:extLst>
                    <a:ext uri="{9D8B030D-6E8A-4147-A177-3AD203B41FA5}">
                      <a16:colId xmlns:a16="http://schemas.microsoft.com/office/drawing/2014/main" val="2943219399"/>
                    </a:ext>
                  </a:extLst>
                </a:gridCol>
                <a:gridCol w="658251">
                  <a:extLst>
                    <a:ext uri="{9D8B030D-6E8A-4147-A177-3AD203B41FA5}">
                      <a16:colId xmlns:a16="http://schemas.microsoft.com/office/drawing/2014/main" val="2412870664"/>
                    </a:ext>
                  </a:extLst>
                </a:gridCol>
                <a:gridCol w="592426">
                  <a:extLst>
                    <a:ext uri="{9D8B030D-6E8A-4147-A177-3AD203B41FA5}">
                      <a16:colId xmlns:a16="http://schemas.microsoft.com/office/drawing/2014/main" val="107459614"/>
                    </a:ext>
                  </a:extLst>
                </a:gridCol>
                <a:gridCol w="598410">
                  <a:extLst>
                    <a:ext uri="{9D8B030D-6E8A-4147-A177-3AD203B41FA5}">
                      <a16:colId xmlns:a16="http://schemas.microsoft.com/office/drawing/2014/main" val="1731812491"/>
                    </a:ext>
                  </a:extLst>
                </a:gridCol>
                <a:gridCol w="544552">
                  <a:extLst>
                    <a:ext uri="{9D8B030D-6E8A-4147-A177-3AD203B41FA5}">
                      <a16:colId xmlns:a16="http://schemas.microsoft.com/office/drawing/2014/main" val="1308578679"/>
                    </a:ext>
                  </a:extLst>
                </a:gridCol>
                <a:gridCol w="664234">
                  <a:extLst>
                    <a:ext uri="{9D8B030D-6E8A-4147-A177-3AD203B41FA5}">
                      <a16:colId xmlns:a16="http://schemas.microsoft.com/office/drawing/2014/main" val="3898565977"/>
                    </a:ext>
                  </a:extLst>
                </a:gridCol>
                <a:gridCol w="646283">
                  <a:extLst>
                    <a:ext uri="{9D8B030D-6E8A-4147-A177-3AD203B41FA5}">
                      <a16:colId xmlns:a16="http://schemas.microsoft.com/office/drawing/2014/main" val="3820890484"/>
                    </a:ext>
                  </a:extLst>
                </a:gridCol>
                <a:gridCol w="550536">
                  <a:extLst>
                    <a:ext uri="{9D8B030D-6E8A-4147-A177-3AD203B41FA5}">
                      <a16:colId xmlns:a16="http://schemas.microsoft.com/office/drawing/2014/main" val="3537653647"/>
                    </a:ext>
                  </a:extLst>
                </a:gridCol>
              </a:tblGrid>
              <a:tr h="347079">
                <a:tc rowSpan="2">
                  <a:txBody>
                    <a:bodyPr/>
                    <a:lstStyle/>
                    <a:p>
                      <a:pPr algn="ctr" fontAlgn="ctr"/>
                      <a:r>
                        <a:rPr lang="vi-VN" sz="1200" u="none" strike="noStrike">
                          <a:effectLst/>
                          <a:latin typeface="+mj-lt"/>
                        </a:rPr>
                        <a:t>TT</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vi-VN" sz="1200" u="none" strike="noStrike">
                          <a:effectLst/>
                          <a:latin typeface="+mj-lt"/>
                        </a:rPr>
                        <a:t>Chỉ tiêu</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vi-VN" sz="1200" u="none" strike="noStrike">
                          <a:effectLst/>
                          <a:latin typeface="+mj-lt"/>
                        </a:rPr>
                        <a:t>Đơn vị tính</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vi-VN" sz="1200" u="none" strike="noStrike">
                          <a:effectLst/>
                          <a:latin typeface="+mj-lt"/>
                        </a:rPr>
                        <a:t>Kế hoạch năm 2023</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vi-VN" sz="1200" u="none" strike="noStrike">
                          <a:effectLst/>
                          <a:latin typeface="+mj-lt"/>
                        </a:rPr>
                        <a:t>Cùng kỳ năm 2022</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vi-VN" sz="1200" u="none" strike="noStrike">
                          <a:effectLst/>
                          <a:latin typeface="+mj-lt"/>
                        </a:rPr>
                        <a:t>Thực hiện</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gridSpan="2">
                  <a:txBody>
                    <a:bodyPr/>
                    <a:lstStyle/>
                    <a:p>
                      <a:pPr algn="ctr" fontAlgn="ctr"/>
                      <a:r>
                        <a:rPr lang="vi-VN" sz="1200" u="none" strike="noStrike">
                          <a:effectLst/>
                          <a:latin typeface="+mj-lt"/>
                        </a:rPr>
                        <a:t>So sánh</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extLst>
                  <a:ext uri="{0D108BD9-81ED-4DB2-BD59-A6C34878D82A}">
                    <a16:rowId xmlns:a16="http://schemas.microsoft.com/office/drawing/2014/main" val="2743967207"/>
                  </a:ext>
                </a:extLst>
              </a:tr>
              <a:tr h="725711">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a:txBody>
                    <a:bodyPr/>
                    <a:lstStyle/>
                    <a:p>
                      <a:pPr algn="ctr" fontAlgn="ctr"/>
                      <a:r>
                        <a:rPr lang="vi-VN" sz="1200" b="0" i="0" u="none" strike="noStrike">
                          <a:solidFill>
                            <a:srgbClr val="000000"/>
                          </a:solidFill>
                          <a:effectLst/>
                          <a:latin typeface="+mj-lt"/>
                        </a:rPr>
                        <a:t>Quý 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Lũy kế từ đầu năm</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TH/KH</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TH/CK</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7714562"/>
                  </a:ext>
                </a:extLst>
              </a:tr>
              <a:tr h="262939">
                <a:tc>
                  <a:txBody>
                    <a:bodyPr/>
                    <a:lstStyle/>
                    <a:p>
                      <a:pPr algn="ctr" fontAlgn="ctr"/>
                      <a:r>
                        <a:rPr lang="vi-VN" sz="1200" u="none" strike="noStrike">
                          <a:effectLst/>
                          <a:latin typeface="+mj-lt"/>
                        </a:rPr>
                        <a:t>1</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2</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3</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4</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5</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6</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7</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8=7/4</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9=7/5</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0549031"/>
                  </a:ext>
                </a:extLst>
              </a:tr>
              <a:tr h="451327">
                <a:tc>
                  <a:txBody>
                    <a:bodyPr/>
                    <a:lstStyle/>
                    <a:p>
                      <a:pPr algn="ctr" fontAlgn="ctr"/>
                      <a:r>
                        <a:rPr lang="vi-VN" sz="1200" u="none" strike="noStrike">
                          <a:effectLst/>
                          <a:latin typeface="+mj-lt"/>
                        </a:rPr>
                        <a:t>1</a:t>
                      </a:r>
                      <a:endParaRPr lang="vi-VN" sz="12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vi-VN" sz="1200" u="none" strike="noStrike">
                          <a:effectLst/>
                          <a:latin typeface="+mj-lt"/>
                        </a:rPr>
                        <a:t>Sản xuất nông, lâm, thủy sản</a:t>
                      </a:r>
                      <a:endParaRPr lang="vi-VN" sz="12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2019447"/>
                  </a:ext>
                </a:extLst>
              </a:tr>
              <a:tr h="246110">
                <a:tc>
                  <a:txBody>
                    <a:bodyPr/>
                    <a:lstStyle/>
                    <a:p>
                      <a:pPr algn="ctr" fontAlgn="ctr"/>
                      <a:r>
                        <a:rPr lang="vi-VN" sz="1200" u="none" strike="noStrike">
                          <a:effectLst/>
                          <a:latin typeface="+mj-lt"/>
                        </a:rPr>
                        <a:t>1.2</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vi-VN" sz="1200" u="none" strike="noStrike">
                          <a:effectLst/>
                          <a:latin typeface="+mj-lt"/>
                        </a:rPr>
                        <a:t>Chăn nuôi</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 </a:t>
                      </a:r>
                      <a:endParaRPr lang="vi-VN" sz="12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3181243"/>
                  </a:ext>
                </a:extLst>
              </a:tr>
              <a:tr h="246110">
                <a:tc>
                  <a:txBody>
                    <a:bodyPr/>
                    <a:lstStyle/>
                    <a:p>
                      <a:pPr algn="ctr" fontAlgn="ctr"/>
                      <a:r>
                        <a:rPr lang="vi-VN" sz="1200" u="none" strike="noStrike">
                          <a:effectLst/>
                          <a:latin typeface="+mj-lt"/>
                        </a:rPr>
                        <a:t>-</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vi-VN" sz="1200" u="none" strike="noStrike">
                          <a:effectLst/>
                          <a:latin typeface="+mj-lt"/>
                        </a:rPr>
                        <a:t>Đàn bò</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con</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309.000</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297.986</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305.429</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305.429</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98,8</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102,5</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4153022"/>
                  </a:ext>
                </a:extLst>
              </a:tr>
              <a:tr h="246110">
                <a:tc>
                  <a:txBody>
                    <a:bodyPr/>
                    <a:lstStyle/>
                    <a:p>
                      <a:pPr algn="ctr" fontAlgn="ctr"/>
                      <a:r>
                        <a:rPr lang="vi-VN" sz="1200" u="none" strike="noStrike">
                          <a:effectLst/>
                          <a:latin typeface="+mj-lt"/>
                        </a:rPr>
                        <a:t>-</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vi-VN" sz="1200" u="none" strike="noStrike">
                          <a:effectLst/>
                          <a:latin typeface="+mj-lt"/>
                        </a:rPr>
                        <a:t>Đàn lợn</a:t>
                      </a:r>
                      <a:endParaRPr lang="vi-VN" sz="1200" b="0" i="1"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con</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721.000</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654.653</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647.435</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647.435</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89,8</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98,9</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6428599"/>
                  </a:ext>
                </a:extLst>
              </a:tr>
              <a:tr h="451327">
                <a:tc>
                  <a:txBody>
                    <a:bodyPr/>
                    <a:lstStyle/>
                    <a:p>
                      <a:pPr algn="ctr" fontAlgn="ctr"/>
                      <a:r>
                        <a:rPr lang="vi-VN" sz="1200" u="none" strike="noStrike">
                          <a:effectLst/>
                          <a:latin typeface="+mj-lt"/>
                        </a:rPr>
                        <a:t>-</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vi-VN" sz="1200" u="none" strike="noStrike">
                          <a:effectLst/>
                          <a:latin typeface="+mj-lt"/>
                        </a:rPr>
                        <a:t>Đàn gia cầm</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vi-VN" sz="1200" u="none" strike="noStrike">
                          <a:effectLst/>
                          <a:latin typeface="+mj-lt"/>
                        </a:rPr>
                        <a:t>nghìn con</a:t>
                      </a:r>
                      <a:endParaRPr lang="vi-VN" sz="1200" b="0" i="1"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10.000</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8.777</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9.074</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9.074</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90,7</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vi-VN" sz="1200" u="none" strike="noStrike">
                          <a:effectLst/>
                          <a:latin typeface="+mj-lt"/>
                        </a:rPr>
                        <a:t>103,4</a:t>
                      </a:r>
                      <a:endParaRPr lang="vi-VN" sz="1200" b="0" i="0" u="none" strike="noStrike">
                        <a:solidFill>
                          <a:srgbClr val="000000"/>
                        </a:solidFill>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5036553"/>
                  </a:ext>
                </a:extLst>
              </a:tr>
            </a:tbl>
          </a:graphicData>
        </a:graphic>
      </p:graphicFrame>
      <p:pic>
        <p:nvPicPr>
          <p:cNvPr id="30" name="Picture 29" descr="Chickens roaming on grass">
            <a:extLst>
              <a:ext uri="{FF2B5EF4-FFF2-40B4-BE49-F238E27FC236}">
                <a16:creationId xmlns:a16="http://schemas.microsoft.com/office/drawing/2014/main" id="{08AE9AC3-FD57-47BC-AF03-5B008563EF4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568213" y="4699946"/>
            <a:ext cx="2565588" cy="1910256"/>
          </a:xfrm>
          <a:prstGeom prst="rect">
            <a:avLst/>
          </a:prstGeom>
        </p:spPr>
      </p:pic>
      <p:pic>
        <p:nvPicPr>
          <p:cNvPr id="31" name="Picture 30" descr="Litter of piglets huddled on ground lined with straw">
            <a:extLst>
              <a:ext uri="{FF2B5EF4-FFF2-40B4-BE49-F238E27FC236}">
                <a16:creationId xmlns:a16="http://schemas.microsoft.com/office/drawing/2014/main" id="{71CE52F5-FFC8-14D4-FBA2-3FC98A85CCC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839133" y="4663583"/>
            <a:ext cx="2736867" cy="1955331"/>
          </a:xfrm>
          <a:prstGeom prst="rect">
            <a:avLst/>
          </a:prstGeom>
        </p:spPr>
      </p:pic>
      <p:pic>
        <p:nvPicPr>
          <p:cNvPr id="32" name="Picture 31" descr="A dirt road leading to a building&#10;&#10;Description automatically generated with medium confidence">
            <a:extLst>
              <a:ext uri="{FF2B5EF4-FFF2-40B4-BE49-F238E27FC236}">
                <a16:creationId xmlns:a16="http://schemas.microsoft.com/office/drawing/2014/main" id="{D60AE9D0-2656-F431-EBC5-CFC3173546E1}"/>
              </a:ext>
            </a:extLst>
          </p:cNvPr>
          <p:cNvPicPr>
            <a:picLocks noChangeAspect="1"/>
          </p:cNvPicPr>
          <p:nvPr/>
        </p:nvPicPr>
        <p:blipFill>
          <a:blip r:embed="rId4"/>
          <a:stretch>
            <a:fillRect/>
          </a:stretch>
        </p:blipFill>
        <p:spPr>
          <a:xfrm>
            <a:off x="6831632" y="2585183"/>
            <a:ext cx="5281293" cy="2087215"/>
          </a:xfrm>
          <a:prstGeom prst="rect">
            <a:avLst/>
          </a:prstGeom>
        </p:spPr>
      </p:pic>
      <p:sp>
        <p:nvSpPr>
          <p:cNvPr id="33" name="Rectangle: Diagonal Corners Rounded 32">
            <a:extLst>
              <a:ext uri="{FF2B5EF4-FFF2-40B4-BE49-F238E27FC236}">
                <a16:creationId xmlns:a16="http://schemas.microsoft.com/office/drawing/2014/main" id="{0959055D-1A0E-234C-9864-D6D0F9E441B4}"/>
              </a:ext>
            </a:extLst>
          </p:cNvPr>
          <p:cNvSpPr>
            <a:spLocks/>
          </p:cNvSpPr>
          <p:nvPr/>
        </p:nvSpPr>
        <p:spPr>
          <a:xfrm>
            <a:off x="6752557" y="1399717"/>
            <a:ext cx="5439443" cy="863088"/>
          </a:xfrm>
          <a:prstGeom prst="round2DiagRect">
            <a:avLst/>
          </a:prstGeom>
          <a:solidFill>
            <a:schemeClr val="accent1">
              <a:lumMod val="50000"/>
            </a:schemeClr>
          </a:solidFill>
          <a:ln w="19050">
            <a:solidFill>
              <a:schemeClr val="bg2">
                <a:lumMod val="20000"/>
                <a:lumOff val="8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467" b="1" dirty="0" err="1">
                <a:solidFill>
                  <a:schemeClr val="bg1"/>
                </a:solidFill>
                <a:ea typeface="Times New Roman" panose="02020603050405020304" pitchFamily="18" charset="0"/>
              </a:rPr>
              <a:t>Số</a:t>
            </a:r>
            <a:r>
              <a:rPr lang="en-US" sz="1467" b="1" dirty="0">
                <a:solidFill>
                  <a:schemeClr val="bg1"/>
                </a:solidFill>
                <a:ea typeface="Times New Roman" panose="02020603050405020304" pitchFamily="18" charset="0"/>
              </a:rPr>
              <a:t> </a:t>
            </a:r>
            <a:r>
              <a:rPr lang="en-US" sz="1467" b="1" dirty="0" err="1">
                <a:solidFill>
                  <a:schemeClr val="bg1"/>
                </a:solidFill>
                <a:ea typeface="Times New Roman" panose="02020603050405020304" pitchFamily="18" charset="0"/>
              </a:rPr>
              <a:t>lượng</a:t>
            </a:r>
            <a:r>
              <a:rPr lang="en-US" sz="1467" b="1" dirty="0">
                <a:solidFill>
                  <a:schemeClr val="bg1"/>
                </a:solidFill>
                <a:ea typeface="Times New Roman" panose="02020603050405020304" pitchFamily="18" charset="0"/>
              </a:rPr>
              <a:t> </a:t>
            </a:r>
            <a:r>
              <a:rPr lang="en-US" sz="1467" b="1" dirty="0" err="1">
                <a:solidFill>
                  <a:schemeClr val="bg1"/>
                </a:solidFill>
                <a:ea typeface="Times New Roman" panose="02020603050405020304" pitchFamily="18" charset="0"/>
              </a:rPr>
              <a:t>gia</a:t>
            </a:r>
            <a:r>
              <a:rPr lang="en-US" sz="1467" b="1" dirty="0">
                <a:solidFill>
                  <a:schemeClr val="bg1"/>
                </a:solidFill>
                <a:ea typeface="Times New Roman" panose="02020603050405020304" pitchFamily="18" charset="0"/>
              </a:rPr>
              <a:t> </a:t>
            </a:r>
            <a:r>
              <a:rPr lang="en-US" sz="1467" b="1" dirty="0" err="1">
                <a:solidFill>
                  <a:schemeClr val="bg1"/>
                </a:solidFill>
                <a:ea typeface="Times New Roman" panose="02020603050405020304" pitchFamily="18" charset="0"/>
              </a:rPr>
              <a:t>súc</a:t>
            </a:r>
            <a:r>
              <a:rPr lang="en-US" sz="1467" b="1" dirty="0">
                <a:solidFill>
                  <a:schemeClr val="bg1"/>
                </a:solidFill>
                <a:ea typeface="Times New Roman" panose="02020603050405020304" pitchFamily="18" charset="0"/>
              </a:rPr>
              <a:t>, </a:t>
            </a:r>
            <a:r>
              <a:rPr lang="en-US" sz="1467" b="1" dirty="0" err="1">
                <a:solidFill>
                  <a:schemeClr val="bg1"/>
                </a:solidFill>
                <a:ea typeface="Times New Roman" panose="02020603050405020304" pitchFamily="18" charset="0"/>
              </a:rPr>
              <a:t>gia</a:t>
            </a:r>
            <a:r>
              <a:rPr lang="en-US" sz="1467" b="1" dirty="0">
                <a:solidFill>
                  <a:schemeClr val="bg1"/>
                </a:solidFill>
                <a:ea typeface="Times New Roman" panose="02020603050405020304" pitchFamily="18" charset="0"/>
              </a:rPr>
              <a:t> </a:t>
            </a:r>
            <a:r>
              <a:rPr lang="en-US" sz="1467" b="1" err="1">
                <a:solidFill>
                  <a:schemeClr val="bg1"/>
                </a:solidFill>
                <a:ea typeface="Times New Roman" panose="02020603050405020304" pitchFamily="18" charset="0"/>
              </a:rPr>
              <a:t>cầm</a:t>
            </a:r>
            <a:r>
              <a:rPr lang="en-US" sz="1467" b="1">
                <a:solidFill>
                  <a:schemeClr val="bg1"/>
                </a:solidFill>
                <a:ea typeface="Times New Roman" panose="02020603050405020304" pitchFamily="18" charset="0"/>
              </a:rPr>
              <a:t> quý I/2023 so với cùng kỳ</a:t>
            </a:r>
            <a:endParaRPr lang="en-US" sz="1467" b="1" dirty="0">
              <a:solidFill>
                <a:schemeClr val="bg1"/>
              </a:solidFill>
              <a:ea typeface="Times New Roman" panose="02020603050405020304" pitchFamily="18" charset="0"/>
            </a:endParaRPr>
          </a:p>
        </p:txBody>
      </p:sp>
      <p:grpSp>
        <p:nvGrpSpPr>
          <p:cNvPr id="34" name="Group 33">
            <a:extLst>
              <a:ext uri="{FF2B5EF4-FFF2-40B4-BE49-F238E27FC236}">
                <a16:creationId xmlns:a16="http://schemas.microsoft.com/office/drawing/2014/main" id="{E9FF81F2-B8F1-6141-480B-3136065353D9}"/>
              </a:ext>
            </a:extLst>
          </p:cNvPr>
          <p:cNvGrpSpPr>
            <a:grpSpLocks/>
          </p:cNvGrpSpPr>
          <p:nvPr/>
        </p:nvGrpSpPr>
        <p:grpSpPr>
          <a:xfrm>
            <a:off x="6823011" y="2626605"/>
            <a:ext cx="1106810" cy="548175"/>
            <a:chOff x="644763" y="2010657"/>
            <a:chExt cx="830108" cy="411131"/>
          </a:xfrm>
        </p:grpSpPr>
        <p:sp>
          <p:nvSpPr>
            <p:cNvPr id="35" name="Rectangle: Rounded Corners 34">
              <a:extLst>
                <a:ext uri="{FF2B5EF4-FFF2-40B4-BE49-F238E27FC236}">
                  <a16:creationId xmlns:a16="http://schemas.microsoft.com/office/drawing/2014/main" id="{3377797C-7F0A-EE3C-37C3-3852C21DB374}"/>
                </a:ext>
              </a:extLst>
            </p:cNvPr>
            <p:cNvSpPr>
              <a:spLocks/>
            </p:cNvSpPr>
            <p:nvPr/>
          </p:nvSpPr>
          <p:spPr>
            <a:xfrm>
              <a:off x="644763" y="2010657"/>
              <a:ext cx="738469" cy="3789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p>
          </p:txBody>
        </p:sp>
        <p:sp>
          <p:nvSpPr>
            <p:cNvPr id="36" name="TextBox 35">
              <a:extLst>
                <a:ext uri="{FF2B5EF4-FFF2-40B4-BE49-F238E27FC236}">
                  <a16:creationId xmlns:a16="http://schemas.microsoft.com/office/drawing/2014/main" id="{24DED5F8-EA4A-CF4E-6465-9718CCC7B9AB}"/>
                </a:ext>
              </a:extLst>
            </p:cNvPr>
            <p:cNvSpPr txBox="1">
              <a:spLocks/>
            </p:cNvSpPr>
            <p:nvPr/>
          </p:nvSpPr>
          <p:spPr>
            <a:xfrm>
              <a:off x="809785" y="2075539"/>
              <a:ext cx="665086" cy="346249"/>
            </a:xfrm>
            <a:prstGeom prst="rect">
              <a:avLst/>
            </a:prstGeom>
            <a:noFill/>
          </p:spPr>
          <p:txBody>
            <a:bodyPr wrap="none" rtlCol="0">
              <a:spAutoFit/>
            </a:bodyPr>
            <a:lstStyle/>
            <a:p>
              <a:r>
                <a:rPr lang="vi-VN" sz="2400" b="1">
                  <a:solidFill>
                    <a:schemeClr val="accent6">
                      <a:lumMod val="50000"/>
                    </a:schemeClr>
                  </a:solidFill>
                  <a:ea typeface="Times New Roman" panose="02020603050405020304" pitchFamily="18" charset="0"/>
                </a:rPr>
                <a:t>5,7%</a:t>
              </a:r>
              <a:endParaRPr lang="en-US" sz="2400" b="1" dirty="0">
                <a:solidFill>
                  <a:schemeClr val="accent6">
                    <a:lumMod val="50000"/>
                  </a:schemeClr>
                </a:solidFill>
              </a:endParaRPr>
            </a:p>
          </p:txBody>
        </p:sp>
        <p:sp>
          <p:nvSpPr>
            <p:cNvPr id="37" name="Flowchart: Merge 36">
              <a:extLst>
                <a:ext uri="{FF2B5EF4-FFF2-40B4-BE49-F238E27FC236}">
                  <a16:creationId xmlns:a16="http://schemas.microsoft.com/office/drawing/2014/main" id="{DB217C6A-2443-FEAC-E228-3E525D3BFCB8}"/>
                </a:ext>
              </a:extLst>
            </p:cNvPr>
            <p:cNvSpPr>
              <a:spLocks/>
            </p:cNvSpPr>
            <p:nvPr/>
          </p:nvSpPr>
          <p:spPr>
            <a:xfrm>
              <a:off x="708715" y="2165622"/>
              <a:ext cx="165830" cy="127610"/>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38" name="Group 37">
            <a:extLst>
              <a:ext uri="{FF2B5EF4-FFF2-40B4-BE49-F238E27FC236}">
                <a16:creationId xmlns:a16="http://schemas.microsoft.com/office/drawing/2014/main" id="{11D29D9B-8730-3997-C9A4-11315D5FC881}"/>
              </a:ext>
            </a:extLst>
          </p:cNvPr>
          <p:cNvGrpSpPr>
            <a:grpSpLocks/>
          </p:cNvGrpSpPr>
          <p:nvPr/>
        </p:nvGrpSpPr>
        <p:grpSpPr>
          <a:xfrm>
            <a:off x="6881981" y="5968119"/>
            <a:ext cx="1062086" cy="566333"/>
            <a:chOff x="611028" y="3768325"/>
            <a:chExt cx="796564" cy="424750"/>
          </a:xfrm>
        </p:grpSpPr>
        <p:sp>
          <p:nvSpPr>
            <p:cNvPr id="39" name="Rectangle: Rounded Corners 38">
              <a:extLst>
                <a:ext uri="{FF2B5EF4-FFF2-40B4-BE49-F238E27FC236}">
                  <a16:creationId xmlns:a16="http://schemas.microsoft.com/office/drawing/2014/main" id="{DCC58495-1CFF-5F96-92C1-ADC3F8D7493D}"/>
                </a:ext>
              </a:extLst>
            </p:cNvPr>
            <p:cNvSpPr>
              <a:spLocks/>
            </p:cNvSpPr>
            <p:nvPr/>
          </p:nvSpPr>
          <p:spPr>
            <a:xfrm>
              <a:off x="611028" y="3768325"/>
              <a:ext cx="738469" cy="4117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p>
          </p:txBody>
        </p:sp>
        <p:sp>
          <p:nvSpPr>
            <p:cNvPr id="40" name="TextBox 39">
              <a:extLst>
                <a:ext uri="{FF2B5EF4-FFF2-40B4-BE49-F238E27FC236}">
                  <a16:creationId xmlns:a16="http://schemas.microsoft.com/office/drawing/2014/main" id="{FABBDFEF-7425-3DC8-26BD-C4182D52986A}"/>
                </a:ext>
              </a:extLst>
            </p:cNvPr>
            <p:cNvSpPr txBox="1">
              <a:spLocks/>
            </p:cNvSpPr>
            <p:nvPr/>
          </p:nvSpPr>
          <p:spPr>
            <a:xfrm>
              <a:off x="770158" y="3846826"/>
              <a:ext cx="637434" cy="346249"/>
            </a:xfrm>
            <a:prstGeom prst="rect">
              <a:avLst/>
            </a:prstGeom>
            <a:noFill/>
          </p:spPr>
          <p:txBody>
            <a:bodyPr wrap="none" rtlCol="0">
              <a:spAutoFit/>
            </a:bodyPr>
            <a:lstStyle/>
            <a:p>
              <a:r>
                <a:rPr lang="en-US" sz="2400" b="1">
                  <a:solidFill>
                    <a:schemeClr val="accent6">
                      <a:lumMod val="50000"/>
                    </a:schemeClr>
                  </a:solidFill>
                  <a:ea typeface="Times New Roman" panose="02020603050405020304" pitchFamily="18" charset="0"/>
                </a:rPr>
                <a:t>1,1</a:t>
              </a:r>
              <a:r>
                <a:rPr lang="vi-VN" sz="2400" b="1">
                  <a:solidFill>
                    <a:schemeClr val="accent6">
                      <a:lumMod val="50000"/>
                    </a:schemeClr>
                  </a:solidFill>
                  <a:ea typeface="Times New Roman" panose="02020603050405020304" pitchFamily="18" charset="0"/>
                </a:rPr>
                <a:t>%</a:t>
              </a:r>
              <a:endParaRPr lang="en-US" sz="2400" b="1" dirty="0">
                <a:solidFill>
                  <a:schemeClr val="accent6">
                    <a:lumMod val="50000"/>
                  </a:schemeClr>
                </a:solidFill>
              </a:endParaRPr>
            </a:p>
          </p:txBody>
        </p:sp>
      </p:grpSp>
      <p:grpSp>
        <p:nvGrpSpPr>
          <p:cNvPr id="41" name="Group 40">
            <a:extLst>
              <a:ext uri="{FF2B5EF4-FFF2-40B4-BE49-F238E27FC236}">
                <a16:creationId xmlns:a16="http://schemas.microsoft.com/office/drawing/2014/main" id="{F8F0BB93-27B2-163B-81FF-6B6608C40518}"/>
              </a:ext>
            </a:extLst>
          </p:cNvPr>
          <p:cNvGrpSpPr>
            <a:grpSpLocks/>
          </p:cNvGrpSpPr>
          <p:nvPr/>
        </p:nvGrpSpPr>
        <p:grpSpPr>
          <a:xfrm>
            <a:off x="9604243" y="5971565"/>
            <a:ext cx="1096348" cy="528468"/>
            <a:chOff x="2663722" y="3768325"/>
            <a:chExt cx="822261" cy="396351"/>
          </a:xfrm>
        </p:grpSpPr>
        <p:sp>
          <p:nvSpPr>
            <p:cNvPr id="42" name="Rectangle: Rounded Corners 41">
              <a:extLst>
                <a:ext uri="{FF2B5EF4-FFF2-40B4-BE49-F238E27FC236}">
                  <a16:creationId xmlns:a16="http://schemas.microsoft.com/office/drawing/2014/main" id="{03791139-CFD4-3B08-8BB5-A85B0DA03D19}"/>
                </a:ext>
              </a:extLst>
            </p:cNvPr>
            <p:cNvSpPr>
              <a:spLocks/>
            </p:cNvSpPr>
            <p:nvPr/>
          </p:nvSpPr>
          <p:spPr>
            <a:xfrm>
              <a:off x="2663722" y="3768325"/>
              <a:ext cx="738469" cy="3789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p>
          </p:txBody>
        </p:sp>
        <p:sp>
          <p:nvSpPr>
            <p:cNvPr id="43" name="Isosceles Triangle 42">
              <a:extLst>
                <a:ext uri="{FF2B5EF4-FFF2-40B4-BE49-F238E27FC236}">
                  <a16:creationId xmlns:a16="http://schemas.microsoft.com/office/drawing/2014/main" id="{11749288-D7D2-CD42-4C74-01B7117D9133}"/>
                </a:ext>
              </a:extLst>
            </p:cNvPr>
            <p:cNvSpPr>
              <a:spLocks/>
            </p:cNvSpPr>
            <p:nvPr/>
          </p:nvSpPr>
          <p:spPr>
            <a:xfrm>
              <a:off x="2722697" y="3912509"/>
              <a:ext cx="164361" cy="13121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0000"/>
                </a:solidFill>
              </a:endParaRPr>
            </a:p>
          </p:txBody>
        </p:sp>
        <p:sp>
          <p:nvSpPr>
            <p:cNvPr id="44" name="TextBox 43">
              <a:extLst>
                <a:ext uri="{FF2B5EF4-FFF2-40B4-BE49-F238E27FC236}">
                  <a16:creationId xmlns:a16="http://schemas.microsoft.com/office/drawing/2014/main" id="{636102A5-292E-4115-0BF1-8411DAD6DF17}"/>
                </a:ext>
              </a:extLst>
            </p:cNvPr>
            <p:cNvSpPr txBox="1">
              <a:spLocks/>
            </p:cNvSpPr>
            <p:nvPr/>
          </p:nvSpPr>
          <p:spPr>
            <a:xfrm>
              <a:off x="2769200" y="3818427"/>
              <a:ext cx="716783" cy="346249"/>
            </a:xfrm>
            <a:prstGeom prst="rect">
              <a:avLst/>
            </a:prstGeom>
            <a:noFill/>
          </p:spPr>
          <p:txBody>
            <a:bodyPr wrap="none" rtlCol="0">
              <a:spAutoFit/>
            </a:bodyPr>
            <a:lstStyle/>
            <a:p>
              <a:r>
                <a:rPr lang="en-US" sz="2400" b="1">
                  <a:solidFill>
                    <a:schemeClr val="accent6">
                      <a:lumMod val="50000"/>
                    </a:schemeClr>
                  </a:solidFill>
                  <a:ea typeface="Times New Roman" panose="02020603050405020304" pitchFamily="18" charset="0"/>
                </a:rPr>
                <a:t> </a:t>
              </a:r>
              <a:r>
                <a:rPr lang="vi-VN" sz="2400" b="1">
                  <a:solidFill>
                    <a:schemeClr val="accent6">
                      <a:lumMod val="50000"/>
                    </a:schemeClr>
                  </a:solidFill>
                  <a:ea typeface="Times New Roman" panose="02020603050405020304" pitchFamily="18" charset="0"/>
                </a:rPr>
                <a:t>3,4%</a:t>
              </a:r>
              <a:endParaRPr lang="en-US" sz="2400" b="1" dirty="0">
                <a:solidFill>
                  <a:schemeClr val="accent6">
                    <a:lumMod val="50000"/>
                  </a:schemeClr>
                </a:solidFill>
              </a:endParaRPr>
            </a:p>
          </p:txBody>
        </p:sp>
      </p:grpSp>
      <p:pic>
        <p:nvPicPr>
          <p:cNvPr id="45" name="Picture 44" descr="Cows outdoor">
            <a:extLst>
              <a:ext uri="{FF2B5EF4-FFF2-40B4-BE49-F238E27FC236}">
                <a16:creationId xmlns:a16="http://schemas.microsoft.com/office/drawing/2014/main" id="{877003C6-7270-3A27-2661-B33D0BFBFE18}"/>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397323" y="2900693"/>
            <a:ext cx="2703412" cy="1790540"/>
          </a:xfrm>
          <a:prstGeom prst="rect">
            <a:avLst/>
          </a:prstGeom>
          <a:ln>
            <a:noFill/>
          </a:ln>
          <a:effectLst>
            <a:softEdge rad="112500"/>
          </a:effectLst>
        </p:spPr>
      </p:pic>
      <p:grpSp>
        <p:nvGrpSpPr>
          <p:cNvPr id="46" name="Group 45">
            <a:extLst>
              <a:ext uri="{FF2B5EF4-FFF2-40B4-BE49-F238E27FC236}">
                <a16:creationId xmlns:a16="http://schemas.microsoft.com/office/drawing/2014/main" id="{937E3CB8-3528-4025-9B27-90C52F1E8DB0}"/>
              </a:ext>
            </a:extLst>
          </p:cNvPr>
          <p:cNvGrpSpPr>
            <a:grpSpLocks/>
          </p:cNvGrpSpPr>
          <p:nvPr/>
        </p:nvGrpSpPr>
        <p:grpSpPr>
          <a:xfrm>
            <a:off x="9628738" y="2721582"/>
            <a:ext cx="1132392" cy="509088"/>
            <a:chOff x="3527813" y="2023506"/>
            <a:chExt cx="849294" cy="381816"/>
          </a:xfrm>
        </p:grpSpPr>
        <p:sp>
          <p:nvSpPr>
            <p:cNvPr id="47" name="Rectangle: Rounded Corners 46">
              <a:extLst>
                <a:ext uri="{FF2B5EF4-FFF2-40B4-BE49-F238E27FC236}">
                  <a16:creationId xmlns:a16="http://schemas.microsoft.com/office/drawing/2014/main" id="{CA71F74B-43C0-54BB-DB73-1AEB825601BE}"/>
                </a:ext>
              </a:extLst>
            </p:cNvPr>
            <p:cNvSpPr>
              <a:spLocks/>
            </p:cNvSpPr>
            <p:nvPr/>
          </p:nvSpPr>
          <p:spPr>
            <a:xfrm>
              <a:off x="3527813" y="2023506"/>
              <a:ext cx="738469" cy="3789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p>
          </p:txBody>
        </p:sp>
        <p:sp>
          <p:nvSpPr>
            <p:cNvPr id="48" name="TextBox 47">
              <a:extLst>
                <a:ext uri="{FF2B5EF4-FFF2-40B4-BE49-F238E27FC236}">
                  <a16:creationId xmlns:a16="http://schemas.microsoft.com/office/drawing/2014/main" id="{1DEE14E9-5B38-0A85-77D6-8AAC8B32AFDB}"/>
                </a:ext>
              </a:extLst>
            </p:cNvPr>
            <p:cNvSpPr txBox="1">
              <a:spLocks/>
            </p:cNvSpPr>
            <p:nvPr/>
          </p:nvSpPr>
          <p:spPr>
            <a:xfrm>
              <a:off x="3712021" y="2059073"/>
              <a:ext cx="665086" cy="346249"/>
            </a:xfrm>
            <a:prstGeom prst="rect">
              <a:avLst/>
            </a:prstGeom>
            <a:noFill/>
          </p:spPr>
          <p:txBody>
            <a:bodyPr wrap="none" rtlCol="0">
              <a:spAutoFit/>
            </a:bodyPr>
            <a:lstStyle/>
            <a:p>
              <a:r>
                <a:rPr lang="vi-VN" sz="2400" b="1">
                  <a:solidFill>
                    <a:schemeClr val="accent6">
                      <a:lumMod val="50000"/>
                    </a:schemeClr>
                  </a:solidFill>
                  <a:ea typeface="Times New Roman" panose="02020603050405020304" pitchFamily="18" charset="0"/>
                </a:rPr>
                <a:t>2,5%</a:t>
              </a:r>
              <a:endParaRPr lang="en-US" sz="2400" b="1" dirty="0">
                <a:solidFill>
                  <a:schemeClr val="accent6">
                    <a:lumMod val="50000"/>
                  </a:schemeClr>
                </a:solidFill>
              </a:endParaRPr>
            </a:p>
          </p:txBody>
        </p:sp>
        <p:sp>
          <p:nvSpPr>
            <p:cNvPr id="49" name="Isosceles Triangle 48">
              <a:extLst>
                <a:ext uri="{FF2B5EF4-FFF2-40B4-BE49-F238E27FC236}">
                  <a16:creationId xmlns:a16="http://schemas.microsoft.com/office/drawing/2014/main" id="{0EBD9E70-776A-F6A4-F214-88EA95C32969}"/>
                </a:ext>
              </a:extLst>
            </p:cNvPr>
            <p:cNvSpPr>
              <a:spLocks/>
            </p:cNvSpPr>
            <p:nvPr/>
          </p:nvSpPr>
          <p:spPr>
            <a:xfrm>
              <a:off x="3614919" y="2157839"/>
              <a:ext cx="164361" cy="13121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0000"/>
                </a:solidFill>
              </a:endParaRPr>
            </a:p>
          </p:txBody>
        </p:sp>
      </p:grpSp>
      <p:pic>
        <p:nvPicPr>
          <p:cNvPr id="50" name="Picture 49" descr="A group of cows&#10;&#10;Description automatically generated with low confidence">
            <a:extLst>
              <a:ext uri="{FF2B5EF4-FFF2-40B4-BE49-F238E27FC236}">
                <a16:creationId xmlns:a16="http://schemas.microsoft.com/office/drawing/2014/main" id="{CC057292-7944-31CA-AED4-B1127A7792E6}"/>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7380177" y="3047722"/>
            <a:ext cx="2145198" cy="1507464"/>
          </a:xfrm>
          <a:prstGeom prst="rect">
            <a:avLst/>
          </a:prstGeom>
        </p:spPr>
      </p:pic>
      <p:sp>
        <p:nvSpPr>
          <p:cNvPr id="51" name="Flowchart: Merge 50">
            <a:extLst>
              <a:ext uri="{FF2B5EF4-FFF2-40B4-BE49-F238E27FC236}">
                <a16:creationId xmlns:a16="http://schemas.microsoft.com/office/drawing/2014/main" id="{E639D5A5-0B2B-2B25-C42F-CD3F6B8CE468}"/>
              </a:ext>
            </a:extLst>
          </p:cNvPr>
          <p:cNvSpPr>
            <a:spLocks/>
          </p:cNvSpPr>
          <p:nvPr/>
        </p:nvSpPr>
        <p:spPr>
          <a:xfrm>
            <a:off x="6955358" y="6184131"/>
            <a:ext cx="221107" cy="170147"/>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5CB399BC-B689-7E7F-195B-61D2996AF366}"/>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5" name="TextBox 4">
            <a:extLst>
              <a:ext uri="{FF2B5EF4-FFF2-40B4-BE49-F238E27FC236}">
                <a16:creationId xmlns:a16="http://schemas.microsoft.com/office/drawing/2014/main" id="{16D87788-19CF-EACC-C5D9-BA8E431B5992}"/>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33293834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3640764662"/>
              </p:ext>
            </p:extLst>
          </p:nvPr>
        </p:nvGraphicFramePr>
        <p:xfrm>
          <a:off x="611420" y="608597"/>
          <a:ext cx="11244268" cy="1714057"/>
        </p:xfrm>
        <a:graphic>
          <a:graphicData uri="http://schemas.openxmlformats.org/drawingml/2006/table">
            <a:tbl>
              <a:tblPr firstRow="1" bandRow="1"/>
              <a:tblGrid>
                <a:gridCol w="11244268">
                  <a:extLst>
                    <a:ext uri="{9D8B030D-6E8A-4147-A177-3AD203B41FA5}">
                      <a16:colId xmlns:a16="http://schemas.microsoft.com/office/drawing/2014/main" val="3655493598"/>
                    </a:ext>
                  </a:extLst>
                </a:gridCol>
              </a:tblGrid>
              <a:tr h="171405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Tình</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hình</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thực</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hiện</a:t>
                      </a:r>
                      <a:r>
                        <a:rPr lang="vi-VN"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chăn</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nuôi</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các</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địa</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phương</a:t>
                      </a:r>
                      <a:r>
                        <a:rPr lang="es-E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dirty="0" err="1">
                          <a:solidFill>
                            <a:schemeClr val="tx1"/>
                          </a:solidFill>
                          <a:effectLst/>
                          <a:latin typeface="Times New Roman" panose="02020603050405020304" pitchFamily="18" charset="0"/>
                          <a:ea typeface="+mn-ea"/>
                          <a:cs typeface="Times New Roman" panose="02020603050405020304" pitchFamily="18" charset="0"/>
                        </a:rPr>
                        <a:t>số</a:t>
                      </a:r>
                      <a:r>
                        <a:rPr lang="es-ES" sz="2800" b="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baseline="0" dirty="0" err="1">
                          <a:solidFill>
                            <a:schemeClr val="tx1"/>
                          </a:solidFill>
                          <a:effectLst/>
                          <a:latin typeface="Times New Roman" panose="02020603050405020304" pitchFamily="18" charset="0"/>
                          <a:ea typeface="+mn-ea"/>
                          <a:cs typeface="Times New Roman" panose="02020603050405020304" pitchFamily="18" charset="0"/>
                        </a:rPr>
                        <a:t>nhập</a:t>
                      </a:r>
                      <a:r>
                        <a:rPr lang="es-ES" sz="2800" b="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baseline="0" dirty="0" err="1">
                          <a:solidFill>
                            <a:schemeClr val="tx1"/>
                          </a:solidFill>
                          <a:effectLst/>
                          <a:latin typeface="Times New Roman" panose="02020603050405020304" pitchFamily="18" charset="0"/>
                          <a:ea typeface="+mn-ea"/>
                          <a:cs typeface="Times New Roman" panose="02020603050405020304" pitchFamily="18" charset="0"/>
                        </a:rPr>
                        <a:t>hệ</a:t>
                      </a:r>
                      <a:r>
                        <a:rPr lang="es-ES" sz="2800" b="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s-ES" sz="2800" b="0" kern="1200" baseline="0" dirty="0" err="1">
                          <a:solidFill>
                            <a:schemeClr val="tx1"/>
                          </a:solidFill>
                          <a:effectLst/>
                          <a:latin typeface="Times New Roman" panose="02020603050405020304" pitchFamily="18" charset="0"/>
                          <a:ea typeface="+mn-ea"/>
                          <a:cs typeface="Times New Roman" panose="02020603050405020304" pitchFamily="18" charset="0"/>
                        </a:rPr>
                        <a:t>thống</a:t>
                      </a:r>
                      <a:r>
                        <a:rPr lang="es-ES" sz="2800" b="0" kern="1200" baseline="0" dirty="0">
                          <a:solidFill>
                            <a:schemeClr val="tx1"/>
                          </a:solidFill>
                          <a:effectLst/>
                          <a:latin typeface="Times New Roman" panose="02020603050405020304" pitchFamily="18" charset="0"/>
                          <a:ea typeface="+mn-ea"/>
                          <a:cs typeface="Times New Roman" panose="02020603050405020304" pitchFamily="18" charset="0"/>
                        </a:rPr>
                        <a:t>)</a:t>
                      </a:r>
                      <a:endParaRPr lang="es-ES" sz="2600" b="0" kern="1200" dirty="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itle 1">
            <a:extLst>
              <a:ext uri="{FF2B5EF4-FFF2-40B4-BE49-F238E27FC236}">
                <a16:creationId xmlns:a16="http://schemas.microsoft.com/office/drawing/2014/main" id="{0249C62B-EE43-2157-0F19-86981FFC3EE8}"/>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5" name="TextBox 4">
            <a:extLst>
              <a:ext uri="{FF2B5EF4-FFF2-40B4-BE49-F238E27FC236}">
                <a16:creationId xmlns:a16="http://schemas.microsoft.com/office/drawing/2014/main" id="{433B61F4-04BC-3B79-609E-C9111D726383}"/>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graphicFrame>
        <p:nvGraphicFramePr>
          <p:cNvPr id="7" name="Object 6">
            <a:extLst>
              <a:ext uri="{FF2B5EF4-FFF2-40B4-BE49-F238E27FC236}">
                <a16:creationId xmlns:a16="http://schemas.microsoft.com/office/drawing/2014/main" id="{A8D7326E-A7C0-E7C5-F822-0D8E624D72B7}"/>
              </a:ext>
            </a:extLst>
          </p:cNvPr>
          <p:cNvGraphicFramePr>
            <a:graphicFrameLocks noChangeAspect="1"/>
          </p:cNvGraphicFramePr>
          <p:nvPr>
            <p:extLst>
              <p:ext uri="{D42A27DB-BD31-4B8C-83A1-F6EECF244321}">
                <p14:modId xmlns:p14="http://schemas.microsoft.com/office/powerpoint/2010/main" val="2434436151"/>
              </p:ext>
            </p:extLst>
          </p:nvPr>
        </p:nvGraphicFramePr>
        <p:xfrm>
          <a:off x="1434824" y="1828363"/>
          <a:ext cx="7896225" cy="4962525"/>
        </p:xfrm>
        <a:graphic>
          <a:graphicData uri="http://schemas.openxmlformats.org/presentationml/2006/ole">
            <mc:AlternateContent xmlns:mc="http://schemas.openxmlformats.org/markup-compatibility/2006">
              <mc:Choice xmlns:v="urn:schemas-microsoft-com:vml" Requires="v">
                <p:oleObj spid="_x0000_s11265" name="Worksheet" r:id="rId3" imgW="7896240" imgH="4962578" progId="Excel.Sheet.12">
                  <p:embed/>
                </p:oleObj>
              </mc:Choice>
              <mc:Fallback>
                <p:oleObj name="Worksheet" r:id="rId3" imgW="7896240" imgH="4962578" progId="Excel.Sheet.12">
                  <p:embed/>
                  <p:pic>
                    <p:nvPicPr>
                      <p:cNvPr id="7" name="Object 6">
                        <a:extLst>
                          <a:ext uri="{FF2B5EF4-FFF2-40B4-BE49-F238E27FC236}">
                            <a16:creationId xmlns:a16="http://schemas.microsoft.com/office/drawing/2014/main" id="{A8D7326E-A7C0-E7C5-F822-0D8E624D72B7}"/>
                          </a:ext>
                        </a:extLst>
                      </p:cNvPr>
                      <p:cNvPicPr/>
                      <p:nvPr/>
                    </p:nvPicPr>
                    <p:blipFill>
                      <a:blip r:embed="rId4"/>
                      <a:stretch>
                        <a:fillRect/>
                      </a:stretch>
                    </p:blipFill>
                    <p:spPr>
                      <a:xfrm>
                        <a:off x="1434824" y="1828363"/>
                        <a:ext cx="7896225" cy="4962525"/>
                      </a:xfrm>
                      <a:prstGeom prst="rect">
                        <a:avLst/>
                      </a:prstGeom>
                    </p:spPr>
                  </p:pic>
                </p:oleObj>
              </mc:Fallback>
            </mc:AlternateContent>
          </a:graphicData>
        </a:graphic>
      </p:graphicFrame>
    </p:spTree>
    <p:extLst>
      <p:ext uri="{BB962C8B-B14F-4D97-AF65-F5344CB8AC3E}">
        <p14:creationId xmlns:p14="http://schemas.microsoft.com/office/powerpoint/2010/main" val="385818067"/>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540977" y="1288297"/>
          <a:ext cx="11110045" cy="4876800"/>
        </p:xfrm>
        <a:graphic>
          <a:graphicData uri="http://schemas.openxmlformats.org/drawingml/2006/table">
            <a:tbl>
              <a:tblPr firstRow="1" bandRow="1"/>
              <a:tblGrid>
                <a:gridCol w="11110045">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200" b="1" i="0" kern="1200">
                          <a:solidFill>
                            <a:schemeClr val="tx1"/>
                          </a:solidFill>
                          <a:effectLst/>
                          <a:latin typeface="Times New Roman" panose="02020603050405020304" pitchFamily="18" charset="0"/>
                          <a:ea typeface="+mn-ea"/>
                          <a:cs typeface="Times New Roman" panose="02020603050405020304" pitchFamily="18" charset="0"/>
                        </a:rPr>
                        <a:t>T</a:t>
                      </a:r>
                      <a:r>
                        <a:rPr lang="es-ES" sz="2200" b="1" i="0" kern="1200">
                          <a:solidFill>
                            <a:schemeClr val="tx1"/>
                          </a:solidFill>
                          <a:effectLst/>
                          <a:latin typeface="Times New Roman" panose="02020603050405020304" pitchFamily="18" charset="0"/>
                          <a:ea typeface="+mn-ea"/>
                          <a:cs typeface="Times New Roman" panose="02020603050405020304" pitchFamily="18" charset="0"/>
                        </a:rPr>
                        <a:t>ình hình sâu bệnh hại cây trồng</a:t>
                      </a:r>
                      <a:r>
                        <a:rPr lang="vi-VN" sz="2200" b="1" i="0" kern="1200">
                          <a:solidFill>
                            <a:schemeClr val="tx1"/>
                          </a:solidFill>
                          <a:effectLst/>
                          <a:latin typeface="Times New Roman" panose="02020603050405020304" pitchFamily="18" charset="0"/>
                          <a:ea typeface="+mn-ea"/>
                          <a:cs typeface="Times New Roman" panose="02020603050405020304" pitchFamily="18" charset="0"/>
                        </a:rPr>
                        <a:t>:</a:t>
                      </a: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200" b="1" i="0" kern="1200">
                          <a:solidFill>
                            <a:schemeClr val="tx1"/>
                          </a:solidFill>
                          <a:effectLst/>
                          <a:latin typeface="Times New Roman" panose="02020603050405020304" pitchFamily="18" charset="0"/>
                          <a:ea typeface="+mn-ea"/>
                          <a:cs typeface="Times New Roman" panose="02020603050405020304" pitchFamily="18" charset="0"/>
                        </a:rPr>
                        <a:t>     + </a:t>
                      </a:r>
                      <a:r>
                        <a:rPr lang="es-ES" sz="2200" b="0" i="0" kern="1200">
                          <a:solidFill>
                            <a:schemeClr val="tx1"/>
                          </a:solidFill>
                          <a:effectLst/>
                          <a:latin typeface="Times New Roman" panose="02020603050405020304" pitchFamily="18" charset="0"/>
                          <a:ea typeface="+mn-ea"/>
                          <a:cs typeface="Times New Roman" panose="02020603050405020304" pitchFamily="18" charset="0"/>
                        </a:rPr>
                        <a:t>Trên cây lúa có các đối tượng gây hại như: Rầy nâu, rầy lưng trắng (37,5 ha), bệnh khô vằn (72 ha), bệnh lem lép hạt (41 ha)… đã được hướng dẫn phòng trừ kịp thời.</a:t>
                      </a:r>
                      <a:endParaRPr lang="vi-VN" sz="2200" b="0" i="0" kern="120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200" b="0" i="0" kern="1200">
                          <a:solidFill>
                            <a:schemeClr val="tx1"/>
                          </a:solidFill>
                          <a:effectLst/>
                          <a:latin typeface="Times New Roman" panose="02020603050405020304" pitchFamily="18" charset="0"/>
                          <a:ea typeface="+mn-ea"/>
                          <a:cs typeface="Times New Roman" panose="02020603050405020304" pitchFamily="18" charset="0"/>
                        </a:rPr>
                        <a:t>     + </a:t>
                      </a:r>
                      <a:r>
                        <a:rPr lang="es-ES" sz="2200" b="0" i="0" kern="1200">
                          <a:solidFill>
                            <a:schemeClr val="tx1"/>
                          </a:solidFill>
                          <a:effectLst/>
                          <a:latin typeface="Times New Roman" panose="02020603050405020304" pitchFamily="18" charset="0"/>
                          <a:ea typeface="+mn-ea"/>
                          <a:cs typeface="Times New Roman" panose="02020603050405020304" pitchFamily="18" charset="0"/>
                        </a:rPr>
                        <a:t>Ngoài ra, bệnh bạc lá, đốm sọc vi khuẩn, sâu cuốn lá nhỏ, sâu đục thân, … phát sinh gây hại cục bộ lúa trỗ - chắc xanh. Tuy nhiên, các đối tượng phát sinh gây hại cục bộ và </a:t>
                      </a:r>
                      <a:r>
                        <a:rPr lang="vi-VN" sz="2200" b="0" i="0" kern="1200">
                          <a:solidFill>
                            <a:schemeClr val="tx1"/>
                          </a:solidFill>
                          <a:effectLst/>
                          <a:latin typeface="Times New Roman" panose="02020603050405020304" pitchFamily="18" charset="0"/>
                          <a:ea typeface="+mn-ea"/>
                          <a:cs typeface="Times New Roman" panose="02020603050405020304" pitchFamily="18" charset="0"/>
                        </a:rPr>
                        <a:t>đã </a:t>
                      </a:r>
                      <a:r>
                        <a:rPr lang="es-ES" sz="2200" b="0" i="0" kern="1200">
                          <a:solidFill>
                            <a:schemeClr val="tx1"/>
                          </a:solidFill>
                          <a:effectLst/>
                          <a:latin typeface="Times New Roman" panose="02020603050405020304" pitchFamily="18" charset="0"/>
                          <a:ea typeface="+mn-ea"/>
                          <a:cs typeface="Times New Roman" panose="02020603050405020304" pitchFamily="18" charset="0"/>
                        </a:rPr>
                        <a:t>được</a:t>
                      </a:r>
                      <a:r>
                        <a:rPr lang="vi-VN" sz="2200" b="0" i="0" kern="1200">
                          <a:solidFill>
                            <a:schemeClr val="tx1"/>
                          </a:solidFill>
                          <a:effectLst/>
                          <a:latin typeface="Times New Roman" panose="02020603050405020304" pitchFamily="18" charset="0"/>
                          <a:ea typeface="+mn-ea"/>
                          <a:cs typeface="Times New Roman" panose="02020603050405020304" pitchFamily="18" charset="0"/>
                        </a:rPr>
                        <a:t> ngành Nông nghiệp</a:t>
                      </a:r>
                      <a:r>
                        <a:rPr lang="es-ES" sz="2200" b="0" i="0" kern="1200">
                          <a:solidFill>
                            <a:schemeClr val="tx1"/>
                          </a:solidFill>
                          <a:effectLst/>
                          <a:latin typeface="Times New Roman" panose="02020603050405020304" pitchFamily="18" charset="0"/>
                          <a:ea typeface="+mn-ea"/>
                          <a:cs typeface="Times New Roman" panose="02020603050405020304" pitchFamily="18" charset="0"/>
                        </a:rPr>
                        <a:t> hướng dẫn nông dân phòng trừ kịp thời.</a:t>
                      </a:r>
                      <a:endParaRPr lang="vi-VN" sz="2200" b="0" i="0" kern="1200">
                        <a:solidFill>
                          <a:schemeClr val="tx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200" b="1" i="0" kern="1200">
                          <a:solidFill>
                            <a:schemeClr val="tx1"/>
                          </a:solidFill>
                          <a:effectLst/>
                          <a:latin typeface="Times New Roman" panose="02020603050405020304" pitchFamily="18" charset="0"/>
                          <a:ea typeface="+mn-ea"/>
                          <a:cs typeface="Times New Roman" panose="02020603050405020304" pitchFamily="18" charset="0"/>
                        </a:rPr>
                        <a:t>Kiểm soát t</a:t>
                      </a:r>
                      <a:r>
                        <a:rPr lang="es-ES" sz="2200" b="1" i="0" kern="1200">
                          <a:solidFill>
                            <a:schemeClr val="tx1"/>
                          </a:solidFill>
                          <a:effectLst/>
                          <a:latin typeface="Times New Roman" panose="02020603050405020304" pitchFamily="18" charset="0"/>
                          <a:ea typeface="+mn-ea"/>
                          <a:cs typeface="Times New Roman" panose="02020603050405020304" pitchFamily="18" charset="0"/>
                        </a:rPr>
                        <a:t>ình hình </a:t>
                      </a:r>
                      <a:r>
                        <a:rPr lang="vi-VN" sz="2200" b="1" i="0" kern="1200">
                          <a:solidFill>
                            <a:schemeClr val="tx1"/>
                          </a:solidFill>
                          <a:effectLst/>
                          <a:latin typeface="Times New Roman" panose="02020603050405020304" pitchFamily="18" charset="0"/>
                          <a:ea typeface="+mn-ea"/>
                          <a:cs typeface="Times New Roman" panose="02020603050405020304" pitchFamily="18" charset="0"/>
                        </a:rPr>
                        <a:t>dịch bệnh trong chăn nuôi: </a:t>
                      </a: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200" b="0" i="0" kern="1200">
                          <a:solidFill>
                            <a:schemeClr val="tx1"/>
                          </a:solidFill>
                          <a:effectLst/>
                          <a:latin typeface="Times New Roman" panose="02020603050405020304" pitchFamily="18" charset="0"/>
                          <a:ea typeface="+mn-ea"/>
                          <a:cs typeface="Times New Roman" panose="02020603050405020304" pitchFamily="18" charset="0"/>
                        </a:rPr>
                        <a:t>     + </a:t>
                      </a:r>
                      <a:r>
                        <a:rPr lang="nl-NL" sz="2200" b="0" i="0" kern="1200">
                          <a:solidFill>
                            <a:schemeClr val="tx1"/>
                          </a:solidFill>
                          <a:effectLst/>
                          <a:latin typeface="Times New Roman" panose="02020603050405020304" pitchFamily="18" charset="0"/>
                          <a:ea typeface="+mn-ea"/>
                          <a:cs typeface="Times New Roman" panose="02020603050405020304" pitchFamily="18" charset="0"/>
                        </a:rPr>
                        <a:t>Trong quí I, nhờ triển khai tốt công tác phòng, chống dịch bệnh động vật, tình hình dịch bệnh gia súc, gia cầm cơ bản được kiểm soát tốt, không có dịch bệnh xảy ra</a:t>
                      </a:r>
                      <a:endParaRPr lang="vi-VN" sz="2200" b="0" i="0" kern="120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200" b="0" i="0" kern="1200">
                          <a:solidFill>
                            <a:schemeClr val="tx1"/>
                          </a:solidFill>
                          <a:effectLst/>
                          <a:latin typeface="Times New Roman" panose="02020603050405020304" pitchFamily="18" charset="0"/>
                          <a:ea typeface="+mn-ea"/>
                          <a:cs typeface="Times New Roman" panose="02020603050405020304" pitchFamily="18" charset="0"/>
                        </a:rPr>
                        <a:t>     + </a:t>
                      </a:r>
                      <a:r>
                        <a:rPr lang="nl-NL" sz="2200" b="0" i="0" kern="1200">
                          <a:solidFill>
                            <a:schemeClr val="tx1"/>
                          </a:solidFill>
                          <a:effectLst/>
                          <a:latin typeface="Times New Roman" panose="02020603050405020304" pitchFamily="18" charset="0"/>
                          <a:ea typeface="+mn-ea"/>
                          <a:cs typeface="Times New Roman" panose="02020603050405020304" pitchFamily="18" charset="0"/>
                        </a:rPr>
                        <a:t>Công tác tiêm phòng đợt 1/2023: Từ đầu năm đến nay đã tổ chức tiêm phòng cúm gia cầm cho 407.195 con (trong tháng 03, tiêm cho 62.115 con); tiêm phòng viêm da nổi cục cho trâu, bò đạt 6.682 con (trong tháng 03, tiêm cho 1.643 con);</a:t>
                      </a:r>
                      <a:endParaRPr lang="en-US" sz="2200" b="0" i="0" kern="120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2" name="Title 1">
            <a:extLst>
              <a:ext uri="{FF2B5EF4-FFF2-40B4-BE49-F238E27FC236}">
                <a16:creationId xmlns:a16="http://schemas.microsoft.com/office/drawing/2014/main" id="{E6C90B32-CB91-8A2C-542A-6C96C2977F38}"/>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3" name="TextBox 2">
            <a:extLst>
              <a:ext uri="{FF2B5EF4-FFF2-40B4-BE49-F238E27FC236}">
                <a16:creationId xmlns:a16="http://schemas.microsoft.com/office/drawing/2014/main" id="{308F3408-AC02-EE3E-47D7-C9FB21CD7688}"/>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3377202240"/>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1991816769"/>
              </p:ext>
            </p:extLst>
          </p:nvPr>
        </p:nvGraphicFramePr>
        <p:xfrm>
          <a:off x="548081" y="1312224"/>
          <a:ext cx="6758555" cy="4724400"/>
        </p:xfrm>
        <a:graphic>
          <a:graphicData uri="http://schemas.openxmlformats.org/drawingml/2006/table">
            <a:tbl>
              <a:tblPr firstRow="1" bandRow="1"/>
              <a:tblGrid>
                <a:gridCol w="6758555">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1" i="1" kern="1200" noProof="0">
                          <a:solidFill>
                            <a:schemeClr val="dk1"/>
                          </a:solidFill>
                          <a:effectLst/>
                          <a:latin typeface="Times New Roman" panose="02020603050405020304" pitchFamily="18" charset="0"/>
                          <a:ea typeface="+mn-ea"/>
                          <a:cs typeface="Times New Roman" panose="02020603050405020304" pitchFamily="18" charset="0"/>
                        </a:rPr>
                        <a:t>Lâm nghiệp</a:t>
                      </a:r>
                      <a:r>
                        <a:rPr lang="en-US" sz="2400" b="1" kern="1200" noProof="0">
                          <a:solidFill>
                            <a:schemeClr val="dk1"/>
                          </a:solidFill>
                          <a:effectLst/>
                          <a:latin typeface="Times New Roman" panose="02020603050405020304" pitchFamily="18" charset="0"/>
                          <a:ea typeface="+mn-ea"/>
                          <a:cs typeface="Times New Roman" panose="02020603050405020304" pitchFamily="18" charset="0"/>
                        </a:rPr>
                        <a:t>:</a:t>
                      </a:r>
                      <a:endParaRPr lang="vi-VN" sz="2400" b="1" kern="1200" noProof="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400" b="1" kern="1200" noProof="0">
                          <a:solidFill>
                            <a:schemeClr val="dk1"/>
                          </a:solidFill>
                          <a:effectLst/>
                          <a:latin typeface="Times New Roman" panose="02020603050405020304" pitchFamily="18" charset="0"/>
                          <a:ea typeface="+mn-ea"/>
                          <a:cs typeface="Times New Roman" panose="02020603050405020304" pitchFamily="18" charset="0"/>
                        </a:rPr>
                        <a:t> </a:t>
                      </a:r>
                      <a:r>
                        <a:rPr lang="es-ES" sz="2400" b="0" kern="1200">
                          <a:solidFill>
                            <a:schemeClr val="dk1"/>
                          </a:solidFill>
                          <a:effectLst/>
                          <a:latin typeface="Times New Roman" panose="02020603050405020304" pitchFamily="18" charset="0"/>
                          <a:ea typeface="+mn-ea"/>
                          <a:cs typeface="Times New Roman" panose="02020603050405020304" pitchFamily="18" charset="0"/>
                        </a:rPr>
                        <a:t>Công tác tuần tra, kiểm soát</a:t>
                      </a:r>
                      <a:r>
                        <a:rPr lang="vi-VN" sz="2400" b="0" kern="1200">
                          <a:solidFill>
                            <a:schemeClr val="dk1"/>
                          </a:solidFill>
                          <a:effectLst/>
                          <a:latin typeface="Times New Roman" panose="02020603050405020304" pitchFamily="18" charset="0"/>
                          <a:ea typeface="+mn-ea"/>
                          <a:cs typeface="Times New Roman" panose="02020603050405020304" pitchFamily="18" charset="0"/>
                        </a:rPr>
                        <a:t>,</a:t>
                      </a:r>
                      <a:r>
                        <a:rPr lang="es-ES" sz="2400" b="0" kern="1200">
                          <a:solidFill>
                            <a:schemeClr val="dk1"/>
                          </a:solidFill>
                          <a:effectLst/>
                          <a:latin typeface="Times New Roman" panose="02020603050405020304" pitchFamily="18" charset="0"/>
                          <a:ea typeface="+mn-ea"/>
                          <a:cs typeface="Times New Roman" panose="02020603050405020304" pitchFamily="18" charset="0"/>
                        </a:rPr>
                        <a:t> </a:t>
                      </a:r>
                      <a:r>
                        <a:rPr lang="it-IT" sz="2400" b="0" kern="1200">
                          <a:solidFill>
                            <a:schemeClr val="dk1"/>
                          </a:solidFill>
                          <a:effectLst/>
                          <a:latin typeface="Times New Roman" panose="02020603050405020304" pitchFamily="18" charset="0"/>
                          <a:ea typeface="+mn-ea"/>
                          <a:cs typeface="Times New Roman" panose="02020603050405020304" pitchFamily="18" charset="0"/>
                        </a:rPr>
                        <a:t>bảo vệ</a:t>
                      </a:r>
                      <a:r>
                        <a:rPr lang="vi-VN" sz="2400" b="0" kern="1200">
                          <a:solidFill>
                            <a:schemeClr val="dk1"/>
                          </a:solidFill>
                          <a:effectLst/>
                          <a:latin typeface="Times New Roman" panose="02020603050405020304" pitchFamily="18" charset="0"/>
                          <a:ea typeface="+mn-ea"/>
                          <a:cs typeface="Times New Roman" panose="02020603050405020304" pitchFamily="18" charset="0"/>
                        </a:rPr>
                        <a:t>,</a:t>
                      </a:r>
                      <a:r>
                        <a:rPr lang="it-IT" sz="2400" b="0" kern="1200">
                          <a:solidFill>
                            <a:schemeClr val="dk1"/>
                          </a:solidFill>
                          <a:effectLst/>
                          <a:latin typeface="Times New Roman" panose="02020603050405020304" pitchFamily="18" charset="0"/>
                          <a:ea typeface="+mn-ea"/>
                          <a:cs typeface="Times New Roman" panose="02020603050405020304" pitchFamily="18" charset="0"/>
                        </a:rPr>
                        <a:t> phòng chống cháy rừng </a:t>
                      </a:r>
                      <a:r>
                        <a:rPr lang="es-ES" sz="2400" b="0" kern="1200">
                          <a:solidFill>
                            <a:schemeClr val="dk1"/>
                          </a:solidFill>
                          <a:effectLst/>
                          <a:latin typeface="Times New Roman" panose="02020603050405020304" pitchFamily="18" charset="0"/>
                          <a:ea typeface="+mn-ea"/>
                          <a:cs typeface="Times New Roman" panose="02020603050405020304" pitchFamily="18" charset="0"/>
                        </a:rPr>
                        <a:t>được duy trì thường xuyên.</a:t>
                      </a:r>
                      <a:endParaRPr lang="vi-VN" sz="2400" b="0" kern="120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s-ES" sz="2400" b="0" kern="1200">
                          <a:solidFill>
                            <a:schemeClr val="dk1"/>
                          </a:solidFill>
                          <a:effectLst/>
                          <a:latin typeface="Times New Roman" panose="02020603050405020304" pitchFamily="18" charset="0"/>
                          <a:ea typeface="+mn-ea"/>
                          <a:cs typeface="Times New Roman" panose="02020603050405020304" pitchFamily="18" charset="0"/>
                        </a:rPr>
                        <a:t>Diện tích rừng đang thực hiện khoán bảo vệ là 122.156 ha.</a:t>
                      </a:r>
                      <a:endParaRPr lang="vi-VN" sz="2400" b="0" kern="120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Kế hoạch trồng rừng gỗ lớn năm 2023 là 4.450 ha. Hiện nay, các Công ty TNHH Lâm nghiệp Hà Thanh</a:t>
                      </a:r>
                      <a:r>
                        <a:rPr lang="en-US" sz="2400" b="0" kern="1200">
                          <a:solidFill>
                            <a:schemeClr val="dk1"/>
                          </a:solidFill>
                          <a:effectLst/>
                          <a:latin typeface="Times New Roman" panose="02020603050405020304" pitchFamily="18" charset="0"/>
                          <a:ea typeface="+mn-ea"/>
                          <a:cs typeface="Times New Roman" panose="02020603050405020304" pitchFamily="18" charset="0"/>
                        </a:rPr>
                        <a:t> (300ha)</a:t>
                      </a:r>
                      <a:r>
                        <a:rPr lang="vi-VN" sz="2400" b="0" kern="1200">
                          <a:solidFill>
                            <a:schemeClr val="dk1"/>
                          </a:solidFill>
                          <a:effectLst/>
                          <a:latin typeface="Times New Roman" panose="02020603050405020304" pitchFamily="18" charset="0"/>
                          <a:ea typeface="+mn-ea"/>
                          <a:cs typeface="Times New Roman" panose="02020603050405020304" pitchFamily="18" charset="0"/>
                        </a:rPr>
                        <a:t>, Quy Nhơn (230ha) và Sông Kôn (260ha), các hộ gia đình khoảng (3.660ha) đang chuẩn bị đất thực hiện trồng rừng gỗ lớn. </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Trong quý, không xảy ra vụ cháy nào.</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pic>
        <p:nvPicPr>
          <p:cNvPr id="6" name="Picture 5" descr="A picture containing tree, outdoor, plant, forest&#10;&#10;Description automatically generated">
            <a:extLst>
              <a:ext uri="{FF2B5EF4-FFF2-40B4-BE49-F238E27FC236}">
                <a16:creationId xmlns:a16="http://schemas.microsoft.com/office/drawing/2014/main" id="{B6FBF1AC-66BF-0ECE-3B76-06423BF9D5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80368" y="1062260"/>
            <a:ext cx="4063551" cy="2612164"/>
          </a:xfrm>
          <a:prstGeom prst="rect">
            <a:avLst/>
          </a:prstGeom>
        </p:spPr>
      </p:pic>
      <p:pic>
        <p:nvPicPr>
          <p:cNvPr id="10" name="Picture 9" descr="A picture containing sky, grass, outdoor, nature&#10;&#10;Description automatically generated">
            <a:extLst>
              <a:ext uri="{FF2B5EF4-FFF2-40B4-BE49-F238E27FC236}">
                <a16:creationId xmlns:a16="http://schemas.microsoft.com/office/drawing/2014/main" id="{C5232F2B-CFFA-D637-CADF-0680726931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368" y="3915603"/>
            <a:ext cx="4063551" cy="2418085"/>
          </a:xfrm>
          <a:prstGeom prst="rect">
            <a:avLst/>
          </a:prstGeom>
        </p:spPr>
      </p:pic>
      <p:sp>
        <p:nvSpPr>
          <p:cNvPr id="2" name="Title 1">
            <a:extLst>
              <a:ext uri="{FF2B5EF4-FFF2-40B4-BE49-F238E27FC236}">
                <a16:creationId xmlns:a16="http://schemas.microsoft.com/office/drawing/2014/main" id="{7C81546D-F816-C488-A85A-742F8A6B2CA4}"/>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4" name="TextBox 3">
            <a:extLst>
              <a:ext uri="{FF2B5EF4-FFF2-40B4-BE49-F238E27FC236}">
                <a16:creationId xmlns:a16="http://schemas.microsoft.com/office/drawing/2014/main" id="{97CE96D3-AB3B-391B-8211-8449BFD91087}"/>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3788652331"/>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707819973"/>
              </p:ext>
            </p:extLst>
          </p:nvPr>
        </p:nvGraphicFramePr>
        <p:xfrm>
          <a:off x="539692" y="1389294"/>
          <a:ext cx="6758555" cy="4419600"/>
        </p:xfrm>
        <a:graphic>
          <a:graphicData uri="http://schemas.openxmlformats.org/drawingml/2006/table">
            <a:tbl>
              <a:tblPr firstRow="1" bandRow="1"/>
              <a:tblGrid>
                <a:gridCol w="6758555">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1" i="1" kern="1200" dirty="0" err="1">
                          <a:solidFill>
                            <a:schemeClr val="dk1"/>
                          </a:solidFill>
                          <a:effectLst/>
                          <a:latin typeface="Times New Roman" panose="02020603050405020304" pitchFamily="18" charset="0"/>
                          <a:ea typeface="+mn-ea"/>
                          <a:cs typeface="Times New Roman" panose="02020603050405020304" pitchFamily="18" charset="0"/>
                        </a:rPr>
                        <a:t>Thủy</a:t>
                      </a:r>
                      <a:r>
                        <a:rPr lang="es-ES" sz="2000" b="1" i="1" kern="1200" dirty="0">
                          <a:solidFill>
                            <a:schemeClr val="dk1"/>
                          </a:solidFill>
                          <a:effectLst/>
                          <a:latin typeface="Times New Roman" panose="02020603050405020304" pitchFamily="18" charset="0"/>
                          <a:ea typeface="+mn-ea"/>
                          <a:cs typeface="Times New Roman" panose="02020603050405020304" pitchFamily="18" charset="0"/>
                        </a:rPr>
                        <a:t> </a:t>
                      </a:r>
                      <a:r>
                        <a:rPr lang="es-ES" sz="2000" b="1" i="1"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s-ES" sz="2000" b="1" i="1" kern="1200" dirty="0">
                          <a:solidFill>
                            <a:schemeClr val="dk1"/>
                          </a:solidFill>
                          <a:effectLst/>
                          <a:latin typeface="Times New Roman" panose="02020603050405020304" pitchFamily="18" charset="0"/>
                          <a:ea typeface="+mn-ea"/>
                          <a:cs typeface="Times New Roman" panose="02020603050405020304" pitchFamily="18" charset="0"/>
                        </a:rPr>
                        <a:t>: </a:t>
                      </a:r>
                      <a:endParaRPr lang="vi-VN" sz="2000" b="1" i="1"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dirty="0">
                          <a:solidFill>
                            <a:schemeClr val="dk1"/>
                          </a:solidFill>
                          <a:effectLst/>
                          <a:latin typeface="Times New Roman" panose="02020603050405020304" pitchFamily="18" charset="0"/>
                          <a:ea typeface="+mn-ea"/>
                          <a:cs typeface="Times New Roman" panose="02020603050405020304" pitchFamily="18" charset="0"/>
                        </a:rPr>
                        <a:t>Tổng số tàu hoạt động đánh bắt khoảng 4.650 tàu, trong đó: Tàu khai thác gần bờ trong tỉnh 2.420 tàu, tàu khai thác xa bờ 2.230 tàu </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i="0" kern="1200" dirty="0">
                          <a:solidFill>
                            <a:schemeClr val="dk1"/>
                          </a:solidFill>
                          <a:effectLst/>
                          <a:latin typeface="Times New Roman" panose="02020603050405020304" pitchFamily="18" charset="0"/>
                          <a:ea typeface="+mn-ea"/>
                          <a:cs typeface="Times New Roman" panose="02020603050405020304" pitchFamily="18" charset="0"/>
                        </a:rPr>
                        <a:t>Tiếp tục thực hiện khắc phục khai </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thác thủy sản bất hợp  pháp, không báo cáo, không theo quy định (IUU) </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dirty="0">
                          <a:solidFill>
                            <a:schemeClr val="dk1"/>
                          </a:solidFill>
                          <a:effectLst/>
                          <a:latin typeface="Times New Roman" panose="02020603050405020304" pitchFamily="18" charset="0"/>
                          <a:ea typeface="+mn-ea"/>
                          <a:cs typeface="Times New Roman" panose="02020603050405020304" pitchFamily="18" charset="0"/>
                        </a:rPr>
                        <a:t>Tình hình tàu cá vi phạm vùng biển nước ngoài: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tháng</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01</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 có 03 tàu cá vi phạm, trong đó 02 tàu thuộc huyện Phù Cát và 01 tàu thuộc thị xã Hoài Nhơn</a:t>
                      </a:r>
                      <a:endParaRPr lang="en-US" sz="20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Kể</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từ</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khi</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UBND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tỉnh</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tổ</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chức</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Hội</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nghị</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khai</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các</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biện</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pháp</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IUU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vào</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tháng</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02/2023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đã</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khắc</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phục</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tình</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trạng</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tàu</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cá</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vi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phạm</a:t>
                      </a:r>
                      <a:endParaRPr lang="vi-VN"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pic>
        <p:nvPicPr>
          <p:cNvPr id="2" name="Picture 1">
            <a:extLst>
              <a:ext uri="{FF2B5EF4-FFF2-40B4-BE49-F238E27FC236}">
                <a16:creationId xmlns:a16="http://schemas.microsoft.com/office/drawing/2014/main" id="{D332573F-550E-B385-BE21-241ECFBBB5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1086" y="1389294"/>
            <a:ext cx="3855387" cy="2398309"/>
          </a:xfrm>
          <a:prstGeom prst="rect">
            <a:avLst/>
          </a:prstGeom>
        </p:spPr>
      </p:pic>
      <p:pic>
        <p:nvPicPr>
          <p:cNvPr id="5" name="Picture 4" descr="A group of men talking&#10;&#10;Description automatically generated with low confidence">
            <a:extLst>
              <a:ext uri="{FF2B5EF4-FFF2-40B4-BE49-F238E27FC236}">
                <a16:creationId xmlns:a16="http://schemas.microsoft.com/office/drawing/2014/main" id="{3CDF5BD5-9FC9-82BF-1AB2-3E88F876F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086" y="3978532"/>
            <a:ext cx="3855387" cy="2497105"/>
          </a:xfrm>
          <a:prstGeom prst="rect">
            <a:avLst/>
          </a:prstGeom>
        </p:spPr>
      </p:pic>
      <p:sp>
        <p:nvSpPr>
          <p:cNvPr id="4" name="Title 1">
            <a:extLst>
              <a:ext uri="{FF2B5EF4-FFF2-40B4-BE49-F238E27FC236}">
                <a16:creationId xmlns:a16="http://schemas.microsoft.com/office/drawing/2014/main" id="{25A5886A-12D5-0579-CB89-3CAC00C7D8EF}"/>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304E3239-2492-E5C2-B476-E4B9E81FD8FE}"/>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1822202143"/>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seashore during summertime">
            <a:extLst>
              <a:ext uri="{FF2B5EF4-FFF2-40B4-BE49-F238E27FC236}">
                <a16:creationId xmlns:a16="http://schemas.microsoft.com/office/drawing/2014/main" id="{E990B3F9-5A4D-31C4-52BF-7BD23FC3447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56" y="1228337"/>
            <a:ext cx="12193555" cy="5629663"/>
          </a:xfrm>
          <a:prstGeom prst="rect">
            <a:avLst/>
          </a:prstGeom>
        </p:spPr>
      </p:pic>
      <p:grpSp>
        <p:nvGrpSpPr>
          <p:cNvPr id="43" name="Group 42">
            <a:extLst>
              <a:ext uri="{FF2B5EF4-FFF2-40B4-BE49-F238E27FC236}">
                <a16:creationId xmlns:a16="http://schemas.microsoft.com/office/drawing/2014/main" id="{DF400050-E723-09C5-BD2A-A02EDC81A095}"/>
              </a:ext>
            </a:extLst>
          </p:cNvPr>
          <p:cNvGrpSpPr>
            <a:grpSpLocks/>
          </p:cNvGrpSpPr>
          <p:nvPr/>
        </p:nvGrpSpPr>
        <p:grpSpPr>
          <a:xfrm>
            <a:off x="4324422" y="1506909"/>
            <a:ext cx="3669509" cy="1766127"/>
            <a:chOff x="3243316" y="1130181"/>
            <a:chExt cx="2752132" cy="1324595"/>
          </a:xfrm>
        </p:grpSpPr>
        <p:sp>
          <p:nvSpPr>
            <p:cNvPr id="2" name="Rectangle: Rounded Corners 1">
              <a:extLst>
                <a:ext uri="{FF2B5EF4-FFF2-40B4-BE49-F238E27FC236}">
                  <a16:creationId xmlns:a16="http://schemas.microsoft.com/office/drawing/2014/main" id="{0F8E20EE-338F-8327-92B0-C6BF5280F74A}"/>
                </a:ext>
              </a:extLst>
            </p:cNvPr>
            <p:cNvSpPr>
              <a:spLocks/>
            </p:cNvSpPr>
            <p:nvPr/>
          </p:nvSpPr>
          <p:spPr>
            <a:xfrm>
              <a:off x="3243316" y="1130181"/>
              <a:ext cx="2752132" cy="1302279"/>
            </a:xfrm>
            <a:prstGeom prst="roundRect">
              <a:avLst/>
            </a:prstGeom>
            <a:solidFill>
              <a:schemeClr val="bg1">
                <a:alpha val="71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3" name="TextBox 2">
              <a:extLst>
                <a:ext uri="{FF2B5EF4-FFF2-40B4-BE49-F238E27FC236}">
                  <a16:creationId xmlns:a16="http://schemas.microsoft.com/office/drawing/2014/main" id="{00FAD8E9-34E6-97B3-6987-C83D5ADF0DDE}"/>
                </a:ext>
              </a:extLst>
            </p:cNvPr>
            <p:cNvSpPr txBox="1">
              <a:spLocks/>
            </p:cNvSpPr>
            <p:nvPr/>
          </p:nvSpPr>
          <p:spPr>
            <a:xfrm>
              <a:off x="3514347" y="1190516"/>
              <a:ext cx="2041665" cy="623248"/>
            </a:xfrm>
            <a:prstGeom prst="rect">
              <a:avLst/>
            </a:prstGeom>
            <a:noFill/>
          </p:spPr>
          <p:txBody>
            <a:bodyPr wrap="none" rtlCol="0">
              <a:spAutoFit/>
            </a:bodyPr>
            <a:lstStyle/>
            <a:p>
              <a:r>
                <a:rPr lang="en-US" sz="2400" b="1" dirty="0" err="1">
                  <a:solidFill>
                    <a:srgbClr val="157993"/>
                  </a:solidFill>
                  <a:latin typeface="Times New Roman" panose="02020603050405020304" pitchFamily="18" charset="0"/>
                  <a:cs typeface="Times New Roman" panose="02020603050405020304" pitchFamily="18" charset="0"/>
                </a:rPr>
                <a:t>Sản</a:t>
              </a:r>
              <a:r>
                <a:rPr lang="en-US" sz="2400" b="1" dirty="0">
                  <a:solidFill>
                    <a:srgbClr val="157993"/>
                  </a:solidFill>
                  <a:latin typeface="Times New Roman" panose="02020603050405020304" pitchFamily="18" charset="0"/>
                  <a:cs typeface="Times New Roman" panose="02020603050405020304" pitchFamily="18" charset="0"/>
                </a:rPr>
                <a:t> </a:t>
              </a:r>
              <a:r>
                <a:rPr lang="en-US" sz="2400" b="1" dirty="0" err="1">
                  <a:solidFill>
                    <a:srgbClr val="157993"/>
                  </a:solidFill>
                  <a:latin typeface="Times New Roman" panose="02020603050405020304" pitchFamily="18" charset="0"/>
                  <a:cs typeface="Times New Roman" panose="02020603050405020304" pitchFamily="18" charset="0"/>
                </a:rPr>
                <a:t>lượng</a:t>
              </a:r>
              <a:r>
                <a:rPr lang="en-US" sz="2400" b="1" dirty="0">
                  <a:solidFill>
                    <a:srgbClr val="157993"/>
                  </a:solidFill>
                  <a:latin typeface="Times New Roman" panose="02020603050405020304" pitchFamily="18" charset="0"/>
                  <a:cs typeface="Times New Roman" panose="02020603050405020304" pitchFamily="18" charset="0"/>
                </a:rPr>
                <a:t> </a:t>
              </a:r>
              <a:r>
                <a:rPr lang="en-US" sz="2400" b="1" dirty="0" err="1">
                  <a:solidFill>
                    <a:srgbClr val="157993"/>
                  </a:solidFill>
                  <a:latin typeface="Times New Roman" panose="02020603050405020304" pitchFamily="18" charset="0"/>
                  <a:cs typeface="Times New Roman" panose="02020603050405020304" pitchFamily="18" charset="0"/>
                </a:rPr>
                <a:t>thủy</a:t>
              </a:r>
              <a:r>
                <a:rPr lang="en-US" sz="2400" b="1" dirty="0">
                  <a:solidFill>
                    <a:srgbClr val="157993"/>
                  </a:solidFill>
                  <a:latin typeface="Times New Roman" panose="02020603050405020304" pitchFamily="18" charset="0"/>
                  <a:cs typeface="Times New Roman" panose="02020603050405020304" pitchFamily="18" charset="0"/>
                </a:rPr>
                <a:t> </a:t>
              </a:r>
              <a:r>
                <a:rPr lang="en-US" sz="2400" b="1" dirty="0" err="1">
                  <a:solidFill>
                    <a:srgbClr val="157993"/>
                  </a:solidFill>
                  <a:latin typeface="Times New Roman" panose="02020603050405020304" pitchFamily="18" charset="0"/>
                  <a:cs typeface="Times New Roman" panose="02020603050405020304" pitchFamily="18" charset="0"/>
                </a:rPr>
                <a:t>sản</a:t>
              </a:r>
              <a:endParaRPr lang="en-US" sz="2400" b="1" dirty="0">
                <a:solidFill>
                  <a:srgbClr val="157993"/>
                </a:solidFill>
                <a:latin typeface="Times New Roman" panose="02020603050405020304" pitchFamily="18" charset="0"/>
                <a:cs typeface="Times New Roman" panose="02020603050405020304" pitchFamily="18" charset="0"/>
              </a:endParaRPr>
            </a:p>
            <a:p>
              <a:endParaRPr lang="en-US" sz="2400" dirty="0"/>
            </a:p>
          </p:txBody>
        </p:sp>
        <p:sp>
          <p:nvSpPr>
            <p:cNvPr id="10" name="TextBox 9">
              <a:extLst>
                <a:ext uri="{FF2B5EF4-FFF2-40B4-BE49-F238E27FC236}">
                  <a16:creationId xmlns:a16="http://schemas.microsoft.com/office/drawing/2014/main" id="{D100F1C7-69EF-8840-C5D9-BB9D3A8E6F97}"/>
                </a:ext>
              </a:extLst>
            </p:cNvPr>
            <p:cNvSpPr txBox="1">
              <a:spLocks/>
            </p:cNvSpPr>
            <p:nvPr/>
          </p:nvSpPr>
          <p:spPr>
            <a:xfrm>
              <a:off x="3900806" y="1618852"/>
              <a:ext cx="1331134" cy="438581"/>
            </a:xfrm>
            <a:prstGeom prst="rect">
              <a:avLst/>
            </a:prstGeom>
            <a:noFill/>
          </p:spPr>
          <p:txBody>
            <a:bodyPr wrap="none" rtlCol="0">
              <a:spAutoFit/>
            </a:bodyPr>
            <a:lstStyle/>
            <a:p>
              <a:r>
                <a:rPr lang="en" sz="2800" b="1">
                  <a:solidFill>
                    <a:srgbClr val="C00000"/>
                  </a:solidFill>
                  <a:latin typeface="Times New Roman" panose="02020603050405020304" pitchFamily="18" charset="0"/>
                  <a:ea typeface="Roboto"/>
                  <a:cs typeface="Times New Roman" panose="02020603050405020304" pitchFamily="18" charset="0"/>
                  <a:sym typeface="Wingdings 3" panose="05040102010807070707" pitchFamily="18" charset="2"/>
                </a:rPr>
                <a:t>58.204,3</a:t>
              </a:r>
              <a:r>
                <a:rPr lang="en" sz="3200" b="1">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 </a:t>
              </a:r>
              <a:r>
                <a:rPr lang="en" sz="1467">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tấn</a:t>
              </a:r>
              <a:endParaRPr lang="en-US" sz="1467" dirty="0">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DD21CCB3-4ED1-214B-3839-E1BD7CD5243F}"/>
                </a:ext>
              </a:extLst>
            </p:cNvPr>
            <p:cNvGrpSpPr>
              <a:grpSpLocks/>
            </p:cNvGrpSpPr>
            <p:nvPr/>
          </p:nvGrpSpPr>
          <p:grpSpPr>
            <a:xfrm>
              <a:off x="4237537" y="2108527"/>
              <a:ext cx="841458" cy="346249"/>
              <a:chOff x="4586993" y="2429679"/>
              <a:chExt cx="841458" cy="346249"/>
            </a:xfrm>
          </p:grpSpPr>
          <p:sp>
            <p:nvSpPr>
              <p:cNvPr id="11" name="TextBox 10">
                <a:extLst>
                  <a:ext uri="{FF2B5EF4-FFF2-40B4-BE49-F238E27FC236}">
                    <a16:creationId xmlns:a16="http://schemas.microsoft.com/office/drawing/2014/main" id="{5E33D7E6-0D9B-3A57-D423-9432A89A73E0}"/>
                  </a:ext>
                </a:extLst>
              </p:cNvPr>
              <p:cNvSpPr txBox="1">
                <a:spLocks/>
              </p:cNvSpPr>
              <p:nvPr/>
            </p:nvSpPr>
            <p:spPr>
              <a:xfrm>
                <a:off x="4770579" y="2429679"/>
                <a:ext cx="657872" cy="346249"/>
              </a:xfrm>
              <a:prstGeom prst="rect">
                <a:avLst/>
              </a:prstGeom>
              <a:noFill/>
            </p:spPr>
            <p:txBody>
              <a:bodyPr wrap="none" rtlCol="0">
                <a:spAutoFit/>
              </a:bodyPr>
              <a:lstStyle/>
              <a:p>
                <a:r>
                  <a:rPr lang="en-US" sz="2400" b="1">
                    <a:solidFill>
                      <a:schemeClr val="accent4">
                        <a:lumMod val="50000"/>
                      </a:schemeClr>
                    </a:solidFill>
                    <a:latin typeface="Times New Roman" panose="02020603050405020304" pitchFamily="18" charset="0"/>
                    <a:cs typeface="Times New Roman" panose="02020603050405020304" pitchFamily="18" charset="0"/>
                  </a:rPr>
                  <a:t>2,4%</a:t>
                </a:r>
                <a:endParaRPr lang="en-US" sz="1200" dirty="0">
                  <a:latin typeface="Times New Roman" panose="02020603050405020304" pitchFamily="18"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BEDBDDE8-05B0-6087-D879-831017435BCD}"/>
                  </a:ext>
                </a:extLst>
              </p:cNvPr>
              <p:cNvSpPr>
                <a:spLocks/>
              </p:cNvSpPr>
              <p:nvPr/>
            </p:nvSpPr>
            <p:spPr>
              <a:xfrm>
                <a:off x="4586993" y="2502991"/>
                <a:ext cx="163182" cy="137517"/>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grpSp>
      <p:pic>
        <p:nvPicPr>
          <p:cNvPr id="30" name="Picture 29" descr="A picture containing boat, blue, bow&#10;&#10;Description automatically generated">
            <a:extLst>
              <a:ext uri="{FF2B5EF4-FFF2-40B4-BE49-F238E27FC236}">
                <a16:creationId xmlns:a16="http://schemas.microsoft.com/office/drawing/2014/main" id="{4B4A65F5-D557-796D-1CE9-D576351274E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43615" y="2372122"/>
            <a:ext cx="3709507" cy="2347051"/>
          </a:xfrm>
          <a:prstGeom prst="roundRect">
            <a:avLst/>
          </a:prstGeom>
          <a:ln>
            <a:noFill/>
          </a:ln>
          <a:effectLst>
            <a:softEdge rad="112500"/>
          </a:effectLst>
        </p:spPr>
      </p:pic>
      <p:pic>
        <p:nvPicPr>
          <p:cNvPr id="42" name="Picture 41" descr="A picture containing dish, plant, meal, several&#10;&#10;Description automatically generated">
            <a:extLst>
              <a:ext uri="{FF2B5EF4-FFF2-40B4-BE49-F238E27FC236}">
                <a16:creationId xmlns:a16="http://schemas.microsoft.com/office/drawing/2014/main" id="{CFB05722-8BB1-FE20-3FE4-AFDA7A04CF17}"/>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Lst>
          </a:blip>
          <a:stretch>
            <a:fillRect/>
          </a:stretch>
        </p:blipFill>
        <p:spPr>
          <a:xfrm>
            <a:off x="8026269" y="2186936"/>
            <a:ext cx="3935411" cy="2385609"/>
          </a:xfrm>
          <a:prstGeom prst="flowChartAlternateProcess">
            <a:avLst/>
          </a:prstGeom>
          <a:ln>
            <a:noFill/>
          </a:ln>
          <a:effectLst>
            <a:softEdge rad="112500"/>
          </a:effectLst>
        </p:spPr>
      </p:pic>
      <p:grpSp>
        <p:nvGrpSpPr>
          <p:cNvPr id="14" name="Group 13">
            <a:extLst>
              <a:ext uri="{FF2B5EF4-FFF2-40B4-BE49-F238E27FC236}">
                <a16:creationId xmlns:a16="http://schemas.microsoft.com/office/drawing/2014/main" id="{B6082B02-CEF5-4F61-2E43-E8FB682EC01A}"/>
              </a:ext>
            </a:extLst>
          </p:cNvPr>
          <p:cNvGrpSpPr>
            <a:grpSpLocks/>
          </p:cNvGrpSpPr>
          <p:nvPr/>
        </p:nvGrpSpPr>
        <p:grpSpPr>
          <a:xfrm>
            <a:off x="2023379" y="4483024"/>
            <a:ext cx="3273528" cy="1736372"/>
            <a:chOff x="1644517" y="3075510"/>
            <a:chExt cx="2338635" cy="1175844"/>
          </a:xfrm>
        </p:grpSpPr>
        <p:sp>
          <p:nvSpPr>
            <p:cNvPr id="16" name="Rectangle: Rounded Corners 15">
              <a:extLst>
                <a:ext uri="{FF2B5EF4-FFF2-40B4-BE49-F238E27FC236}">
                  <a16:creationId xmlns:a16="http://schemas.microsoft.com/office/drawing/2014/main" id="{BAD6DADB-CAE8-55A6-06F7-3ADF2C12EDBF}"/>
                </a:ext>
              </a:extLst>
            </p:cNvPr>
            <p:cNvSpPr>
              <a:spLocks/>
            </p:cNvSpPr>
            <p:nvPr/>
          </p:nvSpPr>
          <p:spPr>
            <a:xfrm>
              <a:off x="1644517" y="3075510"/>
              <a:ext cx="2338635" cy="11758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18" name="TextBox 17">
              <a:extLst>
                <a:ext uri="{FF2B5EF4-FFF2-40B4-BE49-F238E27FC236}">
                  <a16:creationId xmlns:a16="http://schemas.microsoft.com/office/drawing/2014/main" id="{63FB4511-88A7-6FA9-E5A1-220F0FD26220}"/>
                </a:ext>
              </a:extLst>
            </p:cNvPr>
            <p:cNvSpPr txBox="1">
              <a:spLocks/>
            </p:cNvSpPr>
            <p:nvPr/>
          </p:nvSpPr>
          <p:spPr>
            <a:xfrm>
              <a:off x="2201833" y="3116832"/>
              <a:ext cx="951889" cy="284799"/>
            </a:xfrm>
            <a:prstGeom prst="rect">
              <a:avLst/>
            </a:prstGeom>
            <a:noFill/>
          </p:spPr>
          <p:txBody>
            <a:bodyPr wrap="none" rtlCol="0">
              <a:spAutoFit/>
            </a:bodyPr>
            <a:lstStyle/>
            <a:p>
              <a:r>
                <a:rPr lang="en-US" sz="2133" b="1">
                  <a:latin typeface="Times New Roman" panose="02020603050405020304" pitchFamily="18" charset="0"/>
                  <a:cs typeface="Times New Roman" panose="02020603050405020304" pitchFamily="18" charset="0"/>
                </a:rPr>
                <a:t>Khai thác</a:t>
              </a:r>
              <a:endParaRPr lang="en-US" sz="2133"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4BFB7758-0C07-0AE2-9614-AC73F0899E82}"/>
                </a:ext>
              </a:extLst>
            </p:cNvPr>
            <p:cNvSpPr txBox="1">
              <a:spLocks/>
            </p:cNvSpPr>
            <p:nvPr/>
          </p:nvSpPr>
          <p:spPr>
            <a:xfrm>
              <a:off x="2201833" y="3420277"/>
              <a:ext cx="1075570" cy="396000"/>
            </a:xfrm>
            <a:prstGeom prst="rect">
              <a:avLst/>
            </a:prstGeom>
            <a:noFill/>
          </p:spPr>
          <p:txBody>
            <a:bodyPr wrap="none" rtlCol="0">
              <a:spAutoFit/>
            </a:bodyPr>
            <a:lstStyle/>
            <a:p>
              <a:r>
                <a:rPr lang="en" sz="2800" b="1">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57.129</a:t>
              </a:r>
              <a:r>
                <a:rPr lang="en" sz="3200" b="1">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 </a:t>
              </a:r>
              <a:r>
                <a:rPr lang="en" sz="1467">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tấn</a:t>
              </a:r>
              <a:endParaRPr lang="en-US" sz="1467"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26E297CB-D60E-737B-9F67-F267C80826F3}"/>
                </a:ext>
              </a:extLst>
            </p:cNvPr>
            <p:cNvSpPr txBox="1">
              <a:spLocks/>
            </p:cNvSpPr>
            <p:nvPr/>
          </p:nvSpPr>
          <p:spPr>
            <a:xfrm>
              <a:off x="2559929" y="3861330"/>
              <a:ext cx="461744" cy="312632"/>
            </a:xfrm>
            <a:prstGeom prst="rect">
              <a:avLst/>
            </a:prstGeom>
            <a:noFill/>
          </p:spPr>
          <p:txBody>
            <a:bodyPr wrap="none" rtlCol="0">
              <a:spAutoFit/>
            </a:bodyPr>
            <a:lstStyle/>
            <a:p>
              <a:r>
                <a:rPr lang="en-US" sz="2400" b="1">
                  <a:solidFill>
                    <a:schemeClr val="accent4">
                      <a:lumMod val="50000"/>
                    </a:schemeClr>
                  </a:solidFill>
                  <a:latin typeface="Times New Roman" panose="02020603050405020304" pitchFamily="18" charset="0"/>
                  <a:cs typeface="Times New Roman" panose="02020603050405020304" pitchFamily="18" charset="0"/>
                </a:rPr>
                <a:t>3</a:t>
              </a:r>
              <a:r>
                <a:rPr lang="en-US" sz="2400" b="1" dirty="0">
                  <a:solidFill>
                    <a:schemeClr val="accent4">
                      <a:lumMod val="50000"/>
                    </a:schemeClr>
                  </a:solidFill>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p:txBody>
        </p:sp>
        <p:sp>
          <p:nvSpPr>
            <p:cNvPr id="33" name="Isosceles Triangle 32">
              <a:extLst>
                <a:ext uri="{FF2B5EF4-FFF2-40B4-BE49-F238E27FC236}">
                  <a16:creationId xmlns:a16="http://schemas.microsoft.com/office/drawing/2014/main" id="{15702411-3110-941C-FB52-7A60E206E971}"/>
                </a:ext>
              </a:extLst>
            </p:cNvPr>
            <p:cNvSpPr>
              <a:spLocks/>
            </p:cNvSpPr>
            <p:nvPr/>
          </p:nvSpPr>
          <p:spPr>
            <a:xfrm>
              <a:off x="2421540" y="3930324"/>
              <a:ext cx="163182" cy="137517"/>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grpSp>
        <p:nvGrpSpPr>
          <p:cNvPr id="13" name="Group 12">
            <a:extLst>
              <a:ext uri="{FF2B5EF4-FFF2-40B4-BE49-F238E27FC236}">
                <a16:creationId xmlns:a16="http://schemas.microsoft.com/office/drawing/2014/main" id="{C65E984F-37AF-BB7E-A999-49153080E5F4}"/>
              </a:ext>
            </a:extLst>
          </p:cNvPr>
          <p:cNvGrpSpPr>
            <a:grpSpLocks/>
          </p:cNvGrpSpPr>
          <p:nvPr/>
        </p:nvGrpSpPr>
        <p:grpSpPr>
          <a:xfrm>
            <a:off x="7160333" y="4409540"/>
            <a:ext cx="3168243" cy="1767182"/>
            <a:chOff x="5817699" y="3075510"/>
            <a:chExt cx="2338635" cy="1175844"/>
          </a:xfrm>
        </p:grpSpPr>
        <p:sp>
          <p:nvSpPr>
            <p:cNvPr id="27" name="Rectangle: Rounded Corners 26">
              <a:extLst>
                <a:ext uri="{FF2B5EF4-FFF2-40B4-BE49-F238E27FC236}">
                  <a16:creationId xmlns:a16="http://schemas.microsoft.com/office/drawing/2014/main" id="{80FF18B4-D2FA-A863-4A3F-F2950F3F922E}"/>
                </a:ext>
              </a:extLst>
            </p:cNvPr>
            <p:cNvSpPr>
              <a:spLocks/>
            </p:cNvSpPr>
            <p:nvPr/>
          </p:nvSpPr>
          <p:spPr>
            <a:xfrm>
              <a:off x="5817699" y="3075510"/>
              <a:ext cx="2338635" cy="11758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36" name="TextBox 35">
              <a:extLst>
                <a:ext uri="{FF2B5EF4-FFF2-40B4-BE49-F238E27FC236}">
                  <a16:creationId xmlns:a16="http://schemas.microsoft.com/office/drawing/2014/main" id="{7DC36987-3152-5B1A-AE96-1B4860395096}"/>
                </a:ext>
              </a:extLst>
            </p:cNvPr>
            <p:cNvSpPr txBox="1">
              <a:spLocks/>
            </p:cNvSpPr>
            <p:nvPr/>
          </p:nvSpPr>
          <p:spPr>
            <a:xfrm>
              <a:off x="6433019" y="3125551"/>
              <a:ext cx="1072266" cy="279834"/>
            </a:xfrm>
            <a:prstGeom prst="rect">
              <a:avLst/>
            </a:prstGeom>
            <a:noFill/>
          </p:spPr>
          <p:txBody>
            <a:bodyPr wrap="none" rtlCol="0">
              <a:spAutoFit/>
            </a:bodyPr>
            <a:lstStyle/>
            <a:p>
              <a:r>
                <a:rPr lang="en-US" sz="2133" b="1">
                  <a:latin typeface="Times New Roman" panose="02020603050405020304" pitchFamily="18" charset="0"/>
                  <a:cs typeface="Times New Roman" panose="02020603050405020304" pitchFamily="18" charset="0"/>
                </a:rPr>
                <a:t>Nuôi trồng</a:t>
              </a:r>
              <a:endParaRPr lang="en-US" sz="2133"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E983C690-59D5-BA33-E4F9-7892BE63B5AD}"/>
                </a:ext>
              </a:extLst>
            </p:cNvPr>
            <p:cNvSpPr txBox="1">
              <a:spLocks/>
            </p:cNvSpPr>
            <p:nvPr/>
          </p:nvSpPr>
          <p:spPr>
            <a:xfrm>
              <a:off x="6433018" y="3465845"/>
              <a:ext cx="1136162" cy="348139"/>
            </a:xfrm>
            <a:prstGeom prst="rect">
              <a:avLst/>
            </a:prstGeom>
            <a:noFill/>
          </p:spPr>
          <p:txBody>
            <a:bodyPr wrap="none" rtlCol="0">
              <a:spAutoFit/>
            </a:bodyPr>
            <a:lstStyle/>
            <a:p>
              <a:r>
                <a:rPr lang="en" sz="2800" b="1">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1.075,3</a:t>
              </a:r>
              <a:r>
                <a:rPr lang="en" sz="1467">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 </a:t>
              </a:r>
              <a:r>
                <a:rPr lang="en" sz="1467" dirty="0">
                  <a:solidFill>
                    <a:schemeClr val="accent6">
                      <a:lumMod val="50000"/>
                    </a:schemeClr>
                  </a:solidFill>
                  <a:latin typeface="Times New Roman" panose="02020603050405020304" pitchFamily="18" charset="0"/>
                  <a:ea typeface="Roboto"/>
                  <a:cs typeface="Times New Roman" panose="02020603050405020304" pitchFamily="18" charset="0"/>
                  <a:sym typeface="Wingdings 3" panose="05040102010807070707" pitchFamily="18" charset="2"/>
                </a:rPr>
                <a:t>tấn</a:t>
              </a:r>
              <a:endParaRPr lang="en-US" sz="1467"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13E6BE6F-44EC-168E-B327-E7057A234456}"/>
                </a:ext>
              </a:extLst>
            </p:cNvPr>
            <p:cNvSpPr txBox="1">
              <a:spLocks/>
            </p:cNvSpPr>
            <p:nvPr/>
          </p:nvSpPr>
          <p:spPr>
            <a:xfrm>
              <a:off x="6859715" y="3861330"/>
              <a:ext cx="761069" cy="307182"/>
            </a:xfrm>
            <a:prstGeom prst="rect">
              <a:avLst/>
            </a:prstGeom>
            <a:noFill/>
          </p:spPr>
          <p:txBody>
            <a:bodyPr wrap="none" rtlCol="0">
              <a:spAutoFit/>
            </a:bodyPr>
            <a:lstStyle/>
            <a:p>
              <a:r>
                <a:rPr lang="en-US" sz="2400" b="1">
                  <a:solidFill>
                    <a:schemeClr val="accent4">
                      <a:lumMod val="50000"/>
                    </a:schemeClr>
                  </a:solidFill>
                  <a:latin typeface="Times New Roman" panose="02020603050405020304" pitchFamily="18" charset="0"/>
                  <a:cs typeface="Times New Roman" panose="02020603050405020304" pitchFamily="18" charset="0"/>
                </a:rPr>
                <a:t>20,5%</a:t>
              </a:r>
              <a:endParaRPr lang="en-US" sz="1200" dirty="0">
                <a:latin typeface="Times New Roman" panose="02020603050405020304" pitchFamily="18" charset="0"/>
                <a:cs typeface="Times New Roman" panose="02020603050405020304" pitchFamily="18" charset="0"/>
              </a:endParaRPr>
            </a:p>
          </p:txBody>
        </p:sp>
        <p:sp>
          <p:nvSpPr>
            <p:cNvPr id="22" name="Flowchart: Merge 21">
              <a:extLst>
                <a:ext uri="{FF2B5EF4-FFF2-40B4-BE49-F238E27FC236}">
                  <a16:creationId xmlns:a16="http://schemas.microsoft.com/office/drawing/2014/main" id="{7FA0BFD8-359A-2777-51AF-3A01F44FEFF2}"/>
                </a:ext>
              </a:extLst>
            </p:cNvPr>
            <p:cNvSpPr>
              <a:spLocks/>
            </p:cNvSpPr>
            <p:nvPr/>
          </p:nvSpPr>
          <p:spPr>
            <a:xfrm>
              <a:off x="6703410" y="3945419"/>
              <a:ext cx="165830" cy="127610"/>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6" name="Title 1">
            <a:extLst>
              <a:ext uri="{FF2B5EF4-FFF2-40B4-BE49-F238E27FC236}">
                <a16:creationId xmlns:a16="http://schemas.microsoft.com/office/drawing/2014/main" id="{740FC18F-69EE-FE3A-50DC-57C4213EB244}"/>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8" name="TextBox 7">
            <a:extLst>
              <a:ext uri="{FF2B5EF4-FFF2-40B4-BE49-F238E27FC236}">
                <a16:creationId xmlns:a16="http://schemas.microsoft.com/office/drawing/2014/main" id="{EABFDD2C-6344-E644-9938-864183EFC9F0}"/>
              </a:ext>
            </a:extLst>
          </p:cNvPr>
          <p:cNvSpPr txBox="1"/>
          <p:nvPr/>
        </p:nvSpPr>
        <p:spPr>
          <a:xfrm>
            <a:off x="1123236" y="660011"/>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2.1. Nông, lâm, thủy sản</a:t>
            </a:r>
          </a:p>
        </p:txBody>
      </p:sp>
    </p:spTree>
    <p:extLst>
      <p:ext uri="{BB962C8B-B14F-4D97-AF65-F5344CB8AC3E}">
        <p14:creationId xmlns:p14="http://schemas.microsoft.com/office/powerpoint/2010/main" val="4014955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graphicFrame>
        <p:nvGraphicFramePr>
          <p:cNvPr id="2" name="Table 1">
            <a:extLst>
              <a:ext uri="{FF2B5EF4-FFF2-40B4-BE49-F238E27FC236}">
                <a16:creationId xmlns:a16="http://schemas.microsoft.com/office/drawing/2014/main" id="{3E45EC01-8919-CDD1-BF49-FD790779B8D8}"/>
              </a:ext>
            </a:extLst>
          </p:cNvPr>
          <p:cNvGraphicFramePr>
            <a:graphicFrameLocks noGrp="1"/>
          </p:cNvGraphicFramePr>
          <p:nvPr/>
        </p:nvGraphicFramePr>
        <p:xfrm>
          <a:off x="671618" y="1789818"/>
          <a:ext cx="11520382" cy="3450340"/>
        </p:xfrm>
        <a:graphic>
          <a:graphicData uri="http://schemas.openxmlformats.org/drawingml/2006/table">
            <a:tbl>
              <a:tblPr firstRow="1" bandRow="1"/>
              <a:tblGrid>
                <a:gridCol w="11520382">
                  <a:extLst>
                    <a:ext uri="{9D8B030D-6E8A-4147-A177-3AD203B41FA5}">
                      <a16:colId xmlns:a16="http://schemas.microsoft.com/office/drawing/2014/main" val="3655493598"/>
                    </a:ext>
                  </a:extLst>
                </a:gridCol>
              </a:tblGrid>
              <a:tr h="172517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Tốc độ tăng GRDP quý I của ngành Công nghiệp là 3,17%</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Trong đó:</a:t>
                      </a:r>
                      <a:endParaRPr lang="es-ES"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1725170">
                <a:tc>
                  <a:txBody>
                    <a:body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061796"/>
                  </a:ext>
                </a:extLst>
              </a:tr>
            </a:tbl>
          </a:graphicData>
        </a:graphic>
      </p:graphicFrame>
      <p:sp>
        <p:nvSpPr>
          <p:cNvPr id="3" name="TextBox 2">
            <a:extLst>
              <a:ext uri="{FF2B5EF4-FFF2-40B4-BE49-F238E27FC236}">
                <a16:creationId xmlns:a16="http://schemas.microsoft.com/office/drawing/2014/main" id="{60054F37-D506-492E-9518-8F2B20935E29}"/>
              </a:ext>
            </a:extLst>
          </p:cNvPr>
          <p:cNvSpPr txBox="1"/>
          <p:nvPr/>
        </p:nvSpPr>
        <p:spPr>
          <a:xfrm>
            <a:off x="1711863" y="115617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2.2.1. Công nghiệp</a:t>
            </a:r>
          </a:p>
        </p:txBody>
      </p:sp>
      <p:graphicFrame>
        <p:nvGraphicFramePr>
          <p:cNvPr id="4" name="Object 3">
            <a:extLst>
              <a:ext uri="{FF2B5EF4-FFF2-40B4-BE49-F238E27FC236}">
                <a16:creationId xmlns:a16="http://schemas.microsoft.com/office/drawing/2014/main" id="{56A329A0-B462-BD53-A73E-3F73D2052837}"/>
              </a:ext>
            </a:extLst>
          </p:cNvPr>
          <p:cNvGraphicFramePr>
            <a:graphicFrameLocks noChangeAspect="1"/>
          </p:cNvGraphicFramePr>
          <p:nvPr/>
        </p:nvGraphicFramePr>
        <p:xfrm>
          <a:off x="1194689" y="2949098"/>
          <a:ext cx="8578485" cy="3750654"/>
        </p:xfrm>
        <a:graphic>
          <a:graphicData uri="http://schemas.openxmlformats.org/presentationml/2006/ole">
            <mc:AlternateContent xmlns:mc="http://schemas.openxmlformats.org/markup-compatibility/2006">
              <mc:Choice xmlns:v="urn:schemas-microsoft-com:vml" Requires="v">
                <p:oleObj spid="_x0000_s12289" name="Worksheet" r:id="rId3" imgW="6296040" imgH="2752672" progId="Excel.Sheet.12">
                  <p:embed/>
                </p:oleObj>
              </mc:Choice>
              <mc:Fallback>
                <p:oleObj name="Worksheet" r:id="rId3" imgW="6296040" imgH="2752672" progId="Excel.Sheet.12">
                  <p:embed/>
                  <p:pic>
                    <p:nvPicPr>
                      <p:cNvPr id="4" name="Object 3">
                        <a:extLst>
                          <a:ext uri="{FF2B5EF4-FFF2-40B4-BE49-F238E27FC236}">
                            <a16:creationId xmlns:a16="http://schemas.microsoft.com/office/drawing/2014/main" id="{56A329A0-B462-BD53-A73E-3F73D2052837}"/>
                          </a:ext>
                        </a:extLst>
                      </p:cNvPr>
                      <p:cNvPicPr/>
                      <p:nvPr/>
                    </p:nvPicPr>
                    <p:blipFill>
                      <a:blip r:embed="rId4"/>
                      <a:stretch>
                        <a:fillRect/>
                      </a:stretch>
                    </p:blipFill>
                    <p:spPr>
                      <a:xfrm>
                        <a:off x="1194689" y="2949098"/>
                        <a:ext cx="8578485" cy="3750654"/>
                      </a:xfrm>
                      <a:prstGeom prst="rect">
                        <a:avLst/>
                      </a:prstGeom>
                    </p:spPr>
                  </p:pic>
                </p:oleObj>
              </mc:Fallback>
            </mc:AlternateContent>
          </a:graphicData>
        </a:graphic>
      </p:graphicFrame>
    </p:spTree>
    <p:extLst>
      <p:ext uri="{BB962C8B-B14F-4D97-AF65-F5344CB8AC3E}">
        <p14:creationId xmlns:p14="http://schemas.microsoft.com/office/powerpoint/2010/main" val="3626521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0A9C000-165F-E95A-7887-87E444772F67}"/>
              </a:ext>
            </a:extLst>
          </p:cNvPr>
          <p:cNvSpPr txBox="1"/>
          <p:nvPr/>
        </p:nvSpPr>
        <p:spPr>
          <a:xfrm>
            <a:off x="559573" y="790790"/>
            <a:ext cx="11298397" cy="2092881"/>
          </a:xfrm>
          <a:prstGeom prst="rect">
            <a:avLst/>
          </a:prstGeom>
          <a:noFill/>
        </p:spPr>
        <p:txBody>
          <a:bodyPr wrap="square">
            <a:spAutoFit/>
          </a:bodyPr>
          <a:lstStyle/>
          <a:p>
            <a:pPr marR="0" lvl="0" indent="-342900" algn="just" defTabSz="1219170" rtl="0" eaLnBrk="1" fontAlgn="auto" latinLnBrk="0" hangingPunct="1">
              <a:lnSpc>
                <a:spcPct val="100000"/>
              </a:lnSpc>
              <a:spcBef>
                <a:spcPts val="0"/>
              </a:spcBef>
              <a:spcAft>
                <a:spcPts val="1200"/>
              </a:spcAft>
              <a:buClrTx/>
              <a:buSzTx/>
              <a:buFont typeface="Wingdings" pitchFamily="2" charset="2"/>
              <a:buChar char="v"/>
              <a:tabLst/>
              <a:defRPr/>
            </a:pPr>
            <a:r>
              <a:rPr lang="nl-NL" sz="2000" dirty="0">
                <a:effectLst/>
                <a:latin typeface="Times New Roman" panose="02020603050405020304" pitchFamily="18" charset="0"/>
                <a:ea typeface="Calibri" panose="020F0502020204030204" pitchFamily="34" charset="0"/>
                <a:cs typeface="Times New Roman" panose="02020603050405020304" pitchFamily="18" charset="0"/>
              </a:rPr>
              <a:t>Để thực hiện thắng lợi mục tiêu, nhiệm vụ kế hoạch phát triển kinh tế - xã hội </a:t>
            </a:r>
            <a:r>
              <a:rPr lang="nl-NL" sz="2000">
                <a:effectLst/>
                <a:latin typeface="Times New Roman" panose="02020603050405020304" pitchFamily="18" charset="0"/>
                <a:ea typeface="Calibri" panose="020F0502020204030204" pitchFamily="34" charset="0"/>
                <a:cs typeface="Times New Roman" panose="02020603050405020304" pitchFamily="18" charset="0"/>
              </a:rPr>
              <a:t>năm 2023</a:t>
            </a:r>
            <a:r>
              <a:rPr lang="vi-VN" sz="2000">
                <a:effectLst/>
                <a:latin typeface="Times New Roman" panose="02020603050405020304" pitchFamily="18" charset="0"/>
                <a:ea typeface="Calibri" panose="020F0502020204030204" pitchFamily="34" charset="0"/>
                <a:cs typeface="Times New Roman" panose="02020603050405020304" pitchFamily="18" charset="0"/>
              </a:rPr>
              <a:t>, UBND </a:t>
            </a:r>
            <a:r>
              <a:rPr lang="nl-NL" sz="2000">
                <a:effectLst/>
                <a:latin typeface="Times New Roman" panose="02020603050405020304" pitchFamily="18" charset="0"/>
                <a:ea typeface="Calibri" panose="020F0502020204030204" pitchFamily="34" charset="0"/>
                <a:cs typeface="Times New Roman" panose="02020603050405020304" pitchFamily="18" charset="0"/>
              </a:rPr>
              <a:t>tỉnh Bình Định</a:t>
            </a:r>
            <a:r>
              <a:rPr lang="vi-VN" sz="2000">
                <a:effectLst/>
                <a:latin typeface="Times New Roman" panose="02020603050405020304" pitchFamily="18" charset="0"/>
                <a:ea typeface="Calibri" panose="020F0502020204030204" pitchFamily="34" charset="0"/>
                <a:cs typeface="Times New Roman" panose="02020603050405020304" pitchFamily="18" charset="0"/>
              </a:rPr>
              <a:t> đã ban hành Quyết định số 19/QĐ-UBND ngày 04/01/2023 giao chỉ tiêu và nhiệm vụ cụ thể đến các sở, ngành</a:t>
            </a:r>
          </a:p>
          <a:p>
            <a:pPr marR="0" lvl="0" indent="-342900" algn="just" defTabSz="1219170" rtl="0" eaLnBrk="1" fontAlgn="auto" latinLnBrk="0" hangingPunct="1">
              <a:lnSpc>
                <a:spcPct val="100000"/>
              </a:lnSpc>
              <a:spcBef>
                <a:spcPts val="0"/>
              </a:spcBef>
              <a:spcAft>
                <a:spcPts val="1200"/>
              </a:spcAft>
              <a:buClrTx/>
              <a:buSzTx/>
              <a:buFont typeface="Wingdings" pitchFamily="2" charset="2"/>
              <a:buChar char="v"/>
              <a:tabLst/>
              <a:defRPr/>
            </a:pPr>
            <a:r>
              <a:rPr lang="vi-VN" sz="2000">
                <a:latin typeface="Times New Roman" panose="02020603050405020304" pitchFamily="18" charset="0"/>
                <a:ea typeface="Calibri" panose="020F0502020204030204" pitchFamily="34" charset="0"/>
                <a:cs typeface="Times New Roman" panose="02020603050405020304" pitchFamily="18" charset="0"/>
              </a:rPr>
              <a:t>UBND tỉnh</a:t>
            </a:r>
            <a:r>
              <a:rPr lang="nl-NL" sz="2000">
                <a:effectLst/>
                <a:latin typeface="Times New Roman" panose="02020603050405020304" pitchFamily="18" charset="0"/>
                <a:ea typeface="Calibri" panose="020F0502020204030204" pitchFamily="34" charset="0"/>
                <a:cs typeface="Times New Roman" panose="02020603050405020304" pitchFamily="18" charset="0"/>
              </a:rPr>
              <a:t> </a:t>
            </a:r>
            <a:r>
              <a:rPr lang="nl-NL" sz="2000" dirty="0">
                <a:effectLst/>
                <a:latin typeface="Times New Roman" panose="02020603050405020304" pitchFamily="18" charset="0"/>
                <a:ea typeface="Calibri" panose="020F0502020204030204" pitchFamily="34" charset="0"/>
                <a:cs typeface="Times New Roman" panose="02020603050405020304" pitchFamily="18" charset="0"/>
              </a:rPr>
              <a:t>chỉ đạo các cấp, </a:t>
            </a:r>
            <a:r>
              <a:rPr lang="nl-NL" sz="2000">
                <a:effectLst/>
                <a:latin typeface="Times New Roman" panose="02020603050405020304" pitchFamily="18" charset="0"/>
                <a:ea typeface="Calibri" panose="020F0502020204030204" pitchFamily="34" charset="0"/>
                <a:cs typeface="Times New Roman" panose="02020603050405020304" pitchFamily="18" charset="0"/>
              </a:rPr>
              <a:t>các ngành</a:t>
            </a:r>
            <a:r>
              <a:rPr lang="vi-VN" sz="2000">
                <a:effectLst/>
                <a:latin typeface="Times New Roman" panose="02020603050405020304" pitchFamily="18" charset="0"/>
                <a:ea typeface="Calibri" panose="020F0502020204030204" pitchFamily="34" charset="0"/>
                <a:cs typeface="Times New Roman" panose="02020603050405020304" pitchFamily="18" charset="0"/>
              </a:rPr>
              <a:t> và các địa phương</a:t>
            </a:r>
            <a:r>
              <a:rPr lang="nl-NL" sz="2000">
                <a:effectLst/>
                <a:latin typeface="Times New Roman" panose="02020603050405020304" pitchFamily="18" charset="0"/>
                <a:ea typeface="Calibri" panose="020F0502020204030204" pitchFamily="34" charset="0"/>
                <a:cs typeface="Times New Roman" panose="02020603050405020304" pitchFamily="18" charset="0"/>
              </a:rPr>
              <a:t> quyết </a:t>
            </a:r>
            <a:r>
              <a:rPr lang="nl-NL" sz="2000" dirty="0">
                <a:effectLst/>
                <a:latin typeface="Times New Roman" panose="02020603050405020304" pitchFamily="18" charset="0"/>
                <a:ea typeface="Calibri" panose="020F0502020204030204" pitchFamily="34" charset="0"/>
                <a:cs typeface="Times New Roman" panose="02020603050405020304" pitchFamily="18" charset="0"/>
              </a:rPr>
              <a:t>tâm</a:t>
            </a:r>
            <a:r>
              <a:rPr lang="nl-NL" sz="2000">
                <a:effectLst/>
                <a:latin typeface="Times New Roman" panose="02020603050405020304" pitchFamily="18" charset="0"/>
                <a:ea typeface="Calibri" panose="020F0502020204030204" pitchFamily="34" charset="0"/>
                <a:cs typeface="Times New Roman" panose="02020603050405020304" pitchFamily="18" charset="0"/>
              </a:rPr>
              <a:t>, chủ </a:t>
            </a:r>
            <a:r>
              <a:rPr lang="nl-NL" sz="2000" dirty="0">
                <a:effectLst/>
                <a:latin typeface="Times New Roman" panose="02020603050405020304" pitchFamily="18" charset="0"/>
                <a:ea typeface="Calibri" panose="020F0502020204030204" pitchFamily="34" charset="0"/>
                <a:cs typeface="Times New Roman" panose="02020603050405020304" pitchFamily="18" charset="0"/>
              </a:rPr>
              <a:t>động thích ứng, linh hoạt, hành động quyết liệt, khoa học</a:t>
            </a:r>
            <a:r>
              <a:rPr lang="nl-NL" sz="2000">
                <a:effectLst/>
                <a:latin typeface="Times New Roman" panose="02020603050405020304" pitchFamily="18" charset="0"/>
                <a:ea typeface="Calibri" panose="020F0502020204030204" pitchFamily="34" charset="0"/>
                <a:cs typeface="Times New Roman" panose="02020603050405020304" pitchFamily="18" charset="0"/>
              </a:rPr>
              <a:t>, tích </a:t>
            </a:r>
            <a:r>
              <a:rPr lang="nl-NL" sz="2000" dirty="0">
                <a:effectLst/>
                <a:latin typeface="Times New Roman" panose="02020603050405020304" pitchFamily="18" charset="0"/>
                <a:ea typeface="Calibri" panose="020F0502020204030204" pitchFamily="34" charset="0"/>
                <a:cs typeface="Times New Roman" panose="02020603050405020304" pitchFamily="18" charset="0"/>
              </a:rPr>
              <a:t>cực đổi mới, sáng tạo theo tinh thần chủ đề điều hành </a:t>
            </a:r>
            <a:r>
              <a:rPr lang="nl-NL" sz="2000" b="1" i="1" dirty="0">
                <a:effectLst/>
                <a:latin typeface="Times New Roman" panose="02020603050405020304" pitchFamily="18" charset="0"/>
                <a:ea typeface="Calibri" panose="020F0502020204030204" pitchFamily="34" charset="0"/>
                <a:cs typeface="Times New Roman" panose="02020603050405020304" pitchFamily="18" charset="0"/>
              </a:rPr>
              <a:t>“Đoàn kết kỷ cương, bản lĩnh linh hoạt, đổi mới sáng tạo, kịp thời hiệu quả”</a:t>
            </a:r>
            <a:endParaRPr lang="it-IT" sz="2000" spc="-2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654A31A0-FE17-4CD7-5FEB-E90FCE4A99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573" y="2876478"/>
            <a:ext cx="11084311" cy="3454875"/>
          </a:xfrm>
          <a:prstGeom prst="rect">
            <a:avLst/>
          </a:prstGeom>
          <a:ln>
            <a:noFill/>
          </a:ln>
          <a:effectLst>
            <a:softEdge rad="112500"/>
          </a:effectLst>
        </p:spPr>
      </p:pic>
      <p:sp>
        <p:nvSpPr>
          <p:cNvPr id="2" name="Title 1">
            <a:extLst>
              <a:ext uri="{FF2B5EF4-FFF2-40B4-BE49-F238E27FC236}">
                <a16:creationId xmlns:a16="http://schemas.microsoft.com/office/drawing/2014/main" id="{249DB492-0ACE-EC4B-78A2-7FFF6DFB60DB}"/>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4" name="Straight Connector 3">
            <a:extLst>
              <a:ext uri="{FF2B5EF4-FFF2-40B4-BE49-F238E27FC236}">
                <a16:creationId xmlns:a16="http://schemas.microsoft.com/office/drawing/2014/main" id="{7036BA89-8FEC-3B82-F77A-11D19639120F}"/>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0169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EEF524-2669-CB3B-A2D7-1A3F0888A442}"/>
              </a:ext>
            </a:extLst>
          </p:cNvPr>
          <p:cNvGraphicFramePr/>
          <p:nvPr>
            <p:extLst>
              <p:ext uri="{D42A27DB-BD31-4B8C-83A1-F6EECF244321}">
                <p14:modId xmlns:p14="http://schemas.microsoft.com/office/powerpoint/2010/main" val="806108105"/>
              </p:ext>
            </p:extLst>
          </p:nvPr>
        </p:nvGraphicFramePr>
        <p:xfrm>
          <a:off x="-2561489" y="1264916"/>
          <a:ext cx="1459497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5AA71F44-86C5-1027-2789-D11F6043A540}"/>
              </a:ext>
            </a:extLst>
          </p:cNvPr>
          <p:cNvSpPr txBox="1"/>
          <p:nvPr/>
        </p:nvSpPr>
        <p:spPr>
          <a:xfrm>
            <a:off x="1167595" y="554557"/>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2.2.1. Công nghiệp</a:t>
            </a:r>
          </a:p>
        </p:txBody>
      </p:sp>
      <p:sp>
        <p:nvSpPr>
          <p:cNvPr id="7" name="TextBox 6">
            <a:extLst>
              <a:ext uri="{FF2B5EF4-FFF2-40B4-BE49-F238E27FC236}">
                <a16:creationId xmlns:a16="http://schemas.microsoft.com/office/drawing/2014/main" id="{CA70BC92-6CA9-4A1F-4B61-29A46D2A51FE}"/>
              </a:ext>
            </a:extLst>
          </p:cNvPr>
          <p:cNvSpPr txBox="1"/>
          <p:nvPr/>
        </p:nvSpPr>
        <p:spPr>
          <a:xfrm>
            <a:off x="1572638" y="1034083"/>
            <a:ext cx="10118008" cy="461665"/>
          </a:xfrm>
          <a:prstGeom prst="rect">
            <a:avLst/>
          </a:prstGeom>
          <a:noFill/>
        </p:spPr>
        <p:txBody>
          <a:bodyPr wrap="square">
            <a:spAutoFit/>
          </a:bodyPr>
          <a:lstStyle/>
          <a:p>
            <a:pPr marL="342900" indent="-342900">
              <a:lnSpc>
                <a:spcPct val="100000"/>
              </a:lnSpc>
              <a:buFont typeface="Wingdings" panose="05000000000000000000" pitchFamily="2" charset="2"/>
              <a:buChar char="v"/>
            </a:pPr>
            <a:r>
              <a:rPr lang="vi-VN" sz="2400" b="1" dirty="0">
                <a:latin typeface="+mj-lt"/>
                <a:cs typeface="Arial" panose="020B0604020202020204" pitchFamily="34" charset="0"/>
              </a:rPr>
              <a:t> </a:t>
            </a:r>
            <a:r>
              <a:rPr lang="vi-VN" sz="2400" b="1">
                <a:latin typeface="+mj-lt"/>
                <a:cs typeface="Arial" panose="020B0604020202020204" pitchFamily="34" charset="0"/>
              </a:rPr>
              <a:t>Nguyên </a:t>
            </a:r>
            <a:r>
              <a:rPr lang="en-US" sz="2400" b="1">
                <a:latin typeface="Times New Roman" panose="02020603050405020304" pitchFamily="18" charset="0"/>
                <a:cs typeface="Times New Roman" panose="02020603050405020304" pitchFamily="18" charset="0"/>
              </a:rPr>
              <a:t>nhân</a:t>
            </a:r>
            <a:r>
              <a:rPr lang="vi-VN" sz="2400" b="1">
                <a:latin typeface="Times New Roman" panose="02020603050405020304" pitchFamily="18" charset="0"/>
                <a:cs typeface="Times New Roman" panose="02020603050405020304" pitchFamily="18" charset="0"/>
              </a:rPr>
              <a:t> </a:t>
            </a:r>
            <a:r>
              <a:rPr lang="vi-VN" sz="2400" b="1" dirty="0">
                <a:latin typeface="+mj-lt"/>
                <a:cs typeface="Arial" panose="020B0604020202020204" pitchFamily="34" charset="0"/>
              </a:rPr>
              <a:t>GRDP ngành công nghiệp tăng thấp hơn so với cùng kỳ</a:t>
            </a:r>
          </a:p>
        </p:txBody>
      </p:sp>
      <p:sp>
        <p:nvSpPr>
          <p:cNvPr id="10" name="TextBox 9">
            <a:extLst>
              <a:ext uri="{FF2B5EF4-FFF2-40B4-BE49-F238E27FC236}">
                <a16:creationId xmlns:a16="http://schemas.microsoft.com/office/drawing/2014/main" id="{7F71ABEB-8983-05C7-1A1D-6484CD73FF3C}"/>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3797015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2486486464"/>
              </p:ext>
            </p:extLst>
          </p:nvPr>
        </p:nvGraphicFramePr>
        <p:xfrm>
          <a:off x="534639" y="1259569"/>
          <a:ext cx="7268091" cy="1620334"/>
        </p:xfrm>
        <a:graphic>
          <a:graphicData uri="http://schemas.openxmlformats.org/drawingml/2006/table">
            <a:tbl>
              <a:tblPr firstRow="1" bandRow="1"/>
              <a:tblGrid>
                <a:gridCol w="7268091">
                  <a:extLst>
                    <a:ext uri="{9D8B030D-6E8A-4147-A177-3AD203B41FA5}">
                      <a16:colId xmlns:a16="http://schemas.microsoft.com/office/drawing/2014/main" val="3655493598"/>
                    </a:ext>
                  </a:extLst>
                </a:gridCol>
              </a:tblGrid>
              <a:tr h="162033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0" kern="1200" dirty="0">
                          <a:solidFill>
                            <a:schemeClr val="dk1"/>
                          </a:solidFill>
                          <a:effectLst/>
                          <a:latin typeface="Times New Roman" panose="02020603050405020304" pitchFamily="18" charset="0"/>
                          <a:ea typeface="+mn-ea"/>
                          <a:cs typeface="Times New Roman" panose="02020603050405020304" pitchFamily="18" charset="0"/>
                        </a:rPr>
                        <a:t> Chỉ số sản xuất công nghiệp (IIP)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3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tăng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4,45% so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cùng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kỳ</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tăng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8,36% so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trước</a:t>
                      </a:r>
                      <a:endParaRPr lang="en-US" sz="20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Tính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chung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3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c</a:t>
                      </a:r>
                      <a:r>
                        <a:rPr lang="pt-BR" sz="2000" b="0" kern="1200" dirty="0">
                          <a:solidFill>
                            <a:schemeClr val="dk1"/>
                          </a:solidFill>
                          <a:effectLst/>
                          <a:latin typeface="Times New Roman" panose="02020603050405020304" pitchFamily="18" charset="0"/>
                          <a:ea typeface="+mn-ea"/>
                          <a:cs typeface="Times New Roman" panose="02020603050405020304" pitchFamily="18" charset="0"/>
                        </a:rPr>
                        <a:t>hỉ số sản xuất công nghiệp </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(IIP)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tăng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1,42</a:t>
                      </a:r>
                      <a:r>
                        <a:rPr lang="pt-BR" sz="2000" b="0" kern="1200" dirty="0">
                          <a:solidFill>
                            <a:schemeClr val="dk1"/>
                          </a:solidFill>
                          <a:effectLst/>
                          <a:latin typeface="Times New Roman" panose="02020603050405020304" pitchFamily="18" charset="0"/>
                          <a:ea typeface="+mn-ea"/>
                          <a:cs typeface="Times New Roman" panose="02020603050405020304" pitchFamily="18" charset="0"/>
                        </a:rPr>
                        <a:t>% so</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 với</a:t>
                      </a:r>
                      <a:r>
                        <a:rPr lang="pt-BR" sz="2000" b="0" kern="1200" dirty="0">
                          <a:solidFill>
                            <a:schemeClr val="dk1"/>
                          </a:solidFill>
                          <a:effectLst/>
                          <a:latin typeface="Times New Roman" panose="02020603050405020304" pitchFamily="18" charset="0"/>
                          <a:ea typeface="+mn-ea"/>
                          <a:cs typeface="Times New Roman" panose="02020603050405020304" pitchFamily="18" charset="0"/>
                        </a:rPr>
                        <a:t> cùng kỳ</a:t>
                      </a:r>
                      <a:endParaRPr lang="it-IT"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graphicFrame>
        <p:nvGraphicFramePr>
          <p:cNvPr id="3" name="Table 2">
            <a:extLst>
              <a:ext uri="{FF2B5EF4-FFF2-40B4-BE49-F238E27FC236}">
                <a16:creationId xmlns:a16="http://schemas.microsoft.com/office/drawing/2014/main" id="{978F53B6-3EB6-9CAB-FD3C-5822181B7354}"/>
              </a:ext>
            </a:extLst>
          </p:cNvPr>
          <p:cNvGraphicFramePr>
            <a:graphicFrameLocks noGrp="1"/>
          </p:cNvGraphicFramePr>
          <p:nvPr>
            <p:extLst>
              <p:ext uri="{D42A27DB-BD31-4B8C-83A1-F6EECF244321}">
                <p14:modId xmlns:p14="http://schemas.microsoft.com/office/powerpoint/2010/main" val="487103266"/>
              </p:ext>
            </p:extLst>
          </p:nvPr>
        </p:nvGraphicFramePr>
        <p:xfrm>
          <a:off x="805343" y="3045205"/>
          <a:ext cx="6580036" cy="3515264"/>
        </p:xfrm>
        <a:graphic>
          <a:graphicData uri="http://schemas.openxmlformats.org/drawingml/2006/table">
            <a:tbl>
              <a:tblPr>
                <a:tableStyleId>{5C22544A-7EE6-4342-B048-85BDC9FD1C3A}</a:tableStyleId>
              </a:tblPr>
              <a:tblGrid>
                <a:gridCol w="646030">
                  <a:extLst>
                    <a:ext uri="{9D8B030D-6E8A-4147-A177-3AD203B41FA5}">
                      <a16:colId xmlns:a16="http://schemas.microsoft.com/office/drawing/2014/main" val="2575347250"/>
                    </a:ext>
                  </a:extLst>
                </a:gridCol>
                <a:gridCol w="2640121">
                  <a:extLst>
                    <a:ext uri="{9D8B030D-6E8A-4147-A177-3AD203B41FA5}">
                      <a16:colId xmlns:a16="http://schemas.microsoft.com/office/drawing/2014/main" val="766799426"/>
                    </a:ext>
                  </a:extLst>
                </a:gridCol>
                <a:gridCol w="489989">
                  <a:extLst>
                    <a:ext uri="{9D8B030D-6E8A-4147-A177-3AD203B41FA5}">
                      <a16:colId xmlns:a16="http://schemas.microsoft.com/office/drawing/2014/main" val="1468579512"/>
                    </a:ext>
                  </a:extLst>
                </a:gridCol>
                <a:gridCol w="709194">
                  <a:extLst>
                    <a:ext uri="{9D8B030D-6E8A-4147-A177-3AD203B41FA5}">
                      <a16:colId xmlns:a16="http://schemas.microsoft.com/office/drawing/2014/main" val="2049595551"/>
                    </a:ext>
                  </a:extLst>
                </a:gridCol>
                <a:gridCol w="683405">
                  <a:extLst>
                    <a:ext uri="{9D8B030D-6E8A-4147-A177-3AD203B41FA5}">
                      <a16:colId xmlns:a16="http://schemas.microsoft.com/office/drawing/2014/main" val="3638456646"/>
                    </a:ext>
                  </a:extLst>
                </a:gridCol>
                <a:gridCol w="771732">
                  <a:extLst>
                    <a:ext uri="{9D8B030D-6E8A-4147-A177-3AD203B41FA5}">
                      <a16:colId xmlns:a16="http://schemas.microsoft.com/office/drawing/2014/main" val="1053439343"/>
                    </a:ext>
                  </a:extLst>
                </a:gridCol>
                <a:gridCol w="639565">
                  <a:extLst>
                    <a:ext uri="{9D8B030D-6E8A-4147-A177-3AD203B41FA5}">
                      <a16:colId xmlns:a16="http://schemas.microsoft.com/office/drawing/2014/main" val="3044685305"/>
                    </a:ext>
                  </a:extLst>
                </a:gridCol>
              </a:tblGrid>
              <a:tr h="226915">
                <a:tc rowSpan="2">
                  <a:txBody>
                    <a:bodyPr/>
                    <a:lstStyle/>
                    <a:p>
                      <a:pPr algn="ctr"/>
                      <a:r>
                        <a:rPr lang="en-US" sz="1300" dirty="0">
                          <a:effectLst/>
                          <a:latin typeface="Times New Roman" panose="02020603050405020304" pitchFamily="18" charset="0"/>
                          <a:cs typeface="Times New Roman" panose="02020603050405020304" pitchFamily="18" charset="0"/>
                        </a:rPr>
                        <a:t>TT</a:t>
                      </a:r>
                      <a:endParaRPr lang="vi-VN"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300" dirty="0" err="1">
                          <a:effectLst/>
                          <a:latin typeface="Times New Roman" panose="02020603050405020304" pitchFamily="18" charset="0"/>
                          <a:cs typeface="Times New Roman" panose="02020603050405020304" pitchFamily="18" charset="0"/>
                        </a:rPr>
                        <a:t>Chỉ</a:t>
                      </a:r>
                      <a:r>
                        <a:rPr lang="en-US" sz="1300" dirty="0">
                          <a:effectLst/>
                          <a:latin typeface="Times New Roman" panose="02020603050405020304" pitchFamily="18" charset="0"/>
                          <a:cs typeface="Times New Roman" panose="02020603050405020304" pitchFamily="18" charset="0"/>
                        </a:rPr>
                        <a:t> </a:t>
                      </a:r>
                      <a:r>
                        <a:rPr lang="en-US" sz="1300" dirty="0" err="1">
                          <a:effectLst/>
                          <a:latin typeface="Times New Roman" panose="02020603050405020304" pitchFamily="18" charset="0"/>
                          <a:cs typeface="Times New Roman" panose="02020603050405020304" pitchFamily="18" charset="0"/>
                        </a:rPr>
                        <a:t>tiêu</a:t>
                      </a:r>
                      <a:endParaRPr lang="vi-VN"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300">
                          <a:effectLst/>
                          <a:latin typeface="Times New Roman" panose="02020603050405020304" pitchFamily="18" charset="0"/>
                          <a:cs typeface="Times New Roman" panose="02020603050405020304" pitchFamily="18" charset="0"/>
                        </a:rPr>
                        <a:t>Đơn vị tính</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300">
                          <a:effectLst/>
                          <a:latin typeface="Times New Roman" panose="02020603050405020304" pitchFamily="18" charset="0"/>
                          <a:cs typeface="Times New Roman" panose="02020603050405020304" pitchFamily="18" charset="0"/>
                        </a:rPr>
                        <a:t>Kế hoạch năm 2023</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300">
                          <a:effectLst/>
                          <a:latin typeface="Times New Roman" panose="02020603050405020304" pitchFamily="18" charset="0"/>
                          <a:cs typeface="Times New Roman" panose="02020603050405020304" pitchFamily="18" charset="0"/>
                        </a:rPr>
                        <a:t>Tháng 3/2023 so với tháng 3/2022</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300">
                          <a:effectLst/>
                          <a:latin typeface="Times New Roman" panose="02020603050405020304" pitchFamily="18" charset="0"/>
                          <a:cs typeface="Times New Roman" panose="02020603050405020304" pitchFamily="18" charset="0"/>
                        </a:rPr>
                        <a:t>Thực hiện </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vi-VN"/>
                    </a:p>
                  </a:txBody>
                  <a:tcPr/>
                </a:tc>
                <a:extLst>
                  <a:ext uri="{0D108BD9-81ED-4DB2-BD59-A6C34878D82A}">
                    <a16:rowId xmlns:a16="http://schemas.microsoft.com/office/drawing/2014/main" val="2748998463"/>
                  </a:ext>
                </a:extLst>
              </a:tr>
              <a:tr h="1134575">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a:txBody>
                    <a:bodyPr/>
                    <a:lstStyle/>
                    <a:p>
                      <a:pPr algn="ctr"/>
                      <a:r>
                        <a:rPr lang="en-US" sz="1300">
                          <a:effectLst/>
                          <a:latin typeface="Times New Roman" panose="02020603050405020304" pitchFamily="18" charset="0"/>
                          <a:cs typeface="Times New Roman" panose="02020603050405020304" pitchFamily="18" charset="0"/>
                        </a:rPr>
                        <a:t>Kỳ báo cáo (3/2023 so với 02/2023)</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Quý I/2023 so với cùng kỳ</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9413585"/>
                  </a:ext>
                </a:extLst>
              </a:tr>
              <a:tr h="466160">
                <a:tc>
                  <a:txBody>
                    <a:bodyPr/>
                    <a:lstStyle/>
                    <a:p>
                      <a:pPr algn="ctr"/>
                      <a:r>
                        <a:rPr lang="en-US" sz="1300">
                          <a:effectLst/>
                          <a:latin typeface="Times New Roman" panose="02020603050405020304" pitchFamily="18" charset="0"/>
                          <a:cs typeface="Times New Roman" panose="02020603050405020304" pitchFamily="18" charset="0"/>
                        </a:rPr>
                        <a:t>1</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effectLst/>
                          <a:latin typeface="Times New Roman" panose="02020603050405020304" pitchFamily="18" charset="0"/>
                          <a:cs typeface="Times New Roman" panose="02020603050405020304" pitchFamily="18" charset="0"/>
                        </a:rPr>
                        <a:t>Chỉ số sản xuất công nghiệp (IIP)</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7,5-7,7</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104,45</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108,36</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101,42</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53155469"/>
                  </a:ext>
                </a:extLst>
              </a:tr>
              <a:tr h="440589">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effectLst/>
                          <a:latin typeface="Times New Roman" panose="02020603050405020304" pitchFamily="18" charset="0"/>
                          <a:cs typeface="Times New Roman" panose="02020603050405020304" pitchFamily="18" charset="0"/>
                        </a:rPr>
                        <a:t>Ngành CN chế biến, chế tạo</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 </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104,80</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108,2</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101,61</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3738475"/>
                  </a:ext>
                </a:extLst>
              </a:tr>
              <a:tr h="393383">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effectLst/>
                          <a:latin typeface="Times New Roman" panose="02020603050405020304" pitchFamily="18" charset="0"/>
                          <a:cs typeface="Times New Roman" panose="02020603050405020304" pitchFamily="18" charset="0"/>
                        </a:rPr>
                        <a:t>Ngành CN khai khoáng</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 </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106,18</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112,04</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95,62</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3816873"/>
                  </a:ext>
                </a:extLst>
              </a:tr>
              <a:tr h="393383">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effectLst/>
                          <a:latin typeface="Times New Roman" panose="02020603050405020304" pitchFamily="18" charset="0"/>
                          <a:cs typeface="Times New Roman" panose="02020603050405020304" pitchFamily="18" charset="0"/>
                        </a:rPr>
                        <a:t>Ngành sản xuất và phân phối điện</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 </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100,01</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110,79</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99,51</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9387515"/>
                  </a:ext>
                </a:extLst>
              </a:tr>
              <a:tr h="460259">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effectLst/>
                          <a:latin typeface="Times New Roman" panose="02020603050405020304" pitchFamily="18" charset="0"/>
                          <a:cs typeface="Times New Roman" panose="02020603050405020304" pitchFamily="18" charset="0"/>
                        </a:rPr>
                        <a:t>Ngành cung cấp nước, quản lý rác thải</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 </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105,96</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a:effectLst/>
                          <a:latin typeface="Times New Roman" panose="02020603050405020304" pitchFamily="18" charset="0"/>
                          <a:cs typeface="Times New Roman" panose="02020603050405020304" pitchFamily="18" charset="0"/>
                        </a:rPr>
                        <a:t>102,71</a:t>
                      </a:r>
                      <a:endParaRPr lang="vi-VN"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effectLst/>
                          <a:latin typeface="Times New Roman" panose="02020603050405020304" pitchFamily="18" charset="0"/>
                          <a:cs typeface="Times New Roman" panose="02020603050405020304" pitchFamily="18" charset="0"/>
                        </a:rPr>
                        <a:t>104,72</a:t>
                      </a:r>
                      <a:endParaRPr lang="vi-VN"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5211832"/>
                  </a:ext>
                </a:extLst>
              </a:tr>
            </a:tbl>
          </a:graphicData>
        </a:graphic>
      </p:graphicFrame>
      <p:pic>
        <p:nvPicPr>
          <p:cNvPr id="7" name="Picture 6" descr="Logo, company name&#10;&#10;Description automatically generated">
            <a:extLst>
              <a:ext uri="{FF2B5EF4-FFF2-40B4-BE49-F238E27FC236}">
                <a16:creationId xmlns:a16="http://schemas.microsoft.com/office/drawing/2014/main" id="{F605BE45-769C-6D8C-2F2A-4C5CC4C719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0083" y="827669"/>
            <a:ext cx="3618291" cy="5732799"/>
          </a:xfrm>
          <a:prstGeom prst="rect">
            <a:avLst/>
          </a:prstGeom>
        </p:spPr>
      </p:pic>
      <p:sp>
        <p:nvSpPr>
          <p:cNvPr id="6" name="TextBox 5">
            <a:extLst>
              <a:ext uri="{FF2B5EF4-FFF2-40B4-BE49-F238E27FC236}">
                <a16:creationId xmlns:a16="http://schemas.microsoft.com/office/drawing/2014/main" id="{81D40E1E-E472-56C2-7A52-1D68B78E001A}"/>
              </a:ext>
            </a:extLst>
          </p:cNvPr>
          <p:cNvSpPr txBox="1"/>
          <p:nvPr/>
        </p:nvSpPr>
        <p:spPr>
          <a:xfrm>
            <a:off x="1041760" y="582658"/>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2.2.1. Công nghiệp</a:t>
            </a:r>
          </a:p>
        </p:txBody>
      </p:sp>
      <p:sp>
        <p:nvSpPr>
          <p:cNvPr id="12" name="TextBox 11">
            <a:extLst>
              <a:ext uri="{FF2B5EF4-FFF2-40B4-BE49-F238E27FC236}">
                <a16:creationId xmlns:a16="http://schemas.microsoft.com/office/drawing/2014/main" id="{9770937D-1377-CC7E-CF4C-63302C488F3E}"/>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635207881"/>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2607893-60C0-EE4B-57A7-CF9990D7E3D2}"/>
              </a:ext>
            </a:extLst>
          </p:cNvPr>
          <p:cNvGraphicFramePr>
            <a:graphicFrameLocks noGrp="1"/>
          </p:cNvGraphicFramePr>
          <p:nvPr/>
        </p:nvGraphicFramePr>
        <p:xfrm>
          <a:off x="777362" y="1264020"/>
          <a:ext cx="10481389" cy="5447632"/>
        </p:xfrm>
        <a:graphic>
          <a:graphicData uri="http://schemas.openxmlformats.org/drawingml/2006/table">
            <a:tbl>
              <a:tblPr>
                <a:tableStyleId>{5C22544A-7EE6-4342-B048-85BDC9FD1C3A}</a:tableStyleId>
              </a:tblPr>
              <a:tblGrid>
                <a:gridCol w="691471">
                  <a:extLst>
                    <a:ext uri="{9D8B030D-6E8A-4147-A177-3AD203B41FA5}">
                      <a16:colId xmlns:a16="http://schemas.microsoft.com/office/drawing/2014/main" val="2252965102"/>
                    </a:ext>
                  </a:extLst>
                </a:gridCol>
                <a:gridCol w="3220498">
                  <a:extLst>
                    <a:ext uri="{9D8B030D-6E8A-4147-A177-3AD203B41FA5}">
                      <a16:colId xmlns:a16="http://schemas.microsoft.com/office/drawing/2014/main" val="3749976376"/>
                    </a:ext>
                  </a:extLst>
                </a:gridCol>
                <a:gridCol w="1015624">
                  <a:extLst>
                    <a:ext uri="{9D8B030D-6E8A-4147-A177-3AD203B41FA5}">
                      <a16:colId xmlns:a16="http://schemas.microsoft.com/office/drawing/2014/main" val="1161229583"/>
                    </a:ext>
                  </a:extLst>
                </a:gridCol>
                <a:gridCol w="1303653">
                  <a:extLst>
                    <a:ext uri="{9D8B030D-6E8A-4147-A177-3AD203B41FA5}">
                      <a16:colId xmlns:a16="http://schemas.microsoft.com/office/drawing/2014/main" val="2802079779"/>
                    </a:ext>
                  </a:extLst>
                </a:gridCol>
                <a:gridCol w="1375912">
                  <a:extLst>
                    <a:ext uri="{9D8B030D-6E8A-4147-A177-3AD203B41FA5}">
                      <a16:colId xmlns:a16="http://schemas.microsoft.com/office/drawing/2014/main" val="603755997"/>
                    </a:ext>
                  </a:extLst>
                </a:gridCol>
                <a:gridCol w="1416247">
                  <a:extLst>
                    <a:ext uri="{9D8B030D-6E8A-4147-A177-3AD203B41FA5}">
                      <a16:colId xmlns:a16="http://schemas.microsoft.com/office/drawing/2014/main" val="2017982119"/>
                    </a:ext>
                  </a:extLst>
                </a:gridCol>
                <a:gridCol w="1457984">
                  <a:extLst>
                    <a:ext uri="{9D8B030D-6E8A-4147-A177-3AD203B41FA5}">
                      <a16:colId xmlns:a16="http://schemas.microsoft.com/office/drawing/2014/main" val="2192489513"/>
                    </a:ext>
                  </a:extLst>
                </a:gridCol>
              </a:tblGrid>
              <a:tr h="989139">
                <a:tc>
                  <a:txBody>
                    <a:bodyPr/>
                    <a:lstStyle/>
                    <a:p>
                      <a:pPr algn="ctr"/>
                      <a:r>
                        <a:rPr lang="en-US" sz="1600" b="1" dirty="0">
                          <a:effectLst/>
                          <a:latin typeface="Times New Roman" panose="02020603050405020304" pitchFamily="18" charset="0"/>
                          <a:cs typeface="Times New Roman" panose="02020603050405020304" pitchFamily="18" charset="0"/>
                        </a:rPr>
                        <a:t>STT</a:t>
                      </a:r>
                      <a:endParaRPr lang="vi-VN"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675005" algn="ctr"/>
                      <a:r>
                        <a:rPr lang="en-US" sz="1600" b="1" dirty="0" err="1">
                          <a:effectLst/>
                          <a:latin typeface="Times New Roman" panose="02020603050405020304" pitchFamily="18" charset="0"/>
                          <a:cs typeface="Times New Roman" panose="02020603050405020304" pitchFamily="18" charset="0"/>
                        </a:rPr>
                        <a:t>Tên</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Sản</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Phẩm</a:t>
                      </a:r>
                      <a:endParaRPr lang="vi-VN"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effectLst/>
                          <a:latin typeface="Times New Roman" panose="02020603050405020304" pitchFamily="18" charset="0"/>
                          <a:cs typeface="Times New Roman" panose="02020603050405020304" pitchFamily="18" charset="0"/>
                        </a:rPr>
                        <a:t>ĐVT</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effectLst/>
                          <a:latin typeface="Times New Roman" panose="02020603050405020304" pitchFamily="18" charset="0"/>
                          <a:cs typeface="Times New Roman" panose="02020603050405020304" pitchFamily="18" charset="0"/>
                        </a:rPr>
                        <a:t>Tháng 3/2023</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effectLst/>
                          <a:latin typeface="Times New Roman" panose="02020603050405020304" pitchFamily="18" charset="0"/>
                          <a:cs typeface="Times New Roman" panose="02020603050405020304" pitchFamily="18" charset="0"/>
                        </a:rPr>
                        <a:t>Quý I/2023</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Chỉ số tháng 3/2023 so với tháng 3/2022 (%)</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effectLst/>
                          <a:latin typeface="Times New Roman" panose="02020603050405020304" pitchFamily="18" charset="0"/>
                          <a:cs typeface="Times New Roman" panose="02020603050405020304" pitchFamily="18" charset="0"/>
                        </a:rPr>
                        <a:t>Chỉ số Quý I/2023 so với cùng kỳ (%)</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313786"/>
                  </a:ext>
                </a:extLst>
              </a:tr>
              <a:tr h="473622">
                <a:tc>
                  <a:txBody>
                    <a:bodyPr/>
                    <a:lstStyle/>
                    <a:p>
                      <a:pPr algn="ctr"/>
                      <a:r>
                        <a:rPr lang="en-US" sz="1600" b="1">
                          <a:effectLst/>
                          <a:latin typeface="Times New Roman" panose="02020603050405020304" pitchFamily="18" charset="0"/>
                          <a:cs typeface="Times New Roman" panose="02020603050405020304" pitchFamily="18" charset="0"/>
                        </a:rPr>
                        <a:t>I</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r>
                        <a:rPr lang="en-US" sz="1600" b="1">
                          <a:effectLst/>
                          <a:latin typeface="Times New Roman" panose="02020603050405020304" pitchFamily="18" charset="0"/>
                          <a:cs typeface="Times New Roman" panose="02020603050405020304" pitchFamily="18" charset="0"/>
                        </a:rPr>
                        <a:t>Một số sản phẩm tăng so với cùng kỳ</a:t>
                      </a:r>
                    </a:p>
                    <a:p>
                      <a:r>
                        <a:rPr lang="en-US" sz="1600" b="1">
                          <a:effectLst/>
                          <a:latin typeface="Times New Roman" panose="02020603050405020304" pitchFamily="18" charset="0"/>
                          <a:cs typeface="Times New Roman" panose="02020603050405020304" pitchFamily="18" charset="0"/>
                        </a:rPr>
                        <a:t> </a:t>
                      </a:r>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sz="1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8294552"/>
                  </a:ext>
                </a:extLst>
              </a:tr>
              <a:tr h="282612">
                <a:tc>
                  <a:txBody>
                    <a:bodyPr/>
                    <a:lstStyle/>
                    <a:p>
                      <a:pPr algn="ctr"/>
                      <a:r>
                        <a:rPr lang="en-US" sz="1600">
                          <a:effectLst/>
                          <a:latin typeface="Times New Roman" panose="02020603050405020304" pitchFamily="18" charset="0"/>
                          <a:cs typeface="Times New Roman" panose="02020603050405020304" pitchFamily="18" charset="0"/>
                        </a:rPr>
                        <a:t>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Ống bằng sắt, thép có nối khác</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Tấn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30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157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142,86</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170,65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4111486"/>
                  </a:ext>
                </a:extLst>
              </a:tr>
              <a:tr h="473622">
                <a:tc>
                  <a:txBody>
                    <a:bodyPr/>
                    <a:lstStyle/>
                    <a:p>
                      <a:pPr algn="ctr"/>
                      <a:r>
                        <a:rPr lang="en-US" sz="1600">
                          <a:effectLst/>
                          <a:latin typeface="Times New Roman" panose="02020603050405020304" pitchFamily="18" charset="0"/>
                          <a:cs typeface="Times New Roman" panose="02020603050405020304" pitchFamily="18" charset="0"/>
                        </a:rPr>
                        <a:t>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Máy và thiết bị cơ khí khác chưa được phân vào đâu</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Cái</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37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76</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231,25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155,10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0233467"/>
                  </a:ext>
                </a:extLst>
              </a:tr>
              <a:tr h="282612">
                <a:tc>
                  <a:txBody>
                    <a:bodyPr/>
                    <a:lstStyle/>
                    <a:p>
                      <a:pPr algn="ctr"/>
                      <a:r>
                        <a:rPr lang="en-US" sz="1600">
                          <a:effectLst/>
                          <a:latin typeface="Times New Roman" panose="02020603050405020304" pitchFamily="18" charset="0"/>
                          <a:cs typeface="Times New Roman" panose="02020603050405020304" pitchFamily="18" charset="0"/>
                        </a:rPr>
                        <a:t>3</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Vỏ bào, dăm gỗ</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Tấn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221.033</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568.033</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145,39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147,82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8507106"/>
                  </a:ext>
                </a:extLst>
              </a:tr>
              <a:tr h="473622">
                <a:tc>
                  <a:txBody>
                    <a:bodyPr/>
                    <a:lstStyle/>
                    <a:p>
                      <a:pPr algn="ctr"/>
                      <a:r>
                        <a:rPr lang="en-US" sz="1600">
                          <a:effectLst/>
                          <a:latin typeface="Times New Roman" panose="02020603050405020304" pitchFamily="18" charset="0"/>
                          <a:cs typeface="Times New Roman" panose="02020603050405020304" pitchFamily="18" charset="0"/>
                        </a:rPr>
                        <a:t>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Bộ com-lê, quần áo đồng bộ, áo jacket, quần dài, quần yếm…</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1000 cái</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5.402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15.010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200,89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142,64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1418860"/>
                  </a:ext>
                </a:extLst>
              </a:tr>
              <a:tr h="236811">
                <a:tc>
                  <a:txBody>
                    <a:bodyPr/>
                    <a:lstStyle/>
                    <a:p>
                      <a:pPr algn="ctr"/>
                      <a:r>
                        <a:rPr lang="en-US" sz="1600">
                          <a:effectLst/>
                          <a:latin typeface="Times New Roman" panose="02020603050405020304" pitchFamily="18" charset="0"/>
                          <a:cs typeface="Times New Roman" panose="02020603050405020304" pitchFamily="18" charset="0"/>
                        </a:rPr>
                        <a:t>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Tinh bột sắn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Tấn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15.011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34.761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121,79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139,82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7960369"/>
                  </a:ext>
                </a:extLst>
              </a:tr>
              <a:tr h="401965">
                <a:tc>
                  <a:txBody>
                    <a:bodyPr/>
                    <a:lstStyle/>
                    <a:p>
                      <a:pPr algn="ctr"/>
                      <a:r>
                        <a:rPr lang="en-US" sz="1600">
                          <a:effectLst/>
                          <a:latin typeface="Times New Roman" panose="02020603050405020304" pitchFamily="18" charset="0"/>
                          <a:cs typeface="Times New Roman" panose="02020603050405020304" pitchFamily="18" charset="0"/>
                        </a:rPr>
                        <a:t>6</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Phân khoáng hoặc phân hoá học NPK</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Tấn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3.760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11.669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112,71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138,57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8466626"/>
                  </a:ext>
                </a:extLst>
              </a:tr>
              <a:tr h="473622">
                <a:tc>
                  <a:txBody>
                    <a:bodyPr/>
                    <a:lstStyle/>
                    <a:p>
                      <a:pPr algn="ctr"/>
                      <a:r>
                        <a:rPr lang="en-US" sz="1600">
                          <a:effectLst/>
                          <a:latin typeface="Times New Roman" panose="02020603050405020304" pitchFamily="18" charset="0"/>
                          <a:cs typeface="Times New Roman" panose="02020603050405020304" pitchFamily="18" charset="0"/>
                        </a:rPr>
                        <a:t>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Dược phẩm khác chưa được phân vào đâu</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Kg</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691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1.650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171,46</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137,84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5037543"/>
                  </a:ext>
                </a:extLst>
              </a:tr>
              <a:tr h="236811">
                <a:tc>
                  <a:txBody>
                    <a:bodyPr/>
                    <a:lstStyle/>
                    <a:p>
                      <a:pPr algn="ctr"/>
                      <a:r>
                        <a:rPr lang="en-US" sz="1600">
                          <a:effectLst/>
                          <a:latin typeface="Times New Roman" panose="02020603050405020304" pitchFamily="18" charset="0"/>
                          <a:cs typeface="Times New Roman" panose="02020603050405020304" pitchFamily="18" charset="0"/>
                        </a:rPr>
                        <a:t>8</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Thức ăn cho gia cầm</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Tấn</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44.584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121.347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115,45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118,47</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9826755"/>
                  </a:ext>
                </a:extLst>
              </a:tr>
              <a:tr h="236811">
                <a:tc>
                  <a:txBody>
                    <a:bodyPr/>
                    <a:lstStyle/>
                    <a:p>
                      <a:pPr algn="ctr"/>
                      <a:r>
                        <a:rPr lang="en-US" sz="1600">
                          <a:effectLst/>
                          <a:latin typeface="Times New Roman" panose="02020603050405020304" pitchFamily="18" charset="0"/>
                          <a:cs typeface="Times New Roman" panose="02020603050405020304" pitchFamily="18" charset="0"/>
                        </a:rPr>
                        <a:t>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Nước có vị hoa quả</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1000 lít</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1.600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4.145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124,22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121,13</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8741523"/>
                  </a:ext>
                </a:extLst>
              </a:tr>
              <a:tr h="282612">
                <a:tc>
                  <a:txBody>
                    <a:bodyPr/>
                    <a:lstStyle/>
                    <a:p>
                      <a:pPr algn="ctr"/>
                      <a:r>
                        <a:rPr lang="en-US" sz="1600">
                          <a:effectLst/>
                          <a:latin typeface="Times New Roman" panose="02020603050405020304" pitchFamily="18" charset="0"/>
                          <a:cs typeface="Times New Roman" panose="02020603050405020304" pitchFamily="18" charset="0"/>
                        </a:rPr>
                        <a:t>10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Giầy dép </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1000 đôi</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78</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175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114,71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125,90</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9576061"/>
                  </a:ext>
                </a:extLst>
              </a:tr>
              <a:tr h="282612">
                <a:tc>
                  <a:txBody>
                    <a:bodyPr/>
                    <a:lstStyle/>
                    <a:p>
                      <a:pPr algn="ctr"/>
                      <a:r>
                        <a:rPr lang="en-US" sz="1600">
                          <a:effectLst/>
                          <a:latin typeface="Times New Roman" panose="02020603050405020304" pitchFamily="18" charset="0"/>
                          <a:cs typeface="Times New Roman" panose="02020603050405020304" pitchFamily="18" charset="0"/>
                        </a:rPr>
                        <a:t>11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Đá ốp lát</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M2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253.574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600">
                          <a:effectLst/>
                          <a:latin typeface="Times New Roman" panose="02020603050405020304" pitchFamily="18" charset="0"/>
                          <a:cs typeface="Times New Roman" panose="02020603050405020304" pitchFamily="18" charset="0"/>
                        </a:rPr>
                        <a:t>713.135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110,13</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110,48</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142624"/>
                  </a:ext>
                </a:extLst>
              </a:tr>
              <a:tr h="236811">
                <a:tc>
                  <a:txBody>
                    <a:bodyPr/>
                    <a:lstStyle/>
                    <a:p>
                      <a:pPr algn="ctr"/>
                      <a:r>
                        <a:rPr lang="en-US" sz="1600">
                          <a:effectLst/>
                          <a:latin typeface="Times New Roman" panose="02020603050405020304" pitchFamily="18" charset="0"/>
                          <a:cs typeface="Times New Roman" panose="02020603050405020304" pitchFamily="18" charset="0"/>
                        </a:rPr>
                        <a:t>12</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effectLst/>
                          <a:latin typeface="Times New Roman" panose="02020603050405020304" pitchFamily="18" charset="0"/>
                          <a:cs typeface="Times New Roman" panose="02020603050405020304" pitchFamily="18" charset="0"/>
                        </a:rPr>
                        <a:t>Dung dịch đạm huyết thanh</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Lít</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3.256.509</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9.276.065</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105,44</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a:effectLst/>
                          <a:latin typeface="Times New Roman" panose="02020603050405020304" pitchFamily="18" charset="0"/>
                          <a:cs typeface="Times New Roman" panose="02020603050405020304" pitchFamily="18" charset="0"/>
                        </a:rPr>
                        <a:t>110,11</a:t>
                      </a:r>
                      <a:endParaRPr lang="vi-VN"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698" marR="59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7757415"/>
                  </a:ext>
                </a:extLst>
              </a:tr>
            </a:tbl>
          </a:graphicData>
        </a:graphic>
      </p:graphicFrame>
      <p:sp>
        <p:nvSpPr>
          <p:cNvPr id="4" name="TextBox 3">
            <a:extLst>
              <a:ext uri="{FF2B5EF4-FFF2-40B4-BE49-F238E27FC236}">
                <a16:creationId xmlns:a16="http://schemas.microsoft.com/office/drawing/2014/main" id="{917D6B8B-5ED5-D0F6-D9E1-CE771D151F08}"/>
              </a:ext>
            </a:extLst>
          </p:cNvPr>
          <p:cNvSpPr txBox="1"/>
          <p:nvPr/>
        </p:nvSpPr>
        <p:spPr>
          <a:xfrm>
            <a:off x="1041759" y="582658"/>
            <a:ext cx="9905873"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SPCN tăng so cùng kỳ</a:t>
            </a:r>
          </a:p>
          <a:p>
            <a:pPr>
              <a:lnSpc>
                <a:spcPct val="100000"/>
              </a:lnSpc>
            </a:pPr>
            <a:endParaRPr lang="vi-VN" sz="2400" b="1">
              <a:latin typeface="+mj-lt"/>
              <a:cs typeface="Arial" panose="020B0604020202020204" pitchFamily="34" charset="0"/>
            </a:endParaRPr>
          </a:p>
        </p:txBody>
      </p:sp>
      <p:sp>
        <p:nvSpPr>
          <p:cNvPr id="11" name="TextBox 10">
            <a:extLst>
              <a:ext uri="{FF2B5EF4-FFF2-40B4-BE49-F238E27FC236}">
                <a16:creationId xmlns:a16="http://schemas.microsoft.com/office/drawing/2014/main" id="{13BD5938-F1E7-9EAA-0575-2031EE44DA67}"/>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1914560446"/>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F24EE61-5A16-F440-9F8F-0479EEDEA33F}"/>
              </a:ext>
            </a:extLst>
          </p:cNvPr>
          <p:cNvGraphicFramePr>
            <a:graphicFrameLocks noGrp="1"/>
          </p:cNvGraphicFramePr>
          <p:nvPr/>
        </p:nvGraphicFramePr>
        <p:xfrm>
          <a:off x="947956" y="1326790"/>
          <a:ext cx="9924177" cy="5373095"/>
        </p:xfrm>
        <a:graphic>
          <a:graphicData uri="http://schemas.openxmlformats.org/drawingml/2006/table">
            <a:tbl>
              <a:tblPr>
                <a:tableStyleId>{5C22544A-7EE6-4342-B048-85BDC9FD1C3A}</a:tableStyleId>
              </a:tblPr>
              <a:tblGrid>
                <a:gridCol w="712191">
                  <a:extLst>
                    <a:ext uri="{9D8B030D-6E8A-4147-A177-3AD203B41FA5}">
                      <a16:colId xmlns:a16="http://schemas.microsoft.com/office/drawing/2014/main" val="65196909"/>
                    </a:ext>
                  </a:extLst>
                </a:gridCol>
                <a:gridCol w="3317018">
                  <a:extLst>
                    <a:ext uri="{9D8B030D-6E8A-4147-A177-3AD203B41FA5}">
                      <a16:colId xmlns:a16="http://schemas.microsoft.com/office/drawing/2014/main" val="2367131484"/>
                    </a:ext>
                  </a:extLst>
                </a:gridCol>
                <a:gridCol w="1046065">
                  <a:extLst>
                    <a:ext uri="{9D8B030D-6E8A-4147-A177-3AD203B41FA5}">
                      <a16:colId xmlns:a16="http://schemas.microsoft.com/office/drawing/2014/main" val="3173305619"/>
                    </a:ext>
                  </a:extLst>
                </a:gridCol>
                <a:gridCol w="1342725">
                  <a:extLst>
                    <a:ext uri="{9D8B030D-6E8A-4147-A177-3AD203B41FA5}">
                      <a16:colId xmlns:a16="http://schemas.microsoft.com/office/drawing/2014/main" val="445889806"/>
                    </a:ext>
                  </a:extLst>
                </a:gridCol>
                <a:gridCol w="1417149">
                  <a:extLst>
                    <a:ext uri="{9D8B030D-6E8A-4147-A177-3AD203B41FA5}">
                      <a16:colId xmlns:a16="http://schemas.microsoft.com/office/drawing/2014/main" val="65393432"/>
                    </a:ext>
                  </a:extLst>
                </a:gridCol>
                <a:gridCol w="1106017">
                  <a:extLst>
                    <a:ext uri="{9D8B030D-6E8A-4147-A177-3AD203B41FA5}">
                      <a16:colId xmlns:a16="http://schemas.microsoft.com/office/drawing/2014/main" val="4063520525"/>
                    </a:ext>
                  </a:extLst>
                </a:gridCol>
                <a:gridCol w="983012">
                  <a:extLst>
                    <a:ext uri="{9D8B030D-6E8A-4147-A177-3AD203B41FA5}">
                      <a16:colId xmlns:a16="http://schemas.microsoft.com/office/drawing/2014/main" val="2699093010"/>
                    </a:ext>
                  </a:extLst>
                </a:gridCol>
              </a:tblGrid>
              <a:tr h="769591">
                <a:tc>
                  <a:txBody>
                    <a:bodyPr/>
                    <a:lstStyle/>
                    <a:p>
                      <a:pPr algn="ctr"/>
                      <a:r>
                        <a:rPr lang="en-US" sz="1400" b="1">
                          <a:effectLst/>
                          <a:latin typeface="Times New Roman" panose="02020603050405020304" pitchFamily="18" charset="0"/>
                          <a:cs typeface="Times New Roman" panose="02020603050405020304" pitchFamily="18" charset="0"/>
                        </a:rPr>
                        <a:t>STT</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675005" algn="ctr"/>
                      <a:r>
                        <a:rPr lang="en-US" sz="1400" b="1">
                          <a:effectLst/>
                          <a:latin typeface="Times New Roman" panose="02020603050405020304" pitchFamily="18" charset="0"/>
                          <a:cs typeface="Times New Roman" panose="02020603050405020304" pitchFamily="18" charset="0"/>
                        </a:rPr>
                        <a:t>Tên Sản Phẩm</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ĐVT</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Tháng 3/2023</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Quý I/2023</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Chỉ số tháng 3/2023 so với 3/2022 (%)</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effectLst/>
                          <a:latin typeface="Times New Roman" panose="02020603050405020304" pitchFamily="18" charset="0"/>
                          <a:cs typeface="Times New Roman" panose="02020603050405020304" pitchFamily="18" charset="0"/>
                        </a:rPr>
                        <a:t>Chỉ số Quý I/2023 so với cùng kỳ (%)</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5268742"/>
                  </a:ext>
                </a:extLst>
              </a:tr>
              <a:tr h="152252">
                <a:tc>
                  <a:txBody>
                    <a:bodyPr/>
                    <a:lstStyle/>
                    <a:p>
                      <a:pPr algn="ctr"/>
                      <a:r>
                        <a:rPr lang="en-US" sz="1400" b="1">
                          <a:effectLst/>
                          <a:latin typeface="Times New Roman" panose="02020603050405020304" pitchFamily="18" charset="0"/>
                          <a:cs typeface="Times New Roman" panose="02020603050405020304" pitchFamily="18" charset="0"/>
                        </a:rPr>
                        <a:t>II</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r>
                        <a:rPr lang="en-US" sz="1400" b="1">
                          <a:effectLst/>
                          <a:latin typeface="Times New Roman" panose="02020603050405020304" pitchFamily="18" charset="0"/>
                          <a:cs typeface="Times New Roman" panose="02020603050405020304" pitchFamily="18" charset="0"/>
                        </a:rPr>
                        <a:t>Một số sản phẩm giảm so với cùng kỳ</a:t>
                      </a:r>
                      <a:endParaRPr lang="vi-V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4173270524"/>
                  </a:ext>
                </a:extLst>
              </a:tr>
              <a:tr h="285034">
                <a:tc>
                  <a:txBody>
                    <a:bodyPr/>
                    <a:lstStyle/>
                    <a:p>
                      <a:pPr algn="ctr"/>
                      <a:r>
                        <a:rPr lang="en-US" sz="1400">
                          <a:effectLst/>
                          <a:latin typeface="Times New Roman" panose="02020603050405020304" pitchFamily="18" charset="0"/>
                          <a:cs typeface="Times New Roman" panose="02020603050405020304" pitchFamily="18" charset="0"/>
                        </a:rPr>
                        <a:t>1</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Cấu kiện nhà lắp sẵn bằng kim loại</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279</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653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184,77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21,92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0776945"/>
                  </a:ext>
                </a:extLst>
              </a:tr>
              <a:tr h="285034">
                <a:tc>
                  <a:txBody>
                    <a:bodyPr/>
                    <a:lstStyle/>
                    <a:p>
                      <a:pPr algn="ctr"/>
                      <a:r>
                        <a:rPr lang="en-US" sz="1400">
                          <a:effectLst/>
                          <a:latin typeface="Times New Roman" panose="02020603050405020304" pitchFamily="18" charset="0"/>
                          <a:cs typeface="Times New Roman" panose="02020603050405020304" pitchFamily="18" charset="0"/>
                        </a:rPr>
                        <a:t>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Bàn nhựa giả mây</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Chiếc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7.850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22.703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41,36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46,47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267188"/>
                  </a:ext>
                </a:extLst>
              </a:tr>
              <a:tr h="285034">
                <a:tc>
                  <a:txBody>
                    <a:bodyPr/>
                    <a:lstStyle/>
                    <a:p>
                      <a:pPr algn="ctr"/>
                      <a:r>
                        <a:rPr lang="en-US" sz="1400">
                          <a:effectLst/>
                          <a:latin typeface="Times New Roman" panose="02020603050405020304" pitchFamily="18" charset="0"/>
                          <a:cs typeface="Times New Roman" panose="02020603050405020304" pitchFamily="18" charset="0"/>
                        </a:rPr>
                        <a:t>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Tấm lợp bằng kim loại</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15.000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38.016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49,15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49,44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5570735"/>
                  </a:ext>
                </a:extLst>
              </a:tr>
              <a:tr h="285034">
                <a:tc>
                  <a:txBody>
                    <a:bodyPr/>
                    <a:lstStyle/>
                    <a:p>
                      <a:pPr algn="ctr"/>
                      <a:r>
                        <a:rPr lang="en-US" sz="1400">
                          <a:effectLst/>
                          <a:latin typeface="Times New Roman" panose="02020603050405020304" pitchFamily="18" charset="0"/>
                          <a:cs typeface="Times New Roman" panose="02020603050405020304" pitchFamily="18" charset="0"/>
                        </a:rPr>
                        <a:t>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Quặng inmenit và tinh quặng inmenit</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490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4.176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57,58</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59,19</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2659950"/>
                  </a:ext>
                </a:extLst>
              </a:tr>
              <a:tr h="285034">
                <a:tc>
                  <a:txBody>
                    <a:bodyPr/>
                    <a:lstStyle/>
                    <a:p>
                      <a:pPr algn="ctr"/>
                      <a:r>
                        <a:rPr lang="en-US" sz="1400">
                          <a:effectLst/>
                          <a:latin typeface="Times New Roman" panose="02020603050405020304" pitchFamily="18" charset="0"/>
                          <a:cs typeface="Times New Roman" panose="02020603050405020304" pitchFamily="18" charset="0"/>
                        </a:rPr>
                        <a:t>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Ghế nhựa giả mây</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Chiếc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32.300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96.882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59,52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59,41</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8606217"/>
                  </a:ext>
                </a:extLst>
              </a:tr>
              <a:tr h="285034">
                <a:tc>
                  <a:txBody>
                    <a:bodyPr/>
                    <a:lstStyle/>
                    <a:p>
                      <a:pPr algn="ctr"/>
                      <a:r>
                        <a:rPr lang="en-US" sz="1400">
                          <a:effectLst/>
                          <a:latin typeface="Times New Roman" panose="02020603050405020304" pitchFamily="18" charset="0"/>
                          <a:cs typeface="Times New Roman" panose="02020603050405020304" pitchFamily="18" charset="0"/>
                        </a:rPr>
                        <a:t>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Nước yến và nước bổ dưỡng khác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1000 lít</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1.320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3.165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84,94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64,29</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9916313"/>
                  </a:ext>
                </a:extLst>
              </a:tr>
              <a:tr h="285034">
                <a:tc>
                  <a:txBody>
                    <a:bodyPr/>
                    <a:lstStyle/>
                    <a:p>
                      <a:pPr algn="ctr"/>
                      <a:r>
                        <a:rPr lang="en-US" sz="1400">
                          <a:effectLst/>
                          <a:latin typeface="Times New Roman" panose="02020603050405020304" pitchFamily="18" charset="0"/>
                          <a:cs typeface="Times New Roman" panose="02020603050405020304" pitchFamily="18" charset="0"/>
                        </a:rPr>
                        <a:t>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Ôxy</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104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265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65,41</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67,43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750785"/>
                  </a:ext>
                </a:extLst>
              </a:tr>
              <a:tr h="285034">
                <a:tc>
                  <a:txBody>
                    <a:bodyPr/>
                    <a:lstStyle/>
                    <a:p>
                      <a:pPr algn="ctr"/>
                      <a:r>
                        <a:rPr lang="en-US" sz="1400">
                          <a:effectLst/>
                          <a:latin typeface="Times New Roman" panose="02020603050405020304" pitchFamily="18" charset="0"/>
                          <a:cs typeface="Times New Roman" panose="02020603050405020304" pitchFamily="18" charset="0"/>
                        </a:rPr>
                        <a:t>8</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Bao và túi (kể cả loại hình nón) từ plastic khác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66,67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68,82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6907657"/>
                  </a:ext>
                </a:extLst>
              </a:tr>
              <a:tr h="162993">
                <a:tc>
                  <a:txBody>
                    <a:bodyPr/>
                    <a:lstStyle/>
                    <a:p>
                      <a:pPr algn="ctr"/>
                      <a:r>
                        <a:rPr lang="en-US" sz="1400">
                          <a:effectLst/>
                          <a:latin typeface="Times New Roman" panose="02020603050405020304" pitchFamily="18" charset="0"/>
                          <a:cs typeface="Times New Roman" panose="02020603050405020304" pitchFamily="18" charset="0"/>
                        </a:rPr>
                        <a:t>9</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Tôm đông lạnh</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100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275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158,73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72,75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9488024"/>
                  </a:ext>
                </a:extLst>
              </a:tr>
              <a:tr h="285034">
                <a:tc>
                  <a:txBody>
                    <a:bodyPr/>
                    <a:lstStyle/>
                    <a:p>
                      <a:pPr algn="ctr"/>
                      <a:r>
                        <a:rPr lang="en-US" sz="1400">
                          <a:effectLst/>
                          <a:latin typeface="Times New Roman" panose="02020603050405020304" pitchFamily="18" charset="0"/>
                          <a:cs typeface="Times New Roman" panose="02020603050405020304" pitchFamily="18" charset="0"/>
                        </a:rPr>
                        <a:t>10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Bàn bằng gỗ các lọai</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Chiếc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268.145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861.180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66,59</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74,62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7352875"/>
                  </a:ext>
                </a:extLst>
              </a:tr>
              <a:tr h="184252">
                <a:tc>
                  <a:txBody>
                    <a:bodyPr/>
                    <a:lstStyle/>
                    <a:p>
                      <a:pPr algn="ctr"/>
                      <a:r>
                        <a:rPr lang="en-US" sz="1400">
                          <a:effectLst/>
                          <a:latin typeface="Times New Roman" panose="02020603050405020304" pitchFamily="18" charset="0"/>
                          <a:cs typeface="Times New Roman" panose="02020603050405020304" pitchFamily="18" charset="0"/>
                        </a:rPr>
                        <a:t>11</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Thuốc nước để tiêm</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Lít</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13.602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35.350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106,55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76,60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638085"/>
                  </a:ext>
                </a:extLst>
              </a:tr>
              <a:tr h="317481">
                <a:tc>
                  <a:txBody>
                    <a:bodyPr/>
                    <a:lstStyle/>
                    <a:p>
                      <a:pPr algn="ctr"/>
                      <a:r>
                        <a:rPr lang="en-US" sz="1400">
                          <a:effectLst/>
                          <a:latin typeface="Times New Roman" panose="02020603050405020304" pitchFamily="18" charset="0"/>
                          <a:cs typeface="Times New Roman" panose="02020603050405020304" pitchFamily="18" charset="0"/>
                        </a:rPr>
                        <a:t>12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Các loại mền chăn, các loại nệm, đệm…</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1000 cái</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323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926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82,40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80,52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9024028"/>
                  </a:ext>
                </a:extLst>
              </a:tr>
              <a:tr h="285034">
                <a:tc>
                  <a:txBody>
                    <a:bodyPr/>
                    <a:lstStyle/>
                    <a:p>
                      <a:pPr algn="ctr"/>
                      <a:r>
                        <a:rPr lang="en-US" sz="1400">
                          <a:effectLst/>
                          <a:latin typeface="Times New Roman" panose="02020603050405020304" pitchFamily="18" charset="0"/>
                          <a:cs typeface="Times New Roman" panose="02020603050405020304" pitchFamily="18" charset="0"/>
                        </a:rPr>
                        <a:t>13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Thùng, hộp bằng bìa cứng (trừ bìa nhăn)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1000 chiếc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2.141</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6.586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74,60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74,88</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6539102"/>
                  </a:ext>
                </a:extLst>
              </a:tr>
              <a:tr h="285034">
                <a:tc>
                  <a:txBody>
                    <a:bodyPr/>
                    <a:lstStyle/>
                    <a:p>
                      <a:pPr algn="ctr"/>
                      <a:r>
                        <a:rPr lang="en-US" sz="1400">
                          <a:effectLst/>
                          <a:latin typeface="Times New Roman" panose="02020603050405020304" pitchFamily="18" charset="0"/>
                          <a:cs typeface="Times New Roman" panose="02020603050405020304" pitchFamily="18" charset="0"/>
                        </a:rPr>
                        <a:t>14</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Gang thỏi hợp kim; Gang kính</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Tấn</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240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422</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72,07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69,18</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6308174"/>
                  </a:ext>
                </a:extLst>
              </a:tr>
              <a:tr h="285034">
                <a:tc>
                  <a:txBody>
                    <a:bodyPr/>
                    <a:lstStyle/>
                    <a:p>
                      <a:pPr algn="ctr"/>
                      <a:r>
                        <a:rPr lang="en-US" sz="1400">
                          <a:effectLst/>
                          <a:latin typeface="Times New Roman" panose="02020603050405020304" pitchFamily="18" charset="0"/>
                          <a:cs typeface="Times New Roman" panose="02020603050405020304" pitchFamily="18" charset="0"/>
                        </a:rPr>
                        <a:t>15</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effectLst/>
                          <a:latin typeface="Times New Roman" panose="02020603050405020304" pitchFamily="18" charset="0"/>
                          <a:cs typeface="Times New Roman" panose="02020603050405020304" pitchFamily="18" charset="0"/>
                        </a:rPr>
                        <a:t>Ghế khác có khung bằng gỗ</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Chiếc</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507.376</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1.646.253</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52400" algn="ctr"/>
                      <a:r>
                        <a:rPr lang="en-US" sz="1400">
                          <a:effectLst/>
                          <a:latin typeface="Times New Roman" panose="02020603050405020304" pitchFamily="18" charset="0"/>
                          <a:cs typeface="Times New Roman" panose="02020603050405020304" pitchFamily="18" charset="0"/>
                        </a:rPr>
                        <a:t>72,50</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a:effectLst/>
                          <a:latin typeface="Times New Roman" panose="02020603050405020304" pitchFamily="18" charset="0"/>
                          <a:cs typeface="Times New Roman" panose="02020603050405020304" pitchFamily="18" charset="0"/>
                        </a:rPr>
                        <a:t>82,07</a:t>
                      </a:r>
                      <a:endParaRPr lang="vi-V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562" marR="54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3504840"/>
                  </a:ext>
                </a:extLst>
              </a:tr>
            </a:tbl>
          </a:graphicData>
        </a:graphic>
      </p:graphicFrame>
      <p:sp>
        <p:nvSpPr>
          <p:cNvPr id="3" name="TextBox 2">
            <a:extLst>
              <a:ext uri="{FF2B5EF4-FFF2-40B4-BE49-F238E27FC236}">
                <a16:creationId xmlns:a16="http://schemas.microsoft.com/office/drawing/2014/main" id="{43E788C8-D70D-13CD-F05F-CEC7A9062DEB}"/>
              </a:ext>
            </a:extLst>
          </p:cNvPr>
          <p:cNvSpPr txBox="1"/>
          <p:nvPr/>
        </p:nvSpPr>
        <p:spPr>
          <a:xfrm>
            <a:off x="1041759" y="582658"/>
            <a:ext cx="9905873"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SPCN giảm so cùng kỳ</a:t>
            </a:r>
          </a:p>
          <a:p>
            <a:pPr>
              <a:lnSpc>
                <a:spcPct val="100000"/>
              </a:lnSpc>
            </a:pPr>
            <a:endParaRPr lang="vi-VN" sz="2400" b="1">
              <a:latin typeface="+mj-lt"/>
              <a:cs typeface="Arial" panose="020B0604020202020204" pitchFamily="34" charset="0"/>
            </a:endParaRPr>
          </a:p>
        </p:txBody>
      </p:sp>
      <p:sp>
        <p:nvSpPr>
          <p:cNvPr id="10" name="TextBox 9">
            <a:extLst>
              <a:ext uri="{FF2B5EF4-FFF2-40B4-BE49-F238E27FC236}">
                <a16:creationId xmlns:a16="http://schemas.microsoft.com/office/drawing/2014/main" id="{067B5E30-3A79-2347-B087-9962DA03B25F}"/>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335043312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4012862112"/>
              </p:ext>
            </p:extLst>
          </p:nvPr>
        </p:nvGraphicFramePr>
        <p:xfrm>
          <a:off x="668099" y="1493889"/>
          <a:ext cx="11115204" cy="3657600"/>
        </p:xfrm>
        <a:graphic>
          <a:graphicData uri="http://schemas.openxmlformats.org/drawingml/2006/table">
            <a:tbl>
              <a:tblPr firstRow="1" bandRow="1"/>
              <a:tblGrid>
                <a:gridCol w="11115204">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a)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Chế biến gỗ và các sản phẩm từ gỗ</a:t>
                      </a:r>
                      <a:endParaRPr lang="vi-VN" sz="2400" b="1" i="1" kern="1200" dirty="0">
                        <a:solidFill>
                          <a:srgbClr val="FF0000"/>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Chế biến giường, tủ, bàn, ghế: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Chỉ số SXCN Quý I/2023 giảm 20,42%. Các DN xuất khẩu lớn trên địa bàn tỉnh đang duy trì sản xuất nhờ các đơn hàng cũ, đến tháng 3/2023 một số DN vẫn chưa có đơn hàng mới do người dân nhiều quốc gia tiếp tục thắt chặt chi tiêu trước tình trạng lạm phát cao</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Chế biến dăm gỗ: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sản lượng dăm gỗ tăng </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47,82</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so với cùng kỳ. Trong quý I sản lượng tồn tại các thị trường Nhật, Trung Quốc... khá lớn, giá dăm giảm nên khách hàng chậm nhận đơn hàng hoặc ký đơn hàng mới. DN gặp khó khăn vì khách hàng chậm nhận hàng, chưa có đơn hàng mới, giá bán giảm (khoảng 20-30 USD/tấn) trong khi giá mua nguyên liệu giảm nhẹ/nguyên liệu đã mua từ trước rất cao</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bàn, ghế đan nhựa giả mây: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Sản lượng ghế nhựa giả mây giảm 40,59%; sản lượng bàn nhựa giả mây các loại giảm 53,53%. Các DN xuất khẩu lớn trên địa bàn tỉnh đang duy trì sản xuất nhờ các đơn hàng cũ, một số DN chưa có đơn hàng mới do người dân nhiều quốc gia tiếp tục thắt chặt chi tiêu</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5CF4A21C-0313-8FC5-4FB1-1BD8C2D24DBC}"/>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9" name="TextBox 8">
            <a:extLst>
              <a:ext uri="{FF2B5EF4-FFF2-40B4-BE49-F238E27FC236}">
                <a16:creationId xmlns:a16="http://schemas.microsoft.com/office/drawing/2014/main" id="{A758F3C8-0E10-E4BF-C18A-EB967E820C70}"/>
              </a:ext>
            </a:extLst>
          </p:cNvPr>
          <p:cNvSpPr txBox="1"/>
          <p:nvPr/>
        </p:nvSpPr>
        <p:spPr>
          <a:xfrm>
            <a:off x="484027" y="33910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3504603032"/>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830521018"/>
              </p:ext>
            </p:extLst>
          </p:nvPr>
        </p:nvGraphicFramePr>
        <p:xfrm>
          <a:off x="668099" y="1574412"/>
          <a:ext cx="10942264" cy="3383280"/>
        </p:xfrm>
        <a:graphic>
          <a:graphicData uri="http://schemas.openxmlformats.org/drawingml/2006/table">
            <a:tbl>
              <a:tblPr firstRow="1" bandRow="1"/>
              <a:tblGrid>
                <a:gridCol w="10942264">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b)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Chế biến nông - thủy sản, thực phẩm và đồ uống </a:t>
                      </a:r>
                      <a:endParaRPr lang="vi-VN" sz="2400" b="1" i="1" kern="1200" dirty="0">
                        <a:solidFill>
                          <a:srgbClr val="FF0000"/>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Chế biến thực phẩm: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Sản lượng tôm đông lạnh giảm 27,25%, phi lê cá giảm 2,14% so với cùng kỳ. Nhóm ngành thủy sản tiếp tục gặp khó khăn do lạm phát tăng cao, thị trường Châu Âu giảm sức mua, các DN chế biến thủy sản vẫn đang sản xuất các đơn hàng cũ từ quý IV/2022 chuyển sang, chưa ký được các đơn hàng xuất khẩu mới. Bên cạnh đó, DN chế biến tôm đông lạnh gặp khó khăn trong nguồn nguyên liệu và cạnh tranh giá bán.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sữa, kem chưa cô đặc:</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Quý I/2023, sản lượng sữa, kem chưa cô đặc giảm 1,13%. Nhà máy Sữa Bình Định vẫn duy trì sản xuất ổn định; tuy nhiên, mặt hàng sữa thuộc nhóm hàng tiêu dùng nhanh có thời hạn sử dụng ngắn nên Nhà máy Sữa Bình Định cân đối kế hoạch sản xuất đảm bảo lượng tồn kho không vượt mức.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tinh bột sắn: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sản lượng tinh bột sắn tăng 39,82%. Hiện nay, các doanh nghiệp chế biến tinh bột sắn đã ổn định về nguồn nguyên liệu do đó, các nhà máy đã sản xuất ổn định.</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71D650F8-8025-2DF1-41C8-9F70F0529E56}"/>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0A61643C-2EDA-B1D4-4C81-6E2C04367F10}"/>
              </a:ext>
            </a:extLst>
          </p:cNvPr>
          <p:cNvSpPr txBox="1"/>
          <p:nvPr/>
        </p:nvSpPr>
        <p:spPr>
          <a:xfrm>
            <a:off x="475638" y="269061"/>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2054937218"/>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2580865774"/>
              </p:ext>
            </p:extLst>
          </p:nvPr>
        </p:nvGraphicFramePr>
        <p:xfrm>
          <a:off x="732631" y="1850006"/>
          <a:ext cx="11115204" cy="2407920"/>
        </p:xfrm>
        <a:graphic>
          <a:graphicData uri="http://schemas.openxmlformats.org/drawingml/2006/table">
            <a:tbl>
              <a:tblPr firstRow="1" bandRow="1"/>
              <a:tblGrid>
                <a:gridCol w="11115204">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b)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Chế biến nông - thủy sản, thực phẩm và đồ uống (tt) </a:t>
                      </a:r>
                      <a:endParaRPr lang="vi-VN" sz="2400" b="1" i="1" kern="1200" dirty="0">
                        <a:solidFill>
                          <a:srgbClr val="FF0000"/>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thức ăn chăn nuôi: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sản lượng thức ăn chăn nuôi tăng 7,28% so với cùng kỳ. Hiện nay, người dân đang trong quá trình tái đàn gia súc, gia cầm; mặt khác, giá bán sản phẩm tăng cao nên người dân cân nhắc thận trọng trong việc lựa chọn, sử dụng thức ăn chăn nuôi. </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đồ uống: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sản lượng bia đóng chai, tăng 5,99%.</a:t>
                      </a:r>
                      <a:r>
                        <a:rPr lang="nl-NL" sz="18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Các DN sản xuất đồ uống trên địa bàn tỉnh không tăng sản lượng sản xuất, duy trì sản xuất ổn định. Hiện nay nhiều DN hoạt động cầm chừng do ít đơn hàng hoặc không ký được đơn hàng mới, nhiều ngành cắt giảm lao động hoặc giảm thời gian làm việc.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6C0C6D9F-5577-8725-BC7D-116083984A04}"/>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8" name="TextBox 7">
            <a:extLst>
              <a:ext uri="{FF2B5EF4-FFF2-40B4-BE49-F238E27FC236}">
                <a16:creationId xmlns:a16="http://schemas.microsoft.com/office/drawing/2014/main" id="{A212D9EA-03F1-76F4-3093-E420E25FC32E}"/>
              </a:ext>
            </a:extLst>
          </p:cNvPr>
          <p:cNvSpPr txBox="1"/>
          <p:nvPr/>
        </p:nvSpPr>
        <p:spPr>
          <a:xfrm>
            <a:off x="509194" y="33910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1659633241"/>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625647857"/>
              </p:ext>
            </p:extLst>
          </p:nvPr>
        </p:nvGraphicFramePr>
        <p:xfrm>
          <a:off x="671007" y="1569528"/>
          <a:ext cx="10849985" cy="2407920"/>
        </p:xfrm>
        <a:graphic>
          <a:graphicData uri="http://schemas.openxmlformats.org/drawingml/2006/table">
            <a:tbl>
              <a:tblPr firstRow="1" bandRow="1"/>
              <a:tblGrid>
                <a:gridCol w="10849985">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c)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Chế tạo máy và cơ khí</a:t>
                      </a:r>
                      <a:endParaRPr lang="vi-VN" sz="2400" b="1" i="1" kern="1200" dirty="0">
                        <a:solidFill>
                          <a:srgbClr val="FF0000"/>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Ngành sản xuất kim loại: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chỉ số sản xuất kim loại tăng 9,72% so với cùng kỳ; sản lượng gang thỏi hợp kim giảm 30,82%, sản lượng ống thép tăng 70,65% so với cùng kỳ do Công ty TNHH MTV Hoa Sen Bình Định nhận được nhiều đơn hàng, thúc đẩy sản lượng sản xuất tăng so với cùng kỳ.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Ngành sản xuất sản phẩm từ kim loại đúc sẵn: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chỉ số sản xuất sản phẩm từ kim loại đúc sẵn giảm 25,38% so với cùng kỳ. Chủ yếu do lạm phát ở các nước</a:t>
                      </a:r>
                      <a:r>
                        <a:rPr lang="nl-NL" sz="1800" b="0" kern="1200" baseline="0" dirty="0">
                          <a:solidFill>
                            <a:schemeClr val="dk1"/>
                          </a:solidFill>
                          <a:effectLst/>
                          <a:latin typeface="Times New Roman" panose="02020603050405020304" pitchFamily="18" charset="0"/>
                          <a:ea typeface="+mn-ea"/>
                          <a:cs typeface="Times New Roman" panose="02020603050405020304" pitchFamily="18" charset="0"/>
                        </a:rPr>
                        <a:t> tăng</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cao nên hoạt động đầu tư xây dựng chững lại ảnh hưởng đến sản lượng tiêu thụ các sản phẩm này.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76B53514-00E4-94A4-0FAA-4E041705D8DE}"/>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8" name="TextBox 7">
            <a:extLst>
              <a:ext uri="{FF2B5EF4-FFF2-40B4-BE49-F238E27FC236}">
                <a16:creationId xmlns:a16="http://schemas.microsoft.com/office/drawing/2014/main" id="{88DCD618-4605-D71E-F5D2-BC475834C351}"/>
              </a:ext>
            </a:extLst>
          </p:cNvPr>
          <p:cNvSpPr txBox="1"/>
          <p:nvPr/>
        </p:nvSpPr>
        <p:spPr>
          <a:xfrm>
            <a:off x="525972" y="269061"/>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1318858644"/>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2911053921"/>
              </p:ext>
            </p:extLst>
          </p:nvPr>
        </p:nvGraphicFramePr>
        <p:xfrm>
          <a:off x="529904" y="1460471"/>
          <a:ext cx="11316749" cy="2407920"/>
        </p:xfrm>
        <a:graphic>
          <a:graphicData uri="http://schemas.openxmlformats.org/drawingml/2006/table">
            <a:tbl>
              <a:tblPr firstRow="1" bandRow="1"/>
              <a:tblGrid>
                <a:gridCol w="11316749">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d)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May mặc</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và</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giày</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da </a:t>
                      </a:r>
                      <a:endParaRPr lang="vi-VN" sz="2400" b="1" i="1" kern="1200" dirty="0">
                        <a:solidFill>
                          <a:srgbClr val="FF0000"/>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trang phục: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chỉ số sản xuất trang phục tăng 23,41% so với cùng kỳ. </a:t>
                      </a:r>
                      <a:r>
                        <a:rPr lang="nl-NL" sz="1800" b="1" kern="1200" dirty="0">
                          <a:solidFill>
                            <a:schemeClr val="dk1"/>
                          </a:solidFill>
                          <a:effectLst/>
                          <a:latin typeface="Times New Roman" panose="02020603050405020304" pitchFamily="18" charset="0"/>
                          <a:ea typeface="+mn-ea"/>
                          <a:cs typeface="Times New Roman" panose="02020603050405020304" pitchFamily="18" charset="0"/>
                        </a:rPr>
                        <a:t>Đây là ngành có sự phục hồi và tăng trưởng tốt nhất trong những tháng đầu năm 2023</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các DN đã ổn định sản xuất và tiếp cận thị trường đầu ra cho sản phẩm, trong đó xuất khẩu đang có xu hướng tăng. </a:t>
                      </a:r>
                      <a:endParaRPr lang="en-US"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1800" b="1" kern="1200" dirty="0">
                          <a:solidFill>
                            <a:schemeClr val="dk1"/>
                          </a:solidFill>
                          <a:effectLst/>
                          <a:latin typeface="Times New Roman" panose="02020603050405020304" pitchFamily="18" charset="0"/>
                          <a:ea typeface="+mn-ea"/>
                          <a:cs typeface="Times New Roman" panose="02020603050405020304" pitchFamily="18" charset="0"/>
                        </a:rPr>
                        <a:t>Sản xuất da và các sản phẩm có liên quan: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Quý I/2023, chỉ số sản xuất da và các sản phẩm có liên quan tăng 26,23% so cùng kỳ. Sản lượng giày dép các loại tăng </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25,9</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so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cùng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kỳ</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Tháng 3, ngành giày dép có xu hướng tăng nhẹ, một</a:t>
                      </a:r>
                      <a:r>
                        <a:rPr lang="nl-NL" sz="1800" b="0" kern="1200" baseline="0" dirty="0">
                          <a:solidFill>
                            <a:schemeClr val="dk1"/>
                          </a:solidFill>
                          <a:effectLst/>
                          <a:latin typeface="Times New Roman" panose="02020603050405020304" pitchFamily="18" charset="0"/>
                          <a:ea typeface="+mn-ea"/>
                          <a:cs typeface="Times New Roman" panose="02020603050405020304" pitchFamily="18" charset="0"/>
                        </a:rPr>
                        <a:t> số</a:t>
                      </a:r>
                      <a:r>
                        <a:rPr lang="nl-NL" sz="1800" b="0" kern="1200" dirty="0">
                          <a:solidFill>
                            <a:schemeClr val="dk1"/>
                          </a:solidFill>
                          <a:effectLst/>
                          <a:latin typeface="Times New Roman" panose="02020603050405020304" pitchFamily="18" charset="0"/>
                          <a:ea typeface="+mn-ea"/>
                          <a:cs typeface="Times New Roman" panose="02020603050405020304" pitchFamily="18" charset="0"/>
                        </a:rPr>
                        <a:t> DN đang phục hồi, hiện nay đã nhận được đơn hàng và đang tăng cường sản xuất</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82C5C0EF-BA23-A027-E233-913F421CDCE4}"/>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8" name="TextBox 7">
            <a:extLst>
              <a:ext uri="{FF2B5EF4-FFF2-40B4-BE49-F238E27FC236}">
                <a16:creationId xmlns:a16="http://schemas.microsoft.com/office/drawing/2014/main" id="{9A302388-5BB7-94C0-B855-17158A3DE692}"/>
              </a:ext>
            </a:extLst>
          </p:cNvPr>
          <p:cNvSpPr txBox="1"/>
          <p:nvPr/>
        </p:nvSpPr>
        <p:spPr>
          <a:xfrm>
            <a:off x="450471" y="33910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396229455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526235202"/>
              </p:ext>
            </p:extLst>
          </p:nvPr>
        </p:nvGraphicFramePr>
        <p:xfrm>
          <a:off x="529904" y="1460471"/>
          <a:ext cx="11316749" cy="4297680"/>
        </p:xfrm>
        <a:graphic>
          <a:graphicData uri="http://schemas.openxmlformats.org/drawingml/2006/table">
            <a:tbl>
              <a:tblPr firstRow="1" bandRow="1"/>
              <a:tblGrid>
                <a:gridCol w="11316749">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1" i="1" kern="1200">
                          <a:solidFill>
                            <a:srgbClr val="FF0000"/>
                          </a:solidFill>
                          <a:effectLst/>
                          <a:latin typeface="Times New Roman" panose="02020603050405020304" pitchFamily="18" charset="0"/>
                          <a:ea typeface="+mn-ea"/>
                          <a:cs typeface="Times New Roman" panose="02020603050405020304" pitchFamily="18" charset="0"/>
                        </a:rPr>
                        <a:t> e) </a:t>
                      </a:r>
                      <a:r>
                        <a:rPr lang="nl-NL" sz="2400" b="1" i="1" kern="1200" dirty="0">
                          <a:solidFill>
                            <a:srgbClr val="FF0000"/>
                          </a:solidFill>
                          <a:effectLst/>
                          <a:latin typeface="Times New Roman" panose="02020603050405020304" pitchFamily="18" charset="0"/>
                          <a:ea typeface="+mn-ea"/>
                          <a:cs typeface="Times New Roman" panose="02020603050405020304" pitchFamily="18" charset="0"/>
                        </a:rPr>
                        <a:t>Sản xuất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sản</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phẩm</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từ</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cao</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su</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1" i="1" kern="1200" dirty="0" err="1">
                          <a:solidFill>
                            <a:srgbClr val="FF0000"/>
                          </a:solidFill>
                          <a:effectLst/>
                          <a:latin typeface="Times New Roman" panose="02020603050405020304" pitchFamily="18" charset="0"/>
                          <a:ea typeface="+mn-ea"/>
                          <a:cs typeface="Times New Roman" panose="02020603050405020304" pitchFamily="18" charset="0"/>
                        </a:rPr>
                        <a:t>và</a:t>
                      </a:r>
                      <a:r>
                        <a:rPr lang="en-US" sz="2400" b="1" i="1" kern="1200" dirty="0">
                          <a:solidFill>
                            <a:srgbClr val="FF0000"/>
                          </a:solidFill>
                          <a:effectLst/>
                          <a:latin typeface="Times New Roman" panose="02020603050405020304" pitchFamily="18" charset="0"/>
                          <a:ea typeface="+mn-ea"/>
                          <a:cs typeface="Times New Roman" panose="02020603050405020304" pitchFamily="18" charset="0"/>
                        </a:rPr>
                        <a:t> plastic: </a:t>
                      </a:r>
                      <a:r>
                        <a:rPr lang="nl-NL" sz="2400" b="0" kern="1200" dirty="0">
                          <a:solidFill>
                            <a:schemeClr val="dk1"/>
                          </a:solidFill>
                          <a:effectLst/>
                          <a:latin typeface="Times New Roman" panose="02020603050405020304" pitchFamily="18" charset="0"/>
                          <a:ea typeface="+mn-ea"/>
                          <a:cs typeface="Times New Roman" panose="02020603050405020304" pitchFamily="18" charset="0"/>
                        </a:rPr>
                        <a:t>Quý I/2023, Chỉ số sản xuất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phẩm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plastic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1,18% so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cùng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kỳ</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Bao</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túi</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plastic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khác</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Quý I/2023</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bao</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túi</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plastic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khác</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31,18</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 so cùng kỳ. Hiện nay, nhiều DN chưa nhận được đơn hàng ngay từ đầu năm để sản xuất, nên sản xuất cầm chừng</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nl-NL" sz="2200" b="1" kern="1200" dirty="0">
                          <a:solidFill>
                            <a:schemeClr val="dk1"/>
                          </a:solidFill>
                          <a:effectLst/>
                          <a:latin typeface="Times New Roman" panose="02020603050405020304" pitchFamily="18" charset="0"/>
                          <a:ea typeface="+mn-ea"/>
                          <a:cs typeface="Times New Roman" panose="02020603050405020304" pitchFamily="18" charset="0"/>
                        </a:rPr>
                        <a:t>Ống tuýp, ống dẫn và ống vòi loại cứng: </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Quý I/2023</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1,48</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 so với cùng kỳ. </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Do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nhu</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cầu</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ống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ống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phụ</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thuộc</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vào</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diễn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biến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trường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bất</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động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xây</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dựng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mà</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nay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bất</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động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đóng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băng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kéo</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theo</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ngành</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xây</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dựng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cũng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bị</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ảnh</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hưởng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nên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nhu</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cầu</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dùng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đến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DN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nhận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đơn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ít</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cầm</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chừng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22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Tấm</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phiến</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màng</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lỏ</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dải</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khác</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bằng</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plastic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loại</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1" kern="1200" dirty="0" err="1">
                          <a:solidFill>
                            <a:schemeClr val="dk1"/>
                          </a:solidFill>
                          <a:effectLst/>
                          <a:latin typeface="Times New Roman" panose="02020603050405020304" pitchFamily="18" charset="0"/>
                          <a:ea typeface="+mn-ea"/>
                          <a:cs typeface="Times New Roman" panose="02020603050405020304" pitchFamily="18" charset="0"/>
                        </a:rPr>
                        <a:t>xốp</a:t>
                      </a:r>
                      <a:r>
                        <a:rPr lang="en-US" sz="2200" b="1" kern="1200" dirty="0">
                          <a:solidFill>
                            <a:schemeClr val="dk1"/>
                          </a:solidFill>
                          <a:effectLst/>
                          <a:latin typeface="Times New Roman" panose="02020603050405020304" pitchFamily="18" charset="0"/>
                          <a:ea typeface="+mn-ea"/>
                          <a:cs typeface="Times New Roman" panose="02020603050405020304" pitchFamily="18" charset="0"/>
                        </a:rPr>
                        <a:t>: </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Quý I/2023</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tấm</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phiến</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màng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lỏ</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dải</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khác</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bằng</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plastic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loại</a:t>
                      </a:r>
                      <a:r>
                        <a:rPr lang="en-US" sz="22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200" b="0" kern="1200" dirty="0" err="1">
                          <a:solidFill>
                            <a:schemeClr val="dk1"/>
                          </a:solidFill>
                          <a:effectLst/>
                          <a:latin typeface="Times New Roman" panose="02020603050405020304" pitchFamily="18" charset="0"/>
                          <a:ea typeface="+mn-ea"/>
                          <a:cs typeface="Times New Roman" panose="02020603050405020304" pitchFamily="18" charset="0"/>
                        </a:rPr>
                        <a:t>xốp</a:t>
                      </a:r>
                      <a:r>
                        <a:rPr lang="nl-NL" sz="2200" b="0" kern="1200" dirty="0">
                          <a:solidFill>
                            <a:schemeClr val="dk1"/>
                          </a:solidFill>
                          <a:effectLst/>
                          <a:latin typeface="Times New Roman" panose="02020603050405020304" pitchFamily="18" charset="0"/>
                          <a:ea typeface="+mn-ea"/>
                          <a:cs typeface="Times New Roman" panose="02020603050405020304" pitchFamily="18" charset="0"/>
                        </a:rPr>
                        <a:t> tăng 7,23% so với cùng kỳ. </a:t>
                      </a:r>
                      <a:endParaRPr lang="vi-VN" sz="22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7DE9C339-0374-CDFA-118B-72A1D05AC25F}"/>
              </a:ext>
            </a:extLst>
          </p:cNvPr>
          <p:cNvSpPr txBox="1"/>
          <p:nvPr/>
        </p:nvSpPr>
        <p:spPr>
          <a:xfrm>
            <a:off x="1033370" y="800772"/>
            <a:ext cx="10490531" cy="830997"/>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100717"/>
                </a:solidFill>
                <a:latin typeface="Times New Roman" panose="02020603050405020304" pitchFamily="18" charset="0"/>
                <a:cs typeface="Times New Roman" panose="02020603050405020304" pitchFamily="18" charset="0"/>
              </a:rPr>
              <a:t>Tình hình sản xuất một số sản phẩm công nghiệp chủ yếu</a:t>
            </a:r>
          </a:p>
          <a:p>
            <a:pPr>
              <a:lnSpc>
                <a:spcPct val="100000"/>
              </a:lnSpc>
            </a:pPr>
            <a:endParaRPr lang="vi-VN" sz="2400" b="1">
              <a:latin typeface="+mj-lt"/>
              <a:cs typeface="Arial" panose="020B0604020202020204" pitchFamily="34" charset="0"/>
            </a:endParaRPr>
          </a:p>
        </p:txBody>
      </p:sp>
      <p:sp>
        <p:nvSpPr>
          <p:cNvPr id="8" name="TextBox 7">
            <a:extLst>
              <a:ext uri="{FF2B5EF4-FFF2-40B4-BE49-F238E27FC236}">
                <a16:creationId xmlns:a16="http://schemas.microsoft.com/office/drawing/2014/main" id="{9C784448-56E3-AF56-D992-57722184ED5C}"/>
              </a:ext>
            </a:extLst>
          </p:cNvPr>
          <p:cNvSpPr txBox="1"/>
          <p:nvPr/>
        </p:nvSpPr>
        <p:spPr>
          <a:xfrm>
            <a:off x="529904" y="33910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269258353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itle 1">
            <a:extLst>
              <a:ext uri="{FF2B5EF4-FFF2-40B4-BE49-F238E27FC236}">
                <a16:creationId xmlns:a16="http://schemas.microsoft.com/office/drawing/2014/main" id="{043A532B-0CE2-B90E-CC36-8FD11383D8F6}"/>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9" name="Straight Connector 8">
            <a:extLst>
              <a:ext uri="{FF2B5EF4-FFF2-40B4-BE49-F238E27FC236}">
                <a16:creationId xmlns:a16="http://schemas.microsoft.com/office/drawing/2014/main" id="{F047903E-12DC-EF93-EB3D-87D93CD9BB70}"/>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EB582734-3D1D-43AA-2177-24D77ED8C8F5}"/>
              </a:ext>
            </a:extLst>
          </p:cNvPr>
          <p:cNvGraphicFramePr>
            <a:graphicFrameLocks noChangeAspect="1"/>
          </p:cNvGraphicFramePr>
          <p:nvPr>
            <p:extLst>
              <p:ext uri="{D42A27DB-BD31-4B8C-83A1-F6EECF244321}">
                <p14:modId xmlns:p14="http://schemas.microsoft.com/office/powerpoint/2010/main" val="3001706522"/>
              </p:ext>
            </p:extLst>
          </p:nvPr>
        </p:nvGraphicFramePr>
        <p:xfrm>
          <a:off x="400050" y="1336675"/>
          <a:ext cx="11391900" cy="4181475"/>
        </p:xfrm>
        <a:graphic>
          <a:graphicData uri="http://schemas.openxmlformats.org/presentationml/2006/ole">
            <mc:AlternateContent xmlns:mc="http://schemas.openxmlformats.org/markup-compatibility/2006">
              <mc:Choice xmlns:v="urn:schemas-microsoft-com:vml" Requires="v">
                <p:oleObj spid="_x0000_s4097" name="Worksheet" r:id="rId4" imgW="11391840" imgH="4181342" progId="Excel.Sheet.8">
                  <p:embed/>
                </p:oleObj>
              </mc:Choice>
              <mc:Fallback>
                <p:oleObj name="Worksheet" r:id="rId4" imgW="11391840" imgH="4181342" progId="Excel.Sheet.8">
                  <p:embed/>
                  <p:pic>
                    <p:nvPicPr>
                      <p:cNvPr id="3" name="Object 2">
                        <a:extLst>
                          <a:ext uri="{FF2B5EF4-FFF2-40B4-BE49-F238E27FC236}">
                            <a16:creationId xmlns:a16="http://schemas.microsoft.com/office/drawing/2014/main" id="{EB582734-3D1D-43AA-2177-24D77ED8C8F5}"/>
                          </a:ext>
                        </a:extLst>
                      </p:cNvPr>
                      <p:cNvPicPr/>
                      <p:nvPr/>
                    </p:nvPicPr>
                    <p:blipFill>
                      <a:blip r:embed="rId5"/>
                      <a:stretch>
                        <a:fillRect/>
                      </a:stretch>
                    </p:blipFill>
                    <p:spPr>
                      <a:xfrm>
                        <a:off x="400050" y="1336675"/>
                        <a:ext cx="11391900" cy="4181475"/>
                      </a:xfrm>
                      <a:prstGeom prst="rect">
                        <a:avLst/>
                      </a:prstGeom>
                    </p:spPr>
                  </p:pic>
                </p:oleObj>
              </mc:Fallback>
            </mc:AlternateContent>
          </a:graphicData>
        </a:graphic>
      </p:graphicFrame>
    </p:spTree>
    <p:extLst>
      <p:ext uri="{BB962C8B-B14F-4D97-AF65-F5344CB8AC3E}">
        <p14:creationId xmlns:p14="http://schemas.microsoft.com/office/powerpoint/2010/main" val="29813936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9D7A4C3-2B51-D193-AED2-C30C6A60473F}"/>
              </a:ext>
            </a:extLst>
          </p:cNvPr>
          <p:cNvGraphicFramePr>
            <a:graphicFrameLocks noGrp="1"/>
          </p:cNvGraphicFramePr>
          <p:nvPr>
            <p:extLst>
              <p:ext uri="{D42A27DB-BD31-4B8C-83A1-F6EECF244321}">
                <p14:modId xmlns:p14="http://schemas.microsoft.com/office/powerpoint/2010/main" val="1683109597"/>
              </p:ext>
            </p:extLst>
          </p:nvPr>
        </p:nvGraphicFramePr>
        <p:xfrm>
          <a:off x="420585" y="1875050"/>
          <a:ext cx="11350829" cy="3627120"/>
        </p:xfrm>
        <a:graphic>
          <a:graphicData uri="http://schemas.openxmlformats.org/drawingml/2006/table">
            <a:tbl>
              <a:tblPr firstRow="1" bandRow="1"/>
              <a:tblGrid>
                <a:gridCol w="11350829">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i="0" kern="1200">
                          <a:solidFill>
                            <a:schemeClr val="tx1"/>
                          </a:solidFill>
                          <a:effectLst/>
                          <a:latin typeface="Times New Roman" panose="02020603050405020304" pitchFamily="18" charset="0"/>
                          <a:ea typeface="+mn-ea"/>
                          <a:cs typeface="Times New Roman" panose="02020603050405020304" pitchFamily="18" charset="0"/>
                        </a:rPr>
                        <a:t> </a:t>
                      </a:r>
                      <a:r>
                        <a:rPr lang="en-US" sz="2400" b="0" i="0" kern="1200">
                          <a:solidFill>
                            <a:schemeClr val="tx1"/>
                          </a:solidFill>
                          <a:effectLst/>
                          <a:latin typeface="Times New Roman" panose="02020603050405020304" pitchFamily="18" charset="0"/>
                          <a:ea typeface="+mn-ea"/>
                          <a:cs typeface="Times New Roman" panose="02020603050405020304" pitchFamily="18" charset="0"/>
                        </a:rPr>
                        <a:t>Theo Kế hoạch: Quý I năm 2023 có 30 Dự án SXCN đi vào hoạt động với tổng diện tích 44 ha, tổng vốn đầu tư 872 tỷ đồng; trong đó có 02 Dự án trọng điểm (trên 100 tỷ đồng)</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0" i="0" kern="1200">
                          <a:solidFill>
                            <a:schemeClr val="tx1"/>
                          </a:solidFill>
                          <a:effectLst/>
                          <a:latin typeface="Times New Roman" panose="02020603050405020304" pitchFamily="18" charset="0"/>
                          <a:ea typeface="+mn-ea"/>
                          <a:cs typeface="Times New Roman" panose="02020603050405020304" pitchFamily="18" charset="0"/>
                        </a:rPr>
                        <a:t> Tuy nhiên, cuối quý I chỉ có 02 Dự án SXCN đi vào hoạt động gồm:</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400" b="0" i="0" kern="1200">
                          <a:solidFill>
                            <a:schemeClr val="tx1"/>
                          </a:solidFill>
                          <a:effectLst/>
                          <a:latin typeface="Times New Roman" panose="02020603050405020304" pitchFamily="18" charset="0"/>
                          <a:ea typeface="+mn-ea"/>
                          <a:cs typeface="Times New Roman" panose="02020603050405020304" pitchFamily="18" charset="0"/>
                        </a:rPr>
                        <a:t> 01 Dự án trọng điểm (Dự án mở rộng nhà máy may Delta Galil)</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400" b="0" i="0" kern="1200">
                          <a:solidFill>
                            <a:schemeClr val="tx1"/>
                          </a:solidFill>
                          <a:effectLst/>
                          <a:latin typeface="Times New Roman" panose="02020603050405020304" pitchFamily="18" charset="0"/>
                          <a:ea typeface="+mn-ea"/>
                          <a:cs typeface="Times New Roman" panose="02020603050405020304" pitchFamily="18" charset="0"/>
                        </a:rPr>
                        <a:t> 01 Dự án SXCN (Nhà máy cưa xẻ gỗ và sản xuất gỗ lạng - Công ty TNHH Nhơn Hai Mít tại CCN Bình Dương).</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0" i="0" kern="1200">
                          <a:solidFill>
                            <a:schemeClr val="tx1"/>
                          </a:solidFill>
                          <a:effectLst/>
                          <a:latin typeface="Times New Roman" panose="02020603050405020304" pitchFamily="18" charset="0"/>
                          <a:ea typeface="+mn-ea"/>
                          <a:cs typeface="Times New Roman" panose="02020603050405020304" pitchFamily="18" charset="0"/>
                        </a:rPr>
                        <a:t> Đối với Dự án trọng điểm còn lại (Nhà máy sản xuất nhiên liệu sinh học rắn - Công ty TNHH Năng lượng xanh Hà Tiên) dự kiến đi vào hoạt động tháng 8/2023 </a:t>
                      </a:r>
                      <a:endParaRPr lang="vi-VN" sz="2200" b="0" i="0" kern="1200" dirty="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3" name="TextBox 2">
            <a:extLst>
              <a:ext uri="{FF2B5EF4-FFF2-40B4-BE49-F238E27FC236}">
                <a16:creationId xmlns:a16="http://schemas.microsoft.com/office/drawing/2014/main" id="{7DE9C339-0374-CDFA-118B-72A1D05AC25F}"/>
              </a:ext>
            </a:extLst>
          </p:cNvPr>
          <p:cNvSpPr txBox="1"/>
          <p:nvPr/>
        </p:nvSpPr>
        <p:spPr>
          <a:xfrm>
            <a:off x="1033370" y="800772"/>
            <a:ext cx="10490531" cy="1200329"/>
          </a:xfrm>
          <a:prstGeom prst="rect">
            <a:avLst/>
          </a:prstGeom>
          <a:noFill/>
        </p:spPr>
        <p:txBody>
          <a:bodyPr wrap="square">
            <a:spAutoFit/>
          </a:bodyPr>
          <a:lstStyle/>
          <a:p>
            <a:r>
              <a:rPr lang="vi-VN" sz="2400" b="1">
                <a:latin typeface="+mj-lt"/>
                <a:cs typeface="Arial" panose="020B0604020202020204" pitchFamily="34" charset="0"/>
              </a:rPr>
              <a:t>2.2.1. Công nghiệp: </a:t>
            </a:r>
            <a:r>
              <a:rPr lang="en-US" sz="2400" b="1" spc="-20">
                <a:solidFill>
                  <a:srgbClr val="FF0000"/>
                </a:solidFill>
                <a:latin typeface="Times New Roman" panose="02020603050405020304" pitchFamily="18" charset="0"/>
                <a:cs typeface="Times New Roman" panose="02020603050405020304" pitchFamily="18" charset="0"/>
              </a:rPr>
              <a:t>Tiến độ thực hiện các dự án sản xuất công nghiệp dự kiến đi vào hoạt động Quý I năm 2023</a:t>
            </a:r>
          </a:p>
          <a:p>
            <a:pPr>
              <a:lnSpc>
                <a:spcPct val="100000"/>
              </a:lnSpc>
            </a:pPr>
            <a:endParaRPr lang="vi-VN" sz="2400" b="1">
              <a:latin typeface="+mj-lt"/>
              <a:cs typeface="Arial" panose="020B0604020202020204" pitchFamily="34" charset="0"/>
            </a:endParaRPr>
          </a:p>
        </p:txBody>
      </p:sp>
      <p:sp>
        <p:nvSpPr>
          <p:cNvPr id="8" name="TextBox 7">
            <a:extLst>
              <a:ext uri="{FF2B5EF4-FFF2-40B4-BE49-F238E27FC236}">
                <a16:creationId xmlns:a16="http://schemas.microsoft.com/office/drawing/2014/main" id="{9C784448-56E3-AF56-D992-57722184ED5C}"/>
              </a:ext>
            </a:extLst>
          </p:cNvPr>
          <p:cNvSpPr txBox="1"/>
          <p:nvPr/>
        </p:nvSpPr>
        <p:spPr>
          <a:xfrm>
            <a:off x="529904" y="238439"/>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2891713991"/>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graphicFrame>
        <p:nvGraphicFramePr>
          <p:cNvPr id="2" name="Table 1">
            <a:extLst>
              <a:ext uri="{FF2B5EF4-FFF2-40B4-BE49-F238E27FC236}">
                <a16:creationId xmlns:a16="http://schemas.microsoft.com/office/drawing/2014/main" id="{3E45EC01-8919-CDD1-BF49-FD790779B8D8}"/>
              </a:ext>
            </a:extLst>
          </p:cNvPr>
          <p:cNvGraphicFramePr>
            <a:graphicFrameLocks noGrp="1"/>
          </p:cNvGraphicFramePr>
          <p:nvPr>
            <p:extLst>
              <p:ext uri="{D42A27DB-BD31-4B8C-83A1-F6EECF244321}">
                <p14:modId xmlns:p14="http://schemas.microsoft.com/office/powerpoint/2010/main" val="3421289634"/>
              </p:ext>
            </p:extLst>
          </p:nvPr>
        </p:nvGraphicFramePr>
        <p:xfrm>
          <a:off x="671618" y="1789818"/>
          <a:ext cx="11520382" cy="3450340"/>
        </p:xfrm>
        <a:graphic>
          <a:graphicData uri="http://schemas.openxmlformats.org/drawingml/2006/table">
            <a:tbl>
              <a:tblPr firstRow="1" bandRow="1"/>
              <a:tblGrid>
                <a:gridCol w="11520382">
                  <a:extLst>
                    <a:ext uri="{9D8B030D-6E8A-4147-A177-3AD203B41FA5}">
                      <a16:colId xmlns:a16="http://schemas.microsoft.com/office/drawing/2014/main" val="3655493598"/>
                    </a:ext>
                  </a:extLst>
                </a:gridCol>
              </a:tblGrid>
              <a:tr h="172517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Tốc độ tăng GRDP quý I của ngành Xây dựng là 5,6%</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Trong đó:</a:t>
                      </a:r>
                      <a:endParaRPr lang="es-ES"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1725170">
                <a:tc>
                  <a:txBody>
                    <a:body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061796"/>
                  </a:ext>
                </a:extLst>
              </a:tr>
            </a:tbl>
          </a:graphicData>
        </a:graphic>
      </p:graphicFrame>
      <p:sp>
        <p:nvSpPr>
          <p:cNvPr id="3" name="TextBox 2">
            <a:extLst>
              <a:ext uri="{FF2B5EF4-FFF2-40B4-BE49-F238E27FC236}">
                <a16:creationId xmlns:a16="http://schemas.microsoft.com/office/drawing/2014/main" id="{60054F37-D506-492E-9518-8F2B20935E29}"/>
              </a:ext>
            </a:extLst>
          </p:cNvPr>
          <p:cNvSpPr txBox="1"/>
          <p:nvPr/>
        </p:nvSpPr>
        <p:spPr>
          <a:xfrm>
            <a:off x="1711863" y="1156177"/>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2.2.2. Xây dựng</a:t>
            </a:r>
          </a:p>
        </p:txBody>
      </p:sp>
      <p:graphicFrame>
        <p:nvGraphicFramePr>
          <p:cNvPr id="8" name="Object 7">
            <a:extLst>
              <a:ext uri="{FF2B5EF4-FFF2-40B4-BE49-F238E27FC236}">
                <a16:creationId xmlns:a16="http://schemas.microsoft.com/office/drawing/2014/main" id="{8E39C58B-8C14-ED24-4F8F-8FE8A862AEBE}"/>
              </a:ext>
            </a:extLst>
          </p:cNvPr>
          <p:cNvGraphicFramePr>
            <a:graphicFrameLocks noChangeAspect="1"/>
          </p:cNvGraphicFramePr>
          <p:nvPr>
            <p:extLst>
              <p:ext uri="{D42A27DB-BD31-4B8C-83A1-F6EECF244321}">
                <p14:modId xmlns:p14="http://schemas.microsoft.com/office/powerpoint/2010/main" val="1538356926"/>
              </p:ext>
            </p:extLst>
          </p:nvPr>
        </p:nvGraphicFramePr>
        <p:xfrm>
          <a:off x="671618" y="3142668"/>
          <a:ext cx="10567270" cy="2701768"/>
        </p:xfrm>
        <a:graphic>
          <a:graphicData uri="http://schemas.openxmlformats.org/presentationml/2006/ole">
            <mc:AlternateContent xmlns:mc="http://schemas.openxmlformats.org/markup-compatibility/2006">
              <mc:Choice xmlns:v="urn:schemas-microsoft-com:vml" Requires="v">
                <p:oleObj spid="_x0000_s13313" name="Worksheet" r:id="rId3" imgW="6296040" imgH="1609592" progId="Excel.Sheet.12">
                  <p:embed/>
                </p:oleObj>
              </mc:Choice>
              <mc:Fallback>
                <p:oleObj name="Worksheet" r:id="rId3" imgW="6296040" imgH="1609592" progId="Excel.Sheet.12">
                  <p:embed/>
                  <p:pic>
                    <p:nvPicPr>
                      <p:cNvPr id="8" name="Object 7">
                        <a:extLst>
                          <a:ext uri="{FF2B5EF4-FFF2-40B4-BE49-F238E27FC236}">
                            <a16:creationId xmlns:a16="http://schemas.microsoft.com/office/drawing/2014/main" id="{8E39C58B-8C14-ED24-4F8F-8FE8A862AEBE}"/>
                          </a:ext>
                        </a:extLst>
                      </p:cNvPr>
                      <p:cNvPicPr/>
                      <p:nvPr/>
                    </p:nvPicPr>
                    <p:blipFill>
                      <a:blip r:embed="rId4"/>
                      <a:stretch>
                        <a:fillRect/>
                      </a:stretch>
                    </p:blipFill>
                    <p:spPr>
                      <a:xfrm>
                        <a:off x="671618" y="3142668"/>
                        <a:ext cx="10567270" cy="2701768"/>
                      </a:xfrm>
                      <a:prstGeom prst="rect">
                        <a:avLst/>
                      </a:prstGeom>
                    </p:spPr>
                  </p:pic>
                </p:oleObj>
              </mc:Fallback>
            </mc:AlternateContent>
          </a:graphicData>
        </a:graphic>
      </p:graphicFrame>
    </p:spTree>
    <p:extLst>
      <p:ext uri="{BB962C8B-B14F-4D97-AF65-F5344CB8AC3E}">
        <p14:creationId xmlns:p14="http://schemas.microsoft.com/office/powerpoint/2010/main" val="31778580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EEF524-2669-CB3B-A2D7-1A3F0888A442}"/>
              </a:ext>
            </a:extLst>
          </p:cNvPr>
          <p:cNvGraphicFramePr/>
          <p:nvPr>
            <p:extLst>
              <p:ext uri="{D42A27DB-BD31-4B8C-83A1-F6EECF244321}">
                <p14:modId xmlns:p14="http://schemas.microsoft.com/office/powerpoint/2010/main" val="1475126565"/>
              </p:ext>
            </p:extLst>
          </p:nvPr>
        </p:nvGraphicFramePr>
        <p:xfrm>
          <a:off x="-2561489" y="1264916"/>
          <a:ext cx="1459497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5AA71F44-86C5-1027-2789-D11F6043A540}"/>
              </a:ext>
            </a:extLst>
          </p:cNvPr>
          <p:cNvSpPr txBox="1"/>
          <p:nvPr/>
        </p:nvSpPr>
        <p:spPr>
          <a:xfrm>
            <a:off x="1167595" y="554557"/>
            <a:ext cx="3448764"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2.2.2. Xây dựng</a:t>
            </a:r>
          </a:p>
        </p:txBody>
      </p:sp>
      <p:sp>
        <p:nvSpPr>
          <p:cNvPr id="7" name="TextBox 6">
            <a:extLst>
              <a:ext uri="{FF2B5EF4-FFF2-40B4-BE49-F238E27FC236}">
                <a16:creationId xmlns:a16="http://schemas.microsoft.com/office/drawing/2014/main" id="{CA70BC92-6CA9-4A1F-4B61-29A46D2A51FE}"/>
              </a:ext>
            </a:extLst>
          </p:cNvPr>
          <p:cNvSpPr txBox="1"/>
          <p:nvPr/>
        </p:nvSpPr>
        <p:spPr>
          <a:xfrm>
            <a:off x="1572638" y="1034083"/>
            <a:ext cx="9502712" cy="461665"/>
          </a:xfrm>
          <a:prstGeom prst="rect">
            <a:avLst/>
          </a:prstGeom>
          <a:noFill/>
        </p:spPr>
        <p:txBody>
          <a:bodyPr wrap="square">
            <a:spAutoFit/>
          </a:bodyPr>
          <a:lstStyle/>
          <a:p>
            <a:pPr marL="342900" indent="-342900">
              <a:lnSpc>
                <a:spcPct val="100000"/>
              </a:lnSpc>
              <a:buFont typeface="Wingdings" panose="05000000000000000000" pitchFamily="2" charset="2"/>
              <a:buChar char="v"/>
            </a:pPr>
            <a:r>
              <a:rPr lang="vi-VN" sz="2400" b="1">
                <a:latin typeface="+mj-lt"/>
                <a:cs typeface="Arial" panose="020B0604020202020204" pitchFamily="34" charset="0"/>
              </a:rPr>
              <a:t> Nguyên</a:t>
            </a:r>
            <a:r>
              <a:rPr lang="en-US" sz="2400" b="1">
                <a:latin typeface="+mj-lt"/>
                <a:cs typeface="Arial" panose="020B0604020202020204" pitchFamily="34" charset="0"/>
              </a:rPr>
              <a:t> </a:t>
            </a:r>
            <a:r>
              <a:rPr lang="en-US" sz="2400" b="1" dirty="0" err="1">
                <a:latin typeface="Times New Roman" panose="02020603050405020304" pitchFamily="18" charset="0"/>
                <a:cs typeface="Times New Roman" panose="02020603050405020304" pitchFamily="18" charset="0"/>
              </a:rPr>
              <a:t>nhân</a:t>
            </a:r>
            <a:r>
              <a:rPr lang="vi-VN" sz="2400" b="1" dirty="0">
                <a:latin typeface="Times New Roman" panose="02020603050405020304" pitchFamily="18" charset="0"/>
                <a:cs typeface="Times New Roman" panose="02020603050405020304" pitchFamily="18" charset="0"/>
              </a:rPr>
              <a:t> </a:t>
            </a:r>
            <a:r>
              <a:rPr lang="vi-VN" sz="2400" b="1" dirty="0">
                <a:latin typeface="+mj-lt"/>
                <a:cs typeface="Arial" panose="020B0604020202020204" pitchFamily="34" charset="0"/>
              </a:rPr>
              <a:t>GRDP ngành xây dựng tăng thấp hơn so với cùng kỳ</a:t>
            </a:r>
          </a:p>
        </p:txBody>
      </p:sp>
      <p:sp>
        <p:nvSpPr>
          <p:cNvPr id="10" name="TextBox 9">
            <a:extLst>
              <a:ext uri="{FF2B5EF4-FFF2-40B4-BE49-F238E27FC236}">
                <a16:creationId xmlns:a16="http://schemas.microsoft.com/office/drawing/2014/main" id="{7F71ABEB-8983-05C7-1A1D-6484CD73FF3C}"/>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Tree>
    <p:extLst>
      <p:ext uri="{BB962C8B-B14F-4D97-AF65-F5344CB8AC3E}">
        <p14:creationId xmlns:p14="http://schemas.microsoft.com/office/powerpoint/2010/main" val="38471469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3706578389"/>
              </p:ext>
            </p:extLst>
          </p:nvPr>
        </p:nvGraphicFramePr>
        <p:xfrm>
          <a:off x="620152" y="1275335"/>
          <a:ext cx="4868180" cy="5791200"/>
        </p:xfrm>
        <a:graphic>
          <a:graphicData uri="http://schemas.openxmlformats.org/drawingml/2006/table">
            <a:tbl>
              <a:tblPr firstRow="1" bandRow="1"/>
              <a:tblGrid>
                <a:gridCol w="4868180">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Tổ chức thành công Hội nghị “Nâng cao chất lượng các công trình xây dựng cơ bản trên địa bàn tỉnh”.</a:t>
                      </a:r>
                      <a:endParaRPr lang="en-US" sz="20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Tập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trung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thực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tác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bồi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thường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GPMB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dự</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án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vi-VN" sz="2000" b="0" kern="1200" dirty="0">
                          <a:solidFill>
                            <a:schemeClr val="dk1"/>
                          </a:solidFill>
                          <a:effectLst/>
                          <a:latin typeface="Times New Roman" panose="02020603050405020304" pitchFamily="18" charset="0"/>
                          <a:ea typeface="+mn-ea"/>
                          <a:cs typeface="Times New Roman" panose="02020603050405020304" pitchFamily="18" charset="0"/>
                        </a:rPr>
                        <a:t>cao tốc Bắc-Nam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it-IT" sz="2000" b="0" kern="1200" dirty="0">
                          <a:solidFill>
                            <a:schemeClr val="dk1"/>
                          </a:solidFill>
                          <a:effectLst/>
                          <a:latin typeface="Times New Roman" panose="02020603050405020304" pitchFamily="18" charset="0"/>
                          <a:ea typeface="+mn-ea"/>
                          <a:cs typeface="Times New Roman" panose="02020603050405020304" pitchFamily="18" charset="0"/>
                        </a:rPr>
                        <a:t>đoạn qua địa </a:t>
                      </a:r>
                      <a:r>
                        <a:rPr lang="it-IT" sz="2000" b="0" kern="1200">
                          <a:solidFill>
                            <a:schemeClr val="dk1"/>
                          </a:solidFill>
                          <a:effectLst/>
                          <a:latin typeface="Times New Roman" panose="02020603050405020304" pitchFamily="18" charset="0"/>
                          <a:ea typeface="+mn-ea"/>
                          <a:cs typeface="Times New Roman" panose="02020603050405020304" pitchFamily="18" charset="0"/>
                        </a:rPr>
                        <a:t>bàn tỉnh</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0" kern="1200">
                          <a:solidFill>
                            <a:schemeClr val="dk1"/>
                          </a:solidFill>
                          <a:effectLst/>
                          <a:latin typeface="Times New Roman" panose="02020603050405020304" pitchFamily="18" charset="0"/>
                          <a:ea typeface="+mn-ea"/>
                          <a:cs typeface="Times New Roman" panose="02020603050405020304" pitchFamily="18" charset="0"/>
                        </a:rPr>
                        <a:t> Thị trường Bất động sản trầm lắng. Trong quý chỉ có 27/80 doanh nghiệp BĐS đang hoạt động phát sinh doanh thu</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0" kern="1200">
                          <a:solidFill>
                            <a:schemeClr val="dk1"/>
                          </a:solidFill>
                          <a:effectLst/>
                          <a:latin typeface="Times New Roman" panose="02020603050405020304" pitchFamily="18" charset="0"/>
                          <a:ea typeface="+mn-ea"/>
                          <a:cs typeface="Times New Roman" panose="02020603050405020304" pitchFamily="18" charset="0"/>
                        </a:rPr>
                        <a:t> Số lượt giao dịch chuyển nhượng nhà đất </a:t>
                      </a:r>
                      <a:r>
                        <a:rPr lang="it-IT" sz="2000" b="1" kern="1200">
                          <a:solidFill>
                            <a:schemeClr val="dk1"/>
                          </a:solidFill>
                          <a:effectLst/>
                          <a:latin typeface="Times New Roman" panose="02020603050405020304" pitchFamily="18" charset="0"/>
                          <a:ea typeface="+mn-ea"/>
                          <a:cs typeface="Times New Roman" panose="02020603050405020304" pitchFamily="18" charset="0"/>
                        </a:rPr>
                        <a:t>giảm 29,7% </a:t>
                      </a:r>
                      <a:r>
                        <a:rPr lang="it-IT" sz="2000" b="0" kern="1200">
                          <a:solidFill>
                            <a:schemeClr val="dk1"/>
                          </a:solidFill>
                          <a:effectLst/>
                          <a:latin typeface="Times New Roman" panose="02020603050405020304" pitchFamily="18" charset="0"/>
                          <a:ea typeface="+mn-ea"/>
                          <a:cs typeface="Times New Roman" panose="02020603050405020304" pitchFamily="18" charset="0"/>
                        </a:rPr>
                        <a:t>so với cùng (trong kỳ có 3.601 lượt so với cùng kỳ 5.122 lượt)</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0" kern="1200">
                          <a:solidFill>
                            <a:schemeClr val="dk1"/>
                          </a:solidFill>
                          <a:effectLst/>
                          <a:latin typeface="Times New Roman" panose="02020603050405020304" pitchFamily="18" charset="0"/>
                          <a:ea typeface="+mn-ea"/>
                          <a:cs typeface="Times New Roman" panose="02020603050405020304" pitchFamily="18" charset="0"/>
                        </a:rPr>
                        <a:t> Doanh thu của các doanh nghiệp BĐS </a:t>
                      </a:r>
                      <a:r>
                        <a:rPr lang="it-IT" sz="2000" b="1" kern="1200">
                          <a:solidFill>
                            <a:schemeClr val="dk1"/>
                          </a:solidFill>
                          <a:effectLst/>
                          <a:latin typeface="Times New Roman" panose="02020603050405020304" pitchFamily="18" charset="0"/>
                          <a:ea typeface="+mn-ea"/>
                          <a:cs typeface="Times New Roman" panose="02020603050405020304" pitchFamily="18" charset="0"/>
                        </a:rPr>
                        <a:t>giảm 70% </a:t>
                      </a:r>
                      <a:r>
                        <a:rPr lang="it-IT" sz="2000" b="0" kern="1200">
                          <a:solidFill>
                            <a:schemeClr val="dk1"/>
                          </a:solidFill>
                          <a:effectLst/>
                          <a:latin typeface="Times New Roman" panose="02020603050405020304" pitchFamily="18" charset="0"/>
                          <a:ea typeface="+mn-ea"/>
                          <a:cs typeface="Times New Roman" panose="02020603050405020304" pitchFamily="18" charset="0"/>
                        </a:rPr>
                        <a:t>so với cùng kỳ (đạt 1.105 tỷ đồng so với cùng kỳ 3.684 tỷ đồng)</a:t>
                      </a:r>
                      <a:endParaRPr lang="vi-VN" sz="20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endParaRPr lang="it-IT" sz="24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pic>
        <p:nvPicPr>
          <p:cNvPr id="3" name="Picture 2" descr="A person giving a presentation to a group of people&#10;&#10;Description automatically generated with medium confidence">
            <a:extLst>
              <a:ext uri="{FF2B5EF4-FFF2-40B4-BE49-F238E27FC236}">
                <a16:creationId xmlns:a16="http://schemas.microsoft.com/office/drawing/2014/main" id="{9AF740F2-8657-5D2B-1E99-EF2B003436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3707425"/>
            <a:ext cx="5677357" cy="2955774"/>
          </a:xfrm>
          <a:prstGeom prst="rect">
            <a:avLst/>
          </a:prstGeom>
        </p:spPr>
      </p:pic>
      <p:pic>
        <p:nvPicPr>
          <p:cNvPr id="7" name="Picture 6" descr="A group of people sitting in a room&#10;&#10;Description automatically generated with low confidence">
            <a:extLst>
              <a:ext uri="{FF2B5EF4-FFF2-40B4-BE49-F238E27FC236}">
                <a16:creationId xmlns:a16="http://schemas.microsoft.com/office/drawing/2014/main" id="{5CDE7AB5-FCC7-E08F-A14A-12072FF36A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788564"/>
            <a:ext cx="5703243" cy="2744686"/>
          </a:xfrm>
          <a:prstGeom prst="rect">
            <a:avLst/>
          </a:prstGeom>
        </p:spPr>
      </p:pic>
      <p:sp>
        <p:nvSpPr>
          <p:cNvPr id="6" name="TextBox 5">
            <a:extLst>
              <a:ext uri="{FF2B5EF4-FFF2-40B4-BE49-F238E27FC236}">
                <a16:creationId xmlns:a16="http://schemas.microsoft.com/office/drawing/2014/main" id="{93EF2A67-E697-52DD-6F39-0BAEA5AC34EE}"/>
              </a:ext>
            </a:extLst>
          </p:cNvPr>
          <p:cNvSpPr txBox="1"/>
          <p:nvPr/>
        </p:nvSpPr>
        <p:spPr>
          <a:xfrm>
            <a:off x="720565" y="326899"/>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
        <p:nvSpPr>
          <p:cNvPr id="10" name="TextBox 9">
            <a:extLst>
              <a:ext uri="{FF2B5EF4-FFF2-40B4-BE49-F238E27FC236}">
                <a16:creationId xmlns:a16="http://schemas.microsoft.com/office/drawing/2014/main" id="{25C96158-722F-D4BE-94A7-161452760777}"/>
              </a:ext>
            </a:extLst>
          </p:cNvPr>
          <p:cNvSpPr txBox="1"/>
          <p:nvPr/>
        </p:nvSpPr>
        <p:spPr>
          <a:xfrm>
            <a:off x="1334359" y="801117"/>
            <a:ext cx="224774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2.2.2. Xây dựng</a:t>
            </a:r>
          </a:p>
        </p:txBody>
      </p:sp>
    </p:spTree>
    <p:extLst>
      <p:ext uri="{BB962C8B-B14F-4D97-AF65-F5344CB8AC3E}">
        <p14:creationId xmlns:p14="http://schemas.microsoft.com/office/powerpoint/2010/main" val="293803616"/>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2741955035"/>
              </p:ext>
            </p:extLst>
          </p:nvPr>
        </p:nvGraphicFramePr>
        <p:xfrm>
          <a:off x="628540" y="1488725"/>
          <a:ext cx="6317544" cy="4206240"/>
        </p:xfrm>
        <a:graphic>
          <a:graphicData uri="http://schemas.openxmlformats.org/drawingml/2006/table">
            <a:tbl>
              <a:tblPr firstRow="1" bandRow="1"/>
              <a:tblGrid>
                <a:gridCol w="6317544">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pt-BR" sz="2000" b="0" kern="1200">
                          <a:solidFill>
                            <a:schemeClr val="dk1"/>
                          </a:solidFill>
                          <a:effectLst/>
                          <a:latin typeface="Times New Roman" panose="02020603050405020304" pitchFamily="18" charset="0"/>
                          <a:ea typeface="+mn-ea"/>
                          <a:cs typeface="Times New Roman" panose="02020603050405020304" pitchFamily="18" charset="0"/>
                        </a:rPr>
                        <a:t>Đến thời điểm hiện tại, trên địa bàn tỉnh đã lựa chọn nhà đầu tư, đã và đang triển khai 86 dự án với tổng diện tích đất 1.578 ha, khoảng 39.785.676 m2 sàn, khoảng 100.746 căn/nhà, tổng mức đầu tư khoảng 121.998 tỷ đồng. Trong đó: Nhà ở xã hội là 18 dự án, với tổng diện tích đất 28,96 ha, khoảng 657.007m2 sàn, khoảng 10.995 căn/nhà, tổng mức đầu tư khoảng 10.139 tỷ đồng; nhà ở thương mại là 68 dự án với tổng diện tích đất 1.549,04 ha, khoảng 39.128.669 m2 sàn, khoảng 89.751 căn/nhà, tổng mức đầu tư khoảng 111.859 tỷ đồng</a:t>
                      </a:r>
                      <a:endParaRPr lang="vi-VN" sz="2000" b="0" kern="120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pt-BR" sz="2000" b="0" kern="1200">
                          <a:solidFill>
                            <a:schemeClr val="dk1"/>
                          </a:solidFill>
                          <a:effectLst/>
                          <a:latin typeface="Times New Roman" panose="02020603050405020304" pitchFamily="18" charset="0"/>
                          <a:ea typeface="+mn-ea"/>
                          <a:cs typeface="Times New Roman" panose="02020603050405020304" pitchFamily="18" charset="0"/>
                        </a:rPr>
                        <a:t>Trong Quý I/2023 giá trị thực hiện ước đạt 944,94 tỷ đồng trên tổng giá trị thực hiện năm 2023 ước đạt 7.982,34 tỷ đồng (đạt 11,8% so với kế hoạch)</a:t>
                      </a:r>
                      <a:endParaRPr lang="it-IT"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6" name="TextBox 5">
            <a:extLst>
              <a:ext uri="{FF2B5EF4-FFF2-40B4-BE49-F238E27FC236}">
                <a16:creationId xmlns:a16="http://schemas.microsoft.com/office/drawing/2014/main" id="{93EF2A67-E697-52DD-6F39-0BAEA5AC34EE}"/>
              </a:ext>
            </a:extLst>
          </p:cNvPr>
          <p:cNvSpPr txBox="1"/>
          <p:nvPr/>
        </p:nvSpPr>
        <p:spPr>
          <a:xfrm>
            <a:off x="720565" y="326899"/>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
        <p:nvSpPr>
          <p:cNvPr id="10" name="TextBox 9">
            <a:extLst>
              <a:ext uri="{FF2B5EF4-FFF2-40B4-BE49-F238E27FC236}">
                <a16:creationId xmlns:a16="http://schemas.microsoft.com/office/drawing/2014/main" id="{25C96158-722F-D4BE-94A7-161452760777}"/>
              </a:ext>
            </a:extLst>
          </p:cNvPr>
          <p:cNvSpPr txBox="1"/>
          <p:nvPr/>
        </p:nvSpPr>
        <p:spPr>
          <a:xfrm>
            <a:off x="1334359" y="801117"/>
            <a:ext cx="224774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2.2.2. Xây dựng</a:t>
            </a:r>
          </a:p>
        </p:txBody>
      </p:sp>
      <p:pic>
        <p:nvPicPr>
          <p:cNvPr id="4" name="Picture 2">
            <a:extLst>
              <a:ext uri="{FF2B5EF4-FFF2-40B4-BE49-F238E27FC236}">
                <a16:creationId xmlns:a16="http://schemas.microsoft.com/office/drawing/2014/main" id="{F80D369B-7DD3-AE32-8D71-17E4E0B790D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94167" y="3591845"/>
            <a:ext cx="3673108" cy="25572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98BC7F99-829F-D72C-8910-FC8DEEE48A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4167" y="447452"/>
            <a:ext cx="3748207" cy="2827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7564798"/>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413777748"/>
              </p:ext>
            </p:extLst>
          </p:nvPr>
        </p:nvGraphicFramePr>
        <p:xfrm>
          <a:off x="6907163" y="940101"/>
          <a:ext cx="4868180" cy="5425440"/>
        </p:xfrm>
        <a:graphic>
          <a:graphicData uri="http://schemas.openxmlformats.org/drawingml/2006/table">
            <a:tbl>
              <a:tblPr firstRow="1" bandRow="1"/>
              <a:tblGrid>
                <a:gridCol w="4868180">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baseline="0" dirty="0" err="1">
                          <a:solidFill>
                            <a:schemeClr val="dk1"/>
                          </a:solidFill>
                          <a:effectLst/>
                          <a:latin typeface="Times New Roman" panose="02020603050405020304" pitchFamily="18" charset="0"/>
                          <a:ea typeface="+mn-ea"/>
                          <a:cs typeface="Times New Roman" panose="02020603050405020304" pitchFamily="18" charset="0"/>
                        </a:rPr>
                        <a:t>quý</a:t>
                      </a: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tỷ</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lệ</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cấp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trên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bàn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81,06%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tương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ứng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582.957/719.171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000" b="0"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Theo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quy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tại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Nghị</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định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94/2022/NĐ-CP,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2023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Sở</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Xây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dựng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thực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thống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kê</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thêm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06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nhận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loại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V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gồm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Khánh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Hòa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Lộc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Tây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Giang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Mỹ</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Chánh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An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Hòa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Sơn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dự</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kiến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sẽ</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công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nhận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đô</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loại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V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2023).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Tuy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nhiên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trạng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cấp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này</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còn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thấp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Phước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Lộc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An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Hòa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chưa</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cấp</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sạch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Khánh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65%;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Mỹ</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Chánh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54%)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nên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tới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tỷ</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lệ</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chung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toàn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2023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xuống</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còn</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80,6% so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84,22%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đạt</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được</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0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000" b="0" kern="1200" dirty="0">
                          <a:solidFill>
                            <a:schemeClr val="dk1"/>
                          </a:solidFill>
                          <a:effectLst/>
                          <a:latin typeface="Times New Roman" panose="02020603050405020304" pitchFamily="18" charset="0"/>
                          <a:ea typeface="+mn-ea"/>
                          <a:cs typeface="Times New Roman" panose="02020603050405020304" pitchFamily="18" charset="0"/>
                        </a:rPr>
                        <a:t> 2022</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6" name="TextBox 5">
            <a:extLst>
              <a:ext uri="{FF2B5EF4-FFF2-40B4-BE49-F238E27FC236}">
                <a16:creationId xmlns:a16="http://schemas.microsoft.com/office/drawing/2014/main" id="{93EF2A67-E697-52DD-6F39-0BAEA5AC34EE}"/>
              </a:ext>
            </a:extLst>
          </p:cNvPr>
          <p:cNvSpPr txBox="1"/>
          <p:nvPr/>
        </p:nvSpPr>
        <p:spPr>
          <a:xfrm>
            <a:off x="720565" y="326899"/>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 Công nghiệp – xây dựng</a:t>
            </a:r>
          </a:p>
        </p:txBody>
      </p:sp>
      <p:sp>
        <p:nvSpPr>
          <p:cNvPr id="10" name="TextBox 9">
            <a:extLst>
              <a:ext uri="{FF2B5EF4-FFF2-40B4-BE49-F238E27FC236}">
                <a16:creationId xmlns:a16="http://schemas.microsoft.com/office/drawing/2014/main" id="{25C96158-722F-D4BE-94A7-161452760777}"/>
              </a:ext>
            </a:extLst>
          </p:cNvPr>
          <p:cNvSpPr txBox="1"/>
          <p:nvPr/>
        </p:nvSpPr>
        <p:spPr>
          <a:xfrm>
            <a:off x="1334359" y="801117"/>
            <a:ext cx="224774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2.2.2. Xây dựng</a:t>
            </a:r>
          </a:p>
        </p:txBody>
      </p:sp>
      <p:graphicFrame>
        <p:nvGraphicFramePr>
          <p:cNvPr id="2" name="Table 1"/>
          <p:cNvGraphicFramePr>
            <a:graphicFrameLocks noGrp="1"/>
          </p:cNvGraphicFramePr>
          <p:nvPr>
            <p:extLst>
              <p:ext uri="{D42A27DB-BD31-4B8C-83A1-F6EECF244321}">
                <p14:modId xmlns:p14="http://schemas.microsoft.com/office/powerpoint/2010/main" val="3042386222"/>
              </p:ext>
            </p:extLst>
          </p:nvPr>
        </p:nvGraphicFramePr>
        <p:xfrm>
          <a:off x="720565" y="1356703"/>
          <a:ext cx="5809189" cy="5055820"/>
        </p:xfrm>
        <a:graphic>
          <a:graphicData uri="http://schemas.openxmlformats.org/drawingml/2006/table">
            <a:tbl>
              <a:tblPr/>
              <a:tblGrid>
                <a:gridCol w="463047">
                  <a:extLst>
                    <a:ext uri="{9D8B030D-6E8A-4147-A177-3AD203B41FA5}">
                      <a16:colId xmlns:a16="http://schemas.microsoft.com/office/drawing/2014/main" val="20000"/>
                    </a:ext>
                  </a:extLst>
                </a:gridCol>
                <a:gridCol w="1499146">
                  <a:extLst>
                    <a:ext uri="{9D8B030D-6E8A-4147-A177-3AD203B41FA5}">
                      <a16:colId xmlns:a16="http://schemas.microsoft.com/office/drawing/2014/main" val="20001"/>
                    </a:ext>
                  </a:extLst>
                </a:gridCol>
                <a:gridCol w="990689">
                  <a:extLst>
                    <a:ext uri="{9D8B030D-6E8A-4147-A177-3AD203B41FA5}">
                      <a16:colId xmlns:a16="http://schemas.microsoft.com/office/drawing/2014/main" val="20002"/>
                    </a:ext>
                  </a:extLst>
                </a:gridCol>
                <a:gridCol w="929931">
                  <a:extLst>
                    <a:ext uri="{9D8B030D-6E8A-4147-A177-3AD203B41FA5}">
                      <a16:colId xmlns:a16="http://schemas.microsoft.com/office/drawing/2014/main" val="20003"/>
                    </a:ext>
                  </a:extLst>
                </a:gridCol>
                <a:gridCol w="963188">
                  <a:extLst>
                    <a:ext uri="{9D8B030D-6E8A-4147-A177-3AD203B41FA5}">
                      <a16:colId xmlns:a16="http://schemas.microsoft.com/office/drawing/2014/main" val="20004"/>
                    </a:ext>
                  </a:extLst>
                </a:gridCol>
                <a:gridCol w="963188">
                  <a:extLst>
                    <a:ext uri="{9D8B030D-6E8A-4147-A177-3AD203B41FA5}">
                      <a16:colId xmlns:a16="http://schemas.microsoft.com/office/drawing/2014/main" val="20005"/>
                    </a:ext>
                  </a:extLst>
                </a:gridCol>
              </a:tblGrid>
              <a:tr h="1376853">
                <a:tc>
                  <a:txBody>
                    <a:bodyPr/>
                    <a:lstStyle/>
                    <a:p>
                      <a:pPr algn="ctr">
                        <a:spcAft>
                          <a:spcPts val="0"/>
                        </a:spcAft>
                      </a:pPr>
                      <a:r>
                        <a:rPr lang="en-US" sz="1000" b="1">
                          <a:effectLst/>
                          <a:latin typeface="Times New Roman"/>
                          <a:ea typeface="Times New Roman"/>
                          <a:cs typeface="Times New Roman"/>
                        </a:rPr>
                        <a:t>TT</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65100" algn="ctr">
                        <a:spcAft>
                          <a:spcPts val="0"/>
                        </a:spcAft>
                      </a:pPr>
                      <a:r>
                        <a:rPr lang="en-US" sz="1000" b="1">
                          <a:effectLst/>
                          <a:latin typeface="Times New Roman"/>
                          <a:ea typeface="Times New Roman"/>
                          <a:cs typeface="Times New Roman"/>
                        </a:rPr>
                        <a:t>Tên đô thị</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9370" algn="ctr">
                        <a:spcAft>
                          <a:spcPts val="0"/>
                        </a:spcAft>
                      </a:pPr>
                      <a:r>
                        <a:rPr lang="vi-VN" sz="1000" b="1">
                          <a:solidFill>
                            <a:srgbClr val="000000"/>
                          </a:solidFill>
                          <a:effectLst/>
                          <a:latin typeface="Times New Roman"/>
                          <a:ea typeface="Times New Roman"/>
                          <a:cs typeface="Times New Roman"/>
                        </a:rPr>
                        <a:t>Theo kịch bản</a:t>
                      </a:r>
                      <a:r>
                        <a:rPr lang="en-US" sz="1000" b="1">
                          <a:solidFill>
                            <a:srgbClr val="000000"/>
                          </a:solidFill>
                          <a:effectLst/>
                          <a:latin typeface="Times New Roman"/>
                          <a:ea typeface="Times New Roman"/>
                          <a:cs typeface="Times New Roman"/>
                        </a:rPr>
                        <a:t> tăng trưởng Quý I</a:t>
                      </a:r>
                      <a:r>
                        <a:rPr lang="en-US" sz="1000" b="1">
                          <a:effectLst/>
                          <a:highlight>
                            <a:srgbClr val="FFFFFF"/>
                          </a:highlight>
                          <a:latin typeface="Times New Roman"/>
                          <a:ea typeface="Times New Roman"/>
                          <a:cs typeface="Times New Roman"/>
                        </a:rPr>
                        <a:t> (người)</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indent="39370" algn="ctr">
                        <a:spcAft>
                          <a:spcPts val="0"/>
                        </a:spcAft>
                      </a:pPr>
                      <a:r>
                        <a:rPr lang="en-US" sz="1000" b="1">
                          <a:effectLst/>
                          <a:latin typeface="Times New Roman"/>
                          <a:ea typeface="Times New Roman"/>
                          <a:cs typeface="Times New Roman"/>
                        </a:rPr>
                        <a:t>Kết quả số người tăng thêm Quý I</a:t>
                      </a:r>
                      <a:endParaRPr lang="en-US" sz="1100">
                        <a:effectLst/>
                        <a:latin typeface=".VnTime"/>
                        <a:ea typeface="Times New Roman"/>
                        <a:cs typeface="Times New Roman"/>
                      </a:endParaRPr>
                    </a:p>
                    <a:p>
                      <a:pPr indent="39370" algn="ctr">
                        <a:spcAft>
                          <a:spcPts val="0"/>
                        </a:spcAft>
                      </a:pPr>
                      <a:r>
                        <a:rPr lang="en-US" sz="1000" b="1">
                          <a:effectLst/>
                          <a:latin typeface="Times New Roman"/>
                          <a:ea typeface="Times New Roman"/>
                          <a:cs typeface="Times New Roman"/>
                        </a:rPr>
                        <a:t>(người)</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39370" algn="ctr">
                        <a:spcAft>
                          <a:spcPts val="0"/>
                        </a:spcAft>
                      </a:pPr>
                      <a:r>
                        <a:rPr lang="en-US" sz="1000" b="1">
                          <a:effectLst/>
                          <a:latin typeface="Times New Roman"/>
                          <a:ea typeface="Times New Roman"/>
                          <a:cs typeface="Times New Roman"/>
                        </a:rPr>
                        <a:t>Tỷ lệ dân số đô thị sử dụng nước sạch Quý I</a:t>
                      </a:r>
                      <a:endParaRPr lang="en-US" sz="1100">
                        <a:effectLst/>
                        <a:latin typeface=".VnTime"/>
                        <a:ea typeface="Times New Roman"/>
                        <a:cs typeface="Times New Roman"/>
                      </a:endParaRPr>
                    </a:p>
                    <a:p>
                      <a:pPr indent="39370" algn="ctr">
                        <a:spcAft>
                          <a:spcPts val="0"/>
                        </a:spcAft>
                      </a:pPr>
                      <a:r>
                        <a:rPr lang="en-US" sz="1000" b="1">
                          <a:effectLst/>
                          <a:latin typeface="Times New Roman"/>
                          <a:ea typeface="Times New Roman"/>
                          <a:cs typeface="Times New Roman"/>
                        </a:rPr>
                        <a:t>(%)</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9370" algn="ctr">
                        <a:spcAft>
                          <a:spcPts val="0"/>
                        </a:spcAft>
                      </a:pPr>
                      <a:r>
                        <a:rPr lang="en-US" sz="1000" b="1">
                          <a:effectLst/>
                          <a:latin typeface="Times New Roman"/>
                          <a:ea typeface="Times New Roman"/>
                          <a:cs typeface="Times New Roman"/>
                        </a:rPr>
                        <a:t>Chỉ tiêu tỷ lệ dân số đô thị sử dụng nước sạch năm 2023</a:t>
                      </a:r>
                      <a:endParaRPr lang="en-US" sz="1100">
                        <a:effectLst/>
                        <a:latin typeface=".VnTime"/>
                        <a:ea typeface="Times New Roman"/>
                        <a:cs typeface="Times New Roman"/>
                      </a:endParaRPr>
                    </a:p>
                    <a:p>
                      <a:pPr indent="39370" algn="ctr">
                        <a:spcAft>
                          <a:spcPts val="0"/>
                        </a:spcAft>
                      </a:pPr>
                      <a:r>
                        <a:rPr lang="en-US" sz="1000" b="1">
                          <a:effectLst/>
                          <a:latin typeface="Times New Roman"/>
                          <a:ea typeface="Times New Roman"/>
                          <a:cs typeface="Times New Roman"/>
                        </a:rPr>
                        <a:t>(%)</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7572">
                <a:tc>
                  <a:txBody>
                    <a:bodyPr/>
                    <a:lstStyle/>
                    <a:p>
                      <a:pPr marL="38100" algn="ctr">
                        <a:spcAft>
                          <a:spcPts val="0"/>
                        </a:spcAft>
                      </a:pPr>
                      <a:r>
                        <a:rPr lang="en-US" sz="1000">
                          <a:effectLst/>
                          <a:latin typeface="Times New Roman"/>
                          <a:ea typeface="Times New Roman"/>
                          <a:cs typeface="Times New Roman"/>
                        </a:rPr>
                        <a:t>1</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TP. Quy Nhơn</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0</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0</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99,86%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99,86%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7572">
                <a:tc>
                  <a:txBody>
                    <a:bodyPr/>
                    <a:lstStyle/>
                    <a:p>
                      <a:pPr marL="38100" algn="ctr">
                        <a:spcAft>
                          <a:spcPts val="0"/>
                        </a:spcAft>
                      </a:pPr>
                      <a:r>
                        <a:rPr lang="en-US" sz="1000">
                          <a:effectLst/>
                          <a:latin typeface="Times New Roman"/>
                          <a:ea typeface="Times New Roman"/>
                          <a:cs typeface="Times New Roman"/>
                        </a:rPr>
                        <a:t>2</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Tuy Phước</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95</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184</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74,13%</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85,08%</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4427">
                <a:tc>
                  <a:txBody>
                    <a:bodyPr/>
                    <a:lstStyle/>
                    <a:p>
                      <a:pPr marL="38100" algn="ctr">
                        <a:spcAft>
                          <a:spcPts val="0"/>
                        </a:spcAft>
                      </a:pPr>
                      <a:r>
                        <a:rPr lang="en-US" sz="1000">
                          <a:effectLst/>
                          <a:latin typeface="Times New Roman"/>
                          <a:ea typeface="Times New Roman"/>
                          <a:cs typeface="Times New Roman"/>
                        </a:rPr>
                        <a:t>3</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Thị xã An Nhơn</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1.069</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528</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77,48%</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90,00%</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7572">
                <a:tc>
                  <a:txBody>
                    <a:bodyPr/>
                    <a:lstStyle/>
                    <a:p>
                      <a:pPr marL="38100" algn="ctr">
                        <a:spcAft>
                          <a:spcPts val="0"/>
                        </a:spcAft>
                      </a:pPr>
                      <a:r>
                        <a:rPr lang="en-US" sz="1000">
                          <a:effectLst/>
                          <a:latin typeface="Times New Roman"/>
                          <a:ea typeface="Times New Roman"/>
                          <a:cs typeface="Times New Roman"/>
                        </a:rPr>
                        <a:t>4</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Phù Cát</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140</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124</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83,96%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87,35%</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7572">
                <a:tc>
                  <a:txBody>
                    <a:bodyPr/>
                    <a:lstStyle/>
                    <a:p>
                      <a:pPr marL="38100" algn="ctr">
                        <a:spcAft>
                          <a:spcPts val="0"/>
                        </a:spcAft>
                      </a:pPr>
                      <a:r>
                        <a:rPr lang="en-US" sz="1000">
                          <a:effectLst/>
                          <a:latin typeface="Times New Roman"/>
                          <a:ea typeface="Times New Roman"/>
                          <a:cs typeface="Times New Roman"/>
                        </a:rPr>
                        <a:t>5</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Thị xã Hoài Nhơn</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1.189</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1.369</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62,25%</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69,02%</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7572">
                <a:tc>
                  <a:txBody>
                    <a:bodyPr/>
                    <a:lstStyle/>
                    <a:p>
                      <a:pPr marL="38100" algn="ctr">
                        <a:spcAft>
                          <a:spcPts val="0"/>
                        </a:spcAft>
                      </a:pPr>
                      <a:r>
                        <a:rPr lang="en-US" sz="1000">
                          <a:effectLst/>
                          <a:latin typeface="Times New Roman"/>
                          <a:ea typeface="Times New Roman"/>
                          <a:cs typeface="Times New Roman"/>
                        </a:rPr>
                        <a:t>6</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Phù Mỹ</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199</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306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68,68%</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74,09%</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97572">
                <a:tc>
                  <a:txBody>
                    <a:bodyPr/>
                    <a:lstStyle/>
                    <a:p>
                      <a:pPr marL="38100" algn="ctr">
                        <a:spcAft>
                          <a:spcPts val="0"/>
                        </a:spcAft>
                      </a:pPr>
                      <a:r>
                        <a:rPr lang="en-US" sz="1000">
                          <a:effectLst/>
                          <a:latin typeface="Times New Roman"/>
                          <a:ea typeface="Times New Roman"/>
                          <a:cs typeface="Times New Roman"/>
                        </a:rPr>
                        <a:t>7</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Hoài Ân</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15</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49</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96,49%</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97,70%</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97572">
                <a:tc>
                  <a:txBody>
                    <a:bodyPr/>
                    <a:lstStyle/>
                    <a:p>
                      <a:pPr marL="38100" algn="ctr">
                        <a:spcAft>
                          <a:spcPts val="0"/>
                        </a:spcAft>
                      </a:pPr>
                      <a:r>
                        <a:rPr lang="en-US" sz="1000">
                          <a:effectLst/>
                          <a:latin typeface="Times New Roman"/>
                          <a:ea typeface="Times New Roman"/>
                          <a:cs typeface="Times New Roman"/>
                        </a:rPr>
                        <a:t>8</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Tây Sơn</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98</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264</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91,06%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93,42%</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97572">
                <a:tc>
                  <a:txBody>
                    <a:bodyPr/>
                    <a:lstStyle/>
                    <a:p>
                      <a:pPr marL="38100" algn="ctr">
                        <a:spcAft>
                          <a:spcPts val="0"/>
                        </a:spcAft>
                      </a:pPr>
                      <a:r>
                        <a:rPr lang="en-US" sz="1000">
                          <a:effectLst/>
                          <a:latin typeface="Times New Roman"/>
                          <a:ea typeface="Times New Roman"/>
                          <a:cs typeface="Times New Roman"/>
                        </a:rPr>
                        <a:t>9</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Vĩnh Thạnh</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43</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28</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67,31%</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73,55%</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97572">
                <a:tc>
                  <a:txBody>
                    <a:bodyPr/>
                    <a:lstStyle/>
                    <a:p>
                      <a:pPr marL="38100" algn="ctr">
                        <a:spcAft>
                          <a:spcPts val="0"/>
                        </a:spcAft>
                      </a:pPr>
                      <a:r>
                        <a:rPr lang="en-US" sz="1000">
                          <a:effectLst/>
                          <a:latin typeface="Times New Roman"/>
                          <a:ea typeface="Times New Roman"/>
                          <a:cs typeface="Times New Roman"/>
                        </a:rPr>
                        <a:t>10</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Vân Canh</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110</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0</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34,19%</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effectLst/>
                          <a:latin typeface="Times New Roman"/>
                          <a:ea typeface="Times New Roman"/>
                          <a:cs typeface="Times New Roman"/>
                        </a:rPr>
                        <a:t>50,26%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97572">
                <a:tc>
                  <a:txBody>
                    <a:bodyPr/>
                    <a:lstStyle/>
                    <a:p>
                      <a:pPr marL="38100" algn="ctr">
                        <a:spcAft>
                          <a:spcPts val="0"/>
                        </a:spcAft>
                      </a:pPr>
                      <a:r>
                        <a:rPr lang="en-US" sz="1000">
                          <a:effectLst/>
                          <a:latin typeface="Times New Roman"/>
                          <a:ea typeface="Times New Roman"/>
                          <a:cs typeface="Times New Roman"/>
                        </a:rPr>
                        <a:t>11</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a:effectLst/>
                          <a:latin typeface="Times New Roman"/>
                          <a:ea typeface="Times New Roman"/>
                          <a:cs typeface="Times New Roman"/>
                        </a:rPr>
                        <a:t>Huyện An Lão</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Times New Roman"/>
                          <a:ea typeface="Times New Roman"/>
                          <a:cs typeface="Times New Roman"/>
                        </a:rPr>
                        <a:t>75</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a:effectLst/>
                          <a:latin typeface="Times New Roman"/>
                          <a:ea typeface="Times New Roman"/>
                          <a:cs typeface="Times New Roman"/>
                        </a:rPr>
                        <a:t>11</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a:effectLst/>
                          <a:latin typeface="Times New Roman"/>
                          <a:ea typeface="Times New Roman"/>
                          <a:cs typeface="Times New Roman"/>
                        </a:rPr>
                        <a:t>14,70%</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effectLst/>
                          <a:latin typeface="Times New Roman"/>
                          <a:ea typeface="Times New Roman"/>
                          <a:cs typeface="Times New Roman"/>
                        </a:rPr>
                        <a:t>19,73%</a:t>
                      </a:r>
                      <a:endParaRPr lang="en-US" sz="1100" dirty="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88820">
                <a:tc>
                  <a:txBody>
                    <a:bodyPr/>
                    <a:lstStyle/>
                    <a:p>
                      <a:pPr algn="ctr">
                        <a:spcAft>
                          <a:spcPts val="0"/>
                        </a:spcAft>
                      </a:pPr>
                      <a:r>
                        <a:rPr lang="en-US" sz="1000">
                          <a:effectLst/>
                          <a:latin typeface="Times New Roman"/>
                          <a:ea typeface="Times New Roman"/>
                          <a:cs typeface="Times New Roman"/>
                        </a:rPr>
                        <a:t> </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100">
                        <a:spcAft>
                          <a:spcPts val="0"/>
                        </a:spcAft>
                      </a:pPr>
                      <a:r>
                        <a:rPr lang="en-US" sz="1000" b="1">
                          <a:effectLst/>
                          <a:latin typeface="Times New Roman"/>
                          <a:ea typeface="Times New Roman"/>
                          <a:cs typeface="Times New Roman"/>
                        </a:rPr>
                        <a:t>Cả tỉnh</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a:effectLst/>
                          <a:latin typeface="Times New Roman"/>
                          <a:ea typeface="Times New Roman"/>
                          <a:cs typeface="Times New Roman"/>
                        </a:rPr>
                        <a:t>3.033</a:t>
                      </a:r>
                      <a:endParaRPr lang="en-US" sz="1100">
                        <a:effectLst/>
                        <a:latin typeface=".VnTime"/>
                        <a:ea typeface="Times New Roman"/>
                        <a:cs typeface="Times New Roman"/>
                      </a:endParaRPr>
                    </a:p>
                  </a:txBody>
                  <a:tcPr marL="50021" marR="50021" marT="50021" marB="500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1000" b="1">
                          <a:effectLst/>
                          <a:latin typeface="Times New Roman"/>
                          <a:ea typeface="Times New Roman"/>
                          <a:cs typeface="Times New Roman"/>
                        </a:rPr>
                        <a:t>2.865</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000" b="1">
                          <a:effectLst/>
                          <a:latin typeface="Times New Roman"/>
                          <a:ea typeface="Times New Roman"/>
                          <a:cs typeface="Times New Roman"/>
                        </a:rPr>
                        <a:t>81,06%</a:t>
                      </a:r>
                      <a:endParaRPr lang="en-US" sz="110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dirty="0">
                          <a:solidFill>
                            <a:srgbClr val="000000"/>
                          </a:solidFill>
                          <a:effectLst/>
                          <a:latin typeface="Times New Roman"/>
                          <a:ea typeface="Times New Roman"/>
                          <a:cs typeface="Times New Roman"/>
                        </a:rPr>
                        <a:t>86,00%</a:t>
                      </a:r>
                      <a:endParaRPr lang="en-US" sz="1100" dirty="0">
                        <a:effectLst/>
                        <a:latin typeface=".VnTime"/>
                        <a:ea typeface="Times New Roman"/>
                        <a:cs typeface="Times New Roman"/>
                      </a:endParaRPr>
                    </a:p>
                  </a:txBody>
                  <a:tcPr marL="54023" marR="540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166843381"/>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graphicFrame>
        <p:nvGraphicFramePr>
          <p:cNvPr id="2" name="Table 1">
            <a:extLst>
              <a:ext uri="{FF2B5EF4-FFF2-40B4-BE49-F238E27FC236}">
                <a16:creationId xmlns:a16="http://schemas.microsoft.com/office/drawing/2014/main" id="{3E45EC01-8919-CDD1-BF49-FD790779B8D8}"/>
              </a:ext>
            </a:extLst>
          </p:cNvPr>
          <p:cNvGraphicFramePr>
            <a:graphicFrameLocks noGrp="1"/>
          </p:cNvGraphicFramePr>
          <p:nvPr>
            <p:extLst>
              <p:ext uri="{D42A27DB-BD31-4B8C-83A1-F6EECF244321}">
                <p14:modId xmlns:p14="http://schemas.microsoft.com/office/powerpoint/2010/main" val="1786362100"/>
              </p:ext>
            </p:extLst>
          </p:nvPr>
        </p:nvGraphicFramePr>
        <p:xfrm>
          <a:off x="469783" y="1261312"/>
          <a:ext cx="11520382" cy="2131839"/>
        </p:xfrm>
        <a:graphic>
          <a:graphicData uri="http://schemas.openxmlformats.org/drawingml/2006/table">
            <a:tbl>
              <a:tblPr firstRow="1" bandRow="1"/>
              <a:tblGrid>
                <a:gridCol w="11520382">
                  <a:extLst>
                    <a:ext uri="{9D8B030D-6E8A-4147-A177-3AD203B41FA5}">
                      <a16:colId xmlns:a16="http://schemas.microsoft.com/office/drawing/2014/main" val="3655493598"/>
                    </a:ext>
                  </a:extLst>
                </a:gridCol>
              </a:tblGrid>
              <a:tr h="57735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Tốc độ tăng GRDP quý I của Khu vực Thương mại - Dịch vụ là 5,31%</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Trong đó:</a:t>
                      </a:r>
                    </a:p>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577359">
                <a:tc>
                  <a:txBody>
                    <a:bodyPr/>
                    <a:lstStyle/>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061796"/>
                  </a:ext>
                </a:extLst>
              </a:tr>
            </a:tbl>
          </a:graphicData>
        </a:graphic>
      </p:graphicFrame>
      <p:graphicFrame>
        <p:nvGraphicFramePr>
          <p:cNvPr id="4" name="Object 3">
            <a:extLst>
              <a:ext uri="{FF2B5EF4-FFF2-40B4-BE49-F238E27FC236}">
                <a16:creationId xmlns:a16="http://schemas.microsoft.com/office/drawing/2014/main" id="{8E5E12D6-A65D-383C-3A9D-E701B2497480}"/>
              </a:ext>
            </a:extLst>
          </p:cNvPr>
          <p:cNvGraphicFramePr>
            <a:graphicFrameLocks noChangeAspect="1"/>
          </p:cNvGraphicFramePr>
          <p:nvPr>
            <p:extLst>
              <p:ext uri="{D42A27DB-BD31-4B8C-83A1-F6EECF244321}">
                <p14:modId xmlns:p14="http://schemas.microsoft.com/office/powerpoint/2010/main" val="704397743"/>
              </p:ext>
            </p:extLst>
          </p:nvPr>
        </p:nvGraphicFramePr>
        <p:xfrm>
          <a:off x="2478205" y="1956811"/>
          <a:ext cx="5651784" cy="4677044"/>
        </p:xfrm>
        <a:graphic>
          <a:graphicData uri="http://schemas.openxmlformats.org/presentationml/2006/ole">
            <mc:AlternateContent xmlns:mc="http://schemas.openxmlformats.org/markup-compatibility/2006">
              <mc:Choice xmlns:v="urn:schemas-microsoft-com:vml" Requires="v">
                <p:oleObj spid="_x0000_s14337" name="Worksheet" r:id="rId3" imgW="6296040" imgH="5210042" progId="Excel.Sheet.12">
                  <p:embed/>
                </p:oleObj>
              </mc:Choice>
              <mc:Fallback>
                <p:oleObj name="Worksheet" r:id="rId3" imgW="6296040" imgH="5210042" progId="Excel.Sheet.12">
                  <p:embed/>
                  <p:pic>
                    <p:nvPicPr>
                      <p:cNvPr id="4" name="Object 3">
                        <a:extLst>
                          <a:ext uri="{FF2B5EF4-FFF2-40B4-BE49-F238E27FC236}">
                            <a16:creationId xmlns:a16="http://schemas.microsoft.com/office/drawing/2014/main" id="{8E5E12D6-A65D-383C-3A9D-E701B2497480}"/>
                          </a:ext>
                        </a:extLst>
                      </p:cNvPr>
                      <p:cNvPicPr/>
                      <p:nvPr/>
                    </p:nvPicPr>
                    <p:blipFill>
                      <a:blip r:embed="rId4"/>
                      <a:stretch>
                        <a:fillRect/>
                      </a:stretch>
                    </p:blipFill>
                    <p:spPr>
                      <a:xfrm>
                        <a:off x="2478205" y="1956811"/>
                        <a:ext cx="5651784" cy="4677044"/>
                      </a:xfrm>
                      <a:prstGeom prst="rect">
                        <a:avLst/>
                      </a:prstGeom>
                    </p:spPr>
                  </p:pic>
                </p:oleObj>
              </mc:Fallback>
            </mc:AlternateContent>
          </a:graphicData>
        </a:graphic>
      </p:graphicFrame>
    </p:spTree>
    <p:extLst>
      <p:ext uri="{BB962C8B-B14F-4D97-AF65-F5344CB8AC3E}">
        <p14:creationId xmlns:p14="http://schemas.microsoft.com/office/powerpoint/2010/main" val="38575768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EEF524-2669-CB3B-A2D7-1A3F0888A442}"/>
              </a:ext>
            </a:extLst>
          </p:cNvPr>
          <p:cNvGraphicFramePr/>
          <p:nvPr/>
        </p:nvGraphicFramePr>
        <p:xfrm>
          <a:off x="-2723859" y="1003156"/>
          <a:ext cx="1459497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380011C1-5942-C1D2-113E-8E67CF39110A}"/>
              </a:ext>
            </a:extLst>
          </p:cNvPr>
          <p:cNvSpPr txBox="1"/>
          <p:nvPr/>
        </p:nvSpPr>
        <p:spPr>
          <a:xfrm>
            <a:off x="576306" y="658068"/>
            <a:ext cx="11387806" cy="461665"/>
          </a:xfrm>
          <a:prstGeom prst="rect">
            <a:avLst/>
          </a:prstGeom>
          <a:noFill/>
        </p:spPr>
        <p:txBody>
          <a:bodyPr wrap="square">
            <a:spAutoFit/>
          </a:bodyPr>
          <a:lstStyle/>
          <a:p>
            <a:pPr marL="342900" indent="-342900">
              <a:lnSpc>
                <a:spcPct val="100000"/>
              </a:lnSpc>
              <a:buFont typeface="Wingdings" panose="05000000000000000000" pitchFamily="2" charset="2"/>
              <a:buChar char="v"/>
            </a:pPr>
            <a:r>
              <a:rPr lang="vi-VN" sz="2400" b="1" dirty="0">
                <a:latin typeface="+mj-lt"/>
                <a:cs typeface="Arial" panose="020B0604020202020204" pitchFamily="34" charset="0"/>
              </a:rPr>
              <a:t> Nguyên </a:t>
            </a:r>
            <a:r>
              <a:rPr lang="en-US" sz="2400" b="1" dirty="0">
                <a:latin typeface="+mj-lt"/>
                <a:cs typeface="Arial" panose="020B0604020202020204" pitchFamily="34" charset="0"/>
              </a:rPr>
              <a:t> </a:t>
            </a:r>
            <a:r>
              <a:rPr lang="en-US" sz="2400" b="1" dirty="0" err="1">
                <a:latin typeface="Times New Roman" panose="02020603050405020304" pitchFamily="18" charset="0"/>
                <a:cs typeface="Times New Roman" panose="02020603050405020304" pitchFamily="18" charset="0"/>
              </a:rPr>
              <a:t>nhân</a:t>
            </a:r>
            <a:r>
              <a:rPr lang="vi-VN" sz="2400" b="1" dirty="0">
                <a:latin typeface="Times New Roman" panose="02020603050405020304" pitchFamily="18" charset="0"/>
                <a:cs typeface="Times New Roman" panose="02020603050405020304" pitchFamily="18" charset="0"/>
              </a:rPr>
              <a:t> </a:t>
            </a:r>
            <a:r>
              <a:rPr lang="vi-VN" sz="2400" b="1" dirty="0">
                <a:latin typeface="+mj-lt"/>
                <a:cs typeface="Arial" panose="020B0604020202020204" pitchFamily="34" charset="0"/>
              </a:rPr>
              <a:t>GRDP ngành Thương mại – Dịch vụ tăng thấp hơn so với cùng kỳ</a:t>
            </a:r>
          </a:p>
        </p:txBody>
      </p:sp>
      <p:sp>
        <p:nvSpPr>
          <p:cNvPr id="8" name="TextBox 7">
            <a:extLst>
              <a:ext uri="{FF2B5EF4-FFF2-40B4-BE49-F238E27FC236}">
                <a16:creationId xmlns:a16="http://schemas.microsoft.com/office/drawing/2014/main" id="{975119AF-C59B-0B5A-68CD-3E0A1F49C95D}"/>
              </a:ext>
            </a:extLst>
          </p:cNvPr>
          <p:cNvSpPr txBox="1"/>
          <p:nvPr/>
        </p:nvSpPr>
        <p:spPr>
          <a:xfrm>
            <a:off x="576306" y="92892"/>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41342501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4143714503"/>
              </p:ext>
            </p:extLst>
          </p:nvPr>
        </p:nvGraphicFramePr>
        <p:xfrm>
          <a:off x="771786" y="3523471"/>
          <a:ext cx="5645791" cy="3972272"/>
        </p:xfrm>
        <a:graphic>
          <a:graphicData uri="http://schemas.openxmlformats.org/drawingml/2006/table">
            <a:tbl>
              <a:tblPr firstRow="1" bandRow="1"/>
              <a:tblGrid>
                <a:gridCol w="5645791">
                  <a:extLst>
                    <a:ext uri="{9D8B030D-6E8A-4147-A177-3AD203B41FA5}">
                      <a16:colId xmlns:a16="http://schemas.microsoft.com/office/drawing/2014/main" val="3655493598"/>
                    </a:ext>
                  </a:extLst>
                </a:gridCol>
              </a:tblGrid>
              <a:tr h="3454112">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 T</a:t>
                      </a:r>
                      <a:r>
                        <a:rPr lang="nl-NL" sz="1800" b="0" kern="1200">
                          <a:solidFill>
                            <a:schemeClr val="dk1"/>
                          </a:solidFill>
                          <a:effectLst/>
                          <a:latin typeface="Times New Roman" panose="02020603050405020304" pitchFamily="18" charset="0"/>
                          <a:ea typeface="+mn-ea"/>
                          <a:cs typeface="Times New Roman" panose="02020603050405020304" pitchFamily="18" charset="0"/>
                        </a:rPr>
                        <a:t>ình hình thị trường hàng hóa trên địa bàn tỉnh duy trì ổn định, lưu thông thông suốt</a:t>
                      </a:r>
                      <a:endParaRPr lang="vi-VN" sz="1800" b="0" kern="120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nl-NL" sz="1800" b="0" kern="1200">
                          <a:solidFill>
                            <a:schemeClr val="dk1"/>
                          </a:solidFill>
                          <a:effectLst/>
                          <a:latin typeface="Times New Roman" panose="02020603050405020304" pitchFamily="18" charset="0"/>
                          <a:ea typeface="+mn-ea"/>
                          <a:cs typeface="Times New Roman" panose="02020603050405020304" pitchFamily="18" charset="0"/>
                        </a:rPr>
                        <a:t> Hoạt động ngoại thương tương đối khó khăn do giá các loại nguyên liệu tiếp tục tăng cao, tình hình lạm phát cao tại các nước, việc đứt gãy chuỗi cung ứng trong thời gian qua đã ảnh hưởng tới các hoạt động xuất nhập khẩu trên địa bàn tỉnh</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nl-NL" sz="1800" b="0" kern="1200">
                          <a:solidFill>
                            <a:schemeClr val="dk1"/>
                          </a:solidFill>
                          <a:effectLst/>
                          <a:latin typeface="Times New Roman" panose="02020603050405020304" pitchFamily="18" charset="0"/>
                          <a:ea typeface="+mn-ea"/>
                          <a:cs typeface="Times New Roman" panose="02020603050405020304" pitchFamily="18" charset="0"/>
                        </a:rPr>
                        <a:t> Tổng mức bán lẻ hàng hóa và doanh thu dịch tiêu dùng quý I đạt 24.719,6 tỷ đồng, đạt 91,6% kế hoạch quý I và tăng 13% so với cùng kỳ</a:t>
                      </a:r>
                      <a:endParaRPr lang="en-US"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48528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en-US" sz="2800" b="0" kern="1200">
                          <a:solidFill>
                            <a:schemeClr val="dk1"/>
                          </a:solidFill>
                          <a:effectLst/>
                          <a:latin typeface="Times New Roman" panose="02020603050405020304" pitchFamily="18" charset="0"/>
                          <a:ea typeface="+mn-ea"/>
                          <a:cs typeface="Times New Roman" panose="02020603050405020304" pitchFamily="18" charset="0"/>
                        </a:rPr>
                        <a:t> </a:t>
                      </a:r>
                      <a:endParaRPr lang="en-US" sz="2800" b="0" kern="1200" noProof="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5" name="Picture 4" descr="A picture containing diagram&#10;&#10;Description automatically generated">
            <a:extLst>
              <a:ext uri="{FF2B5EF4-FFF2-40B4-BE49-F238E27FC236}">
                <a16:creationId xmlns:a16="http://schemas.microsoft.com/office/drawing/2014/main" id="{1D012F1F-2D3E-DB73-FB3D-9CF264845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3558" y="3775046"/>
            <a:ext cx="4123800" cy="2921022"/>
          </a:xfrm>
          <a:prstGeom prst="rect">
            <a:avLst/>
          </a:prstGeom>
        </p:spPr>
      </p:pic>
      <p:sp>
        <p:nvSpPr>
          <p:cNvPr id="6" name="TextBox 5">
            <a:extLst>
              <a:ext uri="{FF2B5EF4-FFF2-40B4-BE49-F238E27FC236}">
                <a16:creationId xmlns:a16="http://schemas.microsoft.com/office/drawing/2014/main" id="{1CB0CB7C-2336-84B1-57C9-3361036915F6}"/>
              </a:ext>
            </a:extLst>
          </p:cNvPr>
          <p:cNvSpPr txBox="1"/>
          <p:nvPr/>
        </p:nvSpPr>
        <p:spPr>
          <a:xfrm>
            <a:off x="694611" y="272372"/>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C04F4D96-45AD-953D-5897-218BC956CD36}"/>
              </a:ext>
            </a:extLst>
          </p:cNvPr>
          <p:cNvSpPr txBox="1"/>
          <p:nvPr/>
        </p:nvSpPr>
        <p:spPr>
          <a:xfrm>
            <a:off x="1615478" y="778483"/>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graphicFrame>
        <p:nvGraphicFramePr>
          <p:cNvPr id="2" name="Object 1">
            <a:extLst>
              <a:ext uri="{FF2B5EF4-FFF2-40B4-BE49-F238E27FC236}">
                <a16:creationId xmlns:a16="http://schemas.microsoft.com/office/drawing/2014/main" id="{7B70EAB1-08A9-24DB-D444-B254D15A656F}"/>
              </a:ext>
            </a:extLst>
          </p:cNvPr>
          <p:cNvGraphicFramePr>
            <a:graphicFrameLocks noChangeAspect="1"/>
          </p:cNvGraphicFramePr>
          <p:nvPr>
            <p:extLst>
              <p:ext uri="{D42A27DB-BD31-4B8C-83A1-F6EECF244321}">
                <p14:modId xmlns:p14="http://schemas.microsoft.com/office/powerpoint/2010/main" val="2422877771"/>
              </p:ext>
            </p:extLst>
          </p:nvPr>
        </p:nvGraphicFramePr>
        <p:xfrm>
          <a:off x="1093609" y="1970729"/>
          <a:ext cx="10393716" cy="1552742"/>
        </p:xfrm>
        <a:graphic>
          <a:graphicData uri="http://schemas.openxmlformats.org/presentationml/2006/ole">
            <mc:AlternateContent xmlns:mc="http://schemas.openxmlformats.org/markup-compatibility/2006">
              <mc:Choice xmlns:v="urn:schemas-microsoft-com:vml" Requires="v">
                <p:oleObj spid="_x0000_s15361" name="Worksheet" r:id="rId4" imgW="10667880" imgH="1104953" progId="Excel.Sheet.8">
                  <p:embed/>
                </p:oleObj>
              </mc:Choice>
              <mc:Fallback>
                <p:oleObj name="Worksheet" r:id="rId4" imgW="10667880" imgH="1104953" progId="Excel.Sheet.8">
                  <p:embed/>
                  <p:pic>
                    <p:nvPicPr>
                      <p:cNvPr id="2" name="Object 1">
                        <a:extLst>
                          <a:ext uri="{FF2B5EF4-FFF2-40B4-BE49-F238E27FC236}">
                            <a16:creationId xmlns:a16="http://schemas.microsoft.com/office/drawing/2014/main" id="{7B70EAB1-08A9-24DB-D444-B254D15A656F}"/>
                          </a:ext>
                        </a:extLst>
                      </p:cNvPr>
                      <p:cNvPicPr/>
                      <p:nvPr/>
                    </p:nvPicPr>
                    <p:blipFill>
                      <a:blip r:embed="rId5"/>
                      <a:stretch>
                        <a:fillRect/>
                      </a:stretch>
                    </p:blipFill>
                    <p:spPr>
                      <a:xfrm>
                        <a:off x="1093609" y="1970729"/>
                        <a:ext cx="10393716" cy="1552742"/>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71A1B9FE-DFCB-A29B-0AD9-F9676FA9DC8D}"/>
              </a:ext>
            </a:extLst>
          </p:cNvPr>
          <p:cNvSpPr/>
          <p:nvPr/>
        </p:nvSpPr>
        <p:spPr>
          <a:xfrm>
            <a:off x="3330842" y="1316727"/>
            <a:ext cx="7487947" cy="523220"/>
          </a:xfrm>
          <a:prstGeom prst="rect">
            <a:avLst/>
          </a:prstGeom>
        </p:spPr>
        <p:txBody>
          <a:bodyPr wrap="none">
            <a:spAutoFit/>
          </a:bodyPr>
          <a:lstStyle/>
          <a:p>
            <a:pPr marL="12700" defTabSz="914400">
              <a:spcBef>
                <a:spcPts val="300"/>
              </a:spcBef>
              <a:defRPr/>
            </a:pPr>
            <a:r>
              <a:rPr lang="en-US" sz="2800" b="1" spc="-20">
                <a:solidFill>
                  <a:srgbClr val="FF0000"/>
                </a:solidFill>
                <a:latin typeface="Times New Roman" panose="02020603050405020304" pitchFamily="18" charset="0"/>
                <a:cs typeface="Times New Roman" panose="02020603050405020304" pitchFamily="18" charset="0"/>
              </a:rPr>
              <a:t>Tổng mức bán lẻ hang hóa và doanh thu dịch vụ</a:t>
            </a:r>
            <a:endParaRPr lang="en-US" sz="2800" b="1" spc="-2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645814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CB0CB7C-2336-84B1-57C9-3361036915F6}"/>
              </a:ext>
            </a:extLst>
          </p:cNvPr>
          <p:cNvSpPr txBox="1"/>
          <p:nvPr/>
        </p:nvSpPr>
        <p:spPr>
          <a:xfrm>
            <a:off x="694611" y="272372"/>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C04F4D96-45AD-953D-5897-218BC956CD36}"/>
              </a:ext>
            </a:extLst>
          </p:cNvPr>
          <p:cNvSpPr txBox="1"/>
          <p:nvPr/>
        </p:nvSpPr>
        <p:spPr>
          <a:xfrm>
            <a:off x="1615478" y="778483"/>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graphicFrame>
        <p:nvGraphicFramePr>
          <p:cNvPr id="10" name="Object 9">
            <a:extLst>
              <a:ext uri="{FF2B5EF4-FFF2-40B4-BE49-F238E27FC236}">
                <a16:creationId xmlns:a16="http://schemas.microsoft.com/office/drawing/2014/main" id="{4DA33CA2-D53A-5909-6F0A-1CAF1ED730EB}"/>
              </a:ext>
            </a:extLst>
          </p:cNvPr>
          <p:cNvGraphicFramePr>
            <a:graphicFrameLocks noChangeAspect="1"/>
          </p:cNvGraphicFramePr>
          <p:nvPr>
            <p:extLst>
              <p:ext uri="{D42A27DB-BD31-4B8C-83A1-F6EECF244321}">
                <p14:modId xmlns:p14="http://schemas.microsoft.com/office/powerpoint/2010/main" val="4047253740"/>
              </p:ext>
            </p:extLst>
          </p:nvPr>
        </p:nvGraphicFramePr>
        <p:xfrm>
          <a:off x="437411" y="2039209"/>
          <a:ext cx="11317177" cy="4383087"/>
        </p:xfrm>
        <a:graphic>
          <a:graphicData uri="http://schemas.openxmlformats.org/presentationml/2006/ole">
            <mc:AlternateContent xmlns:mc="http://schemas.openxmlformats.org/markup-compatibility/2006">
              <mc:Choice xmlns:v="urn:schemas-microsoft-com:vml" Requires="v">
                <p:oleObj spid="_x0000_s16385" name="Worksheet" r:id="rId3" imgW="9296280" imgH="3600450" progId="Excel.Sheet.8">
                  <p:embed/>
                </p:oleObj>
              </mc:Choice>
              <mc:Fallback>
                <p:oleObj name="Worksheet" r:id="rId3" imgW="9296280" imgH="3600450" progId="Excel.Sheet.8">
                  <p:embed/>
                  <p:pic>
                    <p:nvPicPr>
                      <p:cNvPr id="10" name="Object 9">
                        <a:extLst>
                          <a:ext uri="{FF2B5EF4-FFF2-40B4-BE49-F238E27FC236}">
                            <a16:creationId xmlns:a16="http://schemas.microsoft.com/office/drawing/2014/main" id="{4DA33CA2-D53A-5909-6F0A-1CAF1ED730EB}"/>
                          </a:ext>
                        </a:extLst>
                      </p:cNvPr>
                      <p:cNvPicPr/>
                      <p:nvPr/>
                    </p:nvPicPr>
                    <p:blipFill>
                      <a:blip r:embed="rId4"/>
                      <a:stretch>
                        <a:fillRect/>
                      </a:stretch>
                    </p:blipFill>
                    <p:spPr>
                      <a:xfrm>
                        <a:off x="437411" y="2039209"/>
                        <a:ext cx="11317177" cy="4383087"/>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9A34755F-0630-CF92-2EDF-08D86E7905CA}"/>
              </a:ext>
            </a:extLst>
          </p:cNvPr>
          <p:cNvSpPr/>
          <p:nvPr/>
        </p:nvSpPr>
        <p:spPr>
          <a:xfrm>
            <a:off x="3136374" y="1284594"/>
            <a:ext cx="5919249" cy="523220"/>
          </a:xfrm>
          <a:prstGeom prst="rect">
            <a:avLst/>
          </a:prstGeom>
        </p:spPr>
        <p:txBody>
          <a:bodyPr wrap="none">
            <a:spAutoFit/>
          </a:bodyPr>
          <a:lstStyle/>
          <a:p>
            <a:pPr marL="12700" defTabSz="914400">
              <a:spcBef>
                <a:spcPts val="300"/>
              </a:spcBef>
              <a:defRPr/>
            </a:pPr>
            <a:r>
              <a:rPr lang="en-US" sz="2800" b="1" spc="-20">
                <a:solidFill>
                  <a:srgbClr val="FF0000"/>
                </a:solidFill>
                <a:latin typeface="Times New Roman" panose="02020603050405020304" pitchFamily="18" charset="0"/>
                <a:cs typeface="Times New Roman" panose="02020603050405020304" pitchFamily="18" charset="0"/>
              </a:rPr>
              <a:t>Doanh </a:t>
            </a:r>
            <a:r>
              <a:rPr lang="en-US" sz="2800" b="1" spc="-20" dirty="0" err="1">
                <a:solidFill>
                  <a:srgbClr val="FF0000"/>
                </a:solidFill>
                <a:latin typeface="Times New Roman" panose="02020603050405020304" pitchFamily="18" charset="0"/>
                <a:cs typeface="Times New Roman" panose="02020603050405020304" pitchFamily="18" charset="0"/>
              </a:rPr>
              <a:t>thu</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dirty="0" err="1">
                <a:solidFill>
                  <a:srgbClr val="FF0000"/>
                </a:solidFill>
                <a:latin typeface="Times New Roman" panose="02020603050405020304" pitchFamily="18" charset="0"/>
                <a:cs typeface="Times New Roman" panose="02020603050405020304" pitchFamily="18" charset="0"/>
              </a:rPr>
              <a:t>bán</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dirty="0" err="1">
                <a:solidFill>
                  <a:srgbClr val="FF0000"/>
                </a:solidFill>
                <a:latin typeface="Times New Roman" panose="02020603050405020304" pitchFamily="18" charset="0"/>
                <a:cs typeface="Times New Roman" panose="02020603050405020304" pitchFamily="18" charset="0"/>
              </a:rPr>
              <a:t>lẻ</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dirty="0" err="1">
                <a:solidFill>
                  <a:srgbClr val="FF0000"/>
                </a:solidFill>
                <a:latin typeface="Times New Roman" panose="02020603050405020304" pitchFamily="18" charset="0"/>
                <a:cs typeface="Times New Roman" panose="02020603050405020304" pitchFamily="18" charset="0"/>
              </a:rPr>
              <a:t>hàng</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dirty="0" err="1">
                <a:solidFill>
                  <a:srgbClr val="FF0000"/>
                </a:solidFill>
                <a:latin typeface="Times New Roman" panose="02020603050405020304" pitchFamily="18" charset="0"/>
                <a:cs typeface="Times New Roman" panose="02020603050405020304" pitchFamily="18" charset="0"/>
              </a:rPr>
              <a:t>hóa</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dirty="0" err="1">
                <a:solidFill>
                  <a:srgbClr val="FF0000"/>
                </a:solidFill>
                <a:latin typeface="Times New Roman" panose="02020603050405020304" pitchFamily="18" charset="0"/>
                <a:cs typeface="Times New Roman" panose="02020603050405020304" pitchFamily="18" charset="0"/>
              </a:rPr>
              <a:t>và</a:t>
            </a:r>
            <a:r>
              <a:rPr lang="en-US" sz="2800" b="1" spc="-20" dirty="0">
                <a:solidFill>
                  <a:srgbClr val="FF0000"/>
                </a:solidFill>
                <a:latin typeface="Times New Roman" panose="02020603050405020304" pitchFamily="18" charset="0"/>
                <a:cs typeface="Times New Roman" panose="02020603050405020304" pitchFamily="18" charset="0"/>
              </a:rPr>
              <a:t> </a:t>
            </a:r>
            <a:r>
              <a:rPr lang="en-US" sz="2800" b="1" spc="-20" err="1">
                <a:solidFill>
                  <a:srgbClr val="FF0000"/>
                </a:solidFill>
                <a:latin typeface="Times New Roman" panose="02020603050405020304" pitchFamily="18" charset="0"/>
                <a:cs typeface="Times New Roman" panose="02020603050405020304" pitchFamily="18" charset="0"/>
              </a:rPr>
              <a:t>dịch</a:t>
            </a:r>
            <a:r>
              <a:rPr lang="en-US" sz="2800" b="1" spc="-20">
                <a:solidFill>
                  <a:srgbClr val="FF0000"/>
                </a:solidFill>
                <a:latin typeface="Times New Roman" panose="02020603050405020304" pitchFamily="18" charset="0"/>
                <a:cs typeface="Times New Roman" panose="02020603050405020304" pitchFamily="18" charset="0"/>
              </a:rPr>
              <a:t> vụ</a:t>
            </a:r>
            <a:endParaRPr lang="en-US" sz="2800" b="1" spc="-2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377450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3" name="Object 2">
            <a:extLst>
              <a:ext uri="{FF2B5EF4-FFF2-40B4-BE49-F238E27FC236}">
                <a16:creationId xmlns:a16="http://schemas.microsoft.com/office/drawing/2014/main" id="{376AC542-84E2-C019-4DBE-0C43E97ABC5F}"/>
              </a:ext>
            </a:extLst>
          </p:cNvPr>
          <p:cNvGraphicFramePr>
            <a:graphicFrameLocks noChangeAspect="1"/>
          </p:cNvGraphicFramePr>
          <p:nvPr>
            <p:extLst>
              <p:ext uri="{D42A27DB-BD31-4B8C-83A1-F6EECF244321}">
                <p14:modId xmlns:p14="http://schemas.microsoft.com/office/powerpoint/2010/main" val="3752833334"/>
              </p:ext>
            </p:extLst>
          </p:nvPr>
        </p:nvGraphicFramePr>
        <p:xfrm>
          <a:off x="297863" y="893763"/>
          <a:ext cx="11682681" cy="5196644"/>
        </p:xfrm>
        <a:graphic>
          <a:graphicData uri="http://schemas.openxmlformats.org/presentationml/2006/ole">
            <mc:AlternateContent xmlns:mc="http://schemas.openxmlformats.org/markup-compatibility/2006">
              <mc:Choice xmlns:v="urn:schemas-microsoft-com:vml" Requires="v">
                <p:oleObj spid="_x0000_s5121" name="Worksheet" r:id="rId4" imgW="11391840" imgH="5067247" progId="Excel.Sheet.8">
                  <p:embed/>
                </p:oleObj>
              </mc:Choice>
              <mc:Fallback>
                <p:oleObj name="Worksheet" r:id="rId4" imgW="11391840" imgH="5067247" progId="Excel.Sheet.8">
                  <p:embed/>
                  <p:pic>
                    <p:nvPicPr>
                      <p:cNvPr id="3" name="Object 2">
                        <a:extLst>
                          <a:ext uri="{FF2B5EF4-FFF2-40B4-BE49-F238E27FC236}">
                            <a16:creationId xmlns:a16="http://schemas.microsoft.com/office/drawing/2014/main" id="{376AC542-84E2-C019-4DBE-0C43E97ABC5F}"/>
                          </a:ext>
                        </a:extLst>
                      </p:cNvPr>
                      <p:cNvPicPr/>
                      <p:nvPr/>
                    </p:nvPicPr>
                    <p:blipFill>
                      <a:blip r:embed="rId5"/>
                      <a:stretch>
                        <a:fillRect/>
                      </a:stretch>
                    </p:blipFill>
                    <p:spPr>
                      <a:xfrm>
                        <a:off x="297863" y="893763"/>
                        <a:ext cx="11682681" cy="5196644"/>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419FB43D-8594-37D1-FD3B-7C96412BF37D}"/>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7" name="Straight Connector 6">
            <a:extLst>
              <a:ext uri="{FF2B5EF4-FFF2-40B4-BE49-F238E27FC236}">
                <a16:creationId xmlns:a16="http://schemas.microsoft.com/office/drawing/2014/main" id="{1750BF9D-849C-CFB8-8252-0A6884F90A0B}"/>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3890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836756" y="1034430"/>
            <a:ext cx="8782212" cy="523220"/>
          </a:xfrm>
          <a:prstGeom prst="rect">
            <a:avLst/>
          </a:prstGeom>
        </p:spPr>
        <p:txBody>
          <a:bodyPr wrap="none">
            <a:spAutoFit/>
          </a:bodyPr>
          <a:lstStyle/>
          <a:p>
            <a:pPr marL="469900" indent="-457200" defTabSz="914400">
              <a:spcBef>
                <a:spcPts val="300"/>
              </a:spcBef>
              <a:buFont typeface="Wingdings" panose="05000000000000000000" pitchFamily="2" charset="2"/>
              <a:buChar char="Ø"/>
              <a:defRPr/>
            </a:pPr>
            <a:r>
              <a:rPr lang="en-US" sz="2800" b="1" spc="-20">
                <a:solidFill>
                  <a:srgbClr val="100717"/>
                </a:solidFill>
                <a:latin typeface="Times New Roman" panose="02020603050405020304" pitchFamily="18" charset="0"/>
                <a:cs typeface="Times New Roman" panose="02020603050405020304" pitchFamily="18" charset="0"/>
              </a:rPr>
              <a:t>Doanh </a:t>
            </a:r>
            <a:r>
              <a:rPr lang="en-US" sz="2800" b="1" spc="-20" dirty="0" err="1">
                <a:solidFill>
                  <a:srgbClr val="100717"/>
                </a:solidFill>
                <a:latin typeface="Times New Roman" panose="02020603050405020304" pitchFamily="18" charset="0"/>
                <a:cs typeface="Times New Roman" panose="02020603050405020304" pitchFamily="18" charset="0"/>
              </a:rPr>
              <a:t>thu</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bán</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lẻ</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hàng</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hóa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và</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dịch</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vụ</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các</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địa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phương</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573361883"/>
              </p:ext>
            </p:extLst>
          </p:nvPr>
        </p:nvGraphicFramePr>
        <p:xfrm>
          <a:off x="2801938" y="1662113"/>
          <a:ext cx="6081712" cy="4983162"/>
        </p:xfrm>
        <a:graphic>
          <a:graphicData uri="http://schemas.openxmlformats.org/presentationml/2006/ole">
            <mc:AlternateContent xmlns:mc="http://schemas.openxmlformats.org/markup-compatibility/2006">
              <mc:Choice xmlns:v="urn:schemas-microsoft-com:vml" Requires="v">
                <p:oleObj spid="_x0000_s17409" name="Worksheet" r:id="rId3" imgW="5962812" imgH="4886384" progId="Excel.Sheet.12">
                  <p:embed/>
                </p:oleObj>
              </mc:Choice>
              <mc:Fallback>
                <p:oleObj name="Worksheet" r:id="rId3" imgW="5962812" imgH="4886384" progId="Excel.Sheet.12">
                  <p:embed/>
                  <p:pic>
                    <p:nvPicPr>
                      <p:cNvPr id="4" name="Object 3"/>
                      <p:cNvPicPr/>
                      <p:nvPr/>
                    </p:nvPicPr>
                    <p:blipFill>
                      <a:blip r:embed="rId4"/>
                      <a:stretch>
                        <a:fillRect/>
                      </a:stretch>
                    </p:blipFill>
                    <p:spPr>
                      <a:xfrm>
                        <a:off x="2801938" y="1662113"/>
                        <a:ext cx="6081712" cy="498316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FF887D1E-444E-89C0-878C-9C873701F02F}"/>
              </a:ext>
            </a:extLst>
          </p:cNvPr>
          <p:cNvSpPr txBox="1"/>
          <p:nvPr/>
        </p:nvSpPr>
        <p:spPr>
          <a:xfrm>
            <a:off x="645063" y="164578"/>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CEC4A889-9B9F-C0B4-0641-5D6B6445CC54}"/>
              </a:ext>
            </a:extLst>
          </p:cNvPr>
          <p:cNvSpPr txBox="1"/>
          <p:nvPr/>
        </p:nvSpPr>
        <p:spPr>
          <a:xfrm>
            <a:off x="1342748" y="626243"/>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9563895"/>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1918566725"/>
              </p:ext>
            </p:extLst>
          </p:nvPr>
        </p:nvGraphicFramePr>
        <p:xfrm>
          <a:off x="2407640" y="1618549"/>
          <a:ext cx="6290659" cy="5155125"/>
        </p:xfrm>
        <a:graphic>
          <a:graphicData uri="http://schemas.openxmlformats.org/presentationml/2006/ole">
            <mc:AlternateContent xmlns:mc="http://schemas.openxmlformats.org/markup-compatibility/2006">
              <mc:Choice xmlns:v="urn:schemas-microsoft-com:vml" Requires="v">
                <p:oleObj spid="_x0000_s18433" name="Worksheet" r:id="rId3" imgW="5962812" imgH="4886384" progId="Excel.Sheet.12">
                  <p:embed/>
                </p:oleObj>
              </mc:Choice>
              <mc:Fallback>
                <p:oleObj name="Worksheet" r:id="rId3" imgW="5962812" imgH="4886384" progId="Excel.Sheet.12">
                  <p:embed/>
                  <p:pic>
                    <p:nvPicPr>
                      <p:cNvPr id="5" name="Object 4"/>
                      <p:cNvPicPr/>
                      <p:nvPr/>
                    </p:nvPicPr>
                    <p:blipFill>
                      <a:blip r:embed="rId4"/>
                      <a:stretch>
                        <a:fillRect/>
                      </a:stretch>
                    </p:blipFill>
                    <p:spPr>
                      <a:xfrm>
                        <a:off x="2407640" y="1618549"/>
                        <a:ext cx="6290659" cy="5155125"/>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CBF4D2C9-F2E5-B0CB-7AE8-05D0F7980E8F}"/>
              </a:ext>
            </a:extLst>
          </p:cNvPr>
          <p:cNvSpPr/>
          <p:nvPr/>
        </p:nvSpPr>
        <p:spPr>
          <a:xfrm>
            <a:off x="1836756" y="1034430"/>
            <a:ext cx="8782212" cy="523220"/>
          </a:xfrm>
          <a:prstGeom prst="rect">
            <a:avLst/>
          </a:prstGeom>
        </p:spPr>
        <p:txBody>
          <a:bodyPr wrap="none">
            <a:spAutoFit/>
          </a:bodyPr>
          <a:lstStyle/>
          <a:p>
            <a:pPr marL="469900" indent="-457200" defTabSz="914400">
              <a:spcBef>
                <a:spcPts val="300"/>
              </a:spcBef>
              <a:buFont typeface="Wingdings" panose="05000000000000000000" pitchFamily="2" charset="2"/>
              <a:buChar char="Ø"/>
              <a:defRPr/>
            </a:pPr>
            <a:r>
              <a:rPr lang="en-US" sz="2800" b="1" spc="-20">
                <a:solidFill>
                  <a:srgbClr val="100717"/>
                </a:solidFill>
                <a:latin typeface="Times New Roman" panose="02020603050405020304" pitchFamily="18" charset="0"/>
                <a:cs typeface="Times New Roman" panose="02020603050405020304" pitchFamily="18" charset="0"/>
              </a:rPr>
              <a:t>Doanh </a:t>
            </a:r>
            <a:r>
              <a:rPr lang="en-US" sz="2800" b="1" spc="-20" dirty="0" err="1">
                <a:solidFill>
                  <a:srgbClr val="100717"/>
                </a:solidFill>
                <a:latin typeface="Times New Roman" panose="02020603050405020304" pitchFamily="18" charset="0"/>
                <a:cs typeface="Times New Roman" panose="02020603050405020304" pitchFamily="18" charset="0"/>
              </a:rPr>
              <a:t>thu</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bán</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lẻ</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hàng</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hóa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và</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dịch</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vụ</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các</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địa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phương</a:t>
            </a:r>
            <a:endParaRPr lang="en-US" sz="2800" b="1" spc="-20" dirty="0">
              <a:solidFill>
                <a:srgbClr val="100717"/>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2B6CF456-C814-8139-4846-ED2A0493B09B}"/>
              </a:ext>
            </a:extLst>
          </p:cNvPr>
          <p:cNvSpPr txBox="1"/>
          <p:nvPr/>
        </p:nvSpPr>
        <p:spPr>
          <a:xfrm>
            <a:off x="603119" y="181839"/>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9" name="TextBox 8">
            <a:extLst>
              <a:ext uri="{FF2B5EF4-FFF2-40B4-BE49-F238E27FC236}">
                <a16:creationId xmlns:a16="http://schemas.microsoft.com/office/drawing/2014/main" id="{A594A2A6-E287-9154-6466-7305F8B4F4F4}"/>
              </a:ext>
            </a:extLst>
          </p:cNvPr>
          <p:cNvSpPr txBox="1"/>
          <p:nvPr/>
        </p:nvSpPr>
        <p:spPr>
          <a:xfrm>
            <a:off x="1334359" y="608135"/>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352671836"/>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276095685"/>
              </p:ext>
            </p:extLst>
          </p:nvPr>
        </p:nvGraphicFramePr>
        <p:xfrm>
          <a:off x="2508308" y="1557650"/>
          <a:ext cx="6342514" cy="5197620"/>
        </p:xfrm>
        <a:graphic>
          <a:graphicData uri="http://schemas.openxmlformats.org/presentationml/2006/ole">
            <mc:AlternateContent xmlns:mc="http://schemas.openxmlformats.org/markup-compatibility/2006">
              <mc:Choice xmlns:v="urn:schemas-microsoft-com:vml" Requires="v">
                <p:oleObj spid="_x0000_s19457" name="Worksheet" r:id="rId3" imgW="5962812" imgH="4886384" progId="Excel.Sheet.12">
                  <p:embed/>
                </p:oleObj>
              </mc:Choice>
              <mc:Fallback>
                <p:oleObj name="Worksheet" r:id="rId3" imgW="5962812" imgH="4886384" progId="Excel.Sheet.12">
                  <p:embed/>
                  <p:pic>
                    <p:nvPicPr>
                      <p:cNvPr id="4" name="Object 3"/>
                      <p:cNvPicPr/>
                      <p:nvPr/>
                    </p:nvPicPr>
                    <p:blipFill>
                      <a:blip r:embed="rId4"/>
                      <a:stretch>
                        <a:fillRect/>
                      </a:stretch>
                    </p:blipFill>
                    <p:spPr>
                      <a:xfrm>
                        <a:off x="2508308" y="1557650"/>
                        <a:ext cx="6342514" cy="5197620"/>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092A70A8-A35A-276A-966E-017E9476F992}"/>
              </a:ext>
            </a:extLst>
          </p:cNvPr>
          <p:cNvSpPr/>
          <p:nvPr/>
        </p:nvSpPr>
        <p:spPr>
          <a:xfrm>
            <a:off x="1836756" y="1034430"/>
            <a:ext cx="8782212" cy="523220"/>
          </a:xfrm>
          <a:prstGeom prst="rect">
            <a:avLst/>
          </a:prstGeom>
        </p:spPr>
        <p:txBody>
          <a:bodyPr wrap="none">
            <a:spAutoFit/>
          </a:bodyPr>
          <a:lstStyle/>
          <a:p>
            <a:pPr marL="469900" indent="-457200" defTabSz="914400">
              <a:spcBef>
                <a:spcPts val="300"/>
              </a:spcBef>
              <a:buFont typeface="Wingdings" panose="05000000000000000000" pitchFamily="2" charset="2"/>
              <a:buChar char="Ø"/>
              <a:defRPr/>
            </a:pPr>
            <a:r>
              <a:rPr lang="en-US" sz="2800" b="1" spc="-20">
                <a:solidFill>
                  <a:srgbClr val="100717"/>
                </a:solidFill>
                <a:latin typeface="Times New Roman" panose="02020603050405020304" pitchFamily="18" charset="0"/>
                <a:cs typeface="Times New Roman" panose="02020603050405020304" pitchFamily="18" charset="0"/>
              </a:rPr>
              <a:t>Doanh </a:t>
            </a:r>
            <a:r>
              <a:rPr lang="en-US" sz="2800" b="1" spc="-20" dirty="0" err="1">
                <a:solidFill>
                  <a:srgbClr val="100717"/>
                </a:solidFill>
                <a:latin typeface="Times New Roman" panose="02020603050405020304" pitchFamily="18" charset="0"/>
                <a:cs typeface="Times New Roman" panose="02020603050405020304" pitchFamily="18" charset="0"/>
              </a:rPr>
              <a:t>thu</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bán</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lẻ</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hàng</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hóa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và</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dịch</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vụ</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các</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địa</a:t>
            </a:r>
            <a:r>
              <a:rPr lang="en-US" sz="2800" b="1" spc="-20" dirty="0">
                <a:solidFill>
                  <a:srgbClr val="100717"/>
                </a:solidFill>
                <a:latin typeface="Times New Roman" panose="02020603050405020304" pitchFamily="18" charset="0"/>
                <a:cs typeface="Times New Roman" panose="02020603050405020304" pitchFamily="18" charset="0"/>
              </a:rPr>
              <a:t> </a:t>
            </a:r>
            <a:r>
              <a:rPr lang="en-US" sz="2800" b="1" spc="-20" dirty="0" err="1">
                <a:solidFill>
                  <a:srgbClr val="100717"/>
                </a:solidFill>
                <a:latin typeface="Times New Roman" panose="02020603050405020304" pitchFamily="18" charset="0"/>
                <a:cs typeface="Times New Roman" panose="02020603050405020304" pitchFamily="18" charset="0"/>
              </a:rPr>
              <a:t>phương</a:t>
            </a:r>
            <a:endParaRPr lang="en-US" sz="2800" b="1" spc="-20" dirty="0">
              <a:solidFill>
                <a:srgbClr val="100717"/>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83FF986A-FD04-90BE-DA21-D393330696EC}"/>
              </a:ext>
            </a:extLst>
          </p:cNvPr>
          <p:cNvSpPr txBox="1"/>
          <p:nvPr/>
        </p:nvSpPr>
        <p:spPr>
          <a:xfrm>
            <a:off x="561174" y="102730"/>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9" name="TextBox 8">
            <a:extLst>
              <a:ext uri="{FF2B5EF4-FFF2-40B4-BE49-F238E27FC236}">
                <a16:creationId xmlns:a16="http://schemas.microsoft.com/office/drawing/2014/main" id="{200BDF4E-F9BD-D8AB-3700-8AABD03AF2B9}"/>
              </a:ext>
            </a:extLst>
          </p:cNvPr>
          <p:cNvSpPr txBox="1"/>
          <p:nvPr/>
        </p:nvSpPr>
        <p:spPr>
          <a:xfrm>
            <a:off x="1233691" y="572765"/>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872245245"/>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460506" y="1054835"/>
          <a:ext cx="11284081" cy="6004560"/>
        </p:xfrm>
        <a:graphic>
          <a:graphicData uri="http://schemas.openxmlformats.org/drawingml/2006/table">
            <a:tbl>
              <a:tblPr firstRow="1" bandRow="1"/>
              <a:tblGrid>
                <a:gridCol w="11284081">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Xây</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dựng</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khai</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Đề</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án</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1"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1800" b="1" kern="1200" dirty="0">
                          <a:solidFill>
                            <a:schemeClr val="dk1"/>
                          </a:solidFill>
                          <a:effectLst/>
                          <a:latin typeface="Times New Roman" panose="02020603050405020304" pitchFamily="18" charset="0"/>
                          <a:ea typeface="+mn-ea"/>
                          <a:cs typeface="Times New Roman" panose="02020603050405020304" pitchFamily="18" charset="0"/>
                        </a:rPr>
                        <a:t>:</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đang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hoàn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thiển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triển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khai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Phương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án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hỗ</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bền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vững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lựa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chọn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chủ</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lực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cần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hỗ</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bao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gồm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Heo,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bò</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ớt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dừa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xiêm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bưởi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xoài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dưa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hấu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giới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thiệu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đến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doanh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nghiệp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lớn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trên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Lựa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chọn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xã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uy</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tín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để</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làm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mối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tập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hộ</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phù</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hình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thành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chuỗi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liên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kết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bền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vững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kết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nối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HTX Thanh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niên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Hoài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mối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đưa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bưởi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Hoài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bán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hệ</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thống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Coopmart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GO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thị</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Winmart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a:solidFill>
                            <a:schemeClr val="dk1"/>
                          </a:solidFill>
                          <a:effectLst/>
                          <a:latin typeface="Times New Roman" panose="02020603050405020304" pitchFamily="18" charset="0"/>
                          <a:ea typeface="+mn-ea"/>
                          <a:cs typeface="Times New Roman" panose="02020603050405020304" pitchFamily="18" charset="0"/>
                        </a:rPr>
                        <a:t>Trong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quí</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I/2023,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mặt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chủ</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lực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ổn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định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ở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mức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47.000 - 53.000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trong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3/2023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heo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ở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mức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47.000 - 50.000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bò</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dao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động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70.000 - 90.000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nuôi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thương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phẩm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Giống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ta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lai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Cao Khanh, Minh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Dư</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dao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động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50.000 - 70.000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tùy</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giống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nuôi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dài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hay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ngắn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ngày</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Mặc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dù</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chung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theo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mức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bình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quân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nước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nhưng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tình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hình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vẫn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suốt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không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tình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tồn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bị</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ép</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Cuối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3/2023,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bước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vụ</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hoạch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ớt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huyện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trên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bàn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thương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đã</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chủ</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động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đặt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qua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sở</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gom</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trên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địa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bàn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huyện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Phù</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Mỹ</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Phù</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do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đó</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sức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rất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mạnh</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hiện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thương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đang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ớt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tươi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tại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ruộng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lớn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(45.000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ớt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nhỏ</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30.000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/kg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ớt</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lớn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mức</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này</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bà</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con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nông</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dân</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lãi</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18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1800" b="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1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r>
                        <a:rPr lang="en-US" sz="1600" b="0" kern="1200" dirty="0">
                          <a:solidFill>
                            <a:schemeClr val="dk1"/>
                          </a:solidFill>
                          <a:effectLst/>
                          <a:latin typeface="Times New Roman" panose="02020603050405020304" pitchFamily="18" charset="0"/>
                          <a:ea typeface="+mn-ea"/>
                          <a:cs typeface="Times New Roman" panose="02020603050405020304" pitchFamily="18" charset="0"/>
                        </a:rPr>
                        <a:t> </a:t>
                      </a:r>
                      <a:endParaRPr lang="en-US" sz="1600" b="0" kern="1200" noProof="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sp>
        <p:nvSpPr>
          <p:cNvPr id="6" name="TextBox 5">
            <a:extLst>
              <a:ext uri="{FF2B5EF4-FFF2-40B4-BE49-F238E27FC236}">
                <a16:creationId xmlns:a16="http://schemas.microsoft.com/office/drawing/2014/main" id="{1CB0CB7C-2336-84B1-57C9-3361036915F6}"/>
              </a:ext>
            </a:extLst>
          </p:cNvPr>
          <p:cNvSpPr txBox="1"/>
          <p:nvPr/>
        </p:nvSpPr>
        <p:spPr>
          <a:xfrm>
            <a:off x="527618" y="131505"/>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C04F4D96-45AD-953D-5897-218BC956CD36}"/>
              </a:ext>
            </a:extLst>
          </p:cNvPr>
          <p:cNvSpPr txBox="1"/>
          <p:nvPr/>
        </p:nvSpPr>
        <p:spPr>
          <a:xfrm>
            <a:off x="1149802" y="593170"/>
            <a:ext cx="10095098"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 </a:t>
            </a:r>
            <a:r>
              <a:rPr lang="en-US" sz="2400" b="1" spc="-20">
                <a:solidFill>
                  <a:srgbClr val="FF0000"/>
                </a:solidFill>
                <a:latin typeface="Times New Roman" panose="02020603050405020304" pitchFamily="18" charset="0"/>
                <a:cs typeface="Times New Roman" panose="02020603050405020304" pitchFamily="18" charset="0"/>
              </a:rPr>
              <a:t>Tình hình tiêu thụ nông sản trên địa bàn</a:t>
            </a:r>
            <a:endParaRPr lang="vi-VN" sz="2400" b="1">
              <a:solidFill>
                <a:srgbClr val="FF0000"/>
              </a:solidFill>
              <a:latin typeface="+mj-lt"/>
              <a:cs typeface="Arial" panose="020B0604020202020204" pitchFamily="34" charset="0"/>
            </a:endParaRPr>
          </a:p>
        </p:txBody>
      </p:sp>
    </p:spTree>
    <p:extLst>
      <p:ext uri="{BB962C8B-B14F-4D97-AF65-F5344CB8AC3E}">
        <p14:creationId xmlns:p14="http://schemas.microsoft.com/office/powerpoint/2010/main" val="1052792772"/>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453959" y="1298116"/>
          <a:ext cx="11284081" cy="5303520"/>
        </p:xfrm>
        <a:graphic>
          <a:graphicData uri="http://schemas.openxmlformats.org/drawingml/2006/table">
            <a:tbl>
              <a:tblPr firstRow="1" bandRow="1"/>
              <a:tblGrid>
                <a:gridCol w="11284081">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Tình</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hình</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tiêu</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thụ</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phẩm</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tại</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khách</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kern="1200" dirty="0" err="1">
                          <a:solidFill>
                            <a:schemeClr val="dk1"/>
                          </a:solidFill>
                          <a:effectLst/>
                          <a:latin typeface="Times New Roman" panose="02020603050405020304" pitchFamily="18" charset="0"/>
                          <a:ea typeface="+mn-ea"/>
                          <a:cs typeface="Times New Roman" panose="02020603050405020304" pitchFamily="18" charset="0"/>
                        </a:rPr>
                        <a:t>sạn</a:t>
                      </a:r>
                      <a:r>
                        <a:rPr lang="en-US" sz="2400" b="1" kern="1200" dirty="0">
                          <a:solidFill>
                            <a:schemeClr val="dk1"/>
                          </a:solidFill>
                          <a:effectLst/>
                          <a:latin typeface="Times New Roman" panose="02020603050405020304" pitchFamily="18" charset="0"/>
                          <a:ea typeface="+mn-ea"/>
                          <a:cs typeface="Times New Roman" panose="02020603050405020304" pitchFamily="18" charset="0"/>
                        </a:rPr>
                        <a:t>:</a:t>
                      </a:r>
                    </a:p>
                    <a:p>
                      <a:pPr marL="285750" marR="0" lvl="0" indent="-28575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khách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giảm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so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trước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khách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ý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dò</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cả</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không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nhiều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như</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trước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xu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hướng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tìm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đến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nơi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để</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nhiều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hoặc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thông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qua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website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lý</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do: </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285750" marR="0" lvl="0" indent="-28575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tại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điểm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đặc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tỉnh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như</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Hương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Biển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Tâm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trí</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Phương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Nghi…)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niêm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yết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so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40-45%,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thậm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chí</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nhiều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mặt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niêm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yết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80-90% so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Qua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tìm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hiểu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cho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thấy</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lý</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do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như</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vậy</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vì</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điểm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này</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chi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phí</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20-25%/</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đoàn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khách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do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dẫn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tour, taxi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đưa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khách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đến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2400" b="0" kern="1200" dirty="0">
                        <a:solidFill>
                          <a:schemeClr val="dk1"/>
                        </a:solidFill>
                        <a:effectLst/>
                        <a:latin typeface="Times New Roman" panose="02020603050405020304" pitchFamily="18" charset="0"/>
                        <a:ea typeface="+mn-ea"/>
                        <a:cs typeface="Times New Roman" panose="02020603050405020304" pitchFamily="18" charset="0"/>
                      </a:endParaRPr>
                    </a:p>
                    <a:p>
                      <a:pPr marL="285750" marR="0" lvl="0" indent="-28575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điểm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bán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lớn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nhập</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hàng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thô</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các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sản</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xuất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về</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đóng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gói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lấy</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thương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hiệu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chính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mình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nhưng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thực</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chất</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không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hợp</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đồng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thu</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mua</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giấy</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phép</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sơ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chế</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đóng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gói</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trọng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lượng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không</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đảm</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bảo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giá</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thành</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0" kern="1200" dirty="0" err="1">
                          <a:solidFill>
                            <a:schemeClr val="dk1"/>
                          </a:solidFill>
                          <a:effectLst/>
                          <a:latin typeface="Times New Roman" panose="02020603050405020304" pitchFamily="18" charset="0"/>
                          <a:ea typeface="+mn-ea"/>
                          <a:cs typeface="Times New Roman" panose="02020603050405020304" pitchFamily="18" charset="0"/>
                        </a:rPr>
                        <a:t>cao</a:t>
                      </a:r>
                      <a:r>
                        <a:rPr lang="en-US" sz="2400" b="0" kern="1200" dirty="0">
                          <a:solidFill>
                            <a:schemeClr val="dk1"/>
                          </a:solidFill>
                          <a:effectLst/>
                          <a:latin typeface="Times New Roman" panose="02020603050405020304" pitchFamily="18" charset="0"/>
                          <a:ea typeface="+mn-ea"/>
                          <a:cs typeface="Times New Roman" panose="02020603050405020304" pitchFamily="18" charset="0"/>
                        </a:rPr>
                        <a:t>.</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just" defTabSz="1219170" rtl="0" eaLnBrk="1" fontAlgn="auto" latinLnBrk="0" hangingPunct="1">
                        <a:lnSpc>
                          <a:spcPct val="100000"/>
                        </a:lnSpc>
                        <a:spcBef>
                          <a:spcPts val="0"/>
                        </a:spcBef>
                        <a:spcAft>
                          <a:spcPts val="1200"/>
                        </a:spcAft>
                        <a:buClrTx/>
                        <a:buSzTx/>
                        <a:buFont typeface="Wingdings" panose="05000000000000000000" pitchFamily="2" charset="2"/>
                        <a:buNone/>
                        <a:tabLst/>
                        <a:defRPr/>
                      </a:pPr>
                      <a:endParaRPr lang="en-US" sz="1800" b="0" kern="1200" noProof="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sp>
        <p:nvSpPr>
          <p:cNvPr id="6" name="TextBox 5">
            <a:extLst>
              <a:ext uri="{FF2B5EF4-FFF2-40B4-BE49-F238E27FC236}">
                <a16:creationId xmlns:a16="http://schemas.microsoft.com/office/drawing/2014/main" id="{1CB0CB7C-2336-84B1-57C9-3361036915F6}"/>
              </a:ext>
            </a:extLst>
          </p:cNvPr>
          <p:cNvSpPr txBox="1"/>
          <p:nvPr/>
        </p:nvSpPr>
        <p:spPr>
          <a:xfrm>
            <a:off x="527618" y="131505"/>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7" name="TextBox 6">
            <a:extLst>
              <a:ext uri="{FF2B5EF4-FFF2-40B4-BE49-F238E27FC236}">
                <a16:creationId xmlns:a16="http://schemas.microsoft.com/office/drawing/2014/main" id="{C04F4D96-45AD-953D-5897-218BC956CD36}"/>
              </a:ext>
            </a:extLst>
          </p:cNvPr>
          <p:cNvSpPr txBox="1"/>
          <p:nvPr/>
        </p:nvSpPr>
        <p:spPr>
          <a:xfrm>
            <a:off x="1149802" y="593170"/>
            <a:ext cx="10095098"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 </a:t>
            </a:r>
            <a:r>
              <a:rPr lang="en-US" sz="2400" b="1" spc="-20">
                <a:solidFill>
                  <a:srgbClr val="FF0000"/>
                </a:solidFill>
                <a:latin typeface="Times New Roman" panose="02020603050405020304" pitchFamily="18" charset="0"/>
                <a:cs typeface="Times New Roman" panose="02020603050405020304" pitchFamily="18" charset="0"/>
              </a:rPr>
              <a:t>Tình hình tiêu thụ nông sản trên địa bàn</a:t>
            </a:r>
            <a:endParaRPr lang="vi-VN" sz="2400" b="1">
              <a:solidFill>
                <a:srgbClr val="FF0000"/>
              </a:solidFill>
              <a:latin typeface="+mj-lt"/>
              <a:cs typeface="Arial" panose="020B0604020202020204" pitchFamily="34" charset="0"/>
            </a:endParaRPr>
          </a:p>
        </p:txBody>
      </p:sp>
    </p:spTree>
    <p:extLst>
      <p:ext uri="{BB962C8B-B14F-4D97-AF65-F5344CB8AC3E}">
        <p14:creationId xmlns:p14="http://schemas.microsoft.com/office/powerpoint/2010/main" val="3515261572"/>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B12D2C4C-6F96-4E64-A8EB-31804EA17C25}"/>
              </a:ext>
            </a:extLst>
          </p:cNvPr>
          <p:cNvSpPr txBox="1">
            <a:spLocks/>
          </p:cNvSpPr>
          <p:nvPr/>
        </p:nvSpPr>
        <p:spPr>
          <a:xfrm>
            <a:off x="4855867" y="300400"/>
            <a:ext cx="3401743" cy="56181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spc="-100" dirty="0">
                <a:solidFill>
                  <a:srgbClr val="773338"/>
                </a:solidFill>
                <a:latin typeface="Times New Roman" panose="02020603050405020304" pitchFamily="18" charset="0"/>
                <a:cs typeface="Times New Roman" panose="02020603050405020304" pitchFamily="18" charset="0"/>
              </a:rPr>
              <a:t>XUẤT, </a:t>
            </a:r>
            <a:r>
              <a:rPr lang="en-US" sz="2667" b="1" spc="-100">
                <a:solidFill>
                  <a:srgbClr val="773338"/>
                </a:solidFill>
                <a:latin typeface="Times New Roman" panose="02020603050405020304" pitchFamily="18" charset="0"/>
                <a:cs typeface="Times New Roman" panose="02020603050405020304" pitchFamily="18" charset="0"/>
              </a:rPr>
              <a:t>NHẬP KHẨU</a:t>
            </a:r>
            <a:endParaRPr lang="en-US" sz="2667" b="1" dirty="0">
              <a:solidFill>
                <a:srgbClr val="773338"/>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ED42738F-27C6-7E3F-7A6C-6A0689648F30}"/>
              </a:ext>
            </a:extLst>
          </p:cNvPr>
          <p:cNvGrpSpPr/>
          <p:nvPr/>
        </p:nvGrpSpPr>
        <p:grpSpPr>
          <a:xfrm>
            <a:off x="620343" y="3000375"/>
            <a:ext cx="10628682" cy="3543300"/>
            <a:chOff x="620343" y="1557903"/>
            <a:chExt cx="11309625" cy="4789521"/>
          </a:xfrm>
        </p:grpSpPr>
        <p:pic>
          <p:nvPicPr>
            <p:cNvPr id="12" name="Picture 11" descr="A picture containing sky, water, boat, outdoor&#10;&#10;Description automatically generated">
              <a:extLst>
                <a:ext uri="{FF2B5EF4-FFF2-40B4-BE49-F238E27FC236}">
                  <a16:creationId xmlns:a16="http://schemas.microsoft.com/office/drawing/2014/main" id="{02B9306E-529A-4AF8-06B9-34FAF79AB840}"/>
                </a:ext>
              </a:extLst>
            </p:cNvPr>
            <p:cNvPicPr>
              <a:picLocks noChangeAspect="1"/>
            </p:cNvPicPr>
            <p:nvPr/>
          </p:nvPicPr>
          <p:blipFill>
            <a:blip r:embed="rId4"/>
            <a:stretch>
              <a:fillRect/>
            </a:stretch>
          </p:blipFill>
          <p:spPr>
            <a:xfrm>
              <a:off x="620343" y="1557903"/>
              <a:ext cx="5457149" cy="4789521"/>
            </a:xfrm>
            <a:prstGeom prst="rect">
              <a:avLst/>
            </a:prstGeom>
            <a:ln>
              <a:noFill/>
            </a:ln>
            <a:effectLst>
              <a:softEdge rad="112500"/>
            </a:effectLst>
          </p:spPr>
        </p:pic>
        <p:grpSp>
          <p:nvGrpSpPr>
            <p:cNvPr id="4" name="Group 3">
              <a:extLst>
                <a:ext uri="{FF2B5EF4-FFF2-40B4-BE49-F238E27FC236}">
                  <a16:creationId xmlns:a16="http://schemas.microsoft.com/office/drawing/2014/main" id="{DD6FE299-8573-1A4B-3C63-313A94891E7F}"/>
                </a:ext>
              </a:extLst>
            </p:cNvPr>
            <p:cNvGrpSpPr>
              <a:grpSpLocks/>
            </p:cNvGrpSpPr>
            <p:nvPr/>
          </p:nvGrpSpPr>
          <p:grpSpPr>
            <a:xfrm>
              <a:off x="8504536" y="1627347"/>
              <a:ext cx="3425432" cy="1866883"/>
              <a:chOff x="5344188" y="615842"/>
              <a:chExt cx="2327323" cy="954635"/>
            </a:xfrm>
          </p:grpSpPr>
          <p:grpSp>
            <p:nvGrpSpPr>
              <p:cNvPr id="28" name="Group 27">
                <a:extLst>
                  <a:ext uri="{FF2B5EF4-FFF2-40B4-BE49-F238E27FC236}">
                    <a16:creationId xmlns:a16="http://schemas.microsoft.com/office/drawing/2014/main" id="{0B90EE65-5738-4626-8A22-5E90379DC67A}"/>
                  </a:ext>
                </a:extLst>
              </p:cNvPr>
              <p:cNvGrpSpPr>
                <a:grpSpLocks/>
              </p:cNvGrpSpPr>
              <p:nvPr/>
            </p:nvGrpSpPr>
            <p:grpSpPr>
              <a:xfrm>
                <a:off x="5344188" y="615842"/>
                <a:ext cx="2327323" cy="954635"/>
                <a:chOff x="2466519" y="326131"/>
                <a:chExt cx="2976909" cy="1381499"/>
              </a:xfrm>
            </p:grpSpPr>
            <p:sp>
              <p:nvSpPr>
                <p:cNvPr id="26" name="Rectangle 25">
                  <a:extLst>
                    <a:ext uri="{FF2B5EF4-FFF2-40B4-BE49-F238E27FC236}">
                      <a16:creationId xmlns:a16="http://schemas.microsoft.com/office/drawing/2014/main" id="{E4C1109C-E907-4891-AAC9-9B2777BED936}"/>
                    </a:ext>
                  </a:extLst>
                </p:cNvPr>
                <p:cNvSpPr>
                  <a:spLocks/>
                </p:cNvSpPr>
                <p:nvPr/>
              </p:nvSpPr>
              <p:spPr>
                <a:xfrm>
                  <a:off x="2472321" y="326131"/>
                  <a:ext cx="2971107" cy="138149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n w="28575">
                      <a:solidFill>
                        <a:schemeClr val="accent3"/>
                      </a:solidFill>
                    </a:ln>
                  </a:endParaRPr>
                </a:p>
              </p:txBody>
            </p:sp>
            <p:sp>
              <p:nvSpPr>
                <p:cNvPr id="27" name="Rectangle 26">
                  <a:extLst>
                    <a:ext uri="{FF2B5EF4-FFF2-40B4-BE49-F238E27FC236}">
                      <a16:creationId xmlns:a16="http://schemas.microsoft.com/office/drawing/2014/main" id="{DED54E44-91A3-49A6-8236-3EFCF1989608}"/>
                    </a:ext>
                  </a:extLst>
                </p:cNvPr>
                <p:cNvSpPr>
                  <a:spLocks/>
                </p:cNvSpPr>
                <p:nvPr/>
              </p:nvSpPr>
              <p:spPr>
                <a:xfrm>
                  <a:off x="2466519" y="337788"/>
                  <a:ext cx="2971108" cy="136026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sp>
            <p:nvSpPr>
              <p:cNvPr id="39" name="Google Shape;2624;p37">
                <a:extLst>
                  <a:ext uri="{FF2B5EF4-FFF2-40B4-BE49-F238E27FC236}">
                    <a16:creationId xmlns:a16="http://schemas.microsoft.com/office/drawing/2014/main" id="{7264A84C-57F7-F74D-C532-6F7E2AD94E1E}"/>
                  </a:ext>
                </a:extLst>
              </p:cNvPr>
              <p:cNvSpPr txBox="1">
                <a:spLocks/>
              </p:cNvSpPr>
              <p:nvPr/>
            </p:nvSpPr>
            <p:spPr>
              <a:xfrm>
                <a:off x="5674126" y="658400"/>
                <a:ext cx="1696367" cy="318151"/>
              </a:xfrm>
              <a:prstGeom prst="rect">
                <a:avLst/>
              </a:prstGeom>
              <a:noFill/>
              <a:ln>
                <a:noFill/>
              </a:ln>
            </p:spPr>
            <p:txBody>
              <a:bodyPr spcFirstLastPara="1" wrap="square" lIns="91425" tIns="91425" rIns="91425" bIns="91425" anchor="ctr" anchorCtr="0">
                <a:noAutofit/>
              </a:bodyPr>
              <a:lstStyle/>
              <a:p>
                <a:pPr algn="ctr" defTabSz="914377">
                  <a:defRPr/>
                </a:pPr>
                <a:r>
                  <a:rPr lang="en-US" sz="3200" b="1">
                    <a:solidFill>
                      <a:srgbClr val="C00000"/>
                    </a:solidFill>
                    <a:latin typeface="Times New Roman" panose="02020603050405020304" pitchFamily="18" charset="0"/>
                    <a:ea typeface="Roboto"/>
                    <a:cs typeface="Times New Roman" panose="02020603050405020304" pitchFamily="18" charset="0"/>
                    <a:sym typeface="Roboto"/>
                  </a:rPr>
                  <a:t>360</a:t>
                </a:r>
                <a:r>
                  <a:rPr lang="en-US" sz="3200" b="1">
                    <a:latin typeface="Times New Roman" panose="02020603050405020304" pitchFamily="18" charset="0"/>
                    <a:ea typeface="Roboto"/>
                    <a:cs typeface="Times New Roman" panose="02020603050405020304" pitchFamily="18" charset="0"/>
                    <a:sym typeface="Roboto"/>
                  </a:rPr>
                  <a:t> </a:t>
                </a:r>
                <a:r>
                  <a:rPr lang="en-US" b="1">
                    <a:solidFill>
                      <a:schemeClr val="accent6">
                        <a:lumMod val="50000"/>
                      </a:schemeClr>
                    </a:solidFill>
                    <a:latin typeface="Times New Roman" panose="02020603050405020304" pitchFamily="18" charset="0"/>
                    <a:ea typeface="Roboto"/>
                    <a:cs typeface="Times New Roman" panose="02020603050405020304" pitchFamily="18" charset="0"/>
                    <a:sym typeface="Roboto"/>
                  </a:rPr>
                  <a:t>triệu </a:t>
                </a:r>
                <a:r>
                  <a:rPr lang="en-US" b="1" dirty="0">
                    <a:solidFill>
                      <a:schemeClr val="accent6">
                        <a:lumMod val="50000"/>
                      </a:schemeClr>
                    </a:solidFill>
                    <a:latin typeface="Times New Roman" panose="02020603050405020304" pitchFamily="18" charset="0"/>
                    <a:ea typeface="Roboto"/>
                    <a:cs typeface="Times New Roman" panose="02020603050405020304" pitchFamily="18" charset="0"/>
                    <a:sym typeface="Roboto"/>
                  </a:rPr>
                  <a:t>USD</a:t>
                </a:r>
                <a:endParaRPr lang="en-US" sz="1600" dirty="0">
                  <a:solidFill>
                    <a:schemeClr val="accent6">
                      <a:lumMod val="50000"/>
                    </a:schemeClr>
                  </a:solidFill>
                  <a:latin typeface="Times New Roman" panose="02020603050405020304" pitchFamily="18" charset="0"/>
                  <a:ea typeface="Fira Sans Extra Condensed Medium"/>
                  <a:cs typeface="Times New Roman" panose="02020603050405020304" pitchFamily="18" charset="0"/>
                  <a:sym typeface="Fira Sans Extra Condensed Medium"/>
                </a:endParaRPr>
              </a:p>
            </p:txBody>
          </p:sp>
          <p:sp>
            <p:nvSpPr>
              <p:cNvPr id="43" name="Google Shape;2623;p37">
                <a:extLst>
                  <a:ext uri="{FF2B5EF4-FFF2-40B4-BE49-F238E27FC236}">
                    <a16:creationId xmlns:a16="http://schemas.microsoft.com/office/drawing/2014/main" id="{30203544-5CA4-077B-B78C-B19B96F8FC77}"/>
                  </a:ext>
                </a:extLst>
              </p:cNvPr>
              <p:cNvSpPr txBox="1">
                <a:spLocks/>
              </p:cNvSpPr>
              <p:nvPr/>
            </p:nvSpPr>
            <p:spPr>
              <a:xfrm>
                <a:off x="5795546" y="1019198"/>
                <a:ext cx="1553081" cy="546144"/>
              </a:xfrm>
              <a:prstGeom prst="rect">
                <a:avLst/>
              </a:prstGeom>
              <a:noFill/>
              <a:ln>
                <a:noFill/>
              </a:ln>
            </p:spPr>
            <p:txBody>
              <a:bodyPr spcFirstLastPara="1" wrap="square" lIns="91425" tIns="91425" rIns="91425" bIns="91425" anchor="ctr" anchorCtr="0">
                <a:noAutofit/>
              </a:bodyPr>
              <a:lstStyle/>
              <a:p>
                <a:pPr algn="ctr"/>
                <a:r>
                  <a:rPr lang="en" sz="1600" b="1" dirty="0">
                    <a:solidFill>
                      <a:schemeClr val="dk1"/>
                    </a:solidFill>
                    <a:latin typeface="Times New Roman" panose="02020603050405020304" pitchFamily="18" charset="0"/>
                    <a:ea typeface="Roboto"/>
                    <a:cs typeface="Times New Roman" panose="02020603050405020304" pitchFamily="18" charset="0"/>
                    <a:sym typeface="Roboto"/>
                  </a:rPr>
                  <a:t>Kim ngạch </a:t>
                </a:r>
                <a:r>
                  <a:rPr lang="vi-VN" sz="1600" b="1" dirty="0">
                    <a:solidFill>
                      <a:schemeClr val="dk1"/>
                    </a:solidFill>
                    <a:latin typeface="Times New Roman" panose="02020603050405020304" pitchFamily="18" charset="0"/>
                    <a:ea typeface="Roboto"/>
                    <a:cs typeface="Times New Roman" panose="02020603050405020304" pitchFamily="18" charset="0"/>
                    <a:sym typeface="Roboto"/>
                  </a:rPr>
                  <a:t>xuất</a:t>
                </a:r>
                <a:r>
                  <a:rPr lang="en" sz="1600" b="1" dirty="0">
                    <a:solidFill>
                      <a:schemeClr val="dk1"/>
                    </a:solidFill>
                    <a:latin typeface="Times New Roman" panose="02020603050405020304" pitchFamily="18" charset="0"/>
                    <a:ea typeface="Roboto"/>
                    <a:cs typeface="Times New Roman" panose="02020603050405020304" pitchFamily="18" charset="0"/>
                    <a:sym typeface="Roboto"/>
                  </a:rPr>
                  <a:t> khẩu</a:t>
                </a:r>
              </a:p>
              <a:p>
                <a:pPr algn="ctr"/>
                <a:r>
                  <a:rPr lang="en" sz="1200" baseline="30000" dirty="0">
                    <a:solidFill>
                      <a:schemeClr val="dk1"/>
                    </a:solidFill>
                    <a:latin typeface="+mj-lt"/>
                    <a:ea typeface="Roboto"/>
                    <a:cs typeface="Roboto"/>
                    <a:sym typeface="Roboto"/>
                  </a:rPr>
                  <a:t>_________________________</a:t>
                </a:r>
              </a:p>
              <a:p>
                <a:pPr algn="ctr" defTabSz="914377">
                  <a:defRPr/>
                </a:pPr>
                <a:r>
                  <a:rPr lang="en-US" sz="2133" b="1">
                    <a:solidFill>
                      <a:srgbClr val="CC898E">
                        <a:lumMod val="75000"/>
                      </a:srgbClr>
                    </a:solidFill>
                    <a:latin typeface="Arial" panose="020B0604020202020204" pitchFamily="34" charset="0"/>
                    <a:ea typeface="Roboto" panose="02000000000000000000" pitchFamily="2" charset="0"/>
                    <a:cs typeface="Arial" panose="020B0604020202020204" pitchFamily="34" charset="0"/>
                    <a:sym typeface="Wingdings 3" panose="05040102010807070707" pitchFamily="18" charset="2"/>
                  </a:rPr>
                  <a:t>  12,2</a:t>
                </a:r>
                <a:r>
                  <a:rPr lang="en-US" sz="2133" b="1" dirty="0">
                    <a:solidFill>
                      <a:srgbClr val="CC898E">
                        <a:lumMod val="75000"/>
                      </a:srgbClr>
                    </a:solidFill>
                    <a:latin typeface="Arial" panose="020B0604020202020204" pitchFamily="34" charset="0"/>
                    <a:ea typeface="Roboto" panose="02000000000000000000" pitchFamily="2" charset="0"/>
                    <a:cs typeface="Arial" panose="020B0604020202020204" pitchFamily="34" charset="0"/>
                    <a:sym typeface="Wingdings 3" panose="05040102010807070707" pitchFamily="18" charset="2"/>
                  </a:rPr>
                  <a:t>%</a:t>
                </a:r>
                <a:endParaRPr lang="en-US" sz="2133" b="1" dirty="0">
                  <a:latin typeface="Arial" panose="020B0604020202020204" pitchFamily="34" charset="0"/>
                  <a:cs typeface="Arial" panose="020B0604020202020204" pitchFamily="34" charset="0"/>
                </a:endParaRPr>
              </a:p>
              <a:p>
                <a:pPr algn="ctr"/>
                <a:endParaRPr sz="1200" dirty="0">
                  <a:solidFill>
                    <a:schemeClr val="dk1"/>
                  </a:solidFill>
                  <a:latin typeface="+mj-lt"/>
                  <a:ea typeface="Roboto"/>
                  <a:cs typeface="Roboto"/>
                  <a:sym typeface="Roboto"/>
                </a:endParaRPr>
              </a:p>
            </p:txBody>
          </p:sp>
          <p:sp>
            <p:nvSpPr>
              <p:cNvPr id="44" name="Isosceles Triangle 43">
                <a:extLst>
                  <a:ext uri="{FF2B5EF4-FFF2-40B4-BE49-F238E27FC236}">
                    <a16:creationId xmlns:a16="http://schemas.microsoft.com/office/drawing/2014/main" id="{50C95BBD-E23A-B1B8-65E6-50F0672F1BF9}"/>
                  </a:ext>
                </a:extLst>
              </p:cNvPr>
              <p:cNvSpPr>
                <a:spLocks/>
              </p:cNvSpPr>
              <p:nvPr/>
            </p:nvSpPr>
            <p:spPr>
              <a:xfrm rot="10800000">
                <a:off x="6047804" y="1263897"/>
                <a:ext cx="220133" cy="16976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6" name="Group 5">
              <a:extLst>
                <a:ext uri="{FF2B5EF4-FFF2-40B4-BE49-F238E27FC236}">
                  <a16:creationId xmlns:a16="http://schemas.microsoft.com/office/drawing/2014/main" id="{E56EEAD7-BA7C-5393-023B-57E291DB0A7A}"/>
                </a:ext>
              </a:extLst>
            </p:cNvPr>
            <p:cNvGrpSpPr>
              <a:grpSpLocks/>
            </p:cNvGrpSpPr>
            <p:nvPr/>
          </p:nvGrpSpPr>
          <p:grpSpPr>
            <a:xfrm>
              <a:off x="8480475" y="4068661"/>
              <a:ext cx="3431892" cy="2103099"/>
              <a:chOff x="5346834" y="2051588"/>
              <a:chExt cx="2324678" cy="934772"/>
            </a:xfrm>
          </p:grpSpPr>
          <p:grpSp>
            <p:nvGrpSpPr>
              <p:cNvPr id="40" name="Group 39">
                <a:extLst>
                  <a:ext uri="{FF2B5EF4-FFF2-40B4-BE49-F238E27FC236}">
                    <a16:creationId xmlns:a16="http://schemas.microsoft.com/office/drawing/2014/main" id="{BE3E5856-2A5B-1525-172D-221374DB900C}"/>
                  </a:ext>
                </a:extLst>
              </p:cNvPr>
              <p:cNvGrpSpPr>
                <a:grpSpLocks/>
              </p:cNvGrpSpPr>
              <p:nvPr/>
            </p:nvGrpSpPr>
            <p:grpSpPr>
              <a:xfrm>
                <a:off x="5346834" y="2051588"/>
                <a:ext cx="2324678" cy="912070"/>
                <a:chOff x="2466519" y="326131"/>
                <a:chExt cx="2976909" cy="1381499"/>
              </a:xfrm>
            </p:grpSpPr>
            <p:sp>
              <p:nvSpPr>
                <p:cNvPr id="41" name="Rectangle 40">
                  <a:extLst>
                    <a:ext uri="{FF2B5EF4-FFF2-40B4-BE49-F238E27FC236}">
                      <a16:creationId xmlns:a16="http://schemas.microsoft.com/office/drawing/2014/main" id="{F77FA335-6173-114D-DB59-E0B0D744875D}"/>
                    </a:ext>
                  </a:extLst>
                </p:cNvPr>
                <p:cNvSpPr>
                  <a:spLocks/>
                </p:cNvSpPr>
                <p:nvPr/>
              </p:nvSpPr>
              <p:spPr>
                <a:xfrm>
                  <a:off x="2472321" y="326131"/>
                  <a:ext cx="2971107" cy="138149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n w="28575">
                      <a:solidFill>
                        <a:schemeClr val="accent3"/>
                      </a:solidFill>
                    </a:ln>
                  </a:endParaRPr>
                </a:p>
              </p:txBody>
            </p:sp>
            <p:sp>
              <p:nvSpPr>
                <p:cNvPr id="42" name="Rectangle 41">
                  <a:extLst>
                    <a:ext uri="{FF2B5EF4-FFF2-40B4-BE49-F238E27FC236}">
                      <a16:creationId xmlns:a16="http://schemas.microsoft.com/office/drawing/2014/main" id="{9BF3F1D0-FD69-04F3-1CB0-90127AAFA987}"/>
                    </a:ext>
                  </a:extLst>
                </p:cNvPr>
                <p:cNvSpPr>
                  <a:spLocks/>
                </p:cNvSpPr>
                <p:nvPr/>
              </p:nvSpPr>
              <p:spPr>
                <a:xfrm>
                  <a:off x="2466519" y="337788"/>
                  <a:ext cx="2971108" cy="136026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sp>
            <p:nvSpPr>
              <p:cNvPr id="38" name="Google Shape;2624;p37">
                <a:extLst>
                  <a:ext uri="{FF2B5EF4-FFF2-40B4-BE49-F238E27FC236}">
                    <a16:creationId xmlns:a16="http://schemas.microsoft.com/office/drawing/2014/main" id="{E99E09BE-73DB-3EA0-743A-B6780F7EC077}"/>
                  </a:ext>
                </a:extLst>
              </p:cNvPr>
              <p:cNvSpPr txBox="1">
                <a:spLocks/>
              </p:cNvSpPr>
              <p:nvPr/>
            </p:nvSpPr>
            <p:spPr>
              <a:xfrm>
                <a:off x="5675100" y="2100957"/>
                <a:ext cx="1696367" cy="318151"/>
              </a:xfrm>
              <a:prstGeom prst="rect">
                <a:avLst/>
              </a:prstGeom>
              <a:noFill/>
              <a:ln>
                <a:noFill/>
              </a:ln>
            </p:spPr>
            <p:txBody>
              <a:bodyPr spcFirstLastPara="1" wrap="square" lIns="91425" tIns="91425" rIns="91425" bIns="91425" anchor="ctr" anchorCtr="0">
                <a:noAutofit/>
              </a:bodyPr>
              <a:lstStyle/>
              <a:p>
                <a:pPr algn="ctr" defTabSz="914377">
                  <a:defRPr/>
                </a:pPr>
                <a:r>
                  <a:rPr lang="en-US" sz="3200" b="1">
                    <a:solidFill>
                      <a:srgbClr val="C00000"/>
                    </a:solidFill>
                    <a:latin typeface="Times New Roman" panose="02020603050405020304" pitchFamily="18" charset="0"/>
                    <a:ea typeface="Roboto"/>
                    <a:cs typeface="Times New Roman" panose="02020603050405020304" pitchFamily="18" charset="0"/>
                    <a:sym typeface="Roboto"/>
                  </a:rPr>
                  <a:t>82,8</a:t>
                </a:r>
                <a:r>
                  <a:rPr lang="en-US" sz="3200" b="1">
                    <a:latin typeface="Times New Roman" panose="02020603050405020304" pitchFamily="18" charset="0"/>
                    <a:ea typeface="Roboto"/>
                    <a:cs typeface="Times New Roman" panose="02020603050405020304" pitchFamily="18" charset="0"/>
                    <a:sym typeface="Roboto"/>
                  </a:rPr>
                  <a:t> </a:t>
                </a:r>
                <a:r>
                  <a:rPr lang="en-US" sz="1200" b="1">
                    <a:solidFill>
                      <a:schemeClr val="accent6">
                        <a:lumMod val="50000"/>
                      </a:schemeClr>
                    </a:solidFill>
                    <a:latin typeface="Times New Roman" panose="02020603050405020304" pitchFamily="18" charset="0"/>
                    <a:ea typeface="Roboto"/>
                    <a:cs typeface="Times New Roman" panose="02020603050405020304" pitchFamily="18" charset="0"/>
                    <a:sym typeface="Roboto"/>
                  </a:rPr>
                  <a:t>triệu </a:t>
                </a:r>
                <a:r>
                  <a:rPr lang="en-US" sz="1200" b="1" dirty="0">
                    <a:solidFill>
                      <a:schemeClr val="accent6">
                        <a:lumMod val="50000"/>
                      </a:schemeClr>
                    </a:solidFill>
                    <a:latin typeface="Times New Roman" panose="02020603050405020304" pitchFamily="18" charset="0"/>
                    <a:ea typeface="Roboto"/>
                    <a:cs typeface="Times New Roman" panose="02020603050405020304" pitchFamily="18" charset="0"/>
                    <a:sym typeface="Roboto"/>
                  </a:rPr>
                  <a:t>USD</a:t>
                </a:r>
                <a:endParaRPr lang="en-US" sz="1600" dirty="0">
                  <a:solidFill>
                    <a:schemeClr val="accent6">
                      <a:lumMod val="50000"/>
                    </a:schemeClr>
                  </a:solidFill>
                  <a:latin typeface="Times New Roman" panose="02020603050405020304" pitchFamily="18" charset="0"/>
                  <a:ea typeface="Fira Sans Extra Condensed Medium"/>
                  <a:cs typeface="Times New Roman" panose="02020603050405020304" pitchFamily="18" charset="0"/>
                  <a:sym typeface="Fira Sans Extra Condensed Medium"/>
                </a:endParaRPr>
              </a:p>
            </p:txBody>
          </p:sp>
          <p:sp>
            <p:nvSpPr>
              <p:cNvPr id="17" name="Google Shape;2623;p37">
                <a:extLst>
                  <a:ext uri="{FF2B5EF4-FFF2-40B4-BE49-F238E27FC236}">
                    <a16:creationId xmlns:a16="http://schemas.microsoft.com/office/drawing/2014/main" id="{819C62AF-660F-4A4C-8D60-DED895CA4F86}"/>
                  </a:ext>
                </a:extLst>
              </p:cNvPr>
              <p:cNvSpPr txBox="1">
                <a:spLocks/>
              </p:cNvSpPr>
              <p:nvPr/>
            </p:nvSpPr>
            <p:spPr>
              <a:xfrm>
                <a:off x="5896459" y="2440216"/>
                <a:ext cx="1553081" cy="546144"/>
              </a:xfrm>
              <a:prstGeom prst="rect">
                <a:avLst/>
              </a:prstGeom>
              <a:noFill/>
              <a:ln>
                <a:noFill/>
              </a:ln>
            </p:spPr>
            <p:txBody>
              <a:bodyPr spcFirstLastPara="1" wrap="square" lIns="91425" tIns="91425" rIns="91425" bIns="91425" anchor="ctr" anchorCtr="0">
                <a:noAutofit/>
              </a:bodyPr>
              <a:lstStyle/>
              <a:p>
                <a:pPr algn="ctr"/>
                <a:r>
                  <a:rPr lang="en" sz="1600" b="1" dirty="0">
                    <a:solidFill>
                      <a:schemeClr val="dk1"/>
                    </a:solidFill>
                    <a:latin typeface="Times New Roman" panose="02020603050405020304" pitchFamily="18" charset="0"/>
                    <a:ea typeface="Roboto"/>
                    <a:cs typeface="Times New Roman" panose="02020603050405020304" pitchFamily="18" charset="0"/>
                    <a:sym typeface="Roboto"/>
                  </a:rPr>
                  <a:t>Kim ngạch nhập khẩu</a:t>
                </a:r>
              </a:p>
              <a:p>
                <a:pPr algn="ctr"/>
                <a:r>
                  <a:rPr lang="en" sz="1200" baseline="30000" dirty="0">
                    <a:solidFill>
                      <a:schemeClr val="dk1"/>
                    </a:solidFill>
                    <a:latin typeface="+mj-lt"/>
                    <a:ea typeface="Roboto"/>
                    <a:cs typeface="Roboto"/>
                    <a:sym typeface="Roboto"/>
                  </a:rPr>
                  <a:t>_________________________</a:t>
                </a:r>
              </a:p>
              <a:p>
                <a:pPr algn="ctr" defTabSz="914377">
                  <a:defRPr/>
                </a:pPr>
                <a:r>
                  <a:rPr lang="en-US" sz="2400" b="1">
                    <a:solidFill>
                      <a:srgbClr val="CC898E">
                        <a:lumMod val="75000"/>
                      </a:srgbClr>
                    </a:solidFill>
                    <a:latin typeface="Arial" panose="020B0604020202020204" pitchFamily="34" charset="0"/>
                    <a:ea typeface="Roboto" panose="02000000000000000000" pitchFamily="2" charset="0"/>
                    <a:cs typeface="Arial" panose="020B0604020202020204" pitchFamily="34" charset="0"/>
                    <a:sym typeface="Wingdings 3" panose="05040102010807070707" pitchFamily="18" charset="2"/>
                  </a:rPr>
                  <a:t>14,9%</a:t>
                </a:r>
                <a:endParaRPr lang="en-US" sz="2400" b="1" dirty="0">
                  <a:latin typeface="Arial" panose="020B0604020202020204" pitchFamily="34" charset="0"/>
                  <a:cs typeface="Arial" panose="020B0604020202020204" pitchFamily="34" charset="0"/>
                </a:endParaRPr>
              </a:p>
              <a:p>
                <a:pPr algn="ctr"/>
                <a:endParaRPr sz="1200" dirty="0">
                  <a:solidFill>
                    <a:schemeClr val="dk1"/>
                  </a:solidFill>
                  <a:latin typeface="+mj-lt"/>
                  <a:ea typeface="Roboto"/>
                  <a:cs typeface="Roboto"/>
                  <a:sym typeface="Roboto"/>
                </a:endParaRPr>
              </a:p>
            </p:txBody>
          </p:sp>
          <p:sp>
            <p:nvSpPr>
              <p:cNvPr id="45" name="Isosceles Triangle 44">
                <a:extLst>
                  <a:ext uri="{FF2B5EF4-FFF2-40B4-BE49-F238E27FC236}">
                    <a16:creationId xmlns:a16="http://schemas.microsoft.com/office/drawing/2014/main" id="{CFBD9A4B-0FDC-858C-D3AD-8AD513C11683}"/>
                  </a:ext>
                </a:extLst>
              </p:cNvPr>
              <p:cNvSpPr>
                <a:spLocks/>
              </p:cNvSpPr>
              <p:nvPr/>
            </p:nvSpPr>
            <p:spPr>
              <a:xfrm rot="10800000">
                <a:off x="6137876" y="2668237"/>
                <a:ext cx="220133" cy="16976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pic>
          <p:nvPicPr>
            <p:cNvPr id="10" name="Picture 9" descr="A picture containing arrow&#10;&#10;Description automatically generated">
              <a:extLst>
                <a:ext uri="{FF2B5EF4-FFF2-40B4-BE49-F238E27FC236}">
                  <a16:creationId xmlns:a16="http://schemas.microsoft.com/office/drawing/2014/main" id="{1E5AC274-1FDC-ED10-46A7-61EEC50075A0}"/>
                </a:ext>
              </a:extLst>
            </p:cNvPr>
            <p:cNvPicPr>
              <a:picLocks noChangeAspect="1"/>
            </p:cNvPicPr>
            <p:nvPr/>
          </p:nvPicPr>
          <p:blipFill>
            <a:blip r:embed="rId5"/>
            <a:stretch>
              <a:fillRect/>
            </a:stretch>
          </p:blipFill>
          <p:spPr>
            <a:xfrm>
              <a:off x="6407240" y="4021736"/>
              <a:ext cx="1865786" cy="20204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5FCB53AA-6BFD-342E-CE53-282CBE00B9C3}"/>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6405187" y="1627347"/>
              <a:ext cx="1863217" cy="18381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9" name="TextBox 8">
            <a:extLst>
              <a:ext uri="{FF2B5EF4-FFF2-40B4-BE49-F238E27FC236}">
                <a16:creationId xmlns:a16="http://schemas.microsoft.com/office/drawing/2014/main" id="{64F6FF76-FE74-0506-286A-B4F3B9584380}"/>
              </a:ext>
            </a:extLst>
          </p:cNvPr>
          <p:cNvSpPr txBox="1"/>
          <p:nvPr/>
        </p:nvSpPr>
        <p:spPr>
          <a:xfrm>
            <a:off x="944970" y="337688"/>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graphicFrame>
        <p:nvGraphicFramePr>
          <p:cNvPr id="8" name="Object 7">
            <a:extLst>
              <a:ext uri="{FF2B5EF4-FFF2-40B4-BE49-F238E27FC236}">
                <a16:creationId xmlns:a16="http://schemas.microsoft.com/office/drawing/2014/main" id="{AD432798-B5B0-6CAD-96A6-CF4ADF38D922}"/>
              </a:ext>
            </a:extLst>
          </p:cNvPr>
          <p:cNvGraphicFramePr>
            <a:graphicFrameLocks noChangeAspect="1"/>
          </p:cNvGraphicFramePr>
          <p:nvPr>
            <p:extLst>
              <p:ext uri="{D42A27DB-BD31-4B8C-83A1-F6EECF244321}">
                <p14:modId xmlns:p14="http://schemas.microsoft.com/office/powerpoint/2010/main" val="267316154"/>
              </p:ext>
            </p:extLst>
          </p:nvPr>
        </p:nvGraphicFramePr>
        <p:xfrm>
          <a:off x="620343" y="1233114"/>
          <a:ext cx="11172248" cy="1436084"/>
        </p:xfrm>
        <a:graphic>
          <a:graphicData uri="http://schemas.openxmlformats.org/presentationml/2006/ole">
            <mc:AlternateContent xmlns:mc="http://schemas.openxmlformats.org/markup-compatibility/2006">
              <mc:Choice xmlns:v="urn:schemas-microsoft-com:vml" Requires="v">
                <p:oleObj spid="_x0000_s20481" name="Worksheet" r:id="rId7" imgW="8744040" imgH="1124017" progId="Excel.Sheet.8">
                  <p:embed/>
                </p:oleObj>
              </mc:Choice>
              <mc:Fallback>
                <p:oleObj name="Worksheet" r:id="rId7" imgW="8744040" imgH="1124017" progId="Excel.Sheet.8">
                  <p:embed/>
                  <p:pic>
                    <p:nvPicPr>
                      <p:cNvPr id="8" name="Object 7">
                        <a:extLst>
                          <a:ext uri="{FF2B5EF4-FFF2-40B4-BE49-F238E27FC236}">
                            <a16:creationId xmlns:a16="http://schemas.microsoft.com/office/drawing/2014/main" id="{AD432798-B5B0-6CAD-96A6-CF4ADF38D922}"/>
                          </a:ext>
                        </a:extLst>
                      </p:cNvPr>
                      <p:cNvPicPr/>
                      <p:nvPr/>
                    </p:nvPicPr>
                    <p:blipFill>
                      <a:blip r:embed="rId8"/>
                      <a:stretch>
                        <a:fillRect/>
                      </a:stretch>
                    </p:blipFill>
                    <p:spPr>
                      <a:xfrm>
                        <a:off x="620343" y="1233114"/>
                        <a:ext cx="11172248" cy="1436084"/>
                      </a:xfrm>
                      <a:prstGeom prst="rect">
                        <a:avLst/>
                      </a:prstGeom>
                    </p:spPr>
                  </p:pic>
                </p:oleObj>
              </mc:Fallback>
            </mc:AlternateContent>
          </a:graphicData>
        </a:graphic>
      </p:graphicFrame>
    </p:spTree>
    <p:extLst>
      <p:ext uri="{BB962C8B-B14F-4D97-AF65-F5344CB8AC3E}">
        <p14:creationId xmlns:p14="http://schemas.microsoft.com/office/powerpoint/2010/main" val="1100242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red shipping container&#10;&#10;Description automatically generated with low confidence">
            <a:extLst>
              <a:ext uri="{FF2B5EF4-FFF2-40B4-BE49-F238E27FC236}">
                <a16:creationId xmlns:a16="http://schemas.microsoft.com/office/drawing/2014/main" id="{455CD825-D54D-FCEA-81AF-11182774D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0702" y="1492377"/>
            <a:ext cx="3863058" cy="2233943"/>
          </a:xfrm>
          <a:prstGeom prst="rect">
            <a:avLst/>
          </a:prstGeom>
        </p:spPr>
      </p:pic>
      <p:pic>
        <p:nvPicPr>
          <p:cNvPr id="9" name="Picture 8">
            <a:extLst>
              <a:ext uri="{FF2B5EF4-FFF2-40B4-BE49-F238E27FC236}">
                <a16:creationId xmlns:a16="http://schemas.microsoft.com/office/drawing/2014/main" id="{7246F3BF-F456-CF2C-6AA7-82B046A0EB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0702" y="3882432"/>
            <a:ext cx="3863058" cy="2505617"/>
          </a:xfrm>
          <a:prstGeom prst="rect">
            <a:avLst/>
          </a:prstGeom>
        </p:spPr>
      </p:pic>
      <p:graphicFrame>
        <p:nvGraphicFramePr>
          <p:cNvPr id="3" name="Table 2">
            <a:extLst>
              <a:ext uri="{FF2B5EF4-FFF2-40B4-BE49-F238E27FC236}">
                <a16:creationId xmlns:a16="http://schemas.microsoft.com/office/drawing/2014/main" id="{DB85112A-BCF5-DB97-64C1-0A654340D908}"/>
              </a:ext>
            </a:extLst>
          </p:cNvPr>
          <p:cNvGraphicFramePr>
            <a:graphicFrameLocks noGrp="1"/>
          </p:cNvGraphicFramePr>
          <p:nvPr/>
        </p:nvGraphicFramePr>
        <p:xfrm>
          <a:off x="468240" y="1492377"/>
          <a:ext cx="6831881" cy="4895671"/>
        </p:xfrm>
        <a:graphic>
          <a:graphicData uri="http://schemas.openxmlformats.org/drawingml/2006/table">
            <a:tbl>
              <a:tblPr>
                <a:tableStyleId>{5C22544A-7EE6-4342-B048-85BDC9FD1C3A}</a:tableStyleId>
              </a:tblPr>
              <a:tblGrid>
                <a:gridCol w="2356287">
                  <a:extLst>
                    <a:ext uri="{9D8B030D-6E8A-4147-A177-3AD203B41FA5}">
                      <a16:colId xmlns:a16="http://schemas.microsoft.com/office/drawing/2014/main" val="3980041280"/>
                    </a:ext>
                  </a:extLst>
                </a:gridCol>
                <a:gridCol w="609385">
                  <a:extLst>
                    <a:ext uri="{9D8B030D-6E8A-4147-A177-3AD203B41FA5}">
                      <a16:colId xmlns:a16="http://schemas.microsoft.com/office/drawing/2014/main" val="2514377166"/>
                    </a:ext>
                  </a:extLst>
                </a:gridCol>
                <a:gridCol w="599228">
                  <a:extLst>
                    <a:ext uri="{9D8B030D-6E8A-4147-A177-3AD203B41FA5}">
                      <a16:colId xmlns:a16="http://schemas.microsoft.com/office/drawing/2014/main" val="2957640565"/>
                    </a:ext>
                  </a:extLst>
                </a:gridCol>
                <a:gridCol w="721106">
                  <a:extLst>
                    <a:ext uri="{9D8B030D-6E8A-4147-A177-3AD203B41FA5}">
                      <a16:colId xmlns:a16="http://schemas.microsoft.com/office/drawing/2014/main" val="201667784"/>
                    </a:ext>
                  </a:extLst>
                </a:gridCol>
                <a:gridCol w="622927">
                  <a:extLst>
                    <a:ext uri="{9D8B030D-6E8A-4147-A177-3AD203B41FA5}">
                      <a16:colId xmlns:a16="http://schemas.microsoft.com/office/drawing/2014/main" val="2638458032"/>
                    </a:ext>
                  </a:extLst>
                </a:gridCol>
                <a:gridCol w="636468">
                  <a:extLst>
                    <a:ext uri="{9D8B030D-6E8A-4147-A177-3AD203B41FA5}">
                      <a16:colId xmlns:a16="http://schemas.microsoft.com/office/drawing/2014/main" val="2425295746"/>
                    </a:ext>
                  </a:extLst>
                </a:gridCol>
                <a:gridCol w="622927">
                  <a:extLst>
                    <a:ext uri="{9D8B030D-6E8A-4147-A177-3AD203B41FA5}">
                      <a16:colId xmlns:a16="http://schemas.microsoft.com/office/drawing/2014/main" val="3351318559"/>
                    </a:ext>
                  </a:extLst>
                </a:gridCol>
                <a:gridCol w="663553">
                  <a:extLst>
                    <a:ext uri="{9D8B030D-6E8A-4147-A177-3AD203B41FA5}">
                      <a16:colId xmlns:a16="http://schemas.microsoft.com/office/drawing/2014/main" val="1622950247"/>
                    </a:ext>
                  </a:extLst>
                </a:gridCol>
              </a:tblGrid>
              <a:tr h="1078223">
                <a:tc rowSpan="2">
                  <a:txBody>
                    <a:bodyPr/>
                    <a:lstStyle/>
                    <a:p>
                      <a:pPr algn="ctr" fontAlgn="b"/>
                      <a:r>
                        <a:rPr lang="vi-VN" sz="1400" b="1" i="0" u="none" strike="noStrike">
                          <a:effectLst/>
                          <a:latin typeface="+mj-lt"/>
                        </a:rPr>
                        <a:t>Mặt hàng</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b"/>
                      <a:r>
                        <a:rPr lang="vi-VN" sz="1400" u="none" strike="noStrike">
                          <a:effectLst/>
                          <a:latin typeface="+mj-lt"/>
                        </a:rPr>
                        <a:t>Thực hiện </a:t>
                      </a:r>
                      <a:br>
                        <a:rPr lang="vi-VN" sz="1400" u="none" strike="noStrike">
                          <a:effectLst/>
                          <a:latin typeface="+mj-lt"/>
                        </a:rPr>
                      </a:br>
                      <a:r>
                        <a:rPr lang="vi-VN" sz="1400" u="none" strike="noStrike">
                          <a:effectLst/>
                          <a:latin typeface="+mj-lt"/>
                        </a:rPr>
                        <a:t>tháng 02 năm 2023</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b"/>
                      <a:r>
                        <a:rPr lang="vi-VN" sz="1400" u="none" strike="noStrike">
                          <a:effectLst/>
                          <a:latin typeface="+mj-lt"/>
                        </a:rPr>
                        <a:t>Ước tính tháng 3 năm 2023</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r>
                        <a:rPr lang="vi-VN" sz="1400" u="none" strike="noStrike">
                          <a:effectLst/>
                          <a:latin typeface="+mj-lt"/>
                        </a:rPr>
                        <a:t>Quý I </a:t>
                      </a:r>
                      <a:br>
                        <a:rPr lang="vi-VN" sz="1400" u="none" strike="noStrike">
                          <a:effectLst/>
                          <a:latin typeface="+mj-lt"/>
                        </a:rPr>
                      </a:br>
                      <a:r>
                        <a:rPr lang="vi-VN" sz="1400" u="none" strike="noStrike">
                          <a:effectLst/>
                          <a:latin typeface="+mj-lt"/>
                        </a:rPr>
                        <a:t>năm 2023</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a:p>
                  </a:txBody>
                  <a:tcPr/>
                </a:tc>
                <a:tc gridSpan="2">
                  <a:txBody>
                    <a:bodyPr/>
                    <a:lstStyle/>
                    <a:p>
                      <a:pPr algn="ctr" fontAlgn="ctr"/>
                      <a:r>
                        <a:rPr lang="vi-VN" sz="1400" u="none" strike="noStrike">
                          <a:effectLst/>
                          <a:latin typeface="+mj-lt"/>
                        </a:rPr>
                        <a:t>Ước tính tháng 3 năm 2023</a:t>
                      </a:r>
                      <a:br>
                        <a:rPr lang="vi-VN" sz="1400" u="none" strike="noStrike">
                          <a:effectLst/>
                          <a:latin typeface="+mj-lt"/>
                        </a:rPr>
                      </a:br>
                      <a:r>
                        <a:rPr lang="vi-VN" sz="1400" u="none" strike="noStrike">
                          <a:effectLst/>
                          <a:latin typeface="+mj-lt"/>
                        </a:rPr>
                        <a:t>so với </a:t>
                      </a:r>
                      <a:br>
                        <a:rPr lang="vi-VN" sz="1400" u="none" strike="noStrike">
                          <a:effectLst/>
                          <a:latin typeface="+mj-lt"/>
                        </a:rPr>
                      </a:br>
                      <a:r>
                        <a:rPr lang="vi-VN" sz="1400" u="none" strike="noStrike">
                          <a:effectLst/>
                          <a:latin typeface="+mj-lt"/>
                        </a:rPr>
                        <a:t>(%)</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a:p>
                  </a:txBody>
                  <a:tcPr/>
                </a:tc>
                <a:tc rowSpan="2">
                  <a:txBody>
                    <a:bodyPr/>
                    <a:lstStyle/>
                    <a:p>
                      <a:pPr algn="ctr" fontAlgn="ctr"/>
                      <a:r>
                        <a:rPr lang="vi-VN" sz="1400" u="none" strike="noStrike">
                          <a:effectLst/>
                          <a:latin typeface="+mj-lt"/>
                        </a:rPr>
                        <a:t>Quý I năm 2023 so với cùng kỳ năm trước (%)</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5638552"/>
                  </a:ext>
                </a:extLst>
              </a:tr>
              <a:tr h="1081314">
                <a:tc vMerge="1">
                  <a:txBody>
                    <a:bodyPr/>
                    <a:lstStyle/>
                    <a:p>
                      <a:pPr algn="l" fontAlgn="b"/>
                      <a:endParaRPr lang="vi-VN" sz="1400" b="1" i="0" u="none" strike="noStrike">
                        <a:effectLst/>
                        <a:latin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vi-VN"/>
                    </a:p>
                  </a:txBody>
                  <a:tcPr/>
                </a:tc>
                <a:tc vMerge="1">
                  <a:txBody>
                    <a:bodyPr/>
                    <a:lstStyle/>
                    <a:p>
                      <a:endParaRPr lang="vi-VN"/>
                    </a:p>
                  </a:txBody>
                  <a:tcPr/>
                </a:tc>
                <a:tc>
                  <a:txBody>
                    <a:bodyPr/>
                    <a:lstStyle/>
                    <a:p>
                      <a:pPr algn="ctr" fontAlgn="ctr"/>
                      <a:r>
                        <a:rPr lang="vi-VN" sz="1400" u="none" strike="noStrike">
                          <a:effectLst/>
                          <a:latin typeface="+mj-lt"/>
                        </a:rPr>
                        <a:t>Giá trị</a:t>
                      </a:r>
                    </a:p>
                    <a:p>
                      <a:pPr algn="ctr" fontAlgn="ctr"/>
                      <a:r>
                        <a:rPr lang="vi-VN" sz="1400" b="0" i="0" u="none" strike="noStrike">
                          <a:effectLst/>
                          <a:latin typeface="+mj-lt"/>
                        </a:rPr>
                        <a:t>(triệu USD)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vi-VN" sz="1400" u="none" strike="noStrike">
                          <a:effectLst/>
                          <a:latin typeface="+mj-lt"/>
                        </a:rPr>
                        <a:t>Cơ cấu</a:t>
                      </a:r>
                      <a:br>
                        <a:rPr lang="vi-VN" sz="1400" u="none" strike="noStrike">
                          <a:effectLst/>
                          <a:latin typeface="+mj-lt"/>
                        </a:rPr>
                      </a:br>
                      <a:r>
                        <a:rPr lang="vi-VN" sz="1400" u="none" strike="noStrike">
                          <a:effectLst/>
                          <a:latin typeface="+mj-lt"/>
                        </a:rPr>
                        <a:t>(%)</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vi-VN" sz="1400" u="none" strike="noStrike">
                          <a:effectLst/>
                          <a:latin typeface="+mj-lt"/>
                        </a:rPr>
                        <a:t>Tháng trước</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vi-VN" sz="1400" u="none" strike="noStrike">
                          <a:effectLst/>
                          <a:latin typeface="+mj-lt"/>
                        </a:rPr>
                        <a:t>Cùng kỳ năm trước</a:t>
                      </a:r>
                      <a:endParaRPr lang="vi-VN" sz="1400" b="1" i="0" u="none" strike="noStrike">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vi-VN"/>
                    </a:p>
                  </a:txBody>
                  <a:tcPr/>
                </a:tc>
                <a:extLst>
                  <a:ext uri="{0D108BD9-81ED-4DB2-BD59-A6C34878D82A}">
                    <a16:rowId xmlns:a16="http://schemas.microsoft.com/office/drawing/2014/main" val="2046727109"/>
                  </a:ext>
                </a:extLst>
              </a:tr>
              <a:tr h="463752">
                <a:tc>
                  <a:txBody>
                    <a:bodyPr/>
                    <a:lstStyle/>
                    <a:p>
                      <a:pPr algn="l" fontAlgn="b"/>
                      <a:r>
                        <a:rPr lang="vi-VN" sz="1400" b="1" u="none" strike="noStrike">
                          <a:effectLst/>
                          <a:latin typeface="+mj-lt"/>
                        </a:rPr>
                        <a:t>TỔNG TRỊ GIÁ</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113.457</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139.464</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360.000</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100,0</a:t>
                      </a:r>
                      <a:endParaRPr lang="vi-VN" sz="1400" b="1"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122,9</a:t>
                      </a:r>
                      <a:endParaRPr lang="vi-VN" sz="1400" b="1"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91,0</a:t>
                      </a:r>
                      <a:endParaRPr lang="vi-VN" sz="1400" b="1"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b="1" u="none" strike="noStrike">
                          <a:effectLst/>
                          <a:latin typeface="+mj-lt"/>
                        </a:rPr>
                        <a:t>87,8</a:t>
                      </a:r>
                      <a:endParaRPr lang="vi-VN" sz="1400" b="1"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607527"/>
                  </a:ext>
                </a:extLst>
              </a:tr>
              <a:tr h="324626">
                <a:tc>
                  <a:txBody>
                    <a:bodyPr/>
                    <a:lstStyle/>
                    <a:p>
                      <a:pPr algn="l" fontAlgn="b"/>
                      <a:r>
                        <a:rPr lang="vi-VN" sz="1400" b="1" u="none" strike="noStrike">
                          <a:effectLst/>
                          <a:latin typeface="+mj-lt"/>
                        </a:rPr>
                        <a:t>06 mặt hàng chủ yếu của tỉnh</a:t>
                      </a:r>
                      <a:endParaRPr lang="vi-VN" sz="1400" b="1"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6306375"/>
                  </a:ext>
                </a:extLst>
              </a:tr>
              <a:tr h="324626">
                <a:tc>
                  <a:txBody>
                    <a:bodyPr/>
                    <a:lstStyle/>
                    <a:p>
                      <a:pPr algn="l" fontAlgn="b"/>
                      <a:r>
                        <a:rPr lang="vi-VN" sz="1400" u="none" strike="noStrike">
                          <a:effectLst/>
                          <a:latin typeface="+mj-lt"/>
                        </a:rPr>
                        <a:t>Sản phẩm gỗ</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31.290</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36.536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104.331</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29,0</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116,8</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66,2</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69,3</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510601"/>
                  </a:ext>
                </a:extLst>
              </a:tr>
              <a:tr h="324626">
                <a:tc>
                  <a:txBody>
                    <a:bodyPr/>
                    <a:lstStyle/>
                    <a:p>
                      <a:pPr algn="l" fontAlgn="b"/>
                      <a:r>
                        <a:rPr lang="vi-VN" sz="1400" u="none" strike="noStrike">
                          <a:effectLst/>
                          <a:latin typeface="+mj-lt"/>
                        </a:rPr>
                        <a:t>Gỗ</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24.721</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36.213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83.223</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23,1</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146,5</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116,6</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141,6</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7423219"/>
                  </a:ext>
                </a:extLst>
              </a:tr>
              <a:tr h="324626">
                <a:tc>
                  <a:txBody>
                    <a:bodyPr/>
                    <a:lstStyle/>
                    <a:p>
                      <a:pPr algn="l" fontAlgn="b"/>
                      <a:r>
                        <a:rPr lang="vi-VN" sz="1400" u="none" strike="noStrike">
                          <a:effectLst/>
                          <a:latin typeface="+mj-lt"/>
                        </a:rPr>
                        <a:t>Hàng dệt, may</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20.587</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23.617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69.029</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19,2</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114,7</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124,6</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110,3</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03053647"/>
                  </a:ext>
                </a:extLst>
              </a:tr>
              <a:tr h="324626">
                <a:tc>
                  <a:txBody>
                    <a:bodyPr/>
                    <a:lstStyle/>
                    <a:p>
                      <a:pPr algn="l" fontAlgn="b"/>
                      <a:r>
                        <a:rPr lang="vi-VN" sz="1400" u="none" strike="noStrike">
                          <a:effectLst/>
                          <a:latin typeface="+mj-lt"/>
                        </a:rPr>
                        <a:t>Sản phẩm từ chất dẻo</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18.052</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20.000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48.597</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13,5</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110,8</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89,7</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74,6</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8190284"/>
                  </a:ext>
                </a:extLst>
              </a:tr>
              <a:tr h="324626">
                <a:tc>
                  <a:txBody>
                    <a:bodyPr/>
                    <a:lstStyle/>
                    <a:p>
                      <a:pPr algn="l" fontAlgn="b"/>
                      <a:r>
                        <a:rPr lang="vi-VN" sz="1400" u="none" strike="noStrike">
                          <a:effectLst/>
                          <a:latin typeface="+mj-lt"/>
                        </a:rPr>
                        <a:t>Hàng thuỷ sản</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8.112</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7.970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24.774</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6,9</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98,2</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53,2</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64,0</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6281034"/>
                  </a:ext>
                </a:extLst>
              </a:tr>
              <a:tr h="324626">
                <a:tc>
                  <a:txBody>
                    <a:bodyPr/>
                    <a:lstStyle/>
                    <a:p>
                      <a:pPr algn="l" fontAlgn="b"/>
                      <a:r>
                        <a:rPr lang="vi-VN" sz="1400" u="none" strike="noStrike">
                          <a:effectLst/>
                          <a:latin typeface="+mj-lt"/>
                        </a:rPr>
                        <a:t>Sắn và các sản phẩm từ sắn</a:t>
                      </a:r>
                      <a:endParaRPr lang="vi-VN" sz="1400" b="0" i="0" u="none" strike="noStrike">
                        <a:effectLst/>
                        <a:latin typeface="+mj-lt"/>
                      </a:endParaRPr>
                    </a:p>
                  </a:txBody>
                  <a:tcPr marL="114300"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5.581</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    8.453 </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16.049</a:t>
                      </a:r>
                      <a:endParaRPr lang="vi-VN" sz="1400" b="0" i="0" u="none" strike="noStrike">
                        <a:effectLst/>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4,5</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151,5</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191,3</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vi-VN" sz="1400" u="none" strike="noStrike">
                          <a:effectLst/>
                          <a:latin typeface="+mj-lt"/>
                        </a:rPr>
                        <a:t>170,6</a:t>
                      </a:r>
                      <a:endParaRPr lang="vi-VN" sz="1400" b="0" i="0" u="none" strike="noStrike">
                        <a:effectLst/>
                        <a:latin typeface="+mj-lt"/>
                      </a:endParaRPr>
                    </a:p>
                  </a:txBody>
                  <a:tcPr marL="9525" marR="1143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2095312"/>
                  </a:ext>
                </a:extLst>
              </a:tr>
            </a:tbl>
          </a:graphicData>
        </a:graphic>
      </p:graphicFrame>
      <p:sp>
        <p:nvSpPr>
          <p:cNvPr id="2" name="TextBox 1">
            <a:extLst>
              <a:ext uri="{FF2B5EF4-FFF2-40B4-BE49-F238E27FC236}">
                <a16:creationId xmlns:a16="http://schemas.microsoft.com/office/drawing/2014/main" id="{2869EFDB-E75B-1AD0-5D1C-21236FF3D88F}"/>
              </a:ext>
            </a:extLst>
          </p:cNvPr>
          <p:cNvSpPr txBox="1"/>
          <p:nvPr/>
        </p:nvSpPr>
        <p:spPr>
          <a:xfrm>
            <a:off x="787676" y="158913"/>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6" name="Title 4">
            <a:extLst>
              <a:ext uri="{FF2B5EF4-FFF2-40B4-BE49-F238E27FC236}">
                <a16:creationId xmlns:a16="http://schemas.microsoft.com/office/drawing/2014/main" id="{7638DBE2-02E0-C5B8-EE5C-7DE38C251E3C}"/>
              </a:ext>
            </a:extLst>
          </p:cNvPr>
          <p:cNvSpPr txBox="1">
            <a:spLocks/>
          </p:cNvSpPr>
          <p:nvPr/>
        </p:nvSpPr>
        <p:spPr>
          <a:xfrm>
            <a:off x="5000421" y="825903"/>
            <a:ext cx="2702371" cy="56181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spc="-100">
                <a:solidFill>
                  <a:srgbClr val="773338"/>
                </a:solidFill>
                <a:latin typeface="Times New Roman" panose="02020603050405020304" pitchFamily="18" charset="0"/>
                <a:cs typeface="Times New Roman" panose="02020603050405020304" pitchFamily="18" charset="0"/>
              </a:rPr>
              <a:t>XUẤT KHẨU</a:t>
            </a:r>
            <a:endParaRPr lang="en-US" sz="2667" b="1" dirty="0">
              <a:solidFill>
                <a:srgbClr val="773338"/>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8D1F23D-4BF7-7D43-F844-5EFB52DBDE43}"/>
              </a:ext>
            </a:extLst>
          </p:cNvPr>
          <p:cNvSpPr txBox="1"/>
          <p:nvPr/>
        </p:nvSpPr>
        <p:spPr>
          <a:xfrm>
            <a:off x="1367915" y="575531"/>
            <a:ext cx="374098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38693216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720936379"/>
              </p:ext>
            </p:extLst>
          </p:nvPr>
        </p:nvGraphicFramePr>
        <p:xfrm>
          <a:off x="2812977" y="1591642"/>
          <a:ext cx="6854456" cy="5116087"/>
        </p:xfrm>
        <a:graphic>
          <a:graphicData uri="http://schemas.openxmlformats.org/presentationml/2006/ole">
            <mc:AlternateContent xmlns:mc="http://schemas.openxmlformats.org/markup-compatibility/2006">
              <mc:Choice xmlns:v="urn:schemas-microsoft-com:vml" Requires="v">
                <p:oleObj spid="_x0000_s21505" name="Worksheet" r:id="rId3" imgW="5934179" imgH="4429290" progId="Excel.Sheet.12">
                  <p:embed/>
                </p:oleObj>
              </mc:Choice>
              <mc:Fallback>
                <p:oleObj name="Worksheet" r:id="rId3" imgW="5934179" imgH="4429290" progId="Excel.Sheet.12">
                  <p:embed/>
                  <p:pic>
                    <p:nvPicPr>
                      <p:cNvPr id="2" name="Object 1"/>
                      <p:cNvPicPr/>
                      <p:nvPr/>
                    </p:nvPicPr>
                    <p:blipFill>
                      <a:blip r:embed="rId4"/>
                      <a:stretch>
                        <a:fillRect/>
                      </a:stretch>
                    </p:blipFill>
                    <p:spPr>
                      <a:xfrm>
                        <a:off x="2812977" y="1591642"/>
                        <a:ext cx="6854456" cy="5116087"/>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D7E14775-BA28-FA3A-D8A7-C409CA518A1E}"/>
              </a:ext>
            </a:extLst>
          </p:cNvPr>
          <p:cNvSpPr txBox="1"/>
          <p:nvPr/>
        </p:nvSpPr>
        <p:spPr>
          <a:xfrm>
            <a:off x="661842" y="158913"/>
            <a:ext cx="67960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 </a:t>
            </a:r>
            <a:r>
              <a:rPr lang="en-US" sz="2400" b="1" spc="-20">
                <a:solidFill>
                  <a:srgbClr val="100717"/>
                </a:solidFill>
                <a:latin typeface="Times New Roman" panose="02020603050405020304" pitchFamily="18" charset="0"/>
                <a:cs typeface="Times New Roman" panose="02020603050405020304" pitchFamily="18" charset="0"/>
              </a:rPr>
              <a:t>Thương mại, dịch vụ, du lịch, tài chính</a:t>
            </a:r>
            <a:endParaRPr lang="vi-VN" sz="2400" b="1">
              <a:latin typeface="+mj-lt"/>
              <a:cs typeface="Arial" panose="020B0604020202020204" pitchFamily="34" charset="0"/>
            </a:endParaRPr>
          </a:p>
        </p:txBody>
      </p:sp>
      <p:sp>
        <p:nvSpPr>
          <p:cNvPr id="6" name="Title 4">
            <a:extLst>
              <a:ext uri="{FF2B5EF4-FFF2-40B4-BE49-F238E27FC236}">
                <a16:creationId xmlns:a16="http://schemas.microsoft.com/office/drawing/2014/main" id="{794E2453-4382-3954-01AA-FD70DFFBE9A5}"/>
              </a:ext>
            </a:extLst>
          </p:cNvPr>
          <p:cNvSpPr txBox="1">
            <a:spLocks/>
          </p:cNvSpPr>
          <p:nvPr/>
        </p:nvSpPr>
        <p:spPr>
          <a:xfrm>
            <a:off x="2719100" y="1033511"/>
            <a:ext cx="7734648" cy="56181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spc="-100">
                <a:solidFill>
                  <a:srgbClr val="773338"/>
                </a:solidFill>
                <a:latin typeface="Times New Roman" panose="02020603050405020304" pitchFamily="18" charset="0"/>
                <a:cs typeface="Times New Roman" panose="02020603050405020304" pitchFamily="18" charset="0"/>
              </a:rPr>
              <a:t>XUẤT KHẨU HÀNG HÓA CHIA THEO ĐỊA BÀN</a:t>
            </a:r>
            <a:endParaRPr lang="en-US" sz="2667" b="1" dirty="0">
              <a:solidFill>
                <a:srgbClr val="773338"/>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B096244-C83F-1A2F-1D5C-B34EF9A1A1A9}"/>
              </a:ext>
            </a:extLst>
          </p:cNvPr>
          <p:cNvSpPr txBox="1"/>
          <p:nvPr/>
        </p:nvSpPr>
        <p:spPr>
          <a:xfrm>
            <a:off x="1367915" y="575531"/>
            <a:ext cx="39087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2.3.1. </a:t>
            </a:r>
            <a:r>
              <a:rPr lang="en-US" sz="2400" b="1" spc="-20">
                <a:solidFill>
                  <a:srgbClr val="100717"/>
                </a:solidFill>
                <a:latin typeface="Times New Roman" panose="02020603050405020304" pitchFamily="18" charset="0"/>
                <a:cs typeface="Times New Roman" panose="02020603050405020304" pitchFamily="18" charset="0"/>
              </a:rPr>
              <a:t>Thương mại, dịch vụ</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18314582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723123" y="88803"/>
            <a:ext cx="6671313"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2.3. Thương mại, dịch vụ, du lịch, tài chính</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nvGraphicFramePr>
        <p:xfrm>
          <a:off x="209725" y="1380481"/>
          <a:ext cx="6811860" cy="3177741"/>
        </p:xfrm>
        <a:graphic>
          <a:graphicData uri="http://schemas.openxmlformats.org/drawingml/2006/table">
            <a:tbl>
              <a:tblPr firstRow="1" bandRow="1"/>
              <a:tblGrid>
                <a:gridCol w="6811860">
                  <a:extLst>
                    <a:ext uri="{9D8B030D-6E8A-4147-A177-3AD203B41FA5}">
                      <a16:colId xmlns:a16="http://schemas.microsoft.com/office/drawing/2014/main" val="3655493598"/>
                    </a:ext>
                  </a:extLst>
                </a:gridCol>
              </a:tblGrid>
              <a:tr h="228968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vi-VN" sz="1800" b="0" kern="1200">
                          <a:solidFill>
                            <a:schemeClr val="dk1"/>
                          </a:solidFill>
                          <a:effectLst/>
                          <a:latin typeface="Times New Roman" panose="02020603050405020304" pitchFamily="18" charset="0"/>
                          <a:ea typeface="+mn-ea"/>
                          <a:cs typeface="Times New Roman" panose="02020603050405020304" pitchFamily="18" charset="0"/>
                        </a:rPr>
                        <a:t>Du lịch: Đã tổ chức Hội nghị Quảng bá, xúc tiến du lịch giữa Bình Định và TP Hồ Chí Minh</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 Ký kết chương trình kích cầu du lịch Bình Định năm 2023 với VietnamAirlines, Bamboo Airways, Viettravel Airlines</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 Phối hợp cùng Viettravel</a:t>
                      </a:r>
                      <a:r>
                        <a:rPr lang="en-US" sz="1800" b="0" kern="1200">
                          <a:solidFill>
                            <a:schemeClr val="dk1"/>
                          </a:solidFill>
                          <a:effectLst/>
                          <a:latin typeface="Times New Roman" panose="02020603050405020304" pitchFamily="18" charset="0"/>
                          <a:ea typeface="+mn-ea"/>
                          <a:cs typeface="Times New Roman" panose="02020603050405020304" pitchFamily="18" charset="0"/>
                        </a:rPr>
                        <a:t>, SaigonTourist</a:t>
                      </a:r>
                      <a:r>
                        <a:rPr lang="vi-VN" sz="1800" b="0" kern="1200">
                          <a:solidFill>
                            <a:schemeClr val="dk1"/>
                          </a:solidFill>
                          <a:effectLst/>
                          <a:latin typeface="Times New Roman" panose="02020603050405020304" pitchFamily="18" charset="0"/>
                          <a:ea typeface="+mn-ea"/>
                          <a:cs typeface="Times New Roman" panose="02020603050405020304" pitchFamily="18" charset="0"/>
                        </a:rPr>
                        <a:t> nghiên cứu, xây dựng sản phẩm du lịch trên địa bàn tỉnh</a:t>
                      </a:r>
                      <a:endParaRPr lang="en-US" sz="1800" b="0" kern="120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1800" b="0" kern="1200">
                          <a:solidFill>
                            <a:schemeClr val="dk1"/>
                          </a:solidFill>
                          <a:effectLst/>
                          <a:latin typeface="Times New Roman" panose="02020603050405020304" pitchFamily="18" charset="0"/>
                          <a:ea typeface="+mn-ea"/>
                          <a:cs typeface="Times New Roman" panose="02020603050405020304" pitchFamily="18" charset="0"/>
                        </a:rPr>
                        <a:t> </a:t>
                      </a:r>
                      <a:r>
                        <a:rPr lang="en-US" sz="1800" b="0" kern="1200">
                          <a:solidFill>
                            <a:schemeClr val="dk1"/>
                          </a:solidFill>
                          <a:effectLst/>
                          <a:latin typeface="Times New Roman" panose="02020603050405020304" pitchFamily="18" charset="0"/>
                          <a:ea typeface="+mn-ea"/>
                          <a:cs typeface="Times New Roman" panose="02020603050405020304" pitchFamily="18" charset="0"/>
                        </a:rPr>
                        <a:t>Lũy kế quý I, ngành </a:t>
                      </a:r>
                      <a:r>
                        <a:rPr lang="vi-VN" sz="1800" b="0" kern="1200">
                          <a:solidFill>
                            <a:schemeClr val="dk1"/>
                          </a:solidFill>
                          <a:effectLst/>
                          <a:latin typeface="Times New Roman" panose="02020603050405020304" pitchFamily="18" charset="0"/>
                          <a:ea typeface="+mn-ea"/>
                          <a:cs typeface="Times New Roman" panose="02020603050405020304" pitchFamily="18" charset="0"/>
                        </a:rPr>
                        <a:t>d</a:t>
                      </a:r>
                      <a:r>
                        <a:rPr lang="en-US" sz="1800" b="0" kern="1200">
                          <a:solidFill>
                            <a:schemeClr val="dk1"/>
                          </a:solidFill>
                          <a:effectLst/>
                          <a:latin typeface="Times New Roman" panose="02020603050405020304" pitchFamily="18" charset="0"/>
                          <a:ea typeface="+mn-ea"/>
                          <a:cs typeface="Times New Roman" panose="02020603050405020304" pitchFamily="18" charset="0"/>
                        </a:rPr>
                        <a:t>u lịch ước đón 1,26 triệu lượt khách, tăng 33%; Doanh thu du lịch đạt 2.625 tỷ đồng, tăng gấp đôi so với cùng kỳ</a:t>
                      </a:r>
                      <a:endParaRPr lang="vi-VN" sz="18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404061">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endParaRPr lang="en-US" sz="2000" b="0" kern="1200" noProof="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5" name="Picture 4" descr="A group of people holding certificates&#10;&#10;Description automatically generated with medium confidence">
            <a:extLst>
              <a:ext uri="{FF2B5EF4-FFF2-40B4-BE49-F238E27FC236}">
                <a16:creationId xmlns:a16="http://schemas.microsoft.com/office/drawing/2014/main" id="{A3137C45-8C15-1EFE-826B-99FC6F8CE5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0262" y="1092562"/>
            <a:ext cx="4557428" cy="2693741"/>
          </a:xfrm>
          <a:prstGeom prst="rect">
            <a:avLst/>
          </a:prstGeom>
        </p:spPr>
      </p:pic>
      <p:pic>
        <p:nvPicPr>
          <p:cNvPr id="9" name="Picture 8" descr="A picture containing text, person&#10;&#10;Description automatically generated">
            <a:extLst>
              <a:ext uri="{FF2B5EF4-FFF2-40B4-BE49-F238E27FC236}">
                <a16:creationId xmlns:a16="http://schemas.microsoft.com/office/drawing/2014/main" id="{812C70B2-E296-1A3A-3ED3-1427327683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0262" y="4266842"/>
            <a:ext cx="4504828" cy="2514539"/>
          </a:xfrm>
          <a:prstGeom prst="rect">
            <a:avLst/>
          </a:prstGeom>
        </p:spPr>
      </p:pic>
      <p:pic>
        <p:nvPicPr>
          <p:cNvPr id="11" name="Picture 10" descr="A group of people standing on a stage&#10;&#10;Description automatically generated with medium confidence">
            <a:extLst>
              <a:ext uri="{FF2B5EF4-FFF2-40B4-BE49-F238E27FC236}">
                <a16:creationId xmlns:a16="http://schemas.microsoft.com/office/drawing/2014/main" id="{52E1C36C-0AFE-D81A-CF7D-27AE89FB4F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8987" y="4266841"/>
            <a:ext cx="4773336" cy="2514539"/>
          </a:xfrm>
          <a:prstGeom prst="rect">
            <a:avLst/>
          </a:prstGeom>
        </p:spPr>
      </p:pic>
      <p:sp>
        <p:nvSpPr>
          <p:cNvPr id="4" name="TextBox 3">
            <a:extLst>
              <a:ext uri="{FF2B5EF4-FFF2-40B4-BE49-F238E27FC236}">
                <a16:creationId xmlns:a16="http://schemas.microsoft.com/office/drawing/2014/main" id="{42BBD3F5-2717-BBB3-65AD-94A85B7B6BED}"/>
              </a:ext>
            </a:extLst>
          </p:cNvPr>
          <p:cNvSpPr txBox="1"/>
          <p:nvPr/>
        </p:nvSpPr>
        <p:spPr>
          <a:xfrm>
            <a:off x="1367915" y="575531"/>
            <a:ext cx="39087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2.3.2.</a:t>
            </a:r>
            <a:r>
              <a:rPr lang="en-US" sz="2400" b="1">
                <a:latin typeface="+mj-lt"/>
                <a:cs typeface="Arial" panose="020B0604020202020204" pitchFamily="34" charset="0"/>
              </a:rPr>
              <a:t> </a:t>
            </a:r>
            <a:r>
              <a:rPr lang="en-US" sz="2400" b="1" spc="-20">
                <a:solidFill>
                  <a:srgbClr val="100717"/>
                </a:solidFill>
                <a:latin typeface="Times New Roman" panose="02020603050405020304" pitchFamily="18" charset="0"/>
                <a:cs typeface="Times New Roman" panose="02020603050405020304" pitchFamily="18" charset="0"/>
              </a:rPr>
              <a:t>Du lịch</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1214075778"/>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Car on beach, with surfboard and luggage on roof">
            <a:extLst>
              <a:ext uri="{FF2B5EF4-FFF2-40B4-BE49-F238E27FC236}">
                <a16:creationId xmlns:a16="http://schemas.microsoft.com/office/drawing/2014/main" id="{0A7E87BB-807C-6C0B-151A-EB608A07091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242473" y="46063"/>
            <a:ext cx="5061402" cy="4031695"/>
          </a:xfrm>
          <a:prstGeom prst="rect">
            <a:avLst/>
          </a:prstGeom>
          <a:ln>
            <a:noFill/>
          </a:ln>
          <a:effectLst>
            <a:softEdge rad="112500"/>
          </a:effectLst>
        </p:spPr>
      </p:pic>
      <p:pic>
        <p:nvPicPr>
          <p:cNvPr id="48" name="Picture 47" descr="Logo, company name&#10;&#10;Description automatically generated">
            <a:extLst>
              <a:ext uri="{FF2B5EF4-FFF2-40B4-BE49-F238E27FC236}">
                <a16:creationId xmlns:a16="http://schemas.microsoft.com/office/drawing/2014/main" id="{35487F1B-E0E2-F111-FC68-E713DEAC1B73}"/>
              </a:ext>
            </a:extLst>
          </p:cNvPr>
          <p:cNvPicPr>
            <a:picLocks noChangeAspect="1"/>
          </p:cNvPicPr>
          <p:nvPr/>
        </p:nvPicPr>
        <p:blipFill>
          <a:blip r:embed="rId4" cstate="hqprint">
            <a:alphaModFix amt="93000"/>
            <a:extLst>
              <a:ext uri="{BEBA8EAE-BF5A-486C-A8C5-ECC9F3942E4B}">
                <a14:imgProps xmlns:a14="http://schemas.microsoft.com/office/drawing/2010/main">
                  <a14:imgLayer r:embed="rId5">
                    <a14:imgEffect>
                      <a14:saturation sat="138000"/>
                    </a14:imgEffect>
                  </a14:imgLayer>
                </a14:imgProps>
              </a:ext>
              <a:ext uri="{28A0092B-C50C-407E-A947-70E740481C1C}">
                <a14:useLocalDpi xmlns:a14="http://schemas.microsoft.com/office/drawing/2010/main"/>
              </a:ext>
            </a:extLst>
          </a:blip>
          <a:stretch>
            <a:fillRect/>
          </a:stretch>
        </p:blipFill>
        <p:spPr>
          <a:xfrm>
            <a:off x="8990562" y="79540"/>
            <a:ext cx="1565224" cy="6510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 name="Picture 24" descr="A picture containing mountain, nature, rock, water&#10;&#10;Description automatically generated">
            <a:extLst>
              <a:ext uri="{FF2B5EF4-FFF2-40B4-BE49-F238E27FC236}">
                <a16:creationId xmlns:a16="http://schemas.microsoft.com/office/drawing/2014/main" id="{4D199385-3227-6633-D9D1-57238938EB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1361" y="4077758"/>
            <a:ext cx="4850640" cy="2798587"/>
          </a:xfrm>
          <a:prstGeom prst="rect">
            <a:avLst/>
          </a:prstGeom>
        </p:spPr>
      </p:pic>
      <p:graphicFrame>
        <p:nvGraphicFramePr>
          <p:cNvPr id="28" name="Table 27">
            <a:extLst>
              <a:ext uri="{FF2B5EF4-FFF2-40B4-BE49-F238E27FC236}">
                <a16:creationId xmlns:a16="http://schemas.microsoft.com/office/drawing/2014/main" id="{D940D325-4E50-A5D2-7B4C-7F02D467C21E}"/>
              </a:ext>
            </a:extLst>
          </p:cNvPr>
          <p:cNvGraphicFramePr>
            <a:graphicFrameLocks noGrp="1"/>
          </p:cNvGraphicFramePr>
          <p:nvPr/>
        </p:nvGraphicFramePr>
        <p:xfrm>
          <a:off x="257038" y="1204560"/>
          <a:ext cx="6865215" cy="2922399"/>
        </p:xfrm>
        <a:graphic>
          <a:graphicData uri="http://schemas.openxmlformats.org/drawingml/2006/table">
            <a:tbl>
              <a:tblPr firstRow="1" bandRow="1"/>
              <a:tblGrid>
                <a:gridCol w="6865215">
                  <a:extLst>
                    <a:ext uri="{9D8B030D-6E8A-4147-A177-3AD203B41FA5}">
                      <a16:colId xmlns:a16="http://schemas.microsoft.com/office/drawing/2014/main" val="3655493598"/>
                    </a:ext>
                  </a:extLst>
                </a:gridCol>
              </a:tblGrid>
              <a:tr h="292239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400" b="0" kern="1200">
                          <a:solidFill>
                            <a:schemeClr val="dk1"/>
                          </a:solidFill>
                          <a:effectLst/>
                          <a:latin typeface="Times New Roman" panose="02020603050405020304" pitchFamily="18" charset="0"/>
                          <a:ea typeface="+mn-ea"/>
                          <a:cs typeface="Times New Roman" panose="02020603050405020304" pitchFamily="18" charset="0"/>
                        </a:rPr>
                        <a:t> </a:t>
                      </a:r>
                      <a:r>
                        <a:rPr lang="vi-VN" sz="2200" b="0" kern="1200">
                          <a:solidFill>
                            <a:schemeClr val="dk1"/>
                          </a:solidFill>
                          <a:effectLst/>
                          <a:latin typeface="Times New Roman" panose="02020603050405020304" pitchFamily="18" charset="0"/>
                          <a:ea typeface="+mn-ea"/>
                          <a:cs typeface="Times New Roman" panose="02020603050405020304" pitchFamily="18" charset="0"/>
                        </a:rPr>
                        <a:t>Trong Quý I đã tổ chức hơn 60 hội nghị, hội thảo thu hút trên 12.000 lượt khách</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200" b="0" kern="1200">
                          <a:solidFill>
                            <a:schemeClr val="dk1"/>
                          </a:solidFill>
                          <a:effectLst/>
                          <a:latin typeface="Times New Roman" panose="02020603050405020304" pitchFamily="18" charset="0"/>
                          <a:ea typeface="+mn-ea"/>
                          <a:cs typeface="Times New Roman" panose="02020603050405020304" pitchFamily="18" charset="0"/>
                        </a:rPr>
                        <a:t> Làm việc với Đại sứ quán Hàn Quốc, Hiệp hội Doanh nghiệp Kocham Hàn Quốc, Hội người Hàn Quốc tại Việt Nam để xây dựng kế hoạch thực hiện liên kết quảng bá, xúc tiến du lịch giữa Bình Định với Hàn Quốc</a:t>
                      </a:r>
                      <a:endParaRPr lang="en-US" sz="22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
        <p:nvSpPr>
          <p:cNvPr id="29" name="Rectangle 28">
            <a:extLst>
              <a:ext uri="{FF2B5EF4-FFF2-40B4-BE49-F238E27FC236}">
                <a16:creationId xmlns:a16="http://schemas.microsoft.com/office/drawing/2014/main" id="{B8A067BD-3E2D-578D-5BC7-4960023DDC1E}"/>
              </a:ext>
            </a:extLst>
          </p:cNvPr>
          <p:cNvSpPr/>
          <p:nvPr/>
        </p:nvSpPr>
        <p:spPr>
          <a:xfrm>
            <a:off x="486075" y="207321"/>
            <a:ext cx="6671313"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2.3. Thương mại, dịch vụ, du lịch, tài chính</a:t>
            </a:r>
            <a:endParaRPr lang="en-US" sz="2800" b="1" spc="-20" dirty="0">
              <a:solidFill>
                <a:srgbClr val="100717"/>
              </a:solidFill>
              <a:latin typeface="Times New Roman" panose="02020603050405020304" pitchFamily="18" charset="0"/>
              <a:cs typeface="Times New Roman" panose="02020603050405020304" pitchFamily="18" charset="0"/>
            </a:endParaRPr>
          </a:p>
        </p:txBody>
      </p:sp>
      <p:pic>
        <p:nvPicPr>
          <p:cNvPr id="31" name="Picture 30" descr="A group of people sitting in a meeting&#10;&#10;Description automatically generated with medium confidence">
            <a:extLst>
              <a:ext uri="{FF2B5EF4-FFF2-40B4-BE49-F238E27FC236}">
                <a16:creationId xmlns:a16="http://schemas.microsoft.com/office/drawing/2014/main" id="{23F68717-81EC-5441-D84D-D9C2B32D969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97985" y="4077758"/>
            <a:ext cx="4404220" cy="2700702"/>
          </a:xfrm>
          <a:prstGeom prst="rect">
            <a:avLst/>
          </a:prstGeom>
        </p:spPr>
      </p:pic>
      <p:sp>
        <p:nvSpPr>
          <p:cNvPr id="2" name="TextBox 1">
            <a:extLst>
              <a:ext uri="{FF2B5EF4-FFF2-40B4-BE49-F238E27FC236}">
                <a16:creationId xmlns:a16="http://schemas.microsoft.com/office/drawing/2014/main" id="{DA282F85-6A26-95C2-3190-5C75971B95B2}"/>
              </a:ext>
            </a:extLst>
          </p:cNvPr>
          <p:cNvSpPr txBox="1"/>
          <p:nvPr/>
        </p:nvSpPr>
        <p:spPr>
          <a:xfrm>
            <a:off x="1158190" y="742895"/>
            <a:ext cx="39087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2.3.2.</a:t>
            </a:r>
            <a:r>
              <a:rPr lang="en-US" sz="2400" b="1">
                <a:latin typeface="+mj-lt"/>
                <a:cs typeface="Arial" panose="020B0604020202020204" pitchFamily="34" charset="0"/>
              </a:rPr>
              <a:t> </a:t>
            </a:r>
            <a:r>
              <a:rPr lang="en-US" sz="2400" b="1" spc="-20">
                <a:solidFill>
                  <a:srgbClr val="100717"/>
                </a:solidFill>
                <a:latin typeface="Times New Roman" panose="02020603050405020304" pitchFamily="18" charset="0"/>
                <a:cs typeface="Times New Roman" panose="02020603050405020304" pitchFamily="18" charset="0"/>
              </a:rPr>
              <a:t>Du lịch</a:t>
            </a:r>
            <a:endParaRPr lang="vi-VN" sz="2400" b="1">
              <a:latin typeface="+mj-lt"/>
              <a:cs typeface="Arial" panose="020B0604020202020204" pitchFamily="34" charset="0"/>
            </a:endParaRPr>
          </a:p>
        </p:txBody>
      </p:sp>
    </p:spTree>
    <p:extLst>
      <p:ext uri="{BB962C8B-B14F-4D97-AF65-F5344CB8AC3E}">
        <p14:creationId xmlns:p14="http://schemas.microsoft.com/office/powerpoint/2010/main" val="683821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itle 1">
            <a:extLst>
              <a:ext uri="{FF2B5EF4-FFF2-40B4-BE49-F238E27FC236}">
                <a16:creationId xmlns:a16="http://schemas.microsoft.com/office/drawing/2014/main" id="{1D39722A-D396-3569-917A-ED4B91D48FBF}"/>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6" name="Straight Connector 5">
            <a:extLst>
              <a:ext uri="{FF2B5EF4-FFF2-40B4-BE49-F238E27FC236}">
                <a16:creationId xmlns:a16="http://schemas.microsoft.com/office/drawing/2014/main" id="{3BD062A8-DA22-BDB4-E561-97CF68953BAF}"/>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A426925A-1662-C5D7-AD52-E27C8AB3EEC0}"/>
              </a:ext>
            </a:extLst>
          </p:cNvPr>
          <p:cNvGraphicFramePr>
            <a:graphicFrameLocks noChangeAspect="1"/>
          </p:cNvGraphicFramePr>
          <p:nvPr>
            <p:extLst>
              <p:ext uri="{D42A27DB-BD31-4B8C-83A1-F6EECF244321}">
                <p14:modId xmlns:p14="http://schemas.microsoft.com/office/powerpoint/2010/main" val="3272757825"/>
              </p:ext>
            </p:extLst>
          </p:nvPr>
        </p:nvGraphicFramePr>
        <p:xfrm>
          <a:off x="236892" y="1468073"/>
          <a:ext cx="11597003" cy="3141663"/>
        </p:xfrm>
        <a:graphic>
          <a:graphicData uri="http://schemas.openxmlformats.org/presentationml/2006/ole">
            <mc:AlternateContent xmlns:mc="http://schemas.openxmlformats.org/markup-compatibility/2006">
              <mc:Choice xmlns:v="urn:schemas-microsoft-com:vml" Requires="v">
                <p:oleObj spid="_x0000_s6145" name="Worksheet" r:id="rId4" imgW="11391840" imgH="3086100" progId="Excel.Sheet.8">
                  <p:embed/>
                </p:oleObj>
              </mc:Choice>
              <mc:Fallback>
                <p:oleObj name="Worksheet" r:id="rId4" imgW="11391840" imgH="3086100" progId="Excel.Sheet.8">
                  <p:embed/>
                  <p:pic>
                    <p:nvPicPr>
                      <p:cNvPr id="3" name="Object 2">
                        <a:extLst>
                          <a:ext uri="{FF2B5EF4-FFF2-40B4-BE49-F238E27FC236}">
                            <a16:creationId xmlns:a16="http://schemas.microsoft.com/office/drawing/2014/main" id="{A426925A-1662-C5D7-AD52-E27C8AB3EEC0}"/>
                          </a:ext>
                        </a:extLst>
                      </p:cNvPr>
                      <p:cNvPicPr/>
                      <p:nvPr/>
                    </p:nvPicPr>
                    <p:blipFill>
                      <a:blip r:embed="rId5"/>
                      <a:stretch>
                        <a:fillRect/>
                      </a:stretch>
                    </p:blipFill>
                    <p:spPr>
                      <a:xfrm>
                        <a:off x="236892" y="1468073"/>
                        <a:ext cx="11597003" cy="3141663"/>
                      </a:xfrm>
                      <a:prstGeom prst="rect">
                        <a:avLst/>
                      </a:prstGeom>
                    </p:spPr>
                  </p:pic>
                </p:oleObj>
              </mc:Fallback>
            </mc:AlternateContent>
          </a:graphicData>
        </a:graphic>
      </p:graphicFrame>
    </p:spTree>
    <p:extLst>
      <p:ext uri="{BB962C8B-B14F-4D97-AF65-F5344CB8AC3E}">
        <p14:creationId xmlns:p14="http://schemas.microsoft.com/office/powerpoint/2010/main" val="4733706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A953A66-BAF1-340A-A407-B9DFF5A3A0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7810" y="3828038"/>
            <a:ext cx="2719305" cy="1283242"/>
          </a:xfrm>
          <a:prstGeom prst="rect">
            <a:avLst/>
          </a:prstGeom>
        </p:spPr>
      </p:pic>
      <p:cxnSp>
        <p:nvCxnSpPr>
          <p:cNvPr id="26" name="Straight Arrow Connector 25">
            <a:extLst>
              <a:ext uri="{FF2B5EF4-FFF2-40B4-BE49-F238E27FC236}">
                <a16:creationId xmlns:a16="http://schemas.microsoft.com/office/drawing/2014/main" id="{169C6F43-6D5B-95B4-AB42-3B41CFB5B6B7}"/>
              </a:ext>
            </a:extLst>
          </p:cNvPr>
          <p:cNvCxnSpPr>
            <a:cxnSpLocks/>
          </p:cNvCxnSpPr>
          <p:nvPr/>
        </p:nvCxnSpPr>
        <p:spPr>
          <a:xfrm>
            <a:off x="4200017" y="3390629"/>
            <a:ext cx="1364668" cy="1429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18" name="Rectangle 717"/>
          <p:cNvSpPr/>
          <p:nvPr/>
        </p:nvSpPr>
        <p:spPr>
          <a:xfrm>
            <a:off x="5634436" y="895505"/>
            <a:ext cx="5921084" cy="1493629"/>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19" name="TextBox 718"/>
          <p:cNvSpPr txBox="1"/>
          <p:nvPr/>
        </p:nvSpPr>
        <p:spPr>
          <a:xfrm>
            <a:off x="6441510" y="851400"/>
            <a:ext cx="4774245" cy="830997"/>
          </a:xfrm>
          <a:prstGeom prst="rect">
            <a:avLst/>
          </a:prstGeom>
          <a:noFill/>
        </p:spPr>
        <p:txBody>
          <a:bodyPr wrap="square" rtlCol="0">
            <a:spAutoFit/>
          </a:bodyPr>
          <a:lstStyle/>
          <a:p>
            <a:pPr algn="ctr"/>
            <a:r>
              <a:rPr lang="en-US" sz="2800" b="1">
                <a:solidFill>
                  <a:srgbClr val="002060"/>
                </a:solidFill>
                <a:latin typeface="Times New Roman" panose="02020603050405020304" pitchFamily="18" charset="0"/>
                <a:cs typeface="Times New Roman" panose="02020603050405020304" pitchFamily="18" charset="0"/>
              </a:rPr>
              <a:t>Thu nội địa</a:t>
            </a:r>
          </a:p>
          <a:p>
            <a:pPr algn="ctr"/>
            <a:r>
              <a:rPr lang="en-US" b="1">
                <a:solidFill>
                  <a:srgbClr val="002060"/>
                </a:solidFill>
                <a:latin typeface="Times New Roman" panose="02020603050405020304" pitchFamily="18" charset="0"/>
                <a:cs typeface="Times New Roman" panose="02020603050405020304" pitchFamily="18" charset="0"/>
              </a:rPr>
              <a:t>(trừ tiền sử dụng đất)</a:t>
            </a:r>
            <a:endParaRPr lang="en-US" sz="2800" b="1">
              <a:solidFill>
                <a:srgbClr val="002060"/>
              </a:solidFill>
              <a:latin typeface="Times New Roman" panose="02020603050405020304" pitchFamily="18" charset="0"/>
              <a:cs typeface="Times New Roman" panose="02020603050405020304" pitchFamily="18" charset="0"/>
            </a:endParaRPr>
          </a:p>
        </p:txBody>
      </p:sp>
      <p:sp>
        <p:nvSpPr>
          <p:cNvPr id="720" name="TextBox 719"/>
          <p:cNvSpPr txBox="1"/>
          <p:nvPr/>
        </p:nvSpPr>
        <p:spPr>
          <a:xfrm>
            <a:off x="6778501" y="1557466"/>
            <a:ext cx="4774245" cy="830997"/>
          </a:xfrm>
          <a:prstGeom prst="rect">
            <a:avLst/>
          </a:prstGeom>
          <a:noFill/>
        </p:spPr>
        <p:txBody>
          <a:bodyPr wrap="square" rtlCol="0">
            <a:spAutoFit/>
          </a:bodyPr>
          <a:lstStyle/>
          <a:p>
            <a:pPr algn="ctr"/>
            <a:r>
              <a:rPr lang="en-US" sz="2400" b="1">
                <a:solidFill>
                  <a:srgbClr val="C00000"/>
                </a:solidFill>
                <a:latin typeface="Times New Roman" panose="02020603050405020304" pitchFamily="18" charset="0"/>
                <a:cs typeface="Times New Roman" panose="02020603050405020304" pitchFamily="18" charset="0"/>
              </a:rPr>
              <a:t>1.815,3 </a:t>
            </a:r>
            <a:r>
              <a:rPr lang="en-US" sz="2400" b="1" err="1">
                <a:solidFill>
                  <a:srgbClr val="C00000"/>
                </a:solidFill>
                <a:latin typeface="Times New Roman" panose="02020603050405020304" pitchFamily="18" charset="0"/>
                <a:cs typeface="Times New Roman" panose="02020603050405020304" pitchFamily="18" charset="0"/>
              </a:rPr>
              <a:t>tỷ</a:t>
            </a:r>
            <a:r>
              <a:rPr lang="en-US" sz="2400" b="1">
                <a:solidFill>
                  <a:srgbClr val="C00000"/>
                </a:solidFill>
                <a:latin typeface="Times New Roman" panose="02020603050405020304" pitchFamily="18" charset="0"/>
                <a:cs typeface="Times New Roman" panose="02020603050405020304" pitchFamily="18" charset="0"/>
              </a:rPr>
              <a:t> đồng, đạt 25,7% dự toán</a:t>
            </a:r>
            <a:endParaRPr lang="en-US" sz="2400" b="1" dirty="0">
              <a:solidFill>
                <a:srgbClr val="C00000"/>
              </a:solidFill>
              <a:latin typeface="Times New Roman" panose="02020603050405020304" pitchFamily="18" charset="0"/>
              <a:cs typeface="Times New Roman" panose="02020603050405020304" pitchFamily="18" charset="0"/>
            </a:endParaRPr>
          </a:p>
          <a:p>
            <a:pPr algn="ctr"/>
            <a:r>
              <a:rPr lang="en-US" sz="2400" b="1">
                <a:solidFill>
                  <a:srgbClr val="C00000"/>
                </a:solidFill>
                <a:latin typeface="Times New Roman" panose="02020603050405020304" pitchFamily="18" charset="0"/>
                <a:cs typeface="Times New Roman" panose="02020603050405020304" pitchFamily="18" charset="0"/>
              </a:rPr>
              <a:t>2,4%</a:t>
            </a:r>
            <a:endParaRPr lang="en-US" sz="2400" b="1" dirty="0">
              <a:solidFill>
                <a:srgbClr val="C00000"/>
              </a:solidFill>
              <a:latin typeface="Times New Roman" panose="02020603050405020304" pitchFamily="18" charset="0"/>
              <a:cs typeface="Times New Roman" panose="02020603050405020304" pitchFamily="18" charset="0"/>
            </a:endParaRPr>
          </a:p>
        </p:txBody>
      </p:sp>
      <p:sp>
        <p:nvSpPr>
          <p:cNvPr id="724" name="Rectangle 723"/>
          <p:cNvSpPr/>
          <p:nvPr/>
        </p:nvSpPr>
        <p:spPr>
          <a:xfrm>
            <a:off x="5648335" y="2687365"/>
            <a:ext cx="5904411" cy="1221293"/>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25" name="TextBox 724"/>
          <p:cNvSpPr txBox="1"/>
          <p:nvPr/>
        </p:nvSpPr>
        <p:spPr>
          <a:xfrm>
            <a:off x="7231134" y="2723966"/>
            <a:ext cx="2968819" cy="400110"/>
          </a:xfrm>
          <a:prstGeom prst="rect">
            <a:avLst/>
          </a:prstGeom>
          <a:noFill/>
        </p:spPr>
        <p:txBody>
          <a:bodyPr wrap="square" rtlCol="0">
            <a:spAutoFit/>
          </a:bodyPr>
          <a:lstStyle/>
          <a:p>
            <a:pPr algn="ctr"/>
            <a:r>
              <a:rPr lang="en-US" sz="2000" b="1">
                <a:solidFill>
                  <a:srgbClr val="002060"/>
                </a:solidFill>
                <a:latin typeface="Times New Roman" panose="02020603050405020304" pitchFamily="18" charset="0"/>
                <a:cs typeface="Times New Roman" panose="02020603050405020304" pitchFamily="18" charset="0"/>
              </a:rPr>
              <a:t>Thu tiền sử dụng đất</a:t>
            </a:r>
          </a:p>
        </p:txBody>
      </p:sp>
      <p:sp>
        <p:nvSpPr>
          <p:cNvPr id="726" name="TextBox 725"/>
          <p:cNvSpPr txBox="1"/>
          <p:nvPr/>
        </p:nvSpPr>
        <p:spPr>
          <a:xfrm>
            <a:off x="6673486" y="3077662"/>
            <a:ext cx="4475483" cy="830997"/>
          </a:xfrm>
          <a:prstGeom prst="rect">
            <a:avLst/>
          </a:prstGeom>
          <a:noFill/>
        </p:spPr>
        <p:txBody>
          <a:bodyPr wrap="square" rtlCol="0">
            <a:spAutoFit/>
          </a:bodyPr>
          <a:lstStyle/>
          <a:p>
            <a:pPr algn="ctr"/>
            <a:r>
              <a:rPr lang="en-US" sz="2400" b="1">
                <a:solidFill>
                  <a:srgbClr val="C00000"/>
                </a:solidFill>
                <a:latin typeface="Times New Roman" panose="02020603050405020304" pitchFamily="18" charset="0"/>
                <a:cs typeface="Times New Roman" panose="02020603050405020304" pitchFamily="18" charset="0"/>
              </a:rPr>
              <a:t>388,1 </a:t>
            </a:r>
            <a:r>
              <a:rPr lang="en-US" sz="2400" b="1" err="1">
                <a:solidFill>
                  <a:srgbClr val="C00000"/>
                </a:solidFill>
                <a:latin typeface="Times New Roman" panose="02020603050405020304" pitchFamily="18" charset="0"/>
                <a:cs typeface="Times New Roman" panose="02020603050405020304" pitchFamily="18" charset="0"/>
              </a:rPr>
              <a:t>tỷ</a:t>
            </a:r>
            <a:r>
              <a:rPr lang="en-US" sz="2400" b="1">
                <a:solidFill>
                  <a:srgbClr val="C00000"/>
                </a:solidFill>
                <a:latin typeface="Times New Roman" panose="02020603050405020304" pitchFamily="18" charset="0"/>
                <a:cs typeface="Times New Roman" panose="02020603050405020304" pitchFamily="18" charset="0"/>
              </a:rPr>
              <a:t> đồng, đạt 7,1% dự toán</a:t>
            </a:r>
          </a:p>
          <a:p>
            <a:pPr algn="ctr"/>
            <a:r>
              <a:rPr lang="en-US" sz="2400" b="1">
                <a:solidFill>
                  <a:srgbClr val="C00000"/>
                </a:solidFill>
                <a:latin typeface="Times New Roman" panose="02020603050405020304" pitchFamily="18" charset="0"/>
                <a:cs typeface="Times New Roman" panose="02020603050405020304" pitchFamily="18" charset="0"/>
              </a:rPr>
              <a:t>79,6%</a:t>
            </a:r>
            <a:endParaRPr lang="en-US" sz="2400" b="1" dirty="0">
              <a:solidFill>
                <a:srgbClr val="C00000"/>
              </a:solidFill>
              <a:latin typeface="Times New Roman" panose="02020603050405020304" pitchFamily="18" charset="0"/>
              <a:cs typeface="Times New Roman" panose="02020603050405020304" pitchFamily="18" charset="0"/>
            </a:endParaRPr>
          </a:p>
        </p:txBody>
      </p:sp>
      <p:sp>
        <p:nvSpPr>
          <p:cNvPr id="730" name="Arrow: Down 59">
            <a:extLst>
              <a:ext uri="{FF2B5EF4-FFF2-40B4-BE49-F238E27FC236}">
                <a16:creationId xmlns:a16="http://schemas.microsoft.com/office/drawing/2014/main" id="{76FC2223-CBDC-4B1C-A8C6-0DBB61B65684}"/>
              </a:ext>
            </a:extLst>
          </p:cNvPr>
          <p:cNvSpPr/>
          <p:nvPr/>
        </p:nvSpPr>
        <p:spPr>
          <a:xfrm>
            <a:off x="8166892" y="3557768"/>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2" name="Rectangle 1">
            <a:extLst>
              <a:ext uri="{FF2B5EF4-FFF2-40B4-BE49-F238E27FC236}">
                <a16:creationId xmlns:a16="http://schemas.microsoft.com/office/drawing/2014/main" id="{80607D77-8D89-B2B8-17A1-5EC409702721}"/>
              </a:ext>
            </a:extLst>
          </p:cNvPr>
          <p:cNvSpPr/>
          <p:nvPr/>
        </p:nvSpPr>
        <p:spPr>
          <a:xfrm>
            <a:off x="177757" y="2060553"/>
            <a:ext cx="3983309" cy="178072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0D5D58A-756E-802D-A09E-1BEA6D184E77}"/>
              </a:ext>
            </a:extLst>
          </p:cNvPr>
          <p:cNvSpPr txBox="1"/>
          <p:nvPr/>
        </p:nvSpPr>
        <p:spPr>
          <a:xfrm>
            <a:off x="-231854" y="2543889"/>
            <a:ext cx="4802530" cy="830997"/>
          </a:xfrm>
          <a:prstGeom prst="rect">
            <a:avLst/>
          </a:prstGeom>
          <a:noFill/>
        </p:spPr>
        <p:txBody>
          <a:bodyPr wrap="square" rtlCol="0">
            <a:spAutoFit/>
          </a:bodyPr>
          <a:lstStyle/>
          <a:p>
            <a:pPr algn="ctr"/>
            <a:r>
              <a:rPr lang="en-US" sz="2200" b="1">
                <a:solidFill>
                  <a:srgbClr val="C00000"/>
                </a:solidFill>
                <a:latin typeface="Times New Roman" panose="02020603050405020304" pitchFamily="18" charset="0"/>
                <a:cs typeface="Times New Roman" panose="02020603050405020304" pitchFamily="18" charset="0"/>
              </a:rPr>
              <a:t>2.309,8 tỷ đồng, đạt 16,9% </a:t>
            </a:r>
            <a:r>
              <a:rPr lang="en-US" b="1">
                <a:solidFill>
                  <a:srgbClr val="C00000"/>
                </a:solidFill>
                <a:latin typeface="Times New Roman" panose="02020603050405020304" pitchFamily="18" charset="0"/>
                <a:cs typeface="Times New Roman" panose="02020603050405020304" pitchFamily="18" charset="0"/>
              </a:rPr>
              <a:t>dự toán</a:t>
            </a:r>
            <a:endParaRPr lang="en-US" b="1" dirty="0">
              <a:solidFill>
                <a:srgbClr val="C00000"/>
              </a:solidFill>
              <a:latin typeface="Times New Roman" panose="02020603050405020304" pitchFamily="18" charset="0"/>
              <a:cs typeface="Times New Roman" panose="02020603050405020304" pitchFamily="18" charset="0"/>
            </a:endParaRPr>
          </a:p>
          <a:p>
            <a:pPr algn="ctr"/>
            <a:r>
              <a:rPr lang="en-US" b="1">
                <a:solidFill>
                  <a:srgbClr val="C00000"/>
                </a:solidFill>
                <a:latin typeface="Times New Roman" panose="02020603050405020304" pitchFamily="18" charset="0"/>
                <a:cs typeface="Times New Roman" panose="02020603050405020304" pitchFamily="18" charset="0"/>
              </a:rPr>
              <a:t>      </a:t>
            </a:r>
            <a:r>
              <a:rPr lang="en-US" sz="2400" b="1">
                <a:solidFill>
                  <a:srgbClr val="C00000"/>
                </a:solidFill>
                <a:latin typeface="Times New Roman" panose="02020603050405020304" pitchFamily="18" charset="0"/>
                <a:cs typeface="Times New Roman" panose="02020603050405020304" pitchFamily="18" charset="0"/>
              </a:rPr>
              <a:t>42,8%</a:t>
            </a:r>
            <a:endParaRPr lang="en-US" b="1" dirty="0">
              <a:solidFill>
                <a:srgbClr val="C00000"/>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850931EF-4279-23FD-6428-18C12049025E}"/>
              </a:ext>
            </a:extLst>
          </p:cNvPr>
          <p:cNvSpPr txBox="1"/>
          <p:nvPr/>
        </p:nvSpPr>
        <p:spPr>
          <a:xfrm>
            <a:off x="226837" y="2152411"/>
            <a:ext cx="4129108" cy="400110"/>
          </a:xfrm>
          <a:prstGeom prst="rect">
            <a:avLst/>
          </a:prstGeom>
          <a:noFill/>
        </p:spPr>
        <p:txBody>
          <a:bodyPr wrap="square" rtlCol="0">
            <a:spAutoFit/>
          </a:bodyPr>
          <a:lstStyle/>
          <a:p>
            <a:pPr algn="ctr"/>
            <a:r>
              <a:rPr lang="en-US" sz="2000" b="1">
                <a:solidFill>
                  <a:srgbClr val="002060"/>
                </a:solidFill>
                <a:latin typeface="Times New Roman" panose="02020603050405020304" pitchFamily="18" charset="0"/>
                <a:cs typeface="Times New Roman" panose="02020603050405020304" pitchFamily="18" charset="0"/>
              </a:rPr>
              <a:t>Tổng thu ngân sách nhà nước</a:t>
            </a:r>
          </a:p>
        </p:txBody>
      </p:sp>
      <p:sp>
        <p:nvSpPr>
          <p:cNvPr id="13" name="Arrow: Down 59">
            <a:extLst>
              <a:ext uri="{FF2B5EF4-FFF2-40B4-BE49-F238E27FC236}">
                <a16:creationId xmlns:a16="http://schemas.microsoft.com/office/drawing/2014/main" id="{CFB1DF66-0E98-FC84-B508-AAB8AC25D4B3}"/>
              </a:ext>
            </a:extLst>
          </p:cNvPr>
          <p:cNvSpPr/>
          <p:nvPr/>
        </p:nvSpPr>
        <p:spPr>
          <a:xfrm>
            <a:off x="1597810" y="3028982"/>
            <a:ext cx="229505" cy="247373"/>
          </a:xfrm>
          <a:prstGeom prst="downArrow">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14" name="Rectangle 13">
            <a:extLst>
              <a:ext uri="{FF2B5EF4-FFF2-40B4-BE49-F238E27FC236}">
                <a16:creationId xmlns:a16="http://schemas.microsoft.com/office/drawing/2014/main" id="{2FB61F8A-9A24-43C5-EEAD-699E1478B087}"/>
              </a:ext>
            </a:extLst>
          </p:cNvPr>
          <p:cNvSpPr/>
          <p:nvPr/>
        </p:nvSpPr>
        <p:spPr>
          <a:xfrm>
            <a:off x="5648334" y="4097789"/>
            <a:ext cx="5904411" cy="1327299"/>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TextBox 14">
            <a:extLst>
              <a:ext uri="{FF2B5EF4-FFF2-40B4-BE49-F238E27FC236}">
                <a16:creationId xmlns:a16="http://schemas.microsoft.com/office/drawing/2014/main" id="{741F0E28-9B46-DEE8-72B4-31C74A048999}"/>
              </a:ext>
            </a:extLst>
          </p:cNvPr>
          <p:cNvSpPr txBox="1"/>
          <p:nvPr/>
        </p:nvSpPr>
        <p:spPr>
          <a:xfrm>
            <a:off x="6673485" y="4154207"/>
            <a:ext cx="4125893" cy="523220"/>
          </a:xfrm>
          <a:prstGeom prst="rect">
            <a:avLst/>
          </a:prstGeom>
          <a:noFill/>
        </p:spPr>
        <p:txBody>
          <a:bodyPr wrap="square" rtlCol="0">
            <a:spAutoFit/>
          </a:bodyPr>
          <a:lstStyle/>
          <a:p>
            <a:pPr algn="ctr"/>
            <a:r>
              <a:rPr lang="en-US" sz="2800" b="1">
                <a:solidFill>
                  <a:srgbClr val="002060"/>
                </a:solidFill>
                <a:latin typeface="Times New Roman" panose="02020603050405020304" pitchFamily="18" charset="0"/>
                <a:cs typeface="Times New Roman" panose="02020603050405020304" pitchFamily="18" charset="0"/>
              </a:rPr>
              <a:t>Thu Xuất nhập khẩu</a:t>
            </a:r>
          </a:p>
        </p:txBody>
      </p:sp>
      <p:sp>
        <p:nvSpPr>
          <p:cNvPr id="16" name="TextBox 15">
            <a:extLst>
              <a:ext uri="{FF2B5EF4-FFF2-40B4-BE49-F238E27FC236}">
                <a16:creationId xmlns:a16="http://schemas.microsoft.com/office/drawing/2014/main" id="{CD1FFBD1-4EFA-ED54-8F81-E3C9559069D4}"/>
              </a:ext>
            </a:extLst>
          </p:cNvPr>
          <p:cNvSpPr txBox="1"/>
          <p:nvPr/>
        </p:nvSpPr>
        <p:spPr>
          <a:xfrm>
            <a:off x="6441510" y="4603535"/>
            <a:ext cx="4548068" cy="830997"/>
          </a:xfrm>
          <a:prstGeom prst="rect">
            <a:avLst/>
          </a:prstGeom>
          <a:noFill/>
        </p:spPr>
        <p:txBody>
          <a:bodyPr wrap="square" rtlCol="0">
            <a:spAutoFit/>
          </a:bodyPr>
          <a:lstStyle/>
          <a:p>
            <a:pPr algn="ctr"/>
            <a:r>
              <a:rPr lang="en-US" sz="2400" b="1">
                <a:solidFill>
                  <a:srgbClr val="C00000"/>
                </a:solidFill>
                <a:latin typeface="Times New Roman" panose="02020603050405020304" pitchFamily="18" charset="0"/>
                <a:cs typeface="Times New Roman" panose="02020603050405020304" pitchFamily="18" charset="0"/>
              </a:rPr>
              <a:t>71,2 </a:t>
            </a:r>
            <a:r>
              <a:rPr lang="en-US" sz="2400" b="1" err="1">
                <a:solidFill>
                  <a:srgbClr val="C00000"/>
                </a:solidFill>
                <a:latin typeface="Times New Roman" panose="02020603050405020304" pitchFamily="18" charset="0"/>
                <a:cs typeface="Times New Roman" panose="02020603050405020304" pitchFamily="18" charset="0"/>
              </a:rPr>
              <a:t>tỷ</a:t>
            </a:r>
            <a:r>
              <a:rPr lang="en-US" sz="2400" b="1">
                <a:solidFill>
                  <a:srgbClr val="C00000"/>
                </a:solidFill>
                <a:latin typeface="Times New Roman" panose="02020603050405020304" pitchFamily="18" charset="0"/>
                <a:cs typeface="Times New Roman" panose="02020603050405020304" pitchFamily="18" charset="0"/>
              </a:rPr>
              <a:t> đồng, đạt 7,1% dự toán</a:t>
            </a:r>
            <a:endParaRPr lang="en-US" sz="2400" b="1" dirty="0">
              <a:solidFill>
                <a:srgbClr val="C00000"/>
              </a:solidFill>
              <a:latin typeface="Times New Roman" panose="02020603050405020304" pitchFamily="18" charset="0"/>
              <a:cs typeface="Times New Roman" panose="02020603050405020304" pitchFamily="18" charset="0"/>
            </a:endParaRPr>
          </a:p>
          <a:p>
            <a:pPr algn="ctr"/>
            <a:r>
              <a:rPr lang="en-US" sz="2400" b="1">
                <a:solidFill>
                  <a:srgbClr val="C00000"/>
                </a:solidFill>
                <a:latin typeface="Times New Roman" panose="02020603050405020304" pitchFamily="18" charset="0"/>
                <a:cs typeface="Times New Roman" panose="02020603050405020304" pitchFamily="18" charset="0"/>
              </a:rPr>
              <a:t>     73,3%</a:t>
            </a:r>
            <a:endParaRPr lang="en-US" sz="2400" b="1" dirty="0">
              <a:solidFill>
                <a:srgbClr val="C00000"/>
              </a:solidFill>
              <a:latin typeface="Times New Roman" panose="02020603050405020304" pitchFamily="18" charset="0"/>
              <a:cs typeface="Times New Roman" panose="02020603050405020304" pitchFamily="18" charset="0"/>
            </a:endParaRPr>
          </a:p>
        </p:txBody>
      </p:sp>
      <p:sp>
        <p:nvSpPr>
          <p:cNvPr id="19" name="Arrow: Down 18">
            <a:extLst>
              <a:ext uri="{FF2B5EF4-FFF2-40B4-BE49-F238E27FC236}">
                <a16:creationId xmlns:a16="http://schemas.microsoft.com/office/drawing/2014/main" id="{122A9A1C-AFFE-3821-B2D0-B1BF037AF2EA}"/>
              </a:ext>
            </a:extLst>
          </p:cNvPr>
          <p:cNvSpPr/>
          <p:nvPr/>
        </p:nvSpPr>
        <p:spPr>
          <a:xfrm>
            <a:off x="8416033" y="2066074"/>
            <a:ext cx="357889" cy="24155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0" name="Arrow: Down 19">
            <a:extLst>
              <a:ext uri="{FF2B5EF4-FFF2-40B4-BE49-F238E27FC236}">
                <a16:creationId xmlns:a16="http://schemas.microsoft.com/office/drawing/2014/main" id="{9EFE970E-0B98-B556-3A4B-E26C7CAD10CA}"/>
              </a:ext>
            </a:extLst>
          </p:cNvPr>
          <p:cNvSpPr/>
          <p:nvPr/>
        </p:nvSpPr>
        <p:spPr>
          <a:xfrm>
            <a:off x="8102699" y="5108088"/>
            <a:ext cx="357889" cy="24155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cxnSp>
        <p:nvCxnSpPr>
          <p:cNvPr id="22" name="Straight Arrow Connector 21">
            <a:extLst>
              <a:ext uri="{FF2B5EF4-FFF2-40B4-BE49-F238E27FC236}">
                <a16:creationId xmlns:a16="http://schemas.microsoft.com/office/drawing/2014/main" id="{76FB1604-8EE6-1B4A-8BEC-955916948809}"/>
              </a:ext>
            </a:extLst>
          </p:cNvPr>
          <p:cNvCxnSpPr>
            <a:cxnSpLocks/>
          </p:cNvCxnSpPr>
          <p:nvPr/>
        </p:nvCxnSpPr>
        <p:spPr>
          <a:xfrm flipV="1">
            <a:off x="4185436" y="1557466"/>
            <a:ext cx="1357439" cy="1283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E2C09AD-1B29-015F-4185-E01171AA1855}"/>
              </a:ext>
            </a:extLst>
          </p:cNvPr>
          <p:cNvCxnSpPr>
            <a:cxnSpLocks/>
          </p:cNvCxnSpPr>
          <p:nvPr/>
        </p:nvCxnSpPr>
        <p:spPr>
          <a:xfrm>
            <a:off x="4208573" y="3078068"/>
            <a:ext cx="13443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BC7EEBC-AFA3-C4AC-D803-2EB717E2AF16}"/>
              </a:ext>
            </a:extLst>
          </p:cNvPr>
          <p:cNvSpPr/>
          <p:nvPr/>
        </p:nvSpPr>
        <p:spPr>
          <a:xfrm>
            <a:off x="1597810" y="5615736"/>
            <a:ext cx="9954935" cy="104939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a:extLst>
              <a:ext uri="{FF2B5EF4-FFF2-40B4-BE49-F238E27FC236}">
                <a16:creationId xmlns:a16="http://schemas.microsoft.com/office/drawing/2014/main" id="{81B6DC98-C123-5771-E46D-17ED3EE03739}"/>
              </a:ext>
            </a:extLst>
          </p:cNvPr>
          <p:cNvSpPr txBox="1"/>
          <p:nvPr/>
        </p:nvSpPr>
        <p:spPr>
          <a:xfrm>
            <a:off x="1607364" y="5906358"/>
            <a:ext cx="10271447" cy="830997"/>
          </a:xfrm>
          <a:prstGeom prst="rect">
            <a:avLst/>
          </a:prstGeom>
          <a:noFill/>
        </p:spPr>
        <p:txBody>
          <a:bodyPr wrap="square" rtlCol="0">
            <a:spAutoFit/>
          </a:bodyPr>
          <a:lstStyle/>
          <a:p>
            <a:r>
              <a:rPr lang="en-US" sz="2400" b="1" dirty="0" err="1">
                <a:solidFill>
                  <a:srgbClr val="002060"/>
                </a:solidFill>
                <a:latin typeface="Times New Roman" panose="02020603050405020304" pitchFamily="18" charset="0"/>
                <a:cs typeface="Times New Roman" panose="02020603050405020304" pitchFamily="18" charset="0"/>
              </a:rPr>
              <a:t>Tổng</a:t>
            </a:r>
            <a:r>
              <a:rPr lang="en-US" sz="2400" b="1" dirty="0">
                <a:solidFill>
                  <a:srgbClr val="002060"/>
                </a:solidFill>
                <a:latin typeface="Times New Roman" panose="02020603050405020304" pitchFamily="18" charset="0"/>
                <a:cs typeface="Times New Roman" panose="02020603050405020304" pitchFamily="18" charset="0"/>
              </a:rPr>
              <a:t> chi </a:t>
            </a:r>
            <a:r>
              <a:rPr lang="en-US" sz="2400" b="1" dirty="0" err="1">
                <a:solidFill>
                  <a:srgbClr val="002060"/>
                </a:solidFill>
                <a:latin typeface="Times New Roman" panose="02020603050405020304" pitchFamily="18" charset="0"/>
                <a:cs typeface="Times New Roman" panose="02020603050405020304" pitchFamily="18" charset="0"/>
              </a:rPr>
              <a:t>ngân</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sách</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nhà</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nước</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4.020 </a:t>
            </a:r>
            <a:r>
              <a:rPr lang="en-US" sz="2400" b="1" dirty="0" err="1">
                <a:solidFill>
                  <a:srgbClr val="C00000"/>
                </a:solidFill>
                <a:latin typeface="Times New Roman" panose="02020603050405020304" pitchFamily="18" charset="0"/>
                <a:cs typeface="Times New Roman" panose="02020603050405020304" pitchFamily="18" charset="0"/>
              </a:rPr>
              <a:t>tỷ</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đồng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đạt</a:t>
            </a:r>
            <a:r>
              <a:rPr lang="en-US" sz="2400" b="1" dirty="0">
                <a:solidFill>
                  <a:srgbClr val="C00000"/>
                </a:solidFill>
                <a:latin typeface="Times New Roman" panose="02020603050405020304" pitchFamily="18" charset="0"/>
                <a:cs typeface="Times New Roman" panose="02020603050405020304" pitchFamily="18" charset="0"/>
              </a:rPr>
              <a:t> 21,5% </a:t>
            </a:r>
            <a:r>
              <a:rPr lang="en-US" sz="2400" b="1" dirty="0" err="1">
                <a:solidFill>
                  <a:srgbClr val="C00000"/>
                </a:solidFill>
                <a:latin typeface="Times New Roman" panose="02020603050405020304" pitchFamily="18" charset="0"/>
                <a:cs typeface="Times New Roman" panose="02020603050405020304" pitchFamily="18" charset="0"/>
              </a:rPr>
              <a:t>dự</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toán</a:t>
            </a:r>
            <a:r>
              <a:rPr lang="en-US" sz="2400" b="1" dirty="0">
                <a:solidFill>
                  <a:srgbClr val="C00000"/>
                </a:solidFill>
                <a:latin typeface="Times New Roman" panose="02020603050405020304" pitchFamily="18" charset="0"/>
                <a:cs typeface="Times New Roman" panose="02020603050405020304" pitchFamily="18" charset="0"/>
              </a:rPr>
              <a:t>,        10,1%</a:t>
            </a:r>
          </a:p>
          <a:p>
            <a:pPr algn="ctr"/>
            <a:r>
              <a:rPr lang="en-US" sz="2400" b="1" dirty="0">
                <a:solidFill>
                  <a:srgbClr val="002060"/>
                </a:solidFill>
                <a:latin typeface="Times New Roman" panose="02020603050405020304" pitchFamily="18" charset="0"/>
                <a:cs typeface="Times New Roman" panose="02020603050405020304" pitchFamily="18" charset="0"/>
              </a:rPr>
              <a:t> </a:t>
            </a:r>
          </a:p>
        </p:txBody>
      </p:sp>
      <p:sp>
        <p:nvSpPr>
          <p:cNvPr id="7" name="Arrow: Down 6">
            <a:extLst>
              <a:ext uri="{FF2B5EF4-FFF2-40B4-BE49-F238E27FC236}">
                <a16:creationId xmlns:a16="http://schemas.microsoft.com/office/drawing/2014/main" id="{64BE4B93-62E9-2F63-31E4-4FC00E3A7867}"/>
              </a:ext>
            </a:extLst>
          </p:cNvPr>
          <p:cNvSpPr/>
          <p:nvPr/>
        </p:nvSpPr>
        <p:spPr>
          <a:xfrm rot="10800000">
            <a:off x="10199953" y="6006600"/>
            <a:ext cx="357889" cy="24155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a:extLst>
              <a:ext uri="{FF2B5EF4-FFF2-40B4-BE49-F238E27FC236}">
                <a16:creationId xmlns:a16="http://schemas.microsoft.com/office/drawing/2014/main" id="{1E8E499E-810A-C1D3-5424-E1F935128A77}"/>
              </a:ext>
            </a:extLst>
          </p:cNvPr>
          <p:cNvSpPr/>
          <p:nvPr/>
        </p:nvSpPr>
        <p:spPr>
          <a:xfrm>
            <a:off x="486075" y="207321"/>
            <a:ext cx="6671313"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2.3. Thương mại, dịch vụ, du lịch, tài chính</a:t>
            </a:r>
            <a:endParaRPr lang="en-US" sz="2800" b="1" spc="-20" dirty="0">
              <a:solidFill>
                <a:srgbClr val="100717"/>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C1F29618-6A2A-EFE2-3A1E-A88CCAC7B92C}"/>
              </a:ext>
            </a:extLst>
          </p:cNvPr>
          <p:cNvSpPr txBox="1"/>
          <p:nvPr/>
        </p:nvSpPr>
        <p:spPr>
          <a:xfrm>
            <a:off x="1158190" y="742895"/>
            <a:ext cx="39087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2.3.3. Tài chính</a:t>
            </a:r>
          </a:p>
        </p:txBody>
      </p:sp>
    </p:spTree>
    <p:extLst>
      <p:ext uri="{BB962C8B-B14F-4D97-AF65-F5344CB8AC3E}">
        <p14:creationId xmlns:p14="http://schemas.microsoft.com/office/powerpoint/2010/main" val="2211563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E8E499E-810A-C1D3-5424-E1F935128A77}"/>
              </a:ext>
            </a:extLst>
          </p:cNvPr>
          <p:cNvSpPr/>
          <p:nvPr/>
        </p:nvSpPr>
        <p:spPr>
          <a:xfrm>
            <a:off x="486075" y="207321"/>
            <a:ext cx="6671313"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2.3. Thương mại, dịch vụ, du lịch, tài chính</a:t>
            </a:r>
            <a:endParaRPr lang="en-US" sz="2800" b="1" spc="-20" dirty="0">
              <a:solidFill>
                <a:srgbClr val="100717"/>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C1F29618-6A2A-EFE2-3A1E-A88CCAC7B92C}"/>
              </a:ext>
            </a:extLst>
          </p:cNvPr>
          <p:cNvSpPr txBox="1"/>
          <p:nvPr/>
        </p:nvSpPr>
        <p:spPr>
          <a:xfrm>
            <a:off x="1158190" y="742895"/>
            <a:ext cx="390876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2.3.3. Tài chính</a:t>
            </a:r>
          </a:p>
        </p:txBody>
      </p:sp>
      <p:graphicFrame>
        <p:nvGraphicFramePr>
          <p:cNvPr id="2" name="Table 1">
            <a:extLst>
              <a:ext uri="{FF2B5EF4-FFF2-40B4-BE49-F238E27FC236}">
                <a16:creationId xmlns:a16="http://schemas.microsoft.com/office/drawing/2014/main" id="{01E1D347-08F2-16DA-B029-A5A84E46F07B}"/>
              </a:ext>
            </a:extLst>
          </p:cNvPr>
          <p:cNvGraphicFramePr>
            <a:graphicFrameLocks noGrp="1"/>
          </p:cNvGraphicFramePr>
          <p:nvPr>
            <p:extLst>
              <p:ext uri="{D42A27DB-BD31-4B8C-83A1-F6EECF244321}">
                <p14:modId xmlns:p14="http://schemas.microsoft.com/office/powerpoint/2010/main" val="4112043123"/>
              </p:ext>
            </p:extLst>
          </p:nvPr>
        </p:nvGraphicFramePr>
        <p:xfrm>
          <a:off x="507674" y="1484851"/>
          <a:ext cx="6102851" cy="4511040"/>
        </p:xfrm>
        <a:graphic>
          <a:graphicData uri="http://schemas.openxmlformats.org/drawingml/2006/table">
            <a:tbl>
              <a:tblPr firstRow="1" bandRow="1"/>
              <a:tblGrid>
                <a:gridCol w="6102851">
                  <a:extLst>
                    <a:ext uri="{9D8B030D-6E8A-4147-A177-3AD203B41FA5}">
                      <a16:colId xmlns:a16="http://schemas.microsoft.com/office/drawing/2014/main" val="3655493598"/>
                    </a:ext>
                  </a:extLst>
                </a:gridCol>
              </a:tblGrid>
              <a:tr h="419449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800" b="0" kern="1200" dirty="0">
                          <a:solidFill>
                            <a:schemeClr val="dk1"/>
                          </a:solidFill>
                          <a:effectLst/>
                          <a:latin typeface="Times New Roman" panose="02020603050405020304" pitchFamily="18" charset="0"/>
                          <a:ea typeface="+mn-ea"/>
                          <a:cs typeface="Times New Roman" panose="02020603050405020304" pitchFamily="18" charset="0"/>
                        </a:rPr>
                        <a:t>Số thu n</a:t>
                      </a:r>
                      <a:r>
                        <a:rPr lang="en-US" sz="2800" b="0" kern="1200" dirty="0" err="1">
                          <a:solidFill>
                            <a:schemeClr val="dk1"/>
                          </a:solidFill>
                          <a:effectLst/>
                          <a:latin typeface="Times New Roman" panose="02020603050405020304" pitchFamily="18" charset="0"/>
                          <a:ea typeface="+mn-ea"/>
                          <a:cs typeface="Times New Roman" panose="02020603050405020304" pitchFamily="18" charset="0"/>
                        </a:rPr>
                        <a:t>gân</a:t>
                      </a:r>
                      <a:r>
                        <a:rPr lang="en-US" sz="2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dk1"/>
                          </a:solidFill>
                          <a:effectLst/>
                          <a:latin typeface="Times New Roman" panose="02020603050405020304" pitchFamily="18" charset="0"/>
                          <a:ea typeface="+mn-ea"/>
                          <a:cs typeface="Times New Roman" panose="02020603050405020304" pitchFamily="18" charset="0"/>
                        </a:rPr>
                        <a:t>sách</a:t>
                      </a:r>
                      <a:r>
                        <a:rPr lang="vi-VN" sz="2800" b="0" kern="1200" dirty="0">
                          <a:solidFill>
                            <a:schemeClr val="dk1"/>
                          </a:solidFill>
                          <a:effectLst/>
                          <a:latin typeface="Times New Roman" panose="02020603050405020304" pitchFamily="18" charset="0"/>
                          <a:ea typeface="+mn-ea"/>
                          <a:cs typeface="Times New Roman" panose="02020603050405020304" pitchFamily="18" charset="0"/>
                        </a:rPr>
                        <a:t> quý 1/ 2023 đến 31/3</a:t>
                      </a:r>
                      <a:r>
                        <a:rPr lang="en-US" sz="2800" b="0" kern="1200" dirty="0">
                          <a:solidFill>
                            <a:schemeClr val="dk1"/>
                          </a:solidFill>
                          <a:effectLst/>
                          <a:latin typeface="Times New Roman" panose="02020603050405020304" pitchFamily="18" charset="0"/>
                          <a:ea typeface="+mn-ea"/>
                          <a:cs typeface="Times New Roman" panose="02020603050405020304" pitchFamily="18" charset="0"/>
                        </a:rPr>
                        <a:t>: </a:t>
                      </a:r>
                      <a:r>
                        <a:rPr lang="vi-VN" sz="2800" b="0" kern="1200" dirty="0">
                          <a:solidFill>
                            <a:schemeClr val="dk1"/>
                          </a:solidFill>
                          <a:effectLst/>
                          <a:latin typeface="Times New Roman" panose="02020603050405020304" pitchFamily="18" charset="0"/>
                          <a:ea typeface="+mn-ea"/>
                          <a:cs typeface="Times New Roman" panose="02020603050405020304" pitchFamily="18" charset="0"/>
                        </a:rPr>
                        <a:t>Số thu trừ tiền SD đất giảm </a:t>
                      </a:r>
                      <a:r>
                        <a:rPr lang="vi-VN" sz="2800" b="0" kern="1200" dirty="0">
                          <a:solidFill>
                            <a:schemeClr val="accent5">
                              <a:lumMod val="75000"/>
                            </a:schemeClr>
                          </a:solidFill>
                          <a:effectLst/>
                          <a:latin typeface="Times New Roman" panose="02020603050405020304" pitchFamily="18" charset="0"/>
                          <a:ea typeface="+mn-ea"/>
                          <a:cs typeface="Times New Roman" panose="02020603050405020304" pitchFamily="18" charset="0"/>
                        </a:rPr>
                        <a:t>2,</a:t>
                      </a:r>
                      <a:r>
                        <a:rPr lang="en-US" sz="2800" b="0" kern="1200" dirty="0">
                          <a:solidFill>
                            <a:schemeClr val="accent5">
                              <a:lumMod val="75000"/>
                            </a:schemeClr>
                          </a:solidFill>
                          <a:effectLst/>
                          <a:latin typeface="Times New Roman" panose="02020603050405020304" pitchFamily="18" charset="0"/>
                          <a:ea typeface="+mn-ea"/>
                          <a:cs typeface="Times New Roman" panose="02020603050405020304" pitchFamily="18" charset="0"/>
                        </a:rPr>
                        <a:t>7</a:t>
                      </a:r>
                      <a:r>
                        <a:rPr lang="vi-VN" sz="2800" b="0" kern="1200" dirty="0">
                          <a:solidFill>
                            <a:schemeClr val="dk1"/>
                          </a:solidFill>
                          <a:effectLst/>
                          <a:latin typeface="Times New Roman" panose="02020603050405020304" pitchFamily="18" charset="0"/>
                          <a:ea typeface="+mn-ea"/>
                          <a:cs typeface="Times New Roman" panose="02020603050405020304" pitchFamily="18" charset="0"/>
                        </a:rPr>
                        <a:t>% so cùng kỳ do giảm 50% thuế BVMT mất </a:t>
                      </a:r>
                      <a:r>
                        <a:rPr lang="vi-VN" sz="2800" b="0" kern="1200">
                          <a:solidFill>
                            <a:schemeClr val="dk1"/>
                          </a:solidFill>
                          <a:effectLst/>
                          <a:latin typeface="Times New Roman" panose="02020603050405020304" pitchFamily="18" charset="0"/>
                          <a:ea typeface="+mn-ea"/>
                          <a:cs typeface="Times New Roman" panose="02020603050405020304" pitchFamily="18" charset="0"/>
                        </a:rPr>
                        <a:t>142 tỷ (Thu NS trừ đất thấp hơn so với cùng kỳ là do khó khăn trong hoạt động sản xuất kinh doanh nói chung và việc thực hiện chính sách thuế BVMT)</a:t>
                      </a:r>
                      <a:endParaRPr lang="en-US" sz="28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800" b="0" kern="1200" dirty="0">
                          <a:solidFill>
                            <a:schemeClr val="dk1"/>
                          </a:solidFill>
                          <a:effectLst/>
                          <a:latin typeface="Times New Roman" panose="02020603050405020304" pitchFamily="18" charset="0"/>
                          <a:ea typeface="+mn-ea"/>
                          <a:cs typeface="Times New Roman" panose="02020603050405020304" pitchFamily="18" charset="0"/>
                        </a:rPr>
                        <a:t>Nếu loại trừ yếu tố chính sách</a:t>
                      </a:r>
                      <a:r>
                        <a:rPr lang="en-US" sz="2800" b="0" kern="1200" dirty="0">
                          <a:solidFill>
                            <a:schemeClr val="dk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dk1"/>
                          </a:solidFill>
                          <a:effectLst/>
                          <a:latin typeface="Times New Roman" panose="02020603050405020304" pitchFamily="18" charset="0"/>
                          <a:ea typeface="+mn-ea"/>
                          <a:cs typeface="Times New Roman" panose="02020603050405020304" pitchFamily="18" charset="0"/>
                        </a:rPr>
                        <a:t>thuế</a:t>
                      </a:r>
                      <a:r>
                        <a:rPr lang="en-US" sz="2800" b="0" kern="1200" dirty="0">
                          <a:solidFill>
                            <a:schemeClr val="dk1"/>
                          </a:solidFill>
                          <a:effectLst/>
                          <a:latin typeface="Times New Roman" panose="02020603050405020304" pitchFamily="18" charset="0"/>
                          <a:ea typeface="+mn-ea"/>
                          <a:cs typeface="Times New Roman" panose="02020603050405020304" pitchFamily="18" charset="0"/>
                        </a:rPr>
                        <a:t> BVMT)</a:t>
                      </a:r>
                      <a:r>
                        <a:rPr lang="vi-VN" sz="2800" b="0" kern="1200" dirty="0">
                          <a:solidFill>
                            <a:schemeClr val="dk1"/>
                          </a:solidFill>
                          <a:effectLst/>
                          <a:latin typeface="Times New Roman" panose="02020603050405020304" pitchFamily="18" charset="0"/>
                          <a:ea typeface="+mn-ea"/>
                          <a:cs typeface="Times New Roman" panose="02020603050405020304" pitchFamily="18" charset="0"/>
                        </a:rPr>
                        <a:t> thì tổng thu trừ tiền SD đất tăng 5,2% so cùng kỳ.</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4" name="Picture 3" descr="A picture containing text&#10;&#10;Description automatically generated">
            <a:extLst>
              <a:ext uri="{FF2B5EF4-FFF2-40B4-BE49-F238E27FC236}">
                <a16:creationId xmlns:a16="http://schemas.microsoft.com/office/drawing/2014/main" id="{5062DEE3-5B6A-4D86-20A6-B596F2C283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4650" y="1581149"/>
            <a:ext cx="4328719" cy="3435467"/>
          </a:xfrm>
          <a:prstGeom prst="rect">
            <a:avLst/>
          </a:prstGeom>
        </p:spPr>
      </p:pic>
    </p:spTree>
    <p:extLst>
      <p:ext uri="{BB962C8B-B14F-4D97-AF65-F5344CB8AC3E}">
        <p14:creationId xmlns:p14="http://schemas.microsoft.com/office/powerpoint/2010/main" val="11869561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A7706305-8775-399E-5BBA-BC4870FA15F6}"/>
              </a:ext>
            </a:extLst>
          </p:cNvPr>
          <p:cNvSpPr txBox="1"/>
          <p:nvPr/>
        </p:nvSpPr>
        <p:spPr>
          <a:xfrm>
            <a:off x="1065048" y="128480"/>
            <a:ext cx="8506790" cy="584775"/>
          </a:xfrm>
          <a:prstGeom prst="rect">
            <a:avLst/>
          </a:prstGeom>
          <a:noFill/>
        </p:spPr>
        <p:txBody>
          <a:bodyPr wrap="square">
            <a:spAutoFit/>
          </a:bodyPr>
          <a:lstStyle/>
          <a:p>
            <a:pPr indent="-457200">
              <a:buFont typeface="Wingdings" panose="05000000000000000000" pitchFamily="2" charset="2"/>
              <a:buChar char="Ø"/>
            </a:pPr>
            <a:r>
              <a:rPr lang="de-DE" sz="3200" b="1" dirty="0">
                <a:latin typeface="Times New Roman" panose="02020603050405020304" pitchFamily="18" charset="0"/>
                <a:cs typeface="Times New Roman" panose="02020603050405020304" pitchFamily="18" charset="0"/>
              </a:rPr>
              <a:t>Thu ngân sách </a:t>
            </a:r>
            <a:r>
              <a:rPr lang="vi-VN" sz="3200" b="1" dirty="0">
                <a:latin typeface="Times New Roman" panose="02020603050405020304" pitchFamily="18" charset="0"/>
                <a:cs typeface="Times New Roman" panose="02020603050405020304" pitchFamily="18" charset="0"/>
              </a:rPr>
              <a:t>các huyện, thị xã, thành phố</a:t>
            </a:r>
            <a:endParaRPr lang="en-US" sz="3200" b="1" kern="0" spc="-10" dirty="0">
              <a:solidFill>
                <a:prstClr val="black"/>
              </a:solidFill>
              <a:ea typeface="Times New Roman" panose="02020603050405020304"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032786031"/>
              </p:ext>
            </p:extLst>
          </p:nvPr>
        </p:nvGraphicFramePr>
        <p:xfrm>
          <a:off x="695569" y="716329"/>
          <a:ext cx="11099800" cy="5988050"/>
        </p:xfrm>
        <a:graphic>
          <a:graphicData uri="http://schemas.openxmlformats.org/presentationml/2006/ole">
            <mc:AlternateContent xmlns:mc="http://schemas.openxmlformats.org/markup-compatibility/2006">
              <mc:Choice xmlns:v="urn:schemas-microsoft-com:vml" Requires="v">
                <p:oleObj spid="_x0000_s22529" name="Worksheet" r:id="rId3" imgW="13312166" imgH="7178206" progId="Excel.Sheet.12">
                  <p:embed/>
                </p:oleObj>
              </mc:Choice>
              <mc:Fallback>
                <p:oleObj name="Worksheet" r:id="rId3" imgW="13312166" imgH="7178206" progId="Excel.Sheet.12">
                  <p:embed/>
                  <p:pic>
                    <p:nvPicPr>
                      <p:cNvPr id="4" name="Object 3"/>
                      <p:cNvPicPr/>
                      <p:nvPr/>
                    </p:nvPicPr>
                    <p:blipFill>
                      <a:blip r:embed="rId4"/>
                      <a:stretch>
                        <a:fillRect/>
                      </a:stretch>
                    </p:blipFill>
                    <p:spPr>
                      <a:xfrm>
                        <a:off x="695569" y="716329"/>
                        <a:ext cx="11099800" cy="5988050"/>
                      </a:xfrm>
                      <a:prstGeom prst="rect">
                        <a:avLst/>
                      </a:prstGeom>
                    </p:spPr>
                  </p:pic>
                </p:oleObj>
              </mc:Fallback>
            </mc:AlternateContent>
          </a:graphicData>
        </a:graphic>
      </p:graphicFrame>
    </p:spTree>
    <p:extLst>
      <p:ext uri="{BB962C8B-B14F-4D97-AF65-F5344CB8AC3E}">
        <p14:creationId xmlns:p14="http://schemas.microsoft.com/office/powerpoint/2010/main" val="2739508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3099454387"/>
              </p:ext>
            </p:extLst>
          </p:nvPr>
        </p:nvGraphicFramePr>
        <p:xfrm>
          <a:off x="507674" y="1670324"/>
          <a:ext cx="7092752" cy="4236720"/>
        </p:xfrm>
        <a:graphic>
          <a:graphicData uri="http://schemas.openxmlformats.org/drawingml/2006/table">
            <a:tbl>
              <a:tblPr firstRow="1" bandRow="1"/>
              <a:tblGrid>
                <a:gridCol w="7092752">
                  <a:extLst>
                    <a:ext uri="{9D8B030D-6E8A-4147-A177-3AD203B41FA5}">
                      <a16:colId xmlns:a16="http://schemas.microsoft.com/office/drawing/2014/main" val="3655493598"/>
                    </a:ext>
                  </a:extLst>
                </a:gridCol>
              </a:tblGrid>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800" b="0" kern="1200" dirty="0">
                          <a:solidFill>
                            <a:schemeClr val="dk1"/>
                          </a:solidFill>
                          <a:effectLst/>
                          <a:latin typeface="Times New Roman" panose="02020603050405020304" pitchFamily="18" charset="0"/>
                          <a:ea typeface="+mn-ea"/>
                          <a:cs typeface="Times New Roman" panose="02020603050405020304" pitchFamily="18" charset="0"/>
                        </a:rPr>
                        <a:t> Đã phân bổ chi tiết kế hoạch vốn đầu tư phát triển thực hiện trong năm 2023.</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800" b="0" kern="1200" dirty="0">
                          <a:solidFill>
                            <a:schemeClr val="dk1"/>
                          </a:solidFill>
                          <a:effectLst/>
                          <a:latin typeface="Times New Roman" panose="02020603050405020304" pitchFamily="18" charset="0"/>
                          <a:ea typeface="+mn-ea"/>
                          <a:cs typeface="Times New Roman" panose="02020603050405020304" pitchFamily="18" charset="0"/>
                        </a:rPr>
                        <a:t>UBND tỉnh đã tổ chức Hội nghị đôn đốc giải ngân vốn đầu tư công năm 2023, giao các mốc thời gian thực hiện, giải ngân kế hoạch đầu tư công năm 2023 cho các chủ đầu tư</a:t>
                      </a:r>
                      <a:endParaRPr lang="en-US" sz="2800" b="0" kern="1200" dirty="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Tập trung tháo gỡ các khó khăn vướng mắc, để đẩy nhanh tiến độ thực hiện các dự án trọng điểm</a:t>
                      </a:r>
                      <a:endParaRPr lang="vi-VN" sz="28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2" name="Picture 1" descr="A group of people looking at a map&#10;&#10;Description automatically generated with medium confidence">
            <a:extLst>
              <a:ext uri="{FF2B5EF4-FFF2-40B4-BE49-F238E27FC236}">
                <a16:creationId xmlns:a16="http://schemas.microsoft.com/office/drawing/2014/main" id="{8AD87206-4C50-4DB5-8F5A-727327E5FF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8828" y="3959544"/>
            <a:ext cx="3925122" cy="2207881"/>
          </a:xfrm>
          <a:prstGeom prst="rect">
            <a:avLst/>
          </a:prstGeom>
        </p:spPr>
      </p:pic>
      <p:pic>
        <p:nvPicPr>
          <p:cNvPr id="6" name="Picture 5" descr="A picture containing text, person, people, group&#10;&#10;Description automatically generated">
            <a:extLst>
              <a:ext uri="{FF2B5EF4-FFF2-40B4-BE49-F238E27FC236}">
                <a16:creationId xmlns:a16="http://schemas.microsoft.com/office/drawing/2014/main" id="{243C452B-643B-E11F-37D4-CB01437B7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0464" y="1354173"/>
            <a:ext cx="3915775" cy="2316418"/>
          </a:xfrm>
          <a:prstGeom prst="rect">
            <a:avLst/>
          </a:prstGeom>
        </p:spPr>
      </p:pic>
      <p:sp>
        <p:nvSpPr>
          <p:cNvPr id="9" name="Title 1">
            <a:extLst>
              <a:ext uri="{FF2B5EF4-FFF2-40B4-BE49-F238E27FC236}">
                <a16:creationId xmlns:a16="http://schemas.microsoft.com/office/drawing/2014/main" id="{EBA8808E-3ADE-FAC7-07DC-A606575F4181}"/>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10" name="TextBox 9">
            <a:extLst>
              <a:ext uri="{FF2B5EF4-FFF2-40B4-BE49-F238E27FC236}">
                <a16:creationId xmlns:a16="http://schemas.microsoft.com/office/drawing/2014/main" id="{F0D96D3F-6997-BFE5-8746-C2A5FA875BA9}"/>
              </a:ext>
            </a:extLst>
          </p:cNvPr>
          <p:cNvSpPr txBox="1"/>
          <p:nvPr/>
        </p:nvSpPr>
        <p:spPr>
          <a:xfrm>
            <a:off x="1072902" y="695206"/>
            <a:ext cx="4077938"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2.4. Đầu tư phát triển</a:t>
            </a:r>
          </a:p>
        </p:txBody>
      </p:sp>
    </p:spTree>
    <p:extLst>
      <p:ext uri="{BB962C8B-B14F-4D97-AF65-F5344CB8AC3E}">
        <p14:creationId xmlns:p14="http://schemas.microsoft.com/office/powerpoint/2010/main" val="2957479116"/>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63A9DC4C-285C-30FD-9E8B-AE22832B3E83}"/>
              </a:ext>
            </a:extLst>
          </p:cNvPr>
          <p:cNvGraphicFramePr>
            <a:graphicFrameLocks/>
          </p:cNvGraphicFramePr>
          <p:nvPr>
            <p:extLst>
              <p:ext uri="{D42A27DB-BD31-4B8C-83A1-F6EECF244321}">
                <p14:modId xmlns:p14="http://schemas.microsoft.com/office/powerpoint/2010/main" val="1957492257"/>
              </p:ext>
            </p:extLst>
          </p:nvPr>
        </p:nvGraphicFramePr>
        <p:xfrm>
          <a:off x="1127714" y="1426128"/>
          <a:ext cx="9425636" cy="53437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BBA6DF3-6639-B734-F18D-B46A001E2EFE}"/>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3" name="TextBox 2">
            <a:extLst>
              <a:ext uri="{FF2B5EF4-FFF2-40B4-BE49-F238E27FC236}">
                <a16:creationId xmlns:a16="http://schemas.microsoft.com/office/drawing/2014/main" id="{CDDF5701-ACE3-5F2B-B2AC-E34EB0595AFE}"/>
              </a:ext>
            </a:extLst>
          </p:cNvPr>
          <p:cNvSpPr txBox="1"/>
          <p:nvPr/>
        </p:nvSpPr>
        <p:spPr>
          <a:xfrm>
            <a:off x="1072902" y="695206"/>
            <a:ext cx="7240588"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2.4. Đầu tư phát triển: Giải ngân vốn đầu tư công</a:t>
            </a:r>
          </a:p>
        </p:txBody>
      </p:sp>
    </p:spTree>
    <p:extLst>
      <p:ext uri="{BB962C8B-B14F-4D97-AF65-F5344CB8AC3E}">
        <p14:creationId xmlns:p14="http://schemas.microsoft.com/office/powerpoint/2010/main" val="3004264672"/>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277708" y="290039"/>
            <a:ext cx="3882168" cy="1277273"/>
          </a:xfrm>
          <a:prstGeom prst="rect">
            <a:avLst/>
          </a:prstGeom>
        </p:spPr>
        <p:txBody>
          <a:bodyPr wrap="square">
            <a:spAutoFit/>
          </a:bodyPr>
          <a:lstStyle/>
          <a:p>
            <a:pPr marL="12700" defTabSz="914400">
              <a:spcBef>
                <a:spcPts val="300"/>
              </a:spcBef>
              <a:defRPr/>
            </a:pPr>
            <a:r>
              <a:rPr lang="en-US" sz="2400" b="1" spc="-20">
                <a:solidFill>
                  <a:srgbClr val="100717"/>
                </a:solidFill>
                <a:latin typeface="Times New Roman" panose="02020603050405020304" pitchFamily="18" charset="0"/>
                <a:cs typeface="Times New Roman" panose="02020603050405020304" pitchFamily="18" charset="0"/>
              </a:rPr>
              <a:t>2.4.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tư</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phát</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triển</a:t>
            </a:r>
            <a:r>
              <a:rPr lang="en-US" sz="2400" b="1" spc="-20" dirty="0">
                <a:solidFill>
                  <a:srgbClr val="100717"/>
                </a:solidFill>
                <a:latin typeface="Times New Roman" panose="02020603050405020304" pitchFamily="18" charset="0"/>
                <a:cs typeface="Times New Roman" panose="02020603050405020304" pitchFamily="18" charset="0"/>
              </a:rPr>
              <a:t>:</a:t>
            </a:r>
          </a:p>
          <a:p>
            <a:pPr marL="12700" defTabSz="914400">
              <a:spcBef>
                <a:spcPts val="300"/>
              </a:spcBef>
              <a:defRPr/>
            </a:pPr>
            <a:r>
              <a:rPr lang="en-US" sz="2400" b="1" spc="-20" dirty="0" err="1">
                <a:solidFill>
                  <a:srgbClr val="100717"/>
                </a:solidFill>
                <a:latin typeface="Times New Roman" panose="02020603050405020304" pitchFamily="18" charset="0"/>
                <a:cs typeface="Times New Roman" panose="02020603050405020304" pitchFamily="18" charset="0"/>
              </a:rPr>
              <a:t>Giải</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ngân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vốn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tư</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công</a:t>
            </a:r>
            <a:endParaRPr lang="en-US" sz="2400" b="1" spc="-20" dirty="0">
              <a:solidFill>
                <a:srgbClr val="100717"/>
              </a:solidFill>
              <a:latin typeface="Times New Roman" panose="02020603050405020304" pitchFamily="18" charset="0"/>
              <a:cs typeface="Times New Roman" panose="02020603050405020304" pitchFamily="18" charset="0"/>
            </a:endParaRPr>
          </a:p>
          <a:p>
            <a:pPr marL="12700" defTabSz="914400">
              <a:spcBef>
                <a:spcPts val="300"/>
              </a:spcBef>
              <a:defRPr/>
            </a:pPr>
            <a:r>
              <a:rPr lang="en-US" sz="2400" b="1" spc="-20" dirty="0" err="1">
                <a:solidFill>
                  <a:srgbClr val="FF0000"/>
                </a:solidFill>
                <a:latin typeface="Times New Roman" panose="02020603050405020304" pitchFamily="18" charset="0"/>
                <a:cs typeface="Times New Roman" panose="02020603050405020304" pitchFamily="18" charset="0"/>
              </a:rPr>
              <a:t>Khối</a:t>
            </a:r>
            <a:r>
              <a:rPr lang="en-US" sz="2400" b="1" spc="-20" dirty="0">
                <a:solidFill>
                  <a:srgbClr val="FF0000"/>
                </a:solidFill>
                <a:latin typeface="Times New Roman" panose="02020603050405020304" pitchFamily="18" charset="0"/>
                <a:cs typeface="Times New Roman" panose="02020603050405020304" pitchFamily="18" charset="0"/>
              </a:rPr>
              <a:t> </a:t>
            </a:r>
            <a:r>
              <a:rPr lang="en-US" sz="2400" b="1" spc="-20" dirty="0" err="1">
                <a:solidFill>
                  <a:srgbClr val="FF0000"/>
                </a:solidFill>
                <a:latin typeface="Times New Roman" panose="02020603050405020304" pitchFamily="18" charset="0"/>
                <a:cs typeface="Times New Roman" panose="02020603050405020304" pitchFamily="18" charset="0"/>
              </a:rPr>
              <a:t>tỉnh</a:t>
            </a:r>
            <a:endParaRPr lang="en-US" sz="2400" b="1" spc="-2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477283365"/>
              </p:ext>
            </p:extLst>
          </p:nvPr>
        </p:nvGraphicFramePr>
        <p:xfrm>
          <a:off x="4159876" y="212766"/>
          <a:ext cx="3786389" cy="6442146"/>
        </p:xfrm>
        <a:graphic>
          <a:graphicData uri="http://schemas.openxmlformats.org/presentationml/2006/ole">
            <mc:AlternateContent xmlns:mc="http://schemas.openxmlformats.org/markup-compatibility/2006">
              <mc:Choice xmlns:v="urn:schemas-microsoft-com:vml" Requires="v">
                <p:oleObj spid="_x0000_s23553" name="Worksheet" r:id="rId3" imgW="5324466" imgH="9058163" progId="Excel.Sheet.12">
                  <p:embed/>
                </p:oleObj>
              </mc:Choice>
              <mc:Fallback>
                <p:oleObj name="Worksheet" r:id="rId3" imgW="5324466" imgH="9058163" progId="Excel.Sheet.12">
                  <p:embed/>
                  <p:pic>
                    <p:nvPicPr>
                      <p:cNvPr id="2" name="Object 1"/>
                      <p:cNvPicPr/>
                      <p:nvPr/>
                    </p:nvPicPr>
                    <p:blipFill>
                      <a:blip r:embed="rId4"/>
                      <a:stretch>
                        <a:fillRect/>
                      </a:stretch>
                    </p:blipFill>
                    <p:spPr>
                      <a:xfrm>
                        <a:off x="4159876" y="212766"/>
                        <a:ext cx="3786389" cy="6442146"/>
                      </a:xfrm>
                      <a:prstGeom prst="rect">
                        <a:avLst/>
                      </a:prstGeom>
                    </p:spPr>
                  </p:pic>
                </p:oleObj>
              </mc:Fallback>
            </mc:AlternateContent>
          </a:graphicData>
        </a:graphic>
      </p:graphicFrame>
    </p:spTree>
    <p:extLst>
      <p:ext uri="{BB962C8B-B14F-4D97-AF65-F5344CB8AC3E}">
        <p14:creationId xmlns:p14="http://schemas.microsoft.com/office/powerpoint/2010/main" val="1174761856"/>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277708" y="290039"/>
            <a:ext cx="10963540" cy="869469"/>
          </a:xfrm>
          <a:prstGeom prst="rect">
            <a:avLst/>
          </a:prstGeom>
        </p:spPr>
        <p:txBody>
          <a:bodyPr wrap="square">
            <a:spAutoFit/>
          </a:bodyPr>
          <a:lstStyle/>
          <a:p>
            <a:pPr marL="12700" defTabSz="914400">
              <a:spcBef>
                <a:spcPts val="300"/>
              </a:spcBef>
              <a:defRPr/>
            </a:pPr>
            <a:r>
              <a:rPr lang="en-US" sz="2400" b="1" spc="-20">
                <a:solidFill>
                  <a:srgbClr val="100717"/>
                </a:solidFill>
                <a:latin typeface="Times New Roman" panose="02020603050405020304" pitchFamily="18" charset="0"/>
                <a:cs typeface="Times New Roman" panose="02020603050405020304" pitchFamily="18" charset="0"/>
              </a:rPr>
              <a:t>2.4.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tư</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phát</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triển</a:t>
            </a:r>
            <a:r>
              <a:rPr lang="en-US" sz="2400" b="1" spc="-20" dirty="0">
                <a:solidFill>
                  <a:srgbClr val="100717"/>
                </a:solidFill>
                <a:latin typeface="Times New Roman" panose="02020603050405020304" pitchFamily="18" charset="0"/>
                <a:cs typeface="Times New Roman" panose="02020603050405020304" pitchFamily="18" charset="0"/>
              </a:rPr>
              <a:t>:</a:t>
            </a:r>
          </a:p>
          <a:p>
            <a:pPr marL="12700" defTabSz="914400">
              <a:spcBef>
                <a:spcPts val="300"/>
              </a:spcBef>
              <a:defRPr/>
            </a:pPr>
            <a:r>
              <a:rPr lang="en-US" sz="2400" b="1" spc="-20" dirty="0" err="1">
                <a:solidFill>
                  <a:srgbClr val="100717"/>
                </a:solidFill>
                <a:latin typeface="Times New Roman" panose="02020603050405020304" pitchFamily="18" charset="0"/>
                <a:cs typeface="Times New Roman" panose="02020603050405020304" pitchFamily="18" charset="0"/>
              </a:rPr>
              <a:t>Giải</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ngân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vốn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err="1">
                <a:solidFill>
                  <a:srgbClr val="100717"/>
                </a:solidFill>
                <a:latin typeface="Times New Roman" panose="02020603050405020304" pitchFamily="18" charset="0"/>
                <a:cs typeface="Times New Roman" panose="02020603050405020304" pitchFamily="18" charset="0"/>
              </a:rPr>
              <a:t>tư</a:t>
            </a:r>
            <a:r>
              <a:rPr lang="en-US" sz="2400" b="1" spc="-20">
                <a:solidFill>
                  <a:srgbClr val="100717"/>
                </a:solidFill>
                <a:latin typeface="Times New Roman" panose="02020603050405020304" pitchFamily="18" charset="0"/>
                <a:cs typeface="Times New Roman" panose="02020603050405020304" pitchFamily="18" charset="0"/>
              </a:rPr>
              <a:t> công:</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a:solidFill>
                  <a:srgbClr val="FF0000"/>
                </a:solidFill>
                <a:latin typeface="Times New Roman" panose="02020603050405020304" pitchFamily="18" charset="0"/>
                <a:cs typeface="Times New Roman" panose="02020603050405020304" pitchFamily="18" charset="0"/>
              </a:rPr>
              <a:t>Khối huyện: Nguồn tỉnh hỗ trợ theo Quyết định 26</a:t>
            </a:r>
            <a:endParaRPr lang="en-US" sz="2400" b="1" spc="-2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Object 2"/>
          <p:cNvGraphicFramePr>
            <a:graphicFrameLocks noChangeAspect="1"/>
          </p:cNvGraphicFramePr>
          <p:nvPr/>
        </p:nvGraphicFramePr>
        <p:xfrm>
          <a:off x="2635273" y="1221436"/>
          <a:ext cx="7327831" cy="5256637"/>
        </p:xfrm>
        <a:graphic>
          <a:graphicData uri="http://schemas.openxmlformats.org/presentationml/2006/ole">
            <mc:AlternateContent xmlns:mc="http://schemas.openxmlformats.org/markup-compatibility/2006">
              <mc:Choice xmlns:v="urn:schemas-microsoft-com:vml" Requires="v">
                <p:oleObj spid="_x0000_s24577" name="Worksheet" r:id="rId3" imgW="5324466" imgH="3819549" progId="Excel.Sheet.12">
                  <p:embed/>
                </p:oleObj>
              </mc:Choice>
              <mc:Fallback>
                <p:oleObj name="Worksheet" r:id="rId3" imgW="5324466" imgH="3819549" progId="Excel.Sheet.12">
                  <p:embed/>
                  <p:pic>
                    <p:nvPicPr>
                      <p:cNvPr id="3" name="Object 2"/>
                      <p:cNvPicPr/>
                      <p:nvPr/>
                    </p:nvPicPr>
                    <p:blipFill>
                      <a:blip r:embed="rId4"/>
                      <a:stretch>
                        <a:fillRect/>
                      </a:stretch>
                    </p:blipFill>
                    <p:spPr>
                      <a:xfrm>
                        <a:off x="2635273" y="1221436"/>
                        <a:ext cx="7327831" cy="5256637"/>
                      </a:xfrm>
                      <a:prstGeom prst="rect">
                        <a:avLst/>
                      </a:prstGeom>
                    </p:spPr>
                  </p:pic>
                </p:oleObj>
              </mc:Fallback>
            </mc:AlternateContent>
          </a:graphicData>
        </a:graphic>
      </p:graphicFrame>
    </p:spTree>
    <p:extLst>
      <p:ext uri="{BB962C8B-B14F-4D97-AF65-F5344CB8AC3E}">
        <p14:creationId xmlns:p14="http://schemas.microsoft.com/office/powerpoint/2010/main" val="3922024460"/>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277707" y="290039"/>
            <a:ext cx="11668215" cy="869469"/>
          </a:xfrm>
          <a:prstGeom prst="rect">
            <a:avLst/>
          </a:prstGeom>
        </p:spPr>
        <p:txBody>
          <a:bodyPr wrap="square">
            <a:spAutoFit/>
          </a:bodyPr>
          <a:lstStyle/>
          <a:p>
            <a:pPr marL="12700" defTabSz="914400">
              <a:spcBef>
                <a:spcPts val="300"/>
              </a:spcBef>
              <a:defRPr/>
            </a:pPr>
            <a:r>
              <a:rPr lang="en-US" sz="2400" b="1" spc="-20">
                <a:solidFill>
                  <a:srgbClr val="100717"/>
                </a:solidFill>
                <a:latin typeface="Times New Roman" panose="02020603050405020304" pitchFamily="18" charset="0"/>
                <a:cs typeface="Times New Roman" panose="02020603050405020304" pitchFamily="18" charset="0"/>
              </a:rPr>
              <a:t>2.4.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tư</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phát</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triển</a:t>
            </a:r>
            <a:r>
              <a:rPr lang="en-US" sz="2400" b="1" spc="-20" dirty="0">
                <a:solidFill>
                  <a:srgbClr val="100717"/>
                </a:solidFill>
                <a:latin typeface="Times New Roman" panose="02020603050405020304" pitchFamily="18" charset="0"/>
                <a:cs typeface="Times New Roman" panose="02020603050405020304" pitchFamily="18" charset="0"/>
              </a:rPr>
              <a:t>:</a:t>
            </a:r>
          </a:p>
          <a:p>
            <a:pPr marL="12700" defTabSz="914400">
              <a:spcBef>
                <a:spcPts val="300"/>
              </a:spcBef>
              <a:defRPr/>
            </a:pPr>
            <a:r>
              <a:rPr lang="en-US" sz="2400" b="1" spc="-20" dirty="0" err="1">
                <a:solidFill>
                  <a:srgbClr val="100717"/>
                </a:solidFill>
                <a:latin typeface="Times New Roman" panose="02020603050405020304" pitchFamily="18" charset="0"/>
                <a:cs typeface="Times New Roman" panose="02020603050405020304" pitchFamily="18" charset="0"/>
              </a:rPr>
              <a:t>Giải</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ngân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vốn</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dirty="0" err="1">
                <a:solidFill>
                  <a:srgbClr val="100717"/>
                </a:solidFill>
                <a:latin typeface="Times New Roman" panose="02020603050405020304" pitchFamily="18" charset="0"/>
                <a:cs typeface="Times New Roman" panose="02020603050405020304" pitchFamily="18" charset="0"/>
              </a:rPr>
              <a:t>Đầu</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err="1">
                <a:solidFill>
                  <a:srgbClr val="100717"/>
                </a:solidFill>
                <a:latin typeface="Times New Roman" panose="02020603050405020304" pitchFamily="18" charset="0"/>
                <a:cs typeface="Times New Roman" panose="02020603050405020304" pitchFamily="18" charset="0"/>
              </a:rPr>
              <a:t>tư</a:t>
            </a:r>
            <a:r>
              <a:rPr lang="en-US" sz="2400" b="1" spc="-20">
                <a:solidFill>
                  <a:srgbClr val="100717"/>
                </a:solidFill>
                <a:latin typeface="Times New Roman" panose="02020603050405020304" pitchFamily="18" charset="0"/>
                <a:cs typeface="Times New Roman" panose="02020603050405020304" pitchFamily="18" charset="0"/>
              </a:rPr>
              <a:t> công:</a:t>
            </a:r>
            <a:r>
              <a:rPr lang="en-US" sz="2400" b="1" spc="-20" dirty="0">
                <a:solidFill>
                  <a:srgbClr val="100717"/>
                </a:solidFill>
                <a:latin typeface="Times New Roman" panose="02020603050405020304" pitchFamily="18" charset="0"/>
                <a:cs typeface="Times New Roman" panose="02020603050405020304" pitchFamily="18" charset="0"/>
              </a:rPr>
              <a:t> </a:t>
            </a:r>
            <a:r>
              <a:rPr lang="en-US" sz="2400" b="1" spc="-20">
                <a:solidFill>
                  <a:srgbClr val="FF0000"/>
                </a:solidFill>
                <a:latin typeface="Times New Roman" panose="02020603050405020304" pitchFamily="18" charset="0"/>
                <a:cs typeface="Times New Roman" panose="02020603050405020304" pitchFamily="18" charset="0"/>
              </a:rPr>
              <a:t>Khối huyện: Tổng tất cả các nguồn vốn cấp huyện quản lý</a:t>
            </a:r>
            <a:endParaRPr lang="en-US" sz="2400" b="1" spc="-2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Object 1">
            <a:extLst>
              <a:ext uri="{FF2B5EF4-FFF2-40B4-BE49-F238E27FC236}">
                <a16:creationId xmlns:a16="http://schemas.microsoft.com/office/drawing/2014/main" id="{57F4821D-6B7B-B725-598E-883DE383C235}"/>
              </a:ext>
            </a:extLst>
          </p:cNvPr>
          <p:cNvGraphicFramePr>
            <a:graphicFrameLocks noChangeAspect="1"/>
          </p:cNvGraphicFramePr>
          <p:nvPr>
            <p:extLst>
              <p:ext uri="{D42A27DB-BD31-4B8C-83A1-F6EECF244321}">
                <p14:modId xmlns:p14="http://schemas.microsoft.com/office/powerpoint/2010/main" val="2316437735"/>
              </p:ext>
            </p:extLst>
          </p:nvPr>
        </p:nvGraphicFramePr>
        <p:xfrm>
          <a:off x="1540694" y="1622425"/>
          <a:ext cx="8618374" cy="4768414"/>
        </p:xfrm>
        <a:graphic>
          <a:graphicData uri="http://schemas.openxmlformats.org/presentationml/2006/ole">
            <mc:AlternateContent xmlns:mc="http://schemas.openxmlformats.org/markup-compatibility/2006">
              <mc:Choice xmlns:v="urn:schemas-microsoft-com:vml" Requires="v">
                <p:oleObj spid="_x0000_s25601" name="Worksheet" r:id="rId3" imgW="6524640" imgH="3609802" progId="Excel.Sheet.12">
                  <p:embed/>
                </p:oleObj>
              </mc:Choice>
              <mc:Fallback>
                <p:oleObj name="Worksheet" r:id="rId3" imgW="6524640" imgH="3609802" progId="Excel.Sheet.12">
                  <p:embed/>
                  <p:pic>
                    <p:nvPicPr>
                      <p:cNvPr id="2" name="Object 1">
                        <a:extLst>
                          <a:ext uri="{FF2B5EF4-FFF2-40B4-BE49-F238E27FC236}">
                            <a16:creationId xmlns:a16="http://schemas.microsoft.com/office/drawing/2014/main" id="{57F4821D-6B7B-B725-598E-883DE383C235}"/>
                          </a:ext>
                        </a:extLst>
                      </p:cNvPr>
                      <p:cNvPicPr/>
                      <p:nvPr/>
                    </p:nvPicPr>
                    <p:blipFill>
                      <a:blip r:embed="rId4"/>
                      <a:stretch>
                        <a:fillRect/>
                      </a:stretch>
                    </p:blipFill>
                    <p:spPr>
                      <a:xfrm>
                        <a:off x="1540694" y="1622425"/>
                        <a:ext cx="8618374" cy="4768414"/>
                      </a:xfrm>
                      <a:prstGeom prst="rect">
                        <a:avLst/>
                      </a:prstGeom>
                    </p:spPr>
                  </p:pic>
                </p:oleObj>
              </mc:Fallback>
            </mc:AlternateContent>
          </a:graphicData>
        </a:graphic>
      </p:graphicFrame>
    </p:spTree>
    <p:extLst>
      <p:ext uri="{BB962C8B-B14F-4D97-AF65-F5344CB8AC3E}">
        <p14:creationId xmlns:p14="http://schemas.microsoft.com/office/powerpoint/2010/main" val="3384527337"/>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A6DF3-6639-B734-F18D-B46A001E2EFE}"/>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3" name="TextBox 2">
            <a:extLst>
              <a:ext uri="{FF2B5EF4-FFF2-40B4-BE49-F238E27FC236}">
                <a16:creationId xmlns:a16="http://schemas.microsoft.com/office/drawing/2014/main" id="{CDDF5701-ACE3-5F2B-B2AC-E34EB0595AFE}"/>
              </a:ext>
            </a:extLst>
          </p:cNvPr>
          <p:cNvSpPr txBox="1"/>
          <p:nvPr/>
        </p:nvSpPr>
        <p:spPr>
          <a:xfrm>
            <a:off x="1072901" y="695206"/>
            <a:ext cx="10159957"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2.4. Đầu tư phát triển: Thực hiện các Chương trình Mục tiêu quốc gia</a:t>
            </a:r>
          </a:p>
        </p:txBody>
      </p:sp>
      <p:sp>
        <p:nvSpPr>
          <p:cNvPr id="4" name="Rectangle 3">
            <a:extLst>
              <a:ext uri="{FF2B5EF4-FFF2-40B4-BE49-F238E27FC236}">
                <a16:creationId xmlns:a16="http://schemas.microsoft.com/office/drawing/2014/main" id="{CDD1E42B-D40B-5466-1113-6264E66E55FA}"/>
              </a:ext>
            </a:extLst>
          </p:cNvPr>
          <p:cNvSpPr/>
          <p:nvPr/>
        </p:nvSpPr>
        <p:spPr>
          <a:xfrm>
            <a:off x="550263" y="1263532"/>
            <a:ext cx="10917488" cy="6776214"/>
          </a:xfrm>
          <a:prstGeom prst="rect">
            <a:avLst/>
          </a:prstGeom>
        </p:spPr>
        <p:txBody>
          <a:bodyPr wrap="square">
            <a:spAutoFit/>
          </a:bodyPr>
          <a:lstStyle/>
          <a:p>
            <a:pPr lvl="1" indent="-457200" algn="just">
              <a:spcBef>
                <a:spcPts val="600"/>
              </a:spcBef>
              <a:buFont typeface="Arial" panose="020B0604020202020204" pitchFamily="34" charset="0"/>
              <a:buChar char="•"/>
              <a:defRPr/>
            </a:pPr>
            <a:r>
              <a:rPr lang="en-US" sz="2400">
                <a:latin typeface="Times New Roman" pitchFamily="18" charset="0"/>
                <a:cs typeface="Times New Roman" pitchFamily="18" charset="0"/>
              </a:rPr>
              <a:t>Thành lập Ban chỉ đạo, ban hành Quy chế hoạt động, thành lập các Tổ giúp việc các Chương trình MTQG tỉnh Bình Định giai đoạn 2021-2025</a:t>
            </a:r>
          </a:p>
          <a:p>
            <a:pPr lvl="1" indent="-457200" algn="just">
              <a:spcBef>
                <a:spcPts val="600"/>
              </a:spcBef>
              <a:buFont typeface="Arial" panose="020B0604020202020204" pitchFamily="34" charset="0"/>
              <a:buChar char="•"/>
              <a:defRPr/>
            </a:pPr>
            <a:r>
              <a:rPr lang="en-US" sz="2400">
                <a:latin typeface="Times New Roman" pitchFamily="18" charset="0"/>
                <a:cs typeface="Times New Roman" pitchFamily="18" charset="0"/>
              </a:rPr>
              <a:t>Ban hành cơ bản đầy đủ các văn bản pháp lý để chỉ đạo điều hành, tổ chức thực hiện các CTMTQG (bao gồm 45 văn bản của UBND tỉnh và 38 văn bản hướng dẫn của các sở, ngành)</a:t>
            </a:r>
          </a:p>
          <a:p>
            <a:pPr lvl="1" indent="-457200" algn="just">
              <a:spcBef>
                <a:spcPts val="600"/>
              </a:spcBef>
              <a:buFont typeface="Arial" panose="020B0604020202020204" pitchFamily="34" charset="0"/>
              <a:buChar char="•"/>
              <a:defRPr/>
            </a:pPr>
            <a:r>
              <a:rPr lang="vi-VN" sz="2400">
                <a:latin typeface="Times New Roman" pitchFamily="18" charset="0"/>
                <a:cs typeface="Times New Roman" pitchFamily="18" charset="0"/>
              </a:rPr>
              <a:t>Đã ban hành:</a:t>
            </a:r>
          </a:p>
          <a:p>
            <a:pPr lvl="1" indent="-457200" algn="just">
              <a:spcBef>
                <a:spcPts val="600"/>
              </a:spcBef>
              <a:buFont typeface="Wingdings" panose="05000000000000000000" pitchFamily="2" charset="2"/>
              <a:buChar char="Ø"/>
              <a:defRPr/>
            </a:pPr>
            <a:r>
              <a:rPr lang="vi-VN" sz="2400">
                <a:latin typeface="Times New Roman" pitchFamily="18" charset="0"/>
                <a:cs typeface="Times New Roman" pitchFamily="18" charset="0"/>
              </a:rPr>
              <a:t> Quy định tỷ lệ số lượng dự án đầu tư xây dựng thực hiện theo cơ chế đặc thù</a:t>
            </a:r>
            <a:r>
              <a:rPr lang="en-US" sz="2400">
                <a:latin typeface="Times New Roman" pitchFamily="18" charset="0"/>
                <a:cs typeface="Times New Roman" pitchFamily="18" charset="0"/>
              </a:rPr>
              <a:t> thuộc các CTMTQG</a:t>
            </a:r>
            <a:endParaRPr lang="vi-VN" sz="2400">
              <a:latin typeface="Times New Roman" pitchFamily="18" charset="0"/>
              <a:cs typeface="Times New Roman" pitchFamily="18" charset="0"/>
            </a:endParaRPr>
          </a:p>
          <a:p>
            <a:pPr lvl="1" indent="-457200" algn="just">
              <a:spcBef>
                <a:spcPts val="600"/>
              </a:spcBef>
              <a:buFont typeface="Wingdings" panose="05000000000000000000" pitchFamily="2" charset="2"/>
              <a:buChar char="Ø"/>
              <a:defRPr/>
            </a:pPr>
            <a:r>
              <a:rPr lang="en-US" sz="2400">
                <a:latin typeface="Times New Roman" pitchFamily="18" charset="0"/>
                <a:cs typeface="Times New Roman" pitchFamily="18" charset="0"/>
              </a:rPr>
              <a:t>Quy định nội dung hỗ trợ, mẫu hồ sơ, trình tự, thủ tục lựa chọn dự án, kế hoạch, phương án sản xuất, lựa chọn đơn vị đặt hàng trong thực hiện các hoạt động hỗ trợ phát triển sản xuất</a:t>
            </a:r>
          </a:p>
          <a:p>
            <a:pPr lvl="1" indent="-457200" algn="just">
              <a:spcBef>
                <a:spcPts val="600"/>
              </a:spcBef>
              <a:buFont typeface="Wingdings" panose="05000000000000000000" pitchFamily="2" charset="2"/>
              <a:buChar char="Ø"/>
              <a:defRPr/>
            </a:pPr>
            <a:r>
              <a:rPr lang="en-US" sz="2400">
                <a:latin typeface="Times New Roman" pitchFamily="18" charset="0"/>
                <a:cs typeface="Times New Roman" pitchFamily="18" charset="0"/>
              </a:rPr>
              <a:t>Quy định mức chi hỗ trợ người dân tham gia học xóa mù chữ thuộc Chương trình MTQG phát triển KTXH vùng đồng bào DTTS&amp;MN</a:t>
            </a:r>
          </a:p>
          <a:p>
            <a:pPr lvl="1" indent="-457200" algn="just">
              <a:spcBef>
                <a:spcPts val="600"/>
              </a:spcBef>
              <a:buFont typeface="Arial" panose="020B0604020202020204" pitchFamily="34" charset="0"/>
              <a:buChar char="•"/>
              <a:defRPr/>
            </a:pPr>
            <a:endParaRPr lang="en-US" sz="2800">
              <a:latin typeface="Times New Roman" pitchFamily="18" charset="0"/>
              <a:cs typeface="Times New Roman" pitchFamily="18" charset="0"/>
            </a:endParaRPr>
          </a:p>
          <a:p>
            <a:pPr lvl="1" indent="-457200" algn="just">
              <a:spcBef>
                <a:spcPts val="600"/>
              </a:spcBef>
              <a:buFont typeface="Arial" panose="020B0604020202020204" pitchFamily="34" charset="0"/>
              <a:buChar char="•"/>
              <a:defRPr/>
            </a:pPr>
            <a:endParaRPr lang="en-US" sz="2800">
              <a:latin typeface="Times New Roman" pitchFamily="18" charset="0"/>
              <a:cs typeface="Times New Roman" pitchFamily="18" charset="0"/>
            </a:endParaRPr>
          </a:p>
          <a:p>
            <a:pPr lvl="1" indent="-457200" algn="just">
              <a:spcBef>
                <a:spcPts val="435"/>
              </a:spcBef>
              <a:spcAft>
                <a:spcPts val="1200"/>
              </a:spcAft>
              <a:buSzPct val="100000"/>
              <a:buFontTx/>
              <a:buChar char="-"/>
            </a:pPr>
            <a:endParaRPr lang="en-US" sz="2800" b="1">
              <a:latin typeface="Times New Roman" panose="02020603050405020304" pitchFamily="18" charset="0"/>
            </a:endParaRPr>
          </a:p>
        </p:txBody>
      </p:sp>
    </p:spTree>
    <p:extLst>
      <p:ext uri="{BB962C8B-B14F-4D97-AF65-F5344CB8AC3E}">
        <p14:creationId xmlns:p14="http://schemas.microsoft.com/office/powerpoint/2010/main" val="114303837"/>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420" y="1643707"/>
            <a:ext cx="10515600" cy="4351338"/>
          </a:xfrm>
        </p:spPr>
        <p:txBody>
          <a:bodyPr/>
          <a:lstStyle/>
          <a:p>
            <a:pPr marL="400050" lvl="1" indent="0" algn="just">
              <a:buNone/>
            </a:pPr>
            <a:r>
              <a:rPr lang="vi-VN" sz="2400">
                <a:latin typeface="+mj-lt"/>
              </a:rPr>
              <a:t>Công tác phối hợp triển khai, thực hiệ</a:t>
            </a:r>
            <a:r>
              <a:rPr lang="en-US" sz="2400">
                <a:latin typeface="+mj-lt"/>
              </a:rPr>
              <a:t>n và kiểm tra, giám sát</a:t>
            </a:r>
            <a:endParaRPr lang="en-US">
              <a:latin typeface="+mj-lt"/>
            </a:endParaRPr>
          </a:p>
          <a:p>
            <a:pPr marL="914400" lvl="1" indent="-514350" algn="just">
              <a:buFont typeface="Wingdings" panose="05000000000000000000" pitchFamily="2" charset="2"/>
              <a:buChar char="Ø"/>
            </a:pPr>
            <a:r>
              <a:rPr lang="en-US"/>
              <a:t>Các sở, ban, ngành đã chủ động hướng dẫn UBND các huyện, thị xã, thành phố triển khai thực hiện. Tích cực phối hợp rà soát các quy định còn thiếu trên địa bàn tỉnh.</a:t>
            </a:r>
          </a:p>
          <a:p>
            <a:pPr marL="914400" lvl="1" indent="-514350" algn="just">
              <a:buFont typeface="Wingdings" panose="05000000000000000000" pitchFamily="2" charset="2"/>
              <a:buChar char="Ø"/>
            </a:pPr>
            <a:r>
              <a:rPr lang="en-US"/>
              <a:t>Tập hợp các khó khăn, vướng mắc của các đơn vị, địa phương để đề xuất/kiến nghị các cấp có thẩm quyền tháo gỡ.</a:t>
            </a:r>
          </a:p>
          <a:p>
            <a:pPr marL="914400" lvl="1" indent="-514350" algn="just">
              <a:buFont typeface="Wingdings" panose="05000000000000000000" pitchFamily="2" charset="2"/>
              <a:buChar char="Ø"/>
            </a:pPr>
            <a:r>
              <a:rPr lang="en-US"/>
              <a:t>Ban hành các Kế hoạch kiểm tra, giám sát, đánh giá năm 2022. Thành lập 03 Tổ công tác, Đoàn kiểm tra liên ngành, tiến hành kiểm tra, đánh giá, đôn đốc thực hiện trong năm 2022.</a:t>
            </a:r>
          </a:p>
          <a:p>
            <a:pPr marL="914400" lvl="1" indent="-514350" algn="just">
              <a:buFont typeface="Wingdings" panose="05000000000000000000" pitchFamily="2" charset="2"/>
              <a:buChar char="Ø"/>
            </a:pPr>
            <a:endParaRPr lang="en-US"/>
          </a:p>
        </p:txBody>
      </p:sp>
      <p:sp>
        <p:nvSpPr>
          <p:cNvPr id="4" name="Title 1">
            <a:extLst>
              <a:ext uri="{FF2B5EF4-FFF2-40B4-BE49-F238E27FC236}">
                <a16:creationId xmlns:a16="http://schemas.microsoft.com/office/drawing/2014/main" id="{8EFF4EA8-28C1-48CF-3ECE-7B6110C48EE1}"/>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5" name="TextBox 4">
            <a:extLst>
              <a:ext uri="{FF2B5EF4-FFF2-40B4-BE49-F238E27FC236}">
                <a16:creationId xmlns:a16="http://schemas.microsoft.com/office/drawing/2014/main" id="{F53865BE-6EAA-9FED-752A-6D16ED8C7445}"/>
              </a:ext>
            </a:extLst>
          </p:cNvPr>
          <p:cNvSpPr txBox="1"/>
          <p:nvPr/>
        </p:nvSpPr>
        <p:spPr>
          <a:xfrm>
            <a:off x="1072901" y="695206"/>
            <a:ext cx="10159957"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2.4. Đầu tư phát triển: Thực hiện các Chương trình Mục tiêu quốc gia</a:t>
            </a:r>
          </a:p>
        </p:txBody>
      </p:sp>
    </p:spTree>
    <p:extLst>
      <p:ext uri="{BB962C8B-B14F-4D97-AF65-F5344CB8AC3E}">
        <p14:creationId xmlns:p14="http://schemas.microsoft.com/office/powerpoint/2010/main" val="2056297670"/>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E30B0-871F-CA59-3C9F-990DE8F25FCE}"/>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3" name="Straight Connector 2">
            <a:extLst>
              <a:ext uri="{FF2B5EF4-FFF2-40B4-BE49-F238E27FC236}">
                <a16:creationId xmlns:a16="http://schemas.microsoft.com/office/drawing/2014/main" id="{0037AA62-260F-AC6F-AE8B-BAC6A4A15BA1}"/>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C0C8210D-ACF3-B4D8-583B-6475338AFF81}"/>
              </a:ext>
            </a:extLst>
          </p:cNvPr>
          <p:cNvSpPr txBox="1">
            <a:spLocks/>
          </p:cNvSpPr>
          <p:nvPr/>
        </p:nvSpPr>
        <p:spPr>
          <a:xfrm>
            <a:off x="891908" y="682240"/>
            <a:ext cx="7146527"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nSpc>
                <a:spcPct val="100000"/>
              </a:lnSpc>
              <a:buFont typeface="Wingdings" panose="05000000000000000000" pitchFamily="2" charset="2"/>
              <a:buChar char="v"/>
            </a:pPr>
            <a:r>
              <a:rPr lang="vi-VN" sz="2800" b="1" dirty="0">
                <a:solidFill>
                  <a:srgbClr val="6C0000"/>
                </a:solidFill>
                <a:cs typeface="Arial" panose="020B0604020202020204" pitchFamily="34" charset="0"/>
              </a:rPr>
              <a:t>Tổng giá trị sản phẩm các địa phương</a:t>
            </a:r>
          </a:p>
          <a:p>
            <a:pPr>
              <a:lnSpc>
                <a:spcPct val="100000"/>
              </a:lnSpc>
            </a:pPr>
            <a:endParaRPr lang="vi-VN" sz="2800" b="1" dirty="0">
              <a:solidFill>
                <a:srgbClr val="064273"/>
              </a:solidFill>
              <a:ea typeface="+mn-ea"/>
              <a:cs typeface="Arial" panose="020B0604020202020204" pitchFamily="34" charset="0"/>
            </a:endParaRPr>
          </a:p>
        </p:txBody>
      </p:sp>
      <p:graphicFrame>
        <p:nvGraphicFramePr>
          <p:cNvPr id="8" name="Object 7">
            <a:extLst>
              <a:ext uri="{FF2B5EF4-FFF2-40B4-BE49-F238E27FC236}">
                <a16:creationId xmlns:a16="http://schemas.microsoft.com/office/drawing/2014/main" id="{13AB1E53-A30A-87BC-F3CD-9ED7D90E3725}"/>
              </a:ext>
            </a:extLst>
          </p:cNvPr>
          <p:cNvGraphicFramePr>
            <a:graphicFrameLocks noChangeAspect="1"/>
          </p:cNvGraphicFramePr>
          <p:nvPr>
            <p:extLst>
              <p:ext uri="{D42A27DB-BD31-4B8C-83A1-F6EECF244321}">
                <p14:modId xmlns:p14="http://schemas.microsoft.com/office/powerpoint/2010/main" val="1614148752"/>
              </p:ext>
            </p:extLst>
          </p:nvPr>
        </p:nvGraphicFramePr>
        <p:xfrm>
          <a:off x="2250908" y="1249960"/>
          <a:ext cx="7500857" cy="5339593"/>
        </p:xfrm>
        <a:graphic>
          <a:graphicData uri="http://schemas.openxmlformats.org/presentationml/2006/ole">
            <mc:AlternateContent xmlns:mc="http://schemas.openxmlformats.org/markup-compatibility/2006">
              <mc:Choice xmlns:v="urn:schemas-microsoft-com:vml" Requires="v">
                <p:oleObj spid="_x0000_s7169" name="Worksheet" r:id="rId3" imgW="9553680" imgH="6800930" progId="Excel.Sheet.12">
                  <p:embed/>
                </p:oleObj>
              </mc:Choice>
              <mc:Fallback>
                <p:oleObj name="Worksheet" r:id="rId3" imgW="9553680" imgH="6800930" progId="Excel.Sheet.12">
                  <p:embed/>
                  <p:pic>
                    <p:nvPicPr>
                      <p:cNvPr id="8" name="Object 7">
                        <a:extLst>
                          <a:ext uri="{FF2B5EF4-FFF2-40B4-BE49-F238E27FC236}">
                            <a16:creationId xmlns:a16="http://schemas.microsoft.com/office/drawing/2014/main" id="{13AB1E53-A30A-87BC-F3CD-9ED7D90E3725}"/>
                          </a:ext>
                        </a:extLst>
                      </p:cNvPr>
                      <p:cNvPicPr/>
                      <p:nvPr/>
                    </p:nvPicPr>
                    <p:blipFill>
                      <a:blip r:embed="rId4"/>
                      <a:stretch>
                        <a:fillRect/>
                      </a:stretch>
                    </p:blipFill>
                    <p:spPr>
                      <a:xfrm>
                        <a:off x="2250908" y="1249960"/>
                        <a:ext cx="7500857" cy="5339593"/>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0C8210D-ACF3-B4D8-583B-6475338AFF81}"/>
              </a:ext>
            </a:extLst>
          </p:cNvPr>
          <p:cNvSpPr txBox="1">
            <a:spLocks/>
          </p:cNvSpPr>
          <p:nvPr/>
        </p:nvSpPr>
        <p:spPr>
          <a:xfrm>
            <a:off x="7675685" y="834011"/>
            <a:ext cx="2071388"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pPr>
            <a:r>
              <a:rPr lang="en-US" sz="1800" b="1" dirty="0" err="1">
                <a:solidFill>
                  <a:srgbClr val="6C0000"/>
                </a:solidFill>
                <a:cs typeface="Arial" panose="020B0604020202020204" pitchFamily="34" charset="0"/>
              </a:rPr>
              <a:t>Đơn</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vị</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Triệu</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đồng</a:t>
            </a:r>
            <a:endParaRPr lang="vi-VN" sz="1800" b="1" dirty="0">
              <a:solidFill>
                <a:srgbClr val="6C0000"/>
              </a:solidFill>
              <a:cs typeface="Arial" panose="020B0604020202020204" pitchFamily="34" charset="0"/>
            </a:endParaRPr>
          </a:p>
        </p:txBody>
      </p:sp>
    </p:spTree>
    <p:extLst>
      <p:ext uri="{BB962C8B-B14F-4D97-AF65-F5344CB8AC3E}">
        <p14:creationId xmlns:p14="http://schemas.microsoft.com/office/powerpoint/2010/main" val="4455583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533AE197-97BB-BD44-681E-27907409136A}"/>
              </a:ext>
            </a:extLst>
          </p:cNvPr>
          <p:cNvPicPr>
            <a:picLocks noChangeAspect="1"/>
          </p:cNvPicPr>
          <p:nvPr/>
        </p:nvPicPr>
        <p:blipFill>
          <a:blip r:embed="rId3"/>
          <a:stretch>
            <a:fillRect/>
          </a:stretch>
        </p:blipFill>
        <p:spPr>
          <a:xfrm>
            <a:off x="4320442" y="2449475"/>
            <a:ext cx="3850711" cy="1803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7" name="Picture 46" descr="A picture containing indoor, wall&#10;&#10;Description automatically generated">
            <a:extLst>
              <a:ext uri="{FF2B5EF4-FFF2-40B4-BE49-F238E27FC236}">
                <a16:creationId xmlns:a16="http://schemas.microsoft.com/office/drawing/2014/main" id="{CC005B64-750F-0970-3CD5-C7E58D330D2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690552" y="1883859"/>
            <a:ext cx="1168465" cy="868077"/>
          </a:xfrm>
          <a:prstGeom prst="rect">
            <a:avLst/>
          </a:prstGeom>
          <a:ln>
            <a:noFill/>
          </a:ln>
          <a:effectLst>
            <a:softEdge rad="112500"/>
          </a:effectLst>
        </p:spPr>
      </p:pic>
      <p:grpSp>
        <p:nvGrpSpPr>
          <p:cNvPr id="44" name="Group 43">
            <a:extLst>
              <a:ext uri="{FF2B5EF4-FFF2-40B4-BE49-F238E27FC236}">
                <a16:creationId xmlns:a16="http://schemas.microsoft.com/office/drawing/2014/main" id="{625077EF-140C-4D6F-E73A-0FB58A172694}"/>
              </a:ext>
            </a:extLst>
          </p:cNvPr>
          <p:cNvGrpSpPr/>
          <p:nvPr/>
        </p:nvGrpSpPr>
        <p:grpSpPr>
          <a:xfrm>
            <a:off x="1319551" y="1467817"/>
            <a:ext cx="8421796" cy="2578193"/>
            <a:chOff x="3273503" y="999095"/>
            <a:chExt cx="5438090" cy="2067181"/>
          </a:xfrm>
        </p:grpSpPr>
        <p:sp>
          <p:nvSpPr>
            <p:cNvPr id="37" name="TextBox 36">
              <a:extLst>
                <a:ext uri="{FF2B5EF4-FFF2-40B4-BE49-F238E27FC236}">
                  <a16:creationId xmlns:a16="http://schemas.microsoft.com/office/drawing/2014/main" id="{AD8E6693-4876-0F97-216B-C82F5C0BBF88}"/>
                </a:ext>
              </a:extLst>
            </p:cNvPr>
            <p:cNvSpPr txBox="1"/>
            <p:nvPr/>
          </p:nvSpPr>
          <p:spPr>
            <a:xfrm>
              <a:off x="3273503" y="2219895"/>
              <a:ext cx="1786934" cy="846381"/>
            </a:xfrm>
            <a:prstGeom prst="roundRect">
              <a:avLst/>
            </a:prstGeom>
            <a:noFill/>
          </p:spPr>
          <p:txBody>
            <a:bodyPr wrap="square" rtlCol="0">
              <a:spAutoFit/>
            </a:bodyPr>
            <a:lstStyle/>
            <a:p>
              <a:pPr marL="232828" algn="r"/>
              <a:r>
                <a:rPr lang="en-US" sz="4000" b="1">
                  <a:solidFill>
                    <a:srgbClr val="C00000"/>
                  </a:solidFill>
                  <a:ea typeface="Roboto"/>
                  <a:cs typeface="Roboto"/>
                  <a:sym typeface="Roboto"/>
                </a:rPr>
                <a:t>5.632,5 </a:t>
              </a:r>
              <a:endParaRPr lang="en-US" sz="4000" b="1" dirty="0">
                <a:solidFill>
                  <a:srgbClr val="C00000"/>
                </a:solidFill>
                <a:ea typeface="Roboto"/>
                <a:cs typeface="Roboto"/>
                <a:sym typeface="Roboto"/>
              </a:endParaRPr>
            </a:p>
            <a:p>
              <a:pPr marL="232828" algn="r"/>
              <a:r>
                <a:rPr lang="vi-VN" sz="1600">
                  <a:solidFill>
                    <a:srgbClr val="773338"/>
                  </a:solidFill>
                  <a:ea typeface="Roboto"/>
                  <a:cs typeface="Roboto"/>
                  <a:sym typeface="Roboto"/>
                </a:rPr>
                <a:t>tỷ </a:t>
              </a:r>
              <a:r>
                <a:rPr lang="vi-VN" sz="1600" dirty="0">
                  <a:solidFill>
                    <a:srgbClr val="773338"/>
                  </a:solidFill>
                  <a:ea typeface="Roboto"/>
                  <a:cs typeface="Roboto"/>
                  <a:sym typeface="Roboto"/>
                </a:rPr>
                <a:t>đồng</a:t>
              </a:r>
              <a:endParaRPr lang="en-US" sz="1600" dirty="0">
                <a:solidFill>
                  <a:srgbClr val="773338"/>
                </a:solidFill>
              </a:endParaRPr>
            </a:p>
          </p:txBody>
        </p:sp>
        <p:sp>
          <p:nvSpPr>
            <p:cNvPr id="42" name="TextBox 41">
              <a:extLst>
                <a:ext uri="{FF2B5EF4-FFF2-40B4-BE49-F238E27FC236}">
                  <a16:creationId xmlns:a16="http://schemas.microsoft.com/office/drawing/2014/main" id="{BB512797-5E5F-0EFF-B3C6-610776487614}"/>
                </a:ext>
              </a:extLst>
            </p:cNvPr>
            <p:cNvSpPr txBox="1"/>
            <p:nvPr/>
          </p:nvSpPr>
          <p:spPr>
            <a:xfrm>
              <a:off x="4269587" y="999095"/>
              <a:ext cx="4442006" cy="810091"/>
            </a:xfrm>
            <a:prstGeom prst="flowChartAlternateProcess">
              <a:avLst/>
            </a:prstGeom>
            <a:solidFill>
              <a:schemeClr val="accent1">
                <a:alpha val="40000"/>
              </a:schemeClr>
            </a:solidFill>
          </p:spPr>
          <p:txBody>
            <a:bodyPr wrap="square" rtlCol="0">
              <a:spAutoFit/>
            </a:bodyPr>
            <a:lstStyle>
              <a:defPPr marR="0" lvl="0" algn="l" rtl="0">
                <a:lnSpc>
                  <a:spcPct val="100000"/>
                </a:lnSpc>
                <a:spcBef>
                  <a:spcPts val="0"/>
                </a:spcBef>
                <a:spcAft>
                  <a:spcPts val="0"/>
                </a:spcAft>
              </a:defPPr>
              <a:lvl1pPr algn="ctr">
                <a:defRPr sz="3000" b="1">
                  <a:solidFill>
                    <a:srgbClr val="FFFF00"/>
                  </a:solidFill>
                  <a:latin typeface="+mn-lt"/>
                  <a:ea typeface="Roboto"/>
                  <a:cs typeface="Roboto"/>
                </a:defRPr>
              </a:lvl1pPr>
            </a:lstStyle>
            <a:p>
              <a:r>
                <a:rPr lang="en-US" sz="2667">
                  <a:solidFill>
                    <a:srgbClr val="741518"/>
                  </a:solidFill>
                </a:rPr>
                <a:t>Tổng vốn đầu tư thực hiện toàn xã hội </a:t>
              </a:r>
            </a:p>
            <a:p>
              <a:r>
                <a:rPr lang="en-US" sz="2667">
                  <a:solidFill>
                    <a:srgbClr val="741518"/>
                  </a:solidFill>
                </a:rPr>
                <a:t>theo giá hiện hành</a:t>
              </a:r>
            </a:p>
          </p:txBody>
        </p:sp>
      </p:grpSp>
      <p:grpSp>
        <p:nvGrpSpPr>
          <p:cNvPr id="45" name="Group 44">
            <a:extLst>
              <a:ext uri="{FF2B5EF4-FFF2-40B4-BE49-F238E27FC236}">
                <a16:creationId xmlns:a16="http://schemas.microsoft.com/office/drawing/2014/main" id="{6F7196B4-23D0-A53D-E5FA-209403C9EE8E}"/>
              </a:ext>
            </a:extLst>
          </p:cNvPr>
          <p:cNvGrpSpPr/>
          <p:nvPr/>
        </p:nvGrpSpPr>
        <p:grpSpPr>
          <a:xfrm>
            <a:off x="8632579" y="3147458"/>
            <a:ext cx="1184747" cy="913199"/>
            <a:chOff x="5789150" y="1627647"/>
            <a:chExt cx="888560" cy="684899"/>
          </a:xfrm>
        </p:grpSpPr>
        <p:sp>
          <p:nvSpPr>
            <p:cNvPr id="39" name="TextBox 38">
              <a:extLst>
                <a:ext uri="{FF2B5EF4-FFF2-40B4-BE49-F238E27FC236}">
                  <a16:creationId xmlns:a16="http://schemas.microsoft.com/office/drawing/2014/main" id="{E730890D-28F6-AD79-64B4-53EDC9842AEC}"/>
                </a:ext>
              </a:extLst>
            </p:cNvPr>
            <p:cNvSpPr txBox="1"/>
            <p:nvPr/>
          </p:nvSpPr>
          <p:spPr>
            <a:xfrm>
              <a:off x="6025848" y="1627647"/>
              <a:ext cx="651862" cy="684899"/>
            </a:xfrm>
            <a:prstGeom prst="rect">
              <a:avLst/>
            </a:prstGeom>
            <a:noFill/>
          </p:spPr>
          <p:txBody>
            <a:bodyPr wrap="none" rtlCol="0">
              <a:spAutoFit/>
            </a:bodyPr>
            <a:lstStyle>
              <a:defPPr marR="0" lvl="0" algn="l" rtl="0">
                <a:lnSpc>
                  <a:spcPct val="100000"/>
                </a:lnSpc>
                <a:spcBef>
                  <a:spcPts val="0"/>
                </a:spcBef>
                <a:spcAft>
                  <a:spcPts val="0"/>
                </a:spcAft>
              </a:defPPr>
              <a:lvl1pPr>
                <a:defRPr sz="1500" b="1">
                  <a:solidFill>
                    <a:schemeClr val="accent6">
                      <a:lumMod val="50000"/>
                    </a:schemeClr>
                  </a:solidFill>
                  <a:latin typeface="+mn-lt"/>
                  <a:ea typeface="Roboto" panose="02000000000000000000" pitchFamily="2" charset="0"/>
                  <a:cs typeface="Roboto"/>
                </a:defRPr>
              </a:lvl1pPr>
            </a:lstStyle>
            <a:p>
              <a:r>
                <a:rPr lang="en" sz="2667">
                  <a:latin typeface="Times New Roman" panose="02020603050405020304" pitchFamily="18" charset="0"/>
                  <a:cs typeface="Times New Roman" panose="02020603050405020304" pitchFamily="18" charset="0"/>
                  <a:sym typeface="Wingdings 3" panose="05040102010807070707" pitchFamily="18" charset="2"/>
                </a:rPr>
                <a:t>1</a:t>
              </a:r>
              <a:r>
                <a:rPr lang="vi-VN" sz="2667">
                  <a:latin typeface="Times New Roman" panose="02020603050405020304" pitchFamily="18" charset="0"/>
                  <a:cs typeface="Times New Roman" panose="02020603050405020304" pitchFamily="18" charset="0"/>
                  <a:sym typeface="Wingdings 3" panose="05040102010807070707" pitchFamily="18" charset="2"/>
                </a:rPr>
                <a:t>0</a:t>
              </a:r>
              <a:r>
                <a:rPr lang="vi-VN" sz="2667">
                  <a:latin typeface="Times New Roman" panose="02020603050405020304" pitchFamily="18" charset="0"/>
                  <a:cs typeface="Times New Roman" panose="02020603050405020304" pitchFamily="18" charset="0"/>
                  <a:sym typeface="Roboto"/>
                </a:rPr>
                <a:t>%</a:t>
              </a:r>
            </a:p>
            <a:p>
              <a:endParaRPr lang="en-US" sz="2667"/>
            </a:p>
          </p:txBody>
        </p:sp>
        <p:sp>
          <p:nvSpPr>
            <p:cNvPr id="43" name="Isosceles Triangle 42">
              <a:extLst>
                <a:ext uri="{FF2B5EF4-FFF2-40B4-BE49-F238E27FC236}">
                  <a16:creationId xmlns:a16="http://schemas.microsoft.com/office/drawing/2014/main" id="{7EE907FB-474D-89F0-26C8-FCF11058D665}"/>
                </a:ext>
              </a:extLst>
            </p:cNvPr>
            <p:cNvSpPr/>
            <p:nvPr/>
          </p:nvSpPr>
          <p:spPr>
            <a:xfrm>
              <a:off x="5789150" y="1741584"/>
              <a:ext cx="236698" cy="19376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grpSp>
        <p:nvGrpSpPr>
          <p:cNvPr id="15" name="Group 14">
            <a:extLst>
              <a:ext uri="{FF2B5EF4-FFF2-40B4-BE49-F238E27FC236}">
                <a16:creationId xmlns:a16="http://schemas.microsoft.com/office/drawing/2014/main" id="{8F41933D-4B99-8032-B10E-DD321A43A5B8}"/>
              </a:ext>
            </a:extLst>
          </p:cNvPr>
          <p:cNvGrpSpPr/>
          <p:nvPr/>
        </p:nvGrpSpPr>
        <p:grpSpPr>
          <a:xfrm>
            <a:off x="8088657" y="4378933"/>
            <a:ext cx="3227248" cy="1683348"/>
            <a:chOff x="5855173" y="3299308"/>
            <a:chExt cx="2420436" cy="1262511"/>
          </a:xfrm>
        </p:grpSpPr>
        <p:grpSp>
          <p:nvGrpSpPr>
            <p:cNvPr id="9" name="Group 8">
              <a:extLst>
                <a:ext uri="{FF2B5EF4-FFF2-40B4-BE49-F238E27FC236}">
                  <a16:creationId xmlns:a16="http://schemas.microsoft.com/office/drawing/2014/main" id="{7E873A29-07C6-1D59-1FAE-20A52E05AFDD}"/>
                </a:ext>
              </a:extLst>
            </p:cNvPr>
            <p:cNvGrpSpPr/>
            <p:nvPr/>
          </p:nvGrpSpPr>
          <p:grpSpPr>
            <a:xfrm>
              <a:off x="5855173" y="3299308"/>
              <a:ext cx="2420436" cy="1262511"/>
              <a:chOff x="5679871" y="2338069"/>
              <a:chExt cx="2741564" cy="1131620"/>
            </a:xfrm>
          </p:grpSpPr>
          <p:grpSp>
            <p:nvGrpSpPr>
              <p:cNvPr id="13" name="Group 12">
                <a:extLst>
                  <a:ext uri="{FF2B5EF4-FFF2-40B4-BE49-F238E27FC236}">
                    <a16:creationId xmlns:a16="http://schemas.microsoft.com/office/drawing/2014/main" id="{A6E95C76-F546-2E5B-10E5-BAEC9D50E6AE}"/>
                  </a:ext>
                </a:extLst>
              </p:cNvPr>
              <p:cNvGrpSpPr/>
              <p:nvPr/>
            </p:nvGrpSpPr>
            <p:grpSpPr>
              <a:xfrm>
                <a:off x="5679871" y="2338069"/>
                <a:ext cx="2741564" cy="1131620"/>
                <a:chOff x="6423853" y="2955052"/>
                <a:chExt cx="2266217" cy="962875"/>
              </a:xfrm>
            </p:grpSpPr>
            <p:sp>
              <p:nvSpPr>
                <p:cNvPr id="38" name="Hexagon 37">
                  <a:extLst>
                    <a:ext uri="{FF2B5EF4-FFF2-40B4-BE49-F238E27FC236}">
                      <a16:creationId xmlns:a16="http://schemas.microsoft.com/office/drawing/2014/main" id="{D9FC1AC3-DFA7-4254-B329-A9A9AF88937D}"/>
                    </a:ext>
                  </a:extLst>
                </p:cNvPr>
                <p:cNvSpPr>
                  <a:spLocks/>
                </p:cNvSpPr>
                <p:nvPr/>
              </p:nvSpPr>
              <p:spPr>
                <a:xfrm>
                  <a:off x="6423853" y="2959037"/>
                  <a:ext cx="2266217" cy="958890"/>
                </a:xfrm>
                <a:prstGeom prst="flowChartTerminator">
                  <a:avLst/>
                </a:prstGeom>
                <a:solidFill>
                  <a:schemeClr val="accent3">
                    <a:lumMod val="20000"/>
                    <a:lumOff val="80000"/>
                  </a:schemeClr>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1" name="TextBox 30">
                  <a:extLst>
                    <a:ext uri="{FF2B5EF4-FFF2-40B4-BE49-F238E27FC236}">
                      <a16:creationId xmlns:a16="http://schemas.microsoft.com/office/drawing/2014/main" id="{1E109656-FAA0-49E2-E8DD-60239AF09A20}"/>
                    </a:ext>
                  </a:extLst>
                </p:cNvPr>
                <p:cNvSpPr txBox="1"/>
                <p:nvPr/>
              </p:nvSpPr>
              <p:spPr>
                <a:xfrm>
                  <a:off x="6769896" y="2955052"/>
                  <a:ext cx="1655464" cy="470358"/>
                </a:xfrm>
                <a:prstGeom prst="flowChartTerminator">
                  <a:avLst/>
                </a:prstGeom>
                <a:noFill/>
              </p:spPr>
              <p:txBody>
                <a:bodyPr wrap="square" rtlCol="0">
                  <a:spAutoFit/>
                </a:bodyPr>
                <a:lstStyle>
                  <a:defPPr marR="0" lvl="0" algn="l" rtl="0">
                    <a:lnSpc>
                      <a:spcPct val="100000"/>
                    </a:lnSpc>
                    <a:spcBef>
                      <a:spcPts val="0"/>
                    </a:spcBef>
                    <a:spcAft>
                      <a:spcPts val="0"/>
                    </a:spcAft>
                  </a:defPPr>
                  <a:lvl1pPr>
                    <a:defRPr sz="1200" b="1">
                      <a:solidFill>
                        <a:schemeClr val="tx1"/>
                      </a:solidFill>
                      <a:latin typeface="+mn-lt"/>
                      <a:ea typeface="Roboto"/>
                    </a:defRPr>
                  </a:lvl1pPr>
                </a:lstStyle>
                <a:p>
                  <a:pPr algn="ctr"/>
                  <a:r>
                    <a:rPr lang="en-US" sz="1600" dirty="0" err="1"/>
                    <a:t>Khu</a:t>
                  </a:r>
                  <a:r>
                    <a:rPr lang="en-US" sz="1600" dirty="0"/>
                    <a:t> </a:t>
                  </a:r>
                  <a:r>
                    <a:rPr lang="en-US" sz="1600" dirty="0" err="1"/>
                    <a:t>vực</a:t>
                  </a:r>
                  <a:r>
                    <a:rPr lang="en-US" sz="1600" dirty="0"/>
                    <a:t> </a:t>
                  </a:r>
                  <a:r>
                    <a:rPr lang="en-US" sz="1600" dirty="0" err="1"/>
                    <a:t>có</a:t>
                  </a:r>
                  <a:r>
                    <a:rPr lang="en-US" sz="1600" dirty="0"/>
                    <a:t> </a:t>
                  </a:r>
                  <a:r>
                    <a:rPr lang="en-US" sz="1600" dirty="0" err="1"/>
                    <a:t>vốn</a:t>
                  </a:r>
                  <a:r>
                    <a:rPr lang="en-US" sz="1600" dirty="0"/>
                    <a:t> </a:t>
                  </a:r>
                </a:p>
                <a:p>
                  <a:pPr algn="ctr"/>
                  <a:r>
                    <a:rPr lang="en-US" sz="1600" dirty="0" err="1"/>
                    <a:t>đầu</a:t>
                  </a:r>
                  <a:r>
                    <a:rPr lang="en-US" sz="1600" dirty="0"/>
                    <a:t> </a:t>
                  </a:r>
                  <a:r>
                    <a:rPr lang="en-US" sz="1600" dirty="0" err="1"/>
                    <a:t>tư</a:t>
                  </a:r>
                  <a:r>
                    <a:rPr lang="en-US" sz="1600" dirty="0"/>
                    <a:t> </a:t>
                  </a:r>
                  <a:r>
                    <a:rPr lang="en-US" sz="1600" dirty="0" err="1"/>
                    <a:t>nước</a:t>
                  </a:r>
                  <a:r>
                    <a:rPr lang="en-US" sz="1600" dirty="0"/>
                    <a:t> </a:t>
                  </a:r>
                  <a:r>
                    <a:rPr lang="en-US" sz="1600" dirty="0" err="1"/>
                    <a:t>ngoài</a:t>
                  </a:r>
                  <a:endParaRPr lang="en-US" sz="1600" dirty="0"/>
                </a:p>
              </p:txBody>
            </p:sp>
            <p:sp>
              <p:nvSpPr>
                <p:cNvPr id="32" name="Google Shape;1102;p44">
                  <a:extLst>
                    <a:ext uri="{FF2B5EF4-FFF2-40B4-BE49-F238E27FC236}">
                      <a16:creationId xmlns:a16="http://schemas.microsoft.com/office/drawing/2014/main" id="{BA5DABAD-7DB7-85BC-1C62-09803A1F7DD6}"/>
                    </a:ext>
                  </a:extLst>
                </p:cNvPr>
                <p:cNvSpPr txBox="1"/>
                <p:nvPr/>
              </p:nvSpPr>
              <p:spPr>
                <a:xfrm>
                  <a:off x="6762509" y="3385101"/>
                  <a:ext cx="955046" cy="292388"/>
                </a:xfrm>
                <a:prstGeom prst="flowChartTerminator">
                  <a:avLst/>
                </a:prstGeom>
                <a:noFill/>
                <a:ln>
                  <a:noFill/>
                </a:ln>
              </p:spPr>
              <p:txBody>
                <a:bodyPr spcFirstLastPara="1" wrap="square" lIns="91425" tIns="91425" rIns="91425" bIns="91425" anchor="ctr" anchorCtr="0">
                  <a:noAutofit/>
                </a:bodyPr>
                <a:lstStyle/>
                <a:p>
                  <a:pPr algn="ctr">
                    <a:buSzPts val="1100"/>
                  </a:pPr>
                  <a:r>
                    <a:rPr lang="en-US" sz="2133" b="1">
                      <a:solidFill>
                        <a:srgbClr val="C00000"/>
                      </a:solidFill>
                      <a:ea typeface="Roboto" panose="02000000000000000000" pitchFamily="2" charset="0"/>
                      <a:cs typeface="Fira Sans Extra Condensed"/>
                      <a:sym typeface="Fira Sans Extra Condensed"/>
                    </a:rPr>
                    <a:t>181,9</a:t>
                  </a:r>
                  <a:r>
                    <a:rPr lang="en-US" sz="1333" b="1">
                      <a:solidFill>
                        <a:srgbClr val="C00000"/>
                      </a:solidFill>
                      <a:ea typeface="Roboto" panose="02000000000000000000" pitchFamily="2" charset="0"/>
                      <a:cs typeface="Fira Sans Extra Condensed"/>
                      <a:sym typeface="Fira Sans Extra Condensed"/>
                    </a:rPr>
                    <a:t> </a:t>
                  </a:r>
                  <a:endParaRPr lang="en-US" sz="1333" b="1" dirty="0">
                    <a:solidFill>
                      <a:srgbClr val="C00000"/>
                    </a:solidFill>
                    <a:ea typeface="Roboto" panose="02000000000000000000" pitchFamily="2" charset="0"/>
                    <a:cs typeface="Fira Sans Extra Condensed"/>
                    <a:sym typeface="Fira Sans Extra Condensed"/>
                  </a:endParaRPr>
                </a:p>
                <a:p>
                  <a:pPr algn="ctr">
                    <a:buSzPts val="1100"/>
                  </a:pPr>
                  <a:r>
                    <a:rPr lang="en" sz="1333">
                      <a:solidFill>
                        <a:schemeClr val="accent6">
                          <a:lumMod val="50000"/>
                        </a:schemeClr>
                      </a:solidFill>
                      <a:ea typeface="Roboto" panose="02000000000000000000" pitchFamily="2" charset="0"/>
                      <a:cs typeface="Fira Sans Extra Condensed"/>
                      <a:sym typeface="Fira Sans Extra Condensed"/>
                    </a:rPr>
                    <a:t>tỷ </a:t>
                  </a:r>
                  <a:r>
                    <a:rPr lang="en" sz="1333" dirty="0">
                      <a:solidFill>
                        <a:schemeClr val="accent6">
                          <a:lumMod val="50000"/>
                        </a:schemeClr>
                      </a:solidFill>
                      <a:ea typeface="Roboto" panose="02000000000000000000" pitchFamily="2" charset="0"/>
                      <a:cs typeface="Fira Sans Extra Condensed"/>
                      <a:sym typeface="Fira Sans Extra Condensed"/>
                    </a:rPr>
                    <a:t>đồng</a:t>
                  </a:r>
                </a:p>
              </p:txBody>
            </p:sp>
          </p:grpSp>
          <p:sp>
            <p:nvSpPr>
              <p:cNvPr id="14" name="TextBox 13">
                <a:extLst>
                  <a:ext uri="{FF2B5EF4-FFF2-40B4-BE49-F238E27FC236}">
                    <a16:creationId xmlns:a16="http://schemas.microsoft.com/office/drawing/2014/main" id="{012FCB13-2966-655B-3E6B-26B89259D763}"/>
                  </a:ext>
                </a:extLst>
              </p:cNvPr>
              <p:cNvSpPr txBox="1"/>
              <p:nvPr/>
            </p:nvSpPr>
            <p:spPr>
              <a:xfrm>
                <a:off x="7475423" y="2809567"/>
                <a:ext cx="649953" cy="378224"/>
              </a:xfrm>
              <a:prstGeom prst="flowChartTerminator">
                <a:avLst/>
              </a:prstGeom>
              <a:noFill/>
            </p:spPr>
            <p:txBody>
              <a:bodyPr wrap="none" rtlCol="0">
                <a:spAutoFit/>
              </a:bodyPr>
              <a:lstStyle>
                <a:defPPr marR="0" lvl="0" algn="l" rtl="0">
                  <a:lnSpc>
                    <a:spcPct val="100000"/>
                  </a:lnSpc>
                  <a:spcBef>
                    <a:spcPts val="0"/>
                  </a:spcBef>
                  <a:spcAft>
                    <a:spcPts val="0"/>
                  </a:spcAft>
                </a:defPPr>
                <a:lvl1pPr>
                  <a:defRPr sz="1500" b="1">
                    <a:solidFill>
                      <a:schemeClr val="accent6">
                        <a:lumMod val="50000"/>
                      </a:schemeClr>
                    </a:solidFill>
                    <a:latin typeface="+mn-lt"/>
                    <a:ea typeface="Roboto" panose="02000000000000000000" pitchFamily="2" charset="0"/>
                    <a:cs typeface="Roboto"/>
                  </a:defRPr>
                </a:lvl1pPr>
              </a:lstStyle>
              <a:p>
                <a:r>
                  <a:rPr lang="en-US" sz="2000">
                    <a:sym typeface="Wingdings 3" panose="05040102010807070707" pitchFamily="18" charset="2"/>
                  </a:rPr>
                  <a:t>0,6</a:t>
                </a:r>
                <a:r>
                  <a:rPr lang="en" sz="2000">
                    <a:sym typeface="Wingdings 3" panose="05040102010807070707" pitchFamily="18" charset="2"/>
                  </a:rPr>
                  <a:t>%</a:t>
                </a:r>
                <a:endParaRPr lang="en-US" sz="2000" dirty="0"/>
              </a:p>
            </p:txBody>
          </p:sp>
        </p:grpSp>
        <p:sp>
          <p:nvSpPr>
            <p:cNvPr id="49" name="Isosceles Triangle 48">
              <a:extLst>
                <a:ext uri="{FF2B5EF4-FFF2-40B4-BE49-F238E27FC236}">
                  <a16:creationId xmlns:a16="http://schemas.microsoft.com/office/drawing/2014/main" id="{BD9E0BFA-8CA1-D849-E947-DC2ED45F2C70}"/>
                </a:ext>
              </a:extLst>
            </p:cNvPr>
            <p:cNvSpPr/>
            <p:nvPr/>
          </p:nvSpPr>
          <p:spPr>
            <a:xfrm rot="10800000" flipV="1">
              <a:off x="7278326" y="4016523"/>
              <a:ext cx="202500" cy="99543"/>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grpSp>
        <p:nvGrpSpPr>
          <p:cNvPr id="10" name="Group 9">
            <a:extLst>
              <a:ext uri="{FF2B5EF4-FFF2-40B4-BE49-F238E27FC236}">
                <a16:creationId xmlns:a16="http://schemas.microsoft.com/office/drawing/2014/main" id="{AAE994BC-EAFC-C98F-4EFE-BE918FD1A61C}"/>
              </a:ext>
            </a:extLst>
          </p:cNvPr>
          <p:cNvGrpSpPr/>
          <p:nvPr/>
        </p:nvGrpSpPr>
        <p:grpSpPr>
          <a:xfrm>
            <a:off x="1036885" y="4388902"/>
            <a:ext cx="3301171" cy="1686557"/>
            <a:chOff x="3316776" y="3310042"/>
            <a:chExt cx="2475878" cy="1264918"/>
          </a:xfrm>
        </p:grpSpPr>
        <p:grpSp>
          <p:nvGrpSpPr>
            <p:cNvPr id="7" name="Group 6">
              <a:extLst>
                <a:ext uri="{FF2B5EF4-FFF2-40B4-BE49-F238E27FC236}">
                  <a16:creationId xmlns:a16="http://schemas.microsoft.com/office/drawing/2014/main" id="{908B3CB4-92C5-FEE0-B7A3-C071CD8CCC67}"/>
                </a:ext>
              </a:extLst>
            </p:cNvPr>
            <p:cNvGrpSpPr>
              <a:grpSpLocks/>
            </p:cNvGrpSpPr>
            <p:nvPr/>
          </p:nvGrpSpPr>
          <p:grpSpPr>
            <a:xfrm>
              <a:off x="3316776" y="3310042"/>
              <a:ext cx="2475878" cy="1264918"/>
              <a:chOff x="743203" y="3093438"/>
              <a:chExt cx="2175234" cy="1124217"/>
            </a:xfrm>
          </p:grpSpPr>
          <p:sp>
            <p:nvSpPr>
              <p:cNvPr id="2" name="Rectangle: Beveled 1">
                <a:extLst>
                  <a:ext uri="{FF2B5EF4-FFF2-40B4-BE49-F238E27FC236}">
                    <a16:creationId xmlns:a16="http://schemas.microsoft.com/office/drawing/2014/main" id="{906727C9-9FAA-47C8-B54C-39C40170B570}"/>
                  </a:ext>
                </a:extLst>
              </p:cNvPr>
              <p:cNvSpPr>
                <a:spLocks/>
              </p:cNvSpPr>
              <p:nvPr/>
            </p:nvSpPr>
            <p:spPr>
              <a:xfrm>
                <a:off x="743203" y="3093438"/>
                <a:ext cx="2175234" cy="1124217"/>
              </a:xfrm>
              <a:prstGeom prst="flowChartTerminator">
                <a:avLst/>
              </a:prstGeom>
              <a:solidFill>
                <a:schemeClr val="accent3">
                  <a:lumMod val="20000"/>
                  <a:lumOff val="80000"/>
                </a:schemeClr>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nvGrpSpPr>
              <p:cNvPr id="11" name="Group 10">
                <a:extLst>
                  <a:ext uri="{FF2B5EF4-FFF2-40B4-BE49-F238E27FC236}">
                    <a16:creationId xmlns:a16="http://schemas.microsoft.com/office/drawing/2014/main" id="{1AB156FF-3AC2-7282-69EE-47E6F9E4C77B}"/>
                  </a:ext>
                </a:extLst>
              </p:cNvPr>
              <p:cNvGrpSpPr>
                <a:grpSpLocks/>
              </p:cNvGrpSpPr>
              <p:nvPr/>
            </p:nvGrpSpPr>
            <p:grpSpPr>
              <a:xfrm>
                <a:off x="969102" y="3133496"/>
                <a:ext cx="1814920" cy="831754"/>
                <a:chOff x="1298093" y="3035703"/>
                <a:chExt cx="1814920" cy="831754"/>
              </a:xfrm>
            </p:grpSpPr>
            <p:sp>
              <p:nvSpPr>
                <p:cNvPr id="27" name="TextBox 26">
                  <a:extLst>
                    <a:ext uri="{FF2B5EF4-FFF2-40B4-BE49-F238E27FC236}">
                      <a16:creationId xmlns:a16="http://schemas.microsoft.com/office/drawing/2014/main" id="{7CD320CC-5365-5B76-06FE-1E9511129F1C}"/>
                    </a:ext>
                  </a:extLst>
                </p:cNvPr>
                <p:cNvSpPr txBox="1">
                  <a:spLocks/>
                </p:cNvSpPr>
                <p:nvPr/>
              </p:nvSpPr>
              <p:spPr>
                <a:xfrm>
                  <a:off x="1298093" y="3035703"/>
                  <a:ext cx="1814920" cy="317337"/>
                </a:xfrm>
                <a:prstGeom prst="flowChartTerminator">
                  <a:avLst/>
                </a:prstGeom>
                <a:noFill/>
              </p:spPr>
              <p:txBody>
                <a:bodyPr wrap="square" rtlCol="0">
                  <a:spAutoFit/>
                </a:bodyPr>
                <a:lstStyle>
                  <a:defPPr marR="0" lvl="0" algn="l" rtl="0">
                    <a:lnSpc>
                      <a:spcPct val="100000"/>
                    </a:lnSpc>
                    <a:spcBef>
                      <a:spcPts val="0"/>
                    </a:spcBef>
                    <a:spcAft>
                      <a:spcPts val="0"/>
                    </a:spcAft>
                  </a:defPPr>
                  <a:lvl1pPr>
                    <a:defRPr sz="1200" b="1">
                      <a:solidFill>
                        <a:schemeClr val="tx1"/>
                      </a:solidFill>
                      <a:latin typeface="+mn-lt"/>
                      <a:ea typeface="Roboto"/>
                    </a:defRPr>
                  </a:lvl1pPr>
                </a:lstStyle>
                <a:p>
                  <a:pPr algn="ctr"/>
                  <a:r>
                    <a:rPr lang="en-US" sz="1600" dirty="0" err="1"/>
                    <a:t>Khu</a:t>
                  </a:r>
                  <a:r>
                    <a:rPr lang="en-US" sz="1600" dirty="0"/>
                    <a:t> </a:t>
                  </a:r>
                  <a:r>
                    <a:rPr lang="en-US" sz="1600" dirty="0" err="1"/>
                    <a:t>vực</a:t>
                  </a:r>
                  <a:r>
                    <a:rPr lang="en-US" sz="1600" dirty="0"/>
                    <a:t> </a:t>
                  </a:r>
                  <a:r>
                    <a:rPr lang="en-US" sz="1600" dirty="0" err="1"/>
                    <a:t>Nhà</a:t>
                  </a:r>
                  <a:r>
                    <a:rPr lang="en-US" sz="1600" dirty="0"/>
                    <a:t> </a:t>
                  </a:r>
                  <a:r>
                    <a:rPr lang="en-US" sz="1600" dirty="0" err="1"/>
                    <a:t>nước</a:t>
                  </a:r>
                  <a:endParaRPr lang="en-US" sz="1600" dirty="0"/>
                </a:p>
              </p:txBody>
            </p:sp>
            <p:sp>
              <p:nvSpPr>
                <p:cNvPr id="28" name="Google Shape;1102;p44">
                  <a:extLst>
                    <a:ext uri="{FF2B5EF4-FFF2-40B4-BE49-F238E27FC236}">
                      <a16:creationId xmlns:a16="http://schemas.microsoft.com/office/drawing/2014/main" id="{5BD82E29-7F38-7121-0BDE-4B57F6FB9C64}"/>
                    </a:ext>
                  </a:extLst>
                </p:cNvPr>
                <p:cNvSpPr txBox="1">
                  <a:spLocks/>
                </p:cNvSpPr>
                <p:nvPr/>
              </p:nvSpPr>
              <p:spPr>
                <a:xfrm>
                  <a:off x="1298093" y="3519587"/>
                  <a:ext cx="1009843" cy="292388"/>
                </a:xfrm>
                <a:prstGeom prst="flowChartTerminator">
                  <a:avLst/>
                </a:prstGeom>
                <a:noFill/>
                <a:ln>
                  <a:noFill/>
                </a:ln>
              </p:spPr>
              <p:txBody>
                <a:bodyPr spcFirstLastPara="1" wrap="square" lIns="91425" tIns="91425" rIns="91425" bIns="91425" anchor="ctr" anchorCtr="0">
                  <a:noAutofit/>
                </a:bodyPr>
                <a:lstStyle/>
                <a:p>
                  <a:pPr algn="ctr">
                    <a:buSzPts val="1100"/>
                  </a:pPr>
                  <a:r>
                    <a:rPr lang="en-US" sz="2133" b="1">
                      <a:solidFill>
                        <a:srgbClr val="C00000"/>
                      </a:solidFill>
                      <a:ea typeface="Roboto" panose="02000000000000000000" pitchFamily="2" charset="0"/>
                      <a:cs typeface="Fira Sans Extra Condensed"/>
                      <a:sym typeface="Fira Sans Extra Condensed"/>
                    </a:rPr>
                    <a:t>1.849,9 </a:t>
                  </a:r>
                  <a:endParaRPr lang="en-US" sz="2133" b="1" dirty="0">
                    <a:solidFill>
                      <a:srgbClr val="C00000"/>
                    </a:solidFill>
                    <a:ea typeface="Roboto" panose="02000000000000000000" pitchFamily="2" charset="0"/>
                    <a:cs typeface="Fira Sans Extra Condensed"/>
                    <a:sym typeface="Fira Sans Extra Condensed"/>
                  </a:endParaRPr>
                </a:p>
                <a:p>
                  <a:pPr algn="ctr">
                    <a:buSzPts val="1100"/>
                  </a:pPr>
                  <a:r>
                    <a:rPr lang="en" sz="1333">
                      <a:solidFill>
                        <a:schemeClr val="accent6">
                          <a:lumMod val="50000"/>
                        </a:schemeClr>
                      </a:solidFill>
                      <a:ea typeface="Roboto" panose="02000000000000000000" pitchFamily="2" charset="0"/>
                      <a:cs typeface="Fira Sans Extra Condensed"/>
                      <a:sym typeface="Fira Sans Extra Condensed"/>
                    </a:rPr>
                    <a:t>tỷ </a:t>
                  </a:r>
                  <a:r>
                    <a:rPr lang="en" sz="1333" dirty="0">
                      <a:solidFill>
                        <a:schemeClr val="accent6">
                          <a:lumMod val="50000"/>
                        </a:schemeClr>
                      </a:solidFill>
                      <a:ea typeface="Roboto" panose="02000000000000000000" pitchFamily="2" charset="0"/>
                      <a:cs typeface="Fira Sans Extra Condensed"/>
                      <a:sym typeface="Fira Sans Extra Condensed"/>
                    </a:rPr>
                    <a:t>đồng</a:t>
                  </a:r>
                </a:p>
              </p:txBody>
            </p:sp>
            <p:sp>
              <p:nvSpPr>
                <p:cNvPr id="29" name="TextBox 28">
                  <a:extLst>
                    <a:ext uri="{FF2B5EF4-FFF2-40B4-BE49-F238E27FC236}">
                      <a16:creationId xmlns:a16="http://schemas.microsoft.com/office/drawing/2014/main" id="{87785BE8-8D2C-34AD-3528-6DEFFB1C2187}"/>
                    </a:ext>
                  </a:extLst>
                </p:cNvPr>
                <p:cNvSpPr txBox="1">
                  <a:spLocks/>
                </p:cNvSpPr>
                <p:nvPr/>
              </p:nvSpPr>
              <p:spPr>
                <a:xfrm>
                  <a:off x="2477311" y="3492422"/>
                  <a:ext cx="504143" cy="375035"/>
                </a:xfrm>
                <a:prstGeom prst="flowChartTerminator">
                  <a:avLst/>
                </a:prstGeom>
                <a:noFill/>
              </p:spPr>
              <p:txBody>
                <a:bodyPr wrap="none" rtlCol="0">
                  <a:spAutoFit/>
                </a:bodyPr>
                <a:lstStyle>
                  <a:defPPr marR="0" lvl="0" algn="l" rtl="0">
                    <a:lnSpc>
                      <a:spcPct val="100000"/>
                    </a:lnSpc>
                    <a:spcBef>
                      <a:spcPts val="0"/>
                    </a:spcBef>
                    <a:spcAft>
                      <a:spcPts val="0"/>
                    </a:spcAft>
                  </a:defPPr>
                  <a:lvl1pPr>
                    <a:defRPr sz="1500" b="1">
                      <a:solidFill>
                        <a:schemeClr val="accent6">
                          <a:lumMod val="50000"/>
                        </a:schemeClr>
                      </a:solidFill>
                      <a:latin typeface="+mn-lt"/>
                      <a:ea typeface="Roboto" panose="02000000000000000000" pitchFamily="2" charset="0"/>
                      <a:cs typeface="Roboto"/>
                    </a:defRPr>
                  </a:lvl1pPr>
                </a:lstStyle>
                <a:p>
                  <a:r>
                    <a:rPr lang="en-US" sz="2000">
                      <a:sym typeface="Wingdings 3" panose="05040102010807070707" pitchFamily="18" charset="2"/>
                    </a:rPr>
                    <a:t>6,4</a:t>
                  </a:r>
                  <a:r>
                    <a:rPr lang="en" sz="2000">
                      <a:sym typeface="Wingdings 3" panose="05040102010807070707" pitchFamily="18" charset="2"/>
                    </a:rPr>
                    <a:t>%</a:t>
                  </a:r>
                  <a:endParaRPr lang="en-US" sz="2000" dirty="0"/>
                </a:p>
              </p:txBody>
            </p:sp>
          </p:grpSp>
        </p:grpSp>
        <p:sp>
          <p:nvSpPr>
            <p:cNvPr id="52" name="Isosceles Triangle 51">
              <a:extLst>
                <a:ext uri="{FF2B5EF4-FFF2-40B4-BE49-F238E27FC236}">
                  <a16:creationId xmlns:a16="http://schemas.microsoft.com/office/drawing/2014/main" id="{1CEA01EA-4117-8FD6-26A2-817769C532AD}"/>
                </a:ext>
              </a:extLst>
            </p:cNvPr>
            <p:cNvSpPr/>
            <p:nvPr/>
          </p:nvSpPr>
          <p:spPr>
            <a:xfrm>
              <a:off x="4774508" y="3986609"/>
              <a:ext cx="202500" cy="165767"/>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grpSp>
        <p:nvGrpSpPr>
          <p:cNvPr id="8" name="Group 7">
            <a:extLst>
              <a:ext uri="{FF2B5EF4-FFF2-40B4-BE49-F238E27FC236}">
                <a16:creationId xmlns:a16="http://schemas.microsoft.com/office/drawing/2014/main" id="{71926BB6-FD2C-E0A1-6D7A-1C8DE5F37095}"/>
              </a:ext>
            </a:extLst>
          </p:cNvPr>
          <p:cNvGrpSpPr/>
          <p:nvPr/>
        </p:nvGrpSpPr>
        <p:grpSpPr>
          <a:xfrm>
            <a:off x="4422864" y="4391571"/>
            <a:ext cx="3499195" cy="1676381"/>
            <a:chOff x="606410" y="3310039"/>
            <a:chExt cx="2624396" cy="1257286"/>
          </a:xfrm>
        </p:grpSpPr>
        <p:grpSp>
          <p:nvGrpSpPr>
            <p:cNvPr id="12" name="Group 11">
              <a:extLst>
                <a:ext uri="{FF2B5EF4-FFF2-40B4-BE49-F238E27FC236}">
                  <a16:creationId xmlns:a16="http://schemas.microsoft.com/office/drawing/2014/main" id="{E3F81E01-C498-E31C-BA1E-6B7A2F2C6EAD}"/>
                </a:ext>
              </a:extLst>
            </p:cNvPr>
            <p:cNvGrpSpPr>
              <a:grpSpLocks/>
            </p:cNvGrpSpPr>
            <p:nvPr/>
          </p:nvGrpSpPr>
          <p:grpSpPr>
            <a:xfrm>
              <a:off x="606410" y="3310039"/>
              <a:ext cx="2624396" cy="1257286"/>
              <a:chOff x="3407864" y="2615109"/>
              <a:chExt cx="2624396" cy="1190920"/>
            </a:xfrm>
          </p:grpSpPr>
          <p:sp>
            <p:nvSpPr>
              <p:cNvPr id="36" name="Hexagon 35">
                <a:extLst>
                  <a:ext uri="{FF2B5EF4-FFF2-40B4-BE49-F238E27FC236}">
                    <a16:creationId xmlns:a16="http://schemas.microsoft.com/office/drawing/2014/main" id="{63532DCE-B86F-4D8F-BD6F-3D97672D7E3C}"/>
                  </a:ext>
                </a:extLst>
              </p:cNvPr>
              <p:cNvSpPr>
                <a:spLocks/>
              </p:cNvSpPr>
              <p:nvPr/>
            </p:nvSpPr>
            <p:spPr>
              <a:xfrm>
                <a:off x="3452878" y="2615109"/>
                <a:ext cx="2559724" cy="1190920"/>
              </a:xfrm>
              <a:prstGeom prst="flowChartTerminator">
                <a:avLst/>
              </a:prstGeom>
              <a:solidFill>
                <a:schemeClr val="accent3">
                  <a:lumMod val="20000"/>
                  <a:lumOff val="80000"/>
                </a:schemeClr>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 name="TextBox 2">
                <a:extLst>
                  <a:ext uri="{FF2B5EF4-FFF2-40B4-BE49-F238E27FC236}">
                    <a16:creationId xmlns:a16="http://schemas.microsoft.com/office/drawing/2014/main" id="{2A751374-679E-BBE1-94F7-C6E2AB871A48}"/>
                  </a:ext>
                </a:extLst>
              </p:cNvPr>
              <p:cNvSpPr txBox="1">
                <a:spLocks/>
              </p:cNvSpPr>
              <p:nvPr/>
            </p:nvSpPr>
            <p:spPr>
              <a:xfrm>
                <a:off x="3407864" y="2718750"/>
                <a:ext cx="2624396" cy="338206"/>
              </a:xfrm>
              <a:prstGeom prst="flowChartTerminator">
                <a:avLst/>
              </a:prstGeom>
              <a:noFill/>
            </p:spPr>
            <p:txBody>
              <a:bodyPr wrap="square" rtlCol="0">
                <a:spAutoFit/>
              </a:bodyPr>
              <a:lstStyle/>
              <a:p>
                <a:pPr algn="ctr"/>
                <a:r>
                  <a:rPr lang="en-US" sz="1600" b="1" dirty="0" err="1">
                    <a:ea typeface="Roboto"/>
                  </a:rPr>
                  <a:t>Khu</a:t>
                </a:r>
                <a:r>
                  <a:rPr lang="en-US" sz="1600" b="1" dirty="0"/>
                  <a:t> </a:t>
                </a:r>
                <a:r>
                  <a:rPr lang="en-US" sz="1600" b="1" dirty="0" err="1"/>
                  <a:t>vực</a:t>
                </a:r>
                <a:r>
                  <a:rPr lang="en-US" sz="1600" b="1" dirty="0"/>
                  <a:t> </a:t>
                </a:r>
                <a:r>
                  <a:rPr lang="en-US" sz="1600" b="1" err="1"/>
                  <a:t>ngoài</a:t>
                </a:r>
                <a:r>
                  <a:rPr lang="en-US" sz="1600" b="1"/>
                  <a:t> </a:t>
                </a:r>
                <a:r>
                  <a:rPr lang="en-US" sz="1600" b="1" dirty="0"/>
                  <a:t>N</a:t>
                </a:r>
                <a:r>
                  <a:rPr lang="en-US" sz="1600" b="1"/>
                  <a:t>hà </a:t>
                </a:r>
                <a:r>
                  <a:rPr lang="en-US" sz="1600" b="1" dirty="0" err="1"/>
                  <a:t>nước</a:t>
                </a:r>
                <a:endParaRPr lang="en-US" sz="1600" b="1" dirty="0"/>
              </a:p>
            </p:txBody>
          </p:sp>
          <p:sp>
            <p:nvSpPr>
              <p:cNvPr id="4" name="TextBox 3">
                <a:extLst>
                  <a:ext uri="{FF2B5EF4-FFF2-40B4-BE49-F238E27FC236}">
                    <a16:creationId xmlns:a16="http://schemas.microsoft.com/office/drawing/2014/main" id="{59D74D8D-0C56-A9C6-38A6-09BBBEF557F3}"/>
                  </a:ext>
                </a:extLst>
              </p:cNvPr>
              <p:cNvSpPr txBox="1">
                <a:spLocks/>
              </p:cNvSpPr>
              <p:nvPr/>
            </p:nvSpPr>
            <p:spPr>
              <a:xfrm>
                <a:off x="5089019" y="3113761"/>
                <a:ext cx="680623" cy="399699"/>
              </a:xfrm>
              <a:prstGeom prst="flowChartTerminator">
                <a:avLst/>
              </a:prstGeom>
              <a:noFill/>
            </p:spPr>
            <p:txBody>
              <a:bodyPr wrap="none" rtlCol="0">
                <a:spAutoFit/>
              </a:bodyPr>
              <a:lstStyle>
                <a:defPPr marR="0" lvl="0" algn="l" rtl="0">
                  <a:lnSpc>
                    <a:spcPct val="100000"/>
                  </a:lnSpc>
                  <a:spcBef>
                    <a:spcPts val="0"/>
                  </a:spcBef>
                  <a:spcAft>
                    <a:spcPts val="0"/>
                  </a:spcAft>
                </a:defPPr>
                <a:lvl1pPr>
                  <a:defRPr sz="1500" b="1">
                    <a:solidFill>
                      <a:schemeClr val="accent6">
                        <a:lumMod val="50000"/>
                      </a:schemeClr>
                    </a:solidFill>
                    <a:latin typeface="+mn-lt"/>
                    <a:ea typeface="Roboto" panose="02000000000000000000" pitchFamily="2" charset="0"/>
                    <a:cs typeface="Roboto"/>
                  </a:defRPr>
                </a:lvl1pPr>
              </a:lstStyle>
              <a:p>
                <a:r>
                  <a:rPr lang="en-US" sz="2000">
                    <a:sym typeface="Wingdings 3" panose="05040102010807070707" pitchFamily="18" charset="2"/>
                  </a:rPr>
                  <a:t>12,4</a:t>
                </a:r>
                <a:r>
                  <a:rPr lang="en" sz="2000">
                    <a:sym typeface="Wingdings 3" panose="05040102010807070707" pitchFamily="18" charset="2"/>
                  </a:rPr>
                  <a:t>%</a:t>
                </a:r>
                <a:endParaRPr lang="en-US" sz="2000" dirty="0"/>
              </a:p>
            </p:txBody>
          </p:sp>
          <p:sp>
            <p:nvSpPr>
              <p:cNvPr id="6" name="Google Shape;1102;p44">
                <a:extLst>
                  <a:ext uri="{FF2B5EF4-FFF2-40B4-BE49-F238E27FC236}">
                    <a16:creationId xmlns:a16="http://schemas.microsoft.com/office/drawing/2014/main" id="{070843E9-E11E-EAA4-1CCE-869292A47699}"/>
                  </a:ext>
                </a:extLst>
              </p:cNvPr>
              <p:cNvSpPr txBox="1">
                <a:spLocks/>
              </p:cNvSpPr>
              <p:nvPr/>
            </p:nvSpPr>
            <p:spPr>
              <a:xfrm>
                <a:off x="3681452" y="3142660"/>
                <a:ext cx="1009843" cy="292388"/>
              </a:xfrm>
              <a:prstGeom prst="flowChartTerminator">
                <a:avLst/>
              </a:prstGeom>
              <a:noFill/>
              <a:ln>
                <a:noFill/>
              </a:ln>
            </p:spPr>
            <p:txBody>
              <a:bodyPr spcFirstLastPara="1" wrap="square" lIns="91425" tIns="91425" rIns="91425" bIns="91425" anchor="ctr" anchorCtr="0">
                <a:noAutofit/>
              </a:bodyPr>
              <a:lstStyle/>
              <a:p>
                <a:pPr algn="ctr">
                  <a:buSzPts val="1100"/>
                </a:pPr>
                <a:r>
                  <a:rPr lang="en-US" sz="2133" b="1">
                    <a:solidFill>
                      <a:srgbClr val="C00000"/>
                    </a:solidFill>
                    <a:ea typeface="Roboto" panose="02000000000000000000" pitchFamily="2" charset="0"/>
                    <a:cs typeface="Fira Sans Extra Condensed"/>
                    <a:sym typeface="Fira Sans Extra Condensed"/>
                  </a:rPr>
                  <a:t>3.600.6 </a:t>
                </a:r>
                <a:endParaRPr lang="en-US" sz="2133" b="1" dirty="0">
                  <a:solidFill>
                    <a:srgbClr val="C00000"/>
                  </a:solidFill>
                  <a:ea typeface="Roboto" panose="02000000000000000000" pitchFamily="2" charset="0"/>
                  <a:cs typeface="Fira Sans Extra Condensed"/>
                  <a:sym typeface="Fira Sans Extra Condensed"/>
                </a:endParaRPr>
              </a:p>
              <a:p>
                <a:pPr algn="ctr">
                  <a:buSzPts val="1100"/>
                </a:pPr>
                <a:r>
                  <a:rPr lang="en" sz="1333">
                    <a:solidFill>
                      <a:schemeClr val="accent6">
                        <a:lumMod val="50000"/>
                      </a:schemeClr>
                    </a:solidFill>
                    <a:ea typeface="Roboto" panose="02000000000000000000" pitchFamily="2" charset="0"/>
                    <a:cs typeface="Fira Sans Extra Condensed"/>
                    <a:sym typeface="Fira Sans Extra Condensed"/>
                  </a:rPr>
                  <a:t>tỷ đồng</a:t>
                </a:r>
                <a:endParaRPr lang="en" sz="1333" dirty="0">
                  <a:solidFill>
                    <a:schemeClr val="accent6">
                      <a:lumMod val="50000"/>
                    </a:schemeClr>
                  </a:solidFill>
                  <a:ea typeface="Roboto" panose="02000000000000000000" pitchFamily="2" charset="0"/>
                  <a:cs typeface="Fira Sans Extra Condensed"/>
                  <a:sym typeface="Fira Sans Extra Condensed"/>
                </a:endParaRPr>
              </a:p>
            </p:txBody>
          </p:sp>
        </p:grpSp>
        <p:sp>
          <p:nvSpPr>
            <p:cNvPr id="53" name="Isosceles Triangle 52">
              <a:extLst>
                <a:ext uri="{FF2B5EF4-FFF2-40B4-BE49-F238E27FC236}">
                  <a16:creationId xmlns:a16="http://schemas.microsoft.com/office/drawing/2014/main" id="{EC9F65A4-41B1-13BC-19C9-9BFE6D52A487}"/>
                </a:ext>
              </a:extLst>
            </p:cNvPr>
            <p:cNvSpPr/>
            <p:nvPr/>
          </p:nvSpPr>
          <p:spPr>
            <a:xfrm>
              <a:off x="2119391" y="3964582"/>
              <a:ext cx="202500" cy="165767"/>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sp>
        <p:nvSpPr>
          <p:cNvPr id="16" name="Title 1">
            <a:extLst>
              <a:ext uri="{FF2B5EF4-FFF2-40B4-BE49-F238E27FC236}">
                <a16:creationId xmlns:a16="http://schemas.microsoft.com/office/drawing/2014/main" id="{B2AE0816-E3F0-2A38-A771-526A586C6492}"/>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17" name="TextBox 16">
            <a:extLst>
              <a:ext uri="{FF2B5EF4-FFF2-40B4-BE49-F238E27FC236}">
                <a16:creationId xmlns:a16="http://schemas.microsoft.com/office/drawing/2014/main" id="{ABDAFB93-63EF-7B44-9F8D-34E91B303021}"/>
              </a:ext>
            </a:extLst>
          </p:cNvPr>
          <p:cNvSpPr txBox="1"/>
          <p:nvPr/>
        </p:nvSpPr>
        <p:spPr>
          <a:xfrm>
            <a:off x="1072902" y="695206"/>
            <a:ext cx="7240588"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2.4. Đầu tư phát triển</a:t>
            </a:r>
          </a:p>
        </p:txBody>
      </p:sp>
    </p:spTree>
    <p:extLst>
      <p:ext uri="{BB962C8B-B14F-4D97-AF65-F5344CB8AC3E}">
        <p14:creationId xmlns:p14="http://schemas.microsoft.com/office/powerpoint/2010/main" val="11678273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119325" y="640147"/>
            <a:ext cx="6920741"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2.5. Thu hút đầu tư và quản lý doanh nghiệp</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603177579"/>
              </p:ext>
            </p:extLst>
          </p:nvPr>
        </p:nvGraphicFramePr>
        <p:xfrm>
          <a:off x="326526" y="1417320"/>
          <a:ext cx="7894686" cy="5059680"/>
        </p:xfrm>
        <a:graphic>
          <a:graphicData uri="http://schemas.openxmlformats.org/drawingml/2006/table">
            <a:tbl>
              <a:tblPr firstRow="1" bandRow="1"/>
              <a:tblGrid>
                <a:gridCol w="7894686">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tx1"/>
                          </a:solidFill>
                          <a:effectLst/>
                          <a:latin typeface="Times New Roman" panose="02020603050405020304" pitchFamily="18" charset="0"/>
                          <a:ea typeface="+mn-ea"/>
                          <a:cs typeface="Times New Roman" panose="02020603050405020304" pitchFamily="18" charset="0"/>
                        </a:rPr>
                        <a:t> </a:t>
                      </a:r>
                      <a:r>
                        <a:rPr lang="nl-NL" sz="2000" b="1" i="1">
                          <a:solidFill>
                            <a:schemeClr val="tx1"/>
                          </a:solidFill>
                          <a:effectLst/>
                          <a:latin typeface="Times New Roman" panose="02020603050405020304" pitchFamily="18" charset="0"/>
                          <a:ea typeface="Times New Roman" panose="02020603050405020304" pitchFamily="18" charset="0"/>
                        </a:rPr>
                        <a:t>Về đầu tư nước ngoài (FDI):</a:t>
                      </a:r>
                      <a:r>
                        <a:rPr lang="nl-NL" sz="2000" b="1" spc="-10">
                          <a:solidFill>
                            <a:schemeClr val="tx1"/>
                          </a:solidFill>
                          <a:effectLst/>
                          <a:latin typeface="Times New Roman" panose="02020603050405020304" pitchFamily="18" charset="0"/>
                          <a:ea typeface="Times New Roman" panose="02020603050405020304" pitchFamily="18" charset="0"/>
                        </a:rPr>
                        <a:t> </a:t>
                      </a:r>
                      <a:r>
                        <a:rPr lang="it-IT" sz="2000" b="0" kern="1200" spc="-10">
                          <a:solidFill>
                            <a:schemeClr val="tx1"/>
                          </a:solidFill>
                          <a:effectLst/>
                          <a:latin typeface="Times New Roman" panose="02020603050405020304" pitchFamily="18" charset="0"/>
                          <a:ea typeface="+mn-ea"/>
                          <a:cs typeface="+mn-cs"/>
                        </a:rPr>
                        <a:t>Trong </a:t>
                      </a:r>
                      <a:r>
                        <a:rPr lang="vi-VN" sz="2000" b="0" kern="1200" spc="-10">
                          <a:solidFill>
                            <a:schemeClr val="tx1"/>
                          </a:solidFill>
                          <a:effectLst/>
                          <a:latin typeface="Times New Roman" panose="02020603050405020304" pitchFamily="18" charset="0"/>
                          <a:ea typeface="+mn-ea"/>
                          <a:cs typeface="+mn-cs"/>
                        </a:rPr>
                        <a:t>tháng chưa phát sinh dự án mới. Đến nay</a:t>
                      </a:r>
                      <a:r>
                        <a:rPr lang="en-US" sz="2000" b="0" kern="1200" spc="-10">
                          <a:solidFill>
                            <a:schemeClr val="tx1"/>
                          </a:solidFill>
                          <a:effectLst/>
                          <a:latin typeface="Times New Roman" panose="02020603050405020304" pitchFamily="18" charset="0"/>
                          <a:ea typeface="+mn-ea"/>
                          <a:cs typeface="+mn-cs"/>
                        </a:rPr>
                        <a:t>, cả tỉnh có 86 dự án FDI với tổng vốn đăng ký 1,088 tỷ USD</a:t>
                      </a:r>
                      <a:endParaRPr lang="vi-VN" sz="2000" b="0" kern="1200" spc="-10">
                        <a:solidFill>
                          <a:schemeClr val="tx1"/>
                        </a:solidFill>
                        <a:effectLst/>
                        <a:latin typeface="Times New Roman" panose="02020603050405020304" pitchFamily="18" charset="0"/>
                        <a:ea typeface="+mn-ea"/>
                        <a:cs typeface="+mn-cs"/>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1" i="1">
                          <a:effectLst/>
                          <a:latin typeface="Times New Roman" panose="02020603050405020304" pitchFamily="18" charset="0"/>
                          <a:ea typeface="Times New Roman" panose="02020603050405020304" pitchFamily="18" charset="0"/>
                        </a:rPr>
                        <a:t> </a:t>
                      </a:r>
                      <a:r>
                        <a:rPr lang="nl-NL" sz="2000" b="1" i="1">
                          <a:effectLst/>
                          <a:latin typeface="Times New Roman" panose="02020603050405020304" pitchFamily="18" charset="0"/>
                          <a:ea typeface="Times New Roman" panose="02020603050405020304" pitchFamily="18" charset="0"/>
                        </a:rPr>
                        <a:t>Về đầu tư trong nước:</a:t>
                      </a:r>
                      <a:endParaRPr lang="vi-VN" sz="2000" b="1" i="1" spc="-10">
                        <a:effectLst/>
                        <a:latin typeface="Times New Roman" panose="02020603050405020304" pitchFamily="18" charset="0"/>
                        <a:ea typeface="Times New Roman" panose="02020603050405020304" pitchFamily="18" charset="0"/>
                      </a:endParaRP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spc="-10">
                          <a:solidFill>
                            <a:schemeClr val="tx1"/>
                          </a:solidFill>
                          <a:effectLst/>
                          <a:latin typeface="Times New Roman" panose="02020603050405020304" pitchFamily="18" charset="0"/>
                          <a:ea typeface="+mn-ea"/>
                          <a:cs typeface="+mn-cs"/>
                        </a:rPr>
                        <a:t> </a:t>
                      </a:r>
                      <a:r>
                        <a:rPr lang="nl-NL" sz="2000" b="0" kern="1200" spc="-10">
                          <a:solidFill>
                            <a:schemeClr val="tx1"/>
                          </a:solidFill>
                          <a:effectLst/>
                          <a:latin typeface="Times New Roman" panose="02020603050405020304" pitchFamily="18" charset="0"/>
                          <a:ea typeface="+mn-ea"/>
                          <a:cs typeface="+mn-cs"/>
                        </a:rPr>
                        <a:t>Trong quý I đã chấp thuận chủ trương đầu tư cho 1</a:t>
                      </a:r>
                      <a:r>
                        <a:rPr lang="en-US" sz="2000" b="0" kern="1200" spc="-10">
                          <a:solidFill>
                            <a:schemeClr val="tx1"/>
                          </a:solidFill>
                          <a:effectLst/>
                          <a:latin typeface="Times New Roman" panose="02020603050405020304" pitchFamily="18" charset="0"/>
                          <a:ea typeface="+mn-ea"/>
                          <a:cs typeface="+mn-cs"/>
                        </a:rPr>
                        <a:t>8</a:t>
                      </a:r>
                      <a:r>
                        <a:rPr lang="nl-NL" sz="2000" b="0" kern="1200" spc="-10">
                          <a:solidFill>
                            <a:schemeClr val="tx1"/>
                          </a:solidFill>
                          <a:effectLst/>
                          <a:latin typeface="Times New Roman" panose="02020603050405020304" pitchFamily="18" charset="0"/>
                          <a:ea typeface="+mn-ea"/>
                          <a:cs typeface="+mn-cs"/>
                        </a:rPr>
                        <a:t> dự án với tổng vốn đầu tư trên </a:t>
                      </a:r>
                      <a:r>
                        <a:rPr lang="vi-VN" sz="2000" b="0" kern="1200" spc="-10">
                          <a:solidFill>
                            <a:schemeClr val="tx1"/>
                          </a:solidFill>
                          <a:effectLst/>
                          <a:latin typeface="Times New Roman" panose="02020603050405020304" pitchFamily="18" charset="0"/>
                          <a:ea typeface="+mn-ea"/>
                          <a:cs typeface="+mn-cs"/>
                        </a:rPr>
                        <a:t>7.892,9</a:t>
                      </a:r>
                      <a:r>
                        <a:rPr lang="nl-NL" sz="2000" b="0" kern="1200" spc="-10">
                          <a:solidFill>
                            <a:schemeClr val="tx1"/>
                          </a:solidFill>
                          <a:effectLst/>
                          <a:latin typeface="Times New Roman" panose="02020603050405020304" pitchFamily="18" charset="0"/>
                          <a:ea typeface="+mn-ea"/>
                          <a:cs typeface="+mn-cs"/>
                        </a:rPr>
                        <a:t> tỷ đồng, </a:t>
                      </a:r>
                      <a:r>
                        <a:rPr lang="vi-VN" sz="2000" b="0" kern="1200" spc="-10">
                          <a:solidFill>
                            <a:schemeClr val="tx1"/>
                          </a:solidFill>
                          <a:effectLst/>
                          <a:latin typeface="Times New Roman" panose="02020603050405020304" pitchFamily="18" charset="0"/>
                          <a:ea typeface="+mn-ea"/>
                          <a:cs typeface="+mn-cs"/>
                        </a:rPr>
                        <a:t>trong đó có 05 dự án trong K</a:t>
                      </a:r>
                      <a:r>
                        <a:rPr lang="en-US" sz="2000" b="0" kern="1200" spc="-10">
                          <a:solidFill>
                            <a:schemeClr val="tx1"/>
                          </a:solidFill>
                          <a:effectLst/>
                          <a:latin typeface="Times New Roman" panose="02020603050405020304" pitchFamily="18" charset="0"/>
                          <a:ea typeface="+mn-ea"/>
                          <a:cs typeface="+mn-cs"/>
                        </a:rPr>
                        <a:t>hu kinh tế </a:t>
                      </a:r>
                      <a:r>
                        <a:rPr lang="vi-VN" sz="2000" b="0" kern="1200" spc="-10">
                          <a:solidFill>
                            <a:schemeClr val="tx1"/>
                          </a:solidFill>
                          <a:effectLst/>
                          <a:latin typeface="Times New Roman" panose="02020603050405020304" pitchFamily="18" charset="0"/>
                          <a:ea typeface="+mn-ea"/>
                          <a:cs typeface="+mn-cs"/>
                        </a:rPr>
                        <a:t>và K</a:t>
                      </a:r>
                      <a:r>
                        <a:rPr lang="en-US" sz="2000" b="0" kern="1200" spc="-10">
                          <a:solidFill>
                            <a:schemeClr val="tx1"/>
                          </a:solidFill>
                          <a:effectLst/>
                          <a:latin typeface="Times New Roman" panose="02020603050405020304" pitchFamily="18" charset="0"/>
                          <a:ea typeface="+mn-ea"/>
                          <a:cs typeface="+mn-cs"/>
                        </a:rPr>
                        <a:t>hu công nghiệp</a:t>
                      </a:r>
                      <a:r>
                        <a:rPr lang="vi-VN" sz="2000" b="0" kern="1200" spc="-10">
                          <a:solidFill>
                            <a:schemeClr val="tx1"/>
                          </a:solidFill>
                          <a:effectLst/>
                          <a:latin typeface="Times New Roman" panose="02020603050405020304" pitchFamily="18" charset="0"/>
                          <a:ea typeface="+mn-ea"/>
                          <a:cs typeface="+mn-cs"/>
                        </a:rPr>
                        <a:t> với tổng vốn đăng ký </a:t>
                      </a:r>
                      <a:r>
                        <a:rPr lang="en-US" sz="2000" b="0" kern="1200" spc="-10">
                          <a:solidFill>
                            <a:schemeClr val="tx1"/>
                          </a:solidFill>
                          <a:effectLst/>
                          <a:latin typeface="Times New Roman" panose="02020603050405020304" pitchFamily="18" charset="0"/>
                          <a:ea typeface="+mn-ea"/>
                          <a:cs typeface="+mn-cs"/>
                        </a:rPr>
                        <a:t>trên </a:t>
                      </a:r>
                      <a:r>
                        <a:rPr lang="vi-VN" sz="2000" b="0" kern="1200" spc="-10">
                          <a:solidFill>
                            <a:schemeClr val="tx1"/>
                          </a:solidFill>
                          <a:effectLst/>
                          <a:latin typeface="Times New Roman" panose="02020603050405020304" pitchFamily="18" charset="0"/>
                          <a:ea typeface="+mn-ea"/>
                          <a:cs typeface="+mn-cs"/>
                        </a:rPr>
                        <a:t>410 tỷ đồng; 13 dự án </a:t>
                      </a:r>
                      <a:r>
                        <a:rPr lang="en-US" sz="2000" b="0" kern="1200" spc="-10">
                          <a:solidFill>
                            <a:schemeClr val="tx1"/>
                          </a:solidFill>
                          <a:effectLst/>
                          <a:latin typeface="Times New Roman" panose="02020603050405020304" pitchFamily="18" charset="0"/>
                          <a:ea typeface="+mn-ea"/>
                          <a:cs typeface="+mn-cs"/>
                        </a:rPr>
                        <a:t>ngoài </a:t>
                      </a:r>
                      <a:r>
                        <a:rPr lang="vi-VN" sz="2000" b="0" kern="1200" spc="-10">
                          <a:solidFill>
                            <a:schemeClr val="tx1"/>
                          </a:solidFill>
                          <a:effectLst/>
                          <a:latin typeface="Times New Roman" panose="02020603050405020304" pitchFamily="18" charset="0"/>
                          <a:ea typeface="+mn-ea"/>
                          <a:cs typeface="+mn-cs"/>
                        </a:rPr>
                        <a:t>K</a:t>
                      </a:r>
                      <a:r>
                        <a:rPr lang="en-US" sz="2000" b="0" kern="1200" spc="-10">
                          <a:solidFill>
                            <a:schemeClr val="tx1"/>
                          </a:solidFill>
                          <a:effectLst/>
                          <a:latin typeface="Times New Roman" panose="02020603050405020304" pitchFamily="18" charset="0"/>
                          <a:ea typeface="+mn-ea"/>
                          <a:cs typeface="+mn-cs"/>
                        </a:rPr>
                        <a:t>hu kinh tế</a:t>
                      </a:r>
                      <a:r>
                        <a:rPr lang="vi-VN" sz="2000" b="0" kern="1200" spc="-10">
                          <a:solidFill>
                            <a:schemeClr val="tx1"/>
                          </a:solidFill>
                          <a:effectLst/>
                          <a:latin typeface="Times New Roman" panose="02020603050405020304" pitchFamily="18" charset="0"/>
                          <a:ea typeface="+mn-ea"/>
                          <a:cs typeface="+mn-cs"/>
                        </a:rPr>
                        <a:t> và K</a:t>
                      </a:r>
                      <a:r>
                        <a:rPr lang="en-US" sz="2000" b="0" kern="1200" spc="-10">
                          <a:solidFill>
                            <a:schemeClr val="tx1"/>
                          </a:solidFill>
                          <a:effectLst/>
                          <a:latin typeface="Times New Roman" panose="02020603050405020304" pitchFamily="18" charset="0"/>
                          <a:ea typeface="+mn-ea"/>
                          <a:cs typeface="+mn-cs"/>
                        </a:rPr>
                        <a:t>hu công nghiệp </a:t>
                      </a:r>
                      <a:r>
                        <a:rPr lang="vi-VN" sz="2000" b="0" kern="1200" spc="-10">
                          <a:solidFill>
                            <a:schemeClr val="tx1"/>
                          </a:solidFill>
                          <a:effectLst/>
                          <a:latin typeface="Times New Roman" panose="02020603050405020304" pitchFamily="18" charset="0"/>
                          <a:ea typeface="+mn-ea"/>
                          <a:cs typeface="+mn-cs"/>
                        </a:rPr>
                        <a:t>với tổng vốn đầu tư </a:t>
                      </a:r>
                      <a:r>
                        <a:rPr lang="en-US" sz="2000" b="0" kern="1200" spc="-10">
                          <a:solidFill>
                            <a:schemeClr val="tx1"/>
                          </a:solidFill>
                          <a:effectLst/>
                          <a:latin typeface="Times New Roman" panose="02020603050405020304" pitchFamily="18" charset="0"/>
                          <a:ea typeface="+mn-ea"/>
                          <a:cs typeface="+mn-cs"/>
                        </a:rPr>
                        <a:t>trên </a:t>
                      </a:r>
                      <a:r>
                        <a:rPr lang="vi-VN" sz="2000" b="0" kern="1200" spc="-10">
                          <a:solidFill>
                            <a:schemeClr val="tx1"/>
                          </a:solidFill>
                          <a:effectLst/>
                          <a:latin typeface="Times New Roman" panose="02020603050405020304" pitchFamily="18" charset="0"/>
                          <a:ea typeface="+mn-ea"/>
                          <a:cs typeface="+mn-cs"/>
                        </a:rPr>
                        <a:t>7.482,9 tỷ đồng. </a:t>
                      </a:r>
                      <a:r>
                        <a:rPr lang="nl-NL" sz="2000" b="0" kern="1200" spc="-10">
                          <a:solidFill>
                            <a:schemeClr val="tx1"/>
                          </a:solidFill>
                          <a:effectLst/>
                          <a:latin typeface="Times New Roman" panose="02020603050405020304" pitchFamily="18" charset="0"/>
                          <a:ea typeface="+mn-ea"/>
                          <a:cs typeface="+mn-cs"/>
                        </a:rPr>
                        <a:t>Bên cạnh đó, thực hiện </a:t>
                      </a:r>
                      <a:r>
                        <a:rPr lang="vi-VN" sz="2000" b="0" kern="1200" spc="-10">
                          <a:solidFill>
                            <a:schemeClr val="tx1"/>
                          </a:solidFill>
                          <a:effectLst/>
                          <a:latin typeface="Times New Roman" panose="02020603050405020304" pitchFamily="18" charset="0"/>
                          <a:ea typeface="+mn-ea"/>
                          <a:cs typeface="+mn-cs"/>
                        </a:rPr>
                        <a:t>tăng vốn 03 dự án với tổng vốn tăng thêm </a:t>
                      </a:r>
                      <a:r>
                        <a:rPr lang="nl-NL" sz="2000" b="0" kern="1200" spc="-10">
                          <a:solidFill>
                            <a:schemeClr val="tx1"/>
                          </a:solidFill>
                          <a:effectLst/>
                          <a:latin typeface="Times New Roman" panose="02020603050405020304" pitchFamily="18" charset="0"/>
                          <a:ea typeface="+mn-ea"/>
                          <a:cs typeface="+mn-cs"/>
                        </a:rPr>
                        <a:t>2.</a:t>
                      </a:r>
                      <a:r>
                        <a:rPr lang="vi-VN" sz="2000" b="0" kern="1200" spc="-10">
                          <a:solidFill>
                            <a:schemeClr val="tx1"/>
                          </a:solidFill>
                          <a:effectLst/>
                          <a:latin typeface="Times New Roman" panose="02020603050405020304" pitchFamily="18" charset="0"/>
                          <a:ea typeface="+mn-ea"/>
                          <a:cs typeface="+mn-cs"/>
                        </a:rPr>
                        <a:t>84</a:t>
                      </a:r>
                      <a:r>
                        <a:rPr lang="nl-NL" sz="2000" b="0" kern="1200" spc="-10">
                          <a:solidFill>
                            <a:schemeClr val="tx1"/>
                          </a:solidFill>
                          <a:effectLst/>
                          <a:latin typeface="Times New Roman" panose="02020603050405020304" pitchFamily="18" charset="0"/>
                          <a:ea typeface="+mn-ea"/>
                          <a:cs typeface="+mn-cs"/>
                        </a:rPr>
                        <a:t>0</a:t>
                      </a:r>
                      <a:r>
                        <a:rPr lang="vi-VN" sz="2000" b="0" kern="1200" spc="-10">
                          <a:solidFill>
                            <a:schemeClr val="tx1"/>
                          </a:solidFill>
                          <a:effectLst/>
                          <a:latin typeface="Times New Roman" panose="02020603050405020304" pitchFamily="18" charset="0"/>
                          <a:ea typeface="+mn-ea"/>
                          <a:cs typeface="+mn-cs"/>
                        </a:rPr>
                        <a:t> tỷ đồng</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spc="-10">
                          <a:solidFill>
                            <a:schemeClr val="tx1"/>
                          </a:solidFill>
                          <a:effectLst/>
                          <a:latin typeface="Times New Roman" panose="02020603050405020304" pitchFamily="18" charset="0"/>
                          <a:ea typeface="+mn-ea"/>
                          <a:cs typeface="+mn-cs"/>
                        </a:rPr>
                        <a:t> Sở KHĐT đã chủ trì cùng các ngành rà soát 29 dự án đầu tư có sử dụng đất gặp khó khăn vướng mắc về chuyển đổi đất lúa, phê duyệt quy hoạch xây dựng, vướng giải phóng mặt bằng, thủ tục đất đai… để tập trung tháo gỡ; đồng thời cũng tổng hợp đề xuất hoàn tất thủ tục các dự án đã lựa chọn nhà đầu tư và đẩy nhanh các thủ tục triển khai các dự án theo hình thức đấu giá, đấu thầu.</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7" name="Picture 6" descr="A picture containing decorated&#10;&#10;Description automatically generated">
            <a:extLst>
              <a:ext uri="{FF2B5EF4-FFF2-40B4-BE49-F238E27FC236}">
                <a16:creationId xmlns:a16="http://schemas.microsoft.com/office/drawing/2014/main" id="{A8DCE28E-B471-3D60-44FB-21898F409962}"/>
              </a:ext>
            </a:extLst>
          </p:cNvPr>
          <p:cNvPicPr>
            <a:picLocks noChangeAspect="1"/>
          </p:cNvPicPr>
          <p:nvPr/>
        </p:nvPicPr>
        <p:blipFill>
          <a:blip r:embed="rId2"/>
          <a:stretch>
            <a:fillRect/>
          </a:stretch>
        </p:blipFill>
        <p:spPr>
          <a:xfrm>
            <a:off x="8900574" y="1163367"/>
            <a:ext cx="2964901" cy="1849357"/>
          </a:xfrm>
          <a:prstGeom prst="rect">
            <a:avLst/>
          </a:prstGeom>
        </p:spPr>
      </p:pic>
      <p:pic>
        <p:nvPicPr>
          <p:cNvPr id="9" name="Picture 8" descr="A picture containing calendar&#10;&#10;Description automatically generated">
            <a:extLst>
              <a:ext uri="{FF2B5EF4-FFF2-40B4-BE49-F238E27FC236}">
                <a16:creationId xmlns:a16="http://schemas.microsoft.com/office/drawing/2014/main" id="{2D7C230D-DB86-166B-1256-76D32398BC9D}"/>
              </a:ext>
            </a:extLst>
          </p:cNvPr>
          <p:cNvPicPr>
            <a:picLocks noChangeAspect="1"/>
          </p:cNvPicPr>
          <p:nvPr/>
        </p:nvPicPr>
        <p:blipFill>
          <a:blip r:embed="rId3"/>
          <a:stretch>
            <a:fillRect/>
          </a:stretch>
        </p:blipFill>
        <p:spPr>
          <a:xfrm>
            <a:off x="8833461" y="3957342"/>
            <a:ext cx="2973207" cy="1672429"/>
          </a:xfrm>
          <a:prstGeom prst="rect">
            <a:avLst/>
          </a:prstGeom>
        </p:spPr>
      </p:pic>
      <p:sp>
        <p:nvSpPr>
          <p:cNvPr id="4" name="Title 1">
            <a:extLst>
              <a:ext uri="{FF2B5EF4-FFF2-40B4-BE49-F238E27FC236}">
                <a16:creationId xmlns:a16="http://schemas.microsoft.com/office/drawing/2014/main" id="{BC31463C-298B-A6B5-ABD8-F7B1C75C6D8F}"/>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1786243308"/>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5B7A82-0062-4BD1-B2B0-817735F628CD}"/>
              </a:ext>
            </a:extLst>
          </p:cNvPr>
          <p:cNvSpPr>
            <a:spLocks noGrp="1"/>
          </p:cNvSpPr>
          <p:nvPr>
            <p:ph type="title"/>
          </p:nvPr>
        </p:nvSpPr>
        <p:spPr>
          <a:xfrm>
            <a:off x="1755838" y="895692"/>
            <a:ext cx="8680323" cy="709054"/>
          </a:xfrm>
          <a:ln>
            <a:noFill/>
          </a:ln>
        </p:spPr>
        <p:txBody>
          <a:bodyPr anchor="t">
            <a:scene3d>
              <a:camera prst="orthographicFront"/>
              <a:lightRig rig="harsh" dir="t"/>
            </a:scene3d>
            <a:sp3d extrusionH="57150" prstMaterial="matte">
              <a:bevelT w="63500" h="12700" prst="angle"/>
              <a:contourClr>
                <a:schemeClr val="bg1">
                  <a:lumMod val="65000"/>
                </a:schemeClr>
              </a:contourClr>
            </a:sp3d>
          </a:bodyPr>
          <a:lstStyle/>
          <a:p>
            <a:pPr algn="ctr">
              <a:lnSpc>
                <a:spcPct val="150000"/>
              </a:lnSpc>
            </a:pPr>
            <a:r>
              <a:rPr lang="en-US" sz="2667" b="1">
                <a:ln/>
                <a:solidFill>
                  <a:schemeClr val="accent5">
                    <a:lumMod val="50000"/>
                  </a:schemeClr>
                </a:solidFill>
                <a:latin typeface="Times New Roman" panose="02020603050405020304" pitchFamily="18" charset="0"/>
                <a:cs typeface="Times New Roman" panose="02020603050405020304" pitchFamily="18" charset="0"/>
              </a:rPr>
              <a:t>QUẢN LÝ DOANH NGHIỆP</a:t>
            </a:r>
            <a:br>
              <a:rPr lang="en-US" sz="2667" b="1" dirty="0">
                <a:ln/>
                <a:solidFill>
                  <a:schemeClr val="accent5">
                    <a:lumMod val="50000"/>
                  </a:schemeClr>
                </a:solidFill>
                <a:latin typeface="Times New Roman" panose="02020603050405020304" pitchFamily="18" charset="0"/>
                <a:cs typeface="Times New Roman" panose="02020603050405020304" pitchFamily="18" charset="0"/>
              </a:rPr>
            </a:br>
            <a:endParaRPr lang="en-US" sz="2667" dirty="0">
              <a:ln/>
              <a:solidFill>
                <a:schemeClr val="accent5">
                  <a:lumMod val="50000"/>
                </a:schemeClr>
              </a:solidFill>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6FAC93A3-CC52-7E25-D621-8AF9041E90C3}"/>
              </a:ext>
            </a:extLst>
          </p:cNvPr>
          <p:cNvGrpSpPr>
            <a:grpSpLocks/>
          </p:cNvGrpSpPr>
          <p:nvPr/>
        </p:nvGrpSpPr>
        <p:grpSpPr>
          <a:xfrm>
            <a:off x="6938746" y="1974252"/>
            <a:ext cx="2660206" cy="1683379"/>
            <a:chOff x="3724249" y="3747130"/>
            <a:chExt cx="1995155" cy="1167660"/>
          </a:xfrm>
        </p:grpSpPr>
        <p:sp>
          <p:nvSpPr>
            <p:cNvPr id="18" name="Rectangle: Rounded Corners 17">
              <a:extLst>
                <a:ext uri="{FF2B5EF4-FFF2-40B4-BE49-F238E27FC236}">
                  <a16:creationId xmlns:a16="http://schemas.microsoft.com/office/drawing/2014/main" id="{E673C169-3C56-42A3-8AE4-82AC7DD83B78}"/>
                </a:ext>
              </a:extLst>
            </p:cNvPr>
            <p:cNvSpPr>
              <a:spLocks/>
            </p:cNvSpPr>
            <p:nvPr/>
          </p:nvSpPr>
          <p:spPr>
            <a:xfrm>
              <a:off x="3724249" y="3747130"/>
              <a:ext cx="1932061" cy="1167660"/>
            </a:xfrm>
            <a:prstGeom prst="roundRect">
              <a:avLst/>
            </a:prstGeom>
            <a:solidFill>
              <a:schemeClr val="accent3">
                <a:lumMod val="20000"/>
                <a:lumOff val="8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600" dirty="0">
                <a:solidFill>
                  <a:schemeClr val="tx1"/>
                </a:solidFill>
                <a:ea typeface="Roboto"/>
                <a:cs typeface="Roboto"/>
                <a:sym typeface="Roboto"/>
              </a:endParaRPr>
            </a:p>
          </p:txBody>
        </p:sp>
        <p:sp>
          <p:nvSpPr>
            <p:cNvPr id="23" name="TextBox 22">
              <a:extLst>
                <a:ext uri="{FF2B5EF4-FFF2-40B4-BE49-F238E27FC236}">
                  <a16:creationId xmlns:a16="http://schemas.microsoft.com/office/drawing/2014/main" id="{9B99CA6F-60A4-1539-0412-8BA71C01EAF3}"/>
                </a:ext>
              </a:extLst>
            </p:cNvPr>
            <p:cNvSpPr txBox="1">
              <a:spLocks/>
            </p:cNvSpPr>
            <p:nvPr/>
          </p:nvSpPr>
          <p:spPr>
            <a:xfrm>
              <a:off x="3954330" y="3876701"/>
              <a:ext cx="1406058" cy="405624"/>
            </a:xfrm>
            <a:prstGeom prst="rect">
              <a:avLst/>
            </a:prstGeom>
            <a:noFill/>
          </p:spPr>
          <p:txBody>
            <a:bodyPr wrap="none" rtlCol="0">
              <a:spAutoFit/>
            </a:bodyPr>
            <a:lstStyle/>
            <a:p>
              <a:r>
                <a:rPr lang="vi-VN" sz="1600" b="1" spc="-31">
                  <a:ea typeface="Roboto"/>
                  <a:cs typeface="Roboto"/>
                  <a:sym typeface="Roboto"/>
                </a:rPr>
                <a:t>Tổng vốn đăng ký</a:t>
              </a:r>
              <a:endParaRPr lang="en-US" sz="1600" b="1" spc="-31" dirty="0">
                <a:ea typeface="Roboto"/>
                <a:cs typeface="Roboto"/>
                <a:sym typeface="Roboto"/>
              </a:endParaRPr>
            </a:p>
            <a:p>
              <a:endParaRPr lang="en-US" sz="1600" dirty="0"/>
            </a:p>
          </p:txBody>
        </p:sp>
        <p:sp>
          <p:nvSpPr>
            <p:cNvPr id="27" name="TextBox 26">
              <a:extLst>
                <a:ext uri="{FF2B5EF4-FFF2-40B4-BE49-F238E27FC236}">
                  <a16:creationId xmlns:a16="http://schemas.microsoft.com/office/drawing/2014/main" id="{8D0CB480-EC39-4DC1-0353-768C8526261D}"/>
                </a:ext>
              </a:extLst>
            </p:cNvPr>
            <p:cNvSpPr txBox="1">
              <a:spLocks/>
            </p:cNvSpPr>
            <p:nvPr/>
          </p:nvSpPr>
          <p:spPr>
            <a:xfrm>
              <a:off x="4132190" y="4070584"/>
              <a:ext cx="1587214" cy="405624"/>
            </a:xfrm>
            <a:prstGeom prst="rect">
              <a:avLst/>
            </a:prstGeom>
            <a:noFill/>
          </p:spPr>
          <p:txBody>
            <a:bodyPr wrap="none" rtlCol="0">
              <a:spAutoFit/>
            </a:bodyPr>
            <a:lstStyle/>
            <a:p>
              <a:r>
                <a:rPr lang="en-US" sz="2800" b="1">
                  <a:solidFill>
                    <a:srgbClr val="C00000"/>
                  </a:solidFill>
                  <a:latin typeface="Arial" panose="020B0604020202020204" pitchFamily="34" charset="0"/>
                  <a:ea typeface="Roboto"/>
                  <a:cs typeface="Arial" panose="020B0604020202020204" pitchFamily="34" charset="0"/>
                  <a:sym typeface="Wingdings 3" panose="05040102010807070707" pitchFamily="18" charset="2"/>
                </a:rPr>
                <a:t>3.257,6</a:t>
              </a:r>
              <a:r>
                <a:rPr lang="en" sz="3200" b="1">
                  <a:solidFill>
                    <a:schemeClr val="accent6">
                      <a:lumMod val="50000"/>
                    </a:schemeClr>
                  </a:solidFill>
                  <a:latin typeface="Arial" panose="020B0604020202020204" pitchFamily="34" charset="0"/>
                  <a:ea typeface="Roboto"/>
                  <a:cs typeface="Arial" panose="020B0604020202020204" pitchFamily="34" charset="0"/>
                  <a:sym typeface="Wingdings 3" panose="05040102010807070707" pitchFamily="18" charset="2"/>
                </a:rPr>
                <a:t> </a:t>
              </a:r>
              <a:r>
                <a:rPr lang="en" sz="1467">
                  <a:solidFill>
                    <a:schemeClr val="accent4">
                      <a:lumMod val="75000"/>
                    </a:schemeClr>
                  </a:solidFill>
                  <a:latin typeface="Arial" panose="020B0604020202020204" pitchFamily="34" charset="0"/>
                  <a:ea typeface="Roboto"/>
                  <a:cs typeface="Arial" panose="020B0604020202020204" pitchFamily="34" charset="0"/>
                  <a:sym typeface="Wingdings 3" panose="05040102010807070707" pitchFamily="18" charset="2"/>
                </a:rPr>
                <a:t>tỷ đồng</a:t>
              </a:r>
              <a:endParaRPr lang="en-US" sz="1467" dirty="0">
                <a:solidFill>
                  <a:schemeClr val="accent4">
                    <a:lumMod val="75000"/>
                  </a:schemeClr>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8DD5A653-6B03-584A-539A-C531FCC0C782}"/>
                </a:ext>
              </a:extLst>
            </p:cNvPr>
            <p:cNvSpPr txBox="1">
              <a:spLocks/>
            </p:cNvSpPr>
            <p:nvPr/>
          </p:nvSpPr>
          <p:spPr>
            <a:xfrm>
              <a:off x="4548759" y="4555768"/>
              <a:ext cx="376546" cy="277533"/>
            </a:xfrm>
            <a:prstGeom prst="rect">
              <a:avLst/>
            </a:prstGeom>
            <a:noFill/>
          </p:spPr>
          <p:txBody>
            <a:bodyPr wrap="none" rtlCol="0">
              <a:spAutoFit/>
            </a:bodyPr>
            <a:lstStyle/>
            <a:p>
              <a:r>
                <a:rPr lang="en-US" sz="2000" b="1">
                  <a:solidFill>
                    <a:schemeClr val="accent6">
                      <a:lumMod val="50000"/>
                    </a:schemeClr>
                  </a:solidFill>
                  <a:ea typeface="Roboto" panose="02000000000000000000" pitchFamily="2" charset="0"/>
                  <a:cs typeface="Roboto"/>
                  <a:sym typeface="Wingdings 3" panose="05040102010807070707" pitchFamily="18" charset="2"/>
                </a:rPr>
                <a:t>7</a:t>
              </a:r>
              <a:r>
                <a:rPr lang="en" sz="2000" b="1">
                  <a:solidFill>
                    <a:schemeClr val="accent6">
                      <a:lumMod val="50000"/>
                    </a:schemeClr>
                  </a:solidFill>
                  <a:ea typeface="Roboto" panose="02000000000000000000" pitchFamily="2" charset="0"/>
                  <a:cs typeface="Fira Sans Extra Condensed"/>
                  <a:sym typeface="Wingdings 3" panose="05040102010807070707" pitchFamily="18" charset="2"/>
                </a:rPr>
                <a:t>%</a:t>
              </a:r>
              <a:endParaRPr lang="en-US" sz="2000" b="1" dirty="0">
                <a:solidFill>
                  <a:schemeClr val="accent6">
                    <a:lumMod val="50000"/>
                  </a:schemeClr>
                </a:solidFill>
              </a:endParaRPr>
            </a:p>
          </p:txBody>
        </p:sp>
        <p:sp>
          <p:nvSpPr>
            <p:cNvPr id="8" name="Isosceles Triangle 7">
              <a:extLst>
                <a:ext uri="{FF2B5EF4-FFF2-40B4-BE49-F238E27FC236}">
                  <a16:creationId xmlns:a16="http://schemas.microsoft.com/office/drawing/2014/main" id="{37C34CFC-7510-EFA7-B286-39B1F5FC337F}"/>
                </a:ext>
              </a:extLst>
            </p:cNvPr>
            <p:cNvSpPr>
              <a:spLocks/>
            </p:cNvSpPr>
            <p:nvPr/>
          </p:nvSpPr>
          <p:spPr>
            <a:xfrm>
              <a:off x="4286889" y="4602749"/>
              <a:ext cx="220133" cy="16976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6" name="Group 15">
            <a:extLst>
              <a:ext uri="{FF2B5EF4-FFF2-40B4-BE49-F238E27FC236}">
                <a16:creationId xmlns:a16="http://schemas.microsoft.com/office/drawing/2014/main" id="{2A2B04AE-86A0-AF97-8E7B-7F49808F4821}"/>
              </a:ext>
            </a:extLst>
          </p:cNvPr>
          <p:cNvGrpSpPr>
            <a:grpSpLocks/>
          </p:cNvGrpSpPr>
          <p:nvPr/>
        </p:nvGrpSpPr>
        <p:grpSpPr>
          <a:xfrm>
            <a:off x="2631252" y="2029449"/>
            <a:ext cx="2656797" cy="1655629"/>
            <a:chOff x="1689126" y="3163300"/>
            <a:chExt cx="1992598" cy="1241722"/>
          </a:xfrm>
        </p:grpSpPr>
        <p:sp>
          <p:nvSpPr>
            <p:cNvPr id="17" name="Rectangle: Rounded Corners 16">
              <a:extLst>
                <a:ext uri="{FF2B5EF4-FFF2-40B4-BE49-F238E27FC236}">
                  <a16:creationId xmlns:a16="http://schemas.microsoft.com/office/drawing/2014/main" id="{A8D2D624-BB6D-4108-9EA0-2C505879A899}"/>
                </a:ext>
              </a:extLst>
            </p:cNvPr>
            <p:cNvSpPr>
              <a:spLocks/>
            </p:cNvSpPr>
            <p:nvPr/>
          </p:nvSpPr>
          <p:spPr>
            <a:xfrm>
              <a:off x="1689126" y="3163300"/>
              <a:ext cx="1988453" cy="1241722"/>
            </a:xfrm>
            <a:prstGeom prst="roundRect">
              <a:avLst/>
            </a:prstGeom>
            <a:solidFill>
              <a:schemeClr val="accent3">
                <a:lumMod val="20000"/>
                <a:lumOff val="8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ea typeface="Roboto"/>
                  <a:cs typeface="Roboto"/>
                  <a:sym typeface="Roboto"/>
                </a:rPr>
                <a:t> </a:t>
              </a:r>
              <a:endParaRPr lang="en-US" sz="1600" dirty="0">
                <a:solidFill>
                  <a:schemeClr val="tx1"/>
                </a:solidFill>
                <a:ea typeface="Roboto"/>
                <a:cs typeface="Roboto"/>
                <a:sym typeface="Roboto"/>
              </a:endParaRPr>
            </a:p>
          </p:txBody>
        </p:sp>
        <p:sp>
          <p:nvSpPr>
            <p:cNvPr id="20" name="TextBox 19">
              <a:extLst>
                <a:ext uri="{FF2B5EF4-FFF2-40B4-BE49-F238E27FC236}">
                  <a16:creationId xmlns:a16="http://schemas.microsoft.com/office/drawing/2014/main" id="{394D8737-1CA3-C18F-155A-3F82403D4E3B}"/>
                </a:ext>
              </a:extLst>
            </p:cNvPr>
            <p:cNvSpPr txBox="1">
              <a:spLocks/>
            </p:cNvSpPr>
            <p:nvPr/>
          </p:nvSpPr>
          <p:spPr>
            <a:xfrm>
              <a:off x="2130265" y="3516298"/>
              <a:ext cx="1409281" cy="438581"/>
            </a:xfrm>
            <a:prstGeom prst="rect">
              <a:avLst/>
            </a:prstGeom>
            <a:noFill/>
          </p:spPr>
          <p:txBody>
            <a:bodyPr wrap="none" rtlCol="0">
              <a:spAutoFit/>
            </a:bodyPr>
            <a:lstStyle/>
            <a:p>
              <a:r>
                <a:rPr lang="en-US" sz="2800" b="1">
                  <a:solidFill>
                    <a:srgbClr val="C00000"/>
                  </a:solidFill>
                  <a:ea typeface="Roboto"/>
                  <a:cs typeface="Roboto"/>
                  <a:sym typeface="Wingdings 3" panose="05040102010807070707" pitchFamily="18" charset="2"/>
                </a:rPr>
                <a:t>289</a:t>
              </a:r>
              <a:r>
                <a:rPr lang="en" sz="3200" b="1">
                  <a:solidFill>
                    <a:schemeClr val="accent6">
                      <a:lumMod val="50000"/>
                    </a:schemeClr>
                  </a:solidFill>
                  <a:ea typeface="Roboto"/>
                  <a:cs typeface="Roboto"/>
                  <a:sym typeface="Wingdings 3" panose="05040102010807070707" pitchFamily="18" charset="2"/>
                </a:rPr>
                <a:t> </a:t>
              </a:r>
              <a:r>
                <a:rPr lang="en" sz="1467">
                  <a:solidFill>
                    <a:schemeClr val="accent4">
                      <a:lumMod val="75000"/>
                    </a:schemeClr>
                  </a:solidFill>
                  <a:ea typeface="Roboto"/>
                  <a:cs typeface="Roboto"/>
                  <a:sym typeface="Wingdings 3" panose="05040102010807070707" pitchFamily="18" charset="2"/>
                </a:rPr>
                <a:t>doanh nghiệp</a:t>
              </a:r>
              <a:endParaRPr lang="en-US" sz="1467" dirty="0">
                <a:solidFill>
                  <a:schemeClr val="accent4">
                    <a:lumMod val="75000"/>
                  </a:schemeClr>
                </a:solidFill>
              </a:endParaRPr>
            </a:p>
          </p:txBody>
        </p:sp>
        <p:sp>
          <p:nvSpPr>
            <p:cNvPr id="7" name="TextBox 6">
              <a:extLst>
                <a:ext uri="{FF2B5EF4-FFF2-40B4-BE49-F238E27FC236}">
                  <a16:creationId xmlns:a16="http://schemas.microsoft.com/office/drawing/2014/main" id="{9D6372A8-9B94-C236-4A83-70E1DF9D7C7D}"/>
                </a:ext>
              </a:extLst>
            </p:cNvPr>
            <p:cNvSpPr txBox="1">
              <a:spLocks/>
            </p:cNvSpPr>
            <p:nvPr/>
          </p:nvSpPr>
          <p:spPr>
            <a:xfrm>
              <a:off x="1789715" y="3268785"/>
              <a:ext cx="1892009" cy="438581"/>
            </a:xfrm>
            <a:prstGeom prst="rect">
              <a:avLst/>
            </a:prstGeom>
            <a:noFill/>
          </p:spPr>
          <p:txBody>
            <a:bodyPr wrap="none" rtlCol="0">
              <a:spAutoFit/>
            </a:bodyPr>
            <a:lstStyle/>
            <a:p>
              <a:r>
                <a:rPr lang="en-US" sz="1600" b="1" spc="-31">
                  <a:ea typeface="Roboto"/>
                  <a:cs typeface="Roboto"/>
                  <a:sym typeface="Roboto"/>
                </a:rPr>
                <a:t>Doanh nghiệp thành lập </a:t>
              </a:r>
              <a:r>
                <a:rPr lang="en-US" sz="1600" b="1" spc="-31" dirty="0" err="1">
                  <a:ea typeface="Roboto"/>
                  <a:cs typeface="Roboto"/>
                  <a:sym typeface="Roboto"/>
                </a:rPr>
                <a:t>mới</a:t>
              </a:r>
              <a:endParaRPr lang="en-US" sz="1600" b="1" spc="-31" dirty="0">
                <a:ea typeface="Roboto"/>
                <a:cs typeface="Roboto"/>
                <a:sym typeface="Roboto"/>
              </a:endParaRPr>
            </a:p>
            <a:p>
              <a:endParaRPr lang="en-US" sz="1600" dirty="0"/>
            </a:p>
          </p:txBody>
        </p:sp>
        <p:sp>
          <p:nvSpPr>
            <p:cNvPr id="28" name="TextBox 27">
              <a:extLst>
                <a:ext uri="{FF2B5EF4-FFF2-40B4-BE49-F238E27FC236}">
                  <a16:creationId xmlns:a16="http://schemas.microsoft.com/office/drawing/2014/main" id="{0F9FC2CC-E142-6E69-C8D8-33B29DA66359}"/>
                </a:ext>
              </a:extLst>
            </p:cNvPr>
            <p:cNvSpPr txBox="1">
              <a:spLocks/>
            </p:cNvSpPr>
            <p:nvPr/>
          </p:nvSpPr>
          <p:spPr>
            <a:xfrm>
              <a:off x="2487334" y="4011325"/>
              <a:ext cx="620603" cy="300083"/>
            </a:xfrm>
            <a:prstGeom prst="rect">
              <a:avLst/>
            </a:prstGeom>
            <a:noFill/>
          </p:spPr>
          <p:txBody>
            <a:bodyPr wrap="none" rtlCol="0">
              <a:spAutoFit/>
            </a:bodyPr>
            <a:lstStyle/>
            <a:p>
              <a:r>
                <a:rPr lang="en-US" sz="2000" b="1">
                  <a:solidFill>
                    <a:schemeClr val="accent6">
                      <a:lumMod val="50000"/>
                    </a:schemeClr>
                  </a:solidFill>
                  <a:ea typeface="Roboto" panose="02000000000000000000" pitchFamily="2" charset="0"/>
                  <a:cs typeface="Roboto"/>
                  <a:sym typeface="Wingdings 3" panose="05040102010807070707" pitchFamily="18" charset="2"/>
                </a:rPr>
                <a:t>16,3</a:t>
              </a:r>
              <a:r>
                <a:rPr lang="en" sz="2000" b="1">
                  <a:solidFill>
                    <a:schemeClr val="accent6">
                      <a:lumMod val="50000"/>
                    </a:schemeClr>
                  </a:solidFill>
                  <a:ea typeface="Roboto" panose="02000000000000000000" pitchFamily="2" charset="0"/>
                  <a:cs typeface="Fira Sans Extra Condensed"/>
                  <a:sym typeface="Wingdings 3" panose="05040102010807070707" pitchFamily="18" charset="2"/>
                </a:rPr>
                <a:t>%</a:t>
              </a:r>
              <a:endParaRPr lang="en-US" sz="2000" b="1" dirty="0">
                <a:solidFill>
                  <a:schemeClr val="accent6">
                    <a:lumMod val="50000"/>
                  </a:schemeClr>
                </a:solidFill>
              </a:endParaRPr>
            </a:p>
          </p:txBody>
        </p:sp>
      </p:grpSp>
      <p:sp>
        <p:nvSpPr>
          <p:cNvPr id="6" name="Flowchart: Merge 5">
            <a:extLst>
              <a:ext uri="{FF2B5EF4-FFF2-40B4-BE49-F238E27FC236}">
                <a16:creationId xmlns:a16="http://schemas.microsoft.com/office/drawing/2014/main" id="{4B2CFC84-8DFF-5F35-2AB4-7366F5A387B3}"/>
              </a:ext>
            </a:extLst>
          </p:cNvPr>
          <p:cNvSpPr>
            <a:spLocks/>
          </p:cNvSpPr>
          <p:nvPr/>
        </p:nvSpPr>
        <p:spPr>
          <a:xfrm>
            <a:off x="3402089" y="3253521"/>
            <a:ext cx="303749" cy="226496"/>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1" name="Group 10">
            <a:extLst>
              <a:ext uri="{FF2B5EF4-FFF2-40B4-BE49-F238E27FC236}">
                <a16:creationId xmlns:a16="http://schemas.microsoft.com/office/drawing/2014/main" id="{A056682A-FE84-E5E6-AC49-2B648878C1ED}"/>
              </a:ext>
            </a:extLst>
          </p:cNvPr>
          <p:cNvGrpSpPr>
            <a:grpSpLocks/>
          </p:cNvGrpSpPr>
          <p:nvPr/>
        </p:nvGrpSpPr>
        <p:grpSpPr>
          <a:xfrm>
            <a:off x="4981274" y="4266163"/>
            <a:ext cx="2592785" cy="1683379"/>
            <a:chOff x="3724249" y="3747130"/>
            <a:chExt cx="1944589" cy="1167660"/>
          </a:xfrm>
        </p:grpSpPr>
        <p:sp>
          <p:nvSpPr>
            <p:cNvPr id="13" name="Rectangle: Rounded Corners 12">
              <a:extLst>
                <a:ext uri="{FF2B5EF4-FFF2-40B4-BE49-F238E27FC236}">
                  <a16:creationId xmlns:a16="http://schemas.microsoft.com/office/drawing/2014/main" id="{FB5C4770-67EE-8583-040C-598D9C5C9E53}"/>
                </a:ext>
              </a:extLst>
            </p:cNvPr>
            <p:cNvSpPr>
              <a:spLocks/>
            </p:cNvSpPr>
            <p:nvPr/>
          </p:nvSpPr>
          <p:spPr>
            <a:xfrm>
              <a:off x="3724249" y="3747130"/>
              <a:ext cx="1932061" cy="1167660"/>
            </a:xfrm>
            <a:prstGeom prst="roundRect">
              <a:avLst/>
            </a:prstGeom>
            <a:solidFill>
              <a:schemeClr val="accent3">
                <a:lumMod val="20000"/>
                <a:lumOff val="8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600" dirty="0">
                <a:solidFill>
                  <a:schemeClr val="tx1"/>
                </a:solidFill>
                <a:ea typeface="Roboto"/>
                <a:cs typeface="Roboto"/>
                <a:sym typeface="Roboto"/>
              </a:endParaRPr>
            </a:p>
          </p:txBody>
        </p:sp>
        <p:sp>
          <p:nvSpPr>
            <p:cNvPr id="31" name="TextBox 30">
              <a:extLst>
                <a:ext uri="{FF2B5EF4-FFF2-40B4-BE49-F238E27FC236}">
                  <a16:creationId xmlns:a16="http://schemas.microsoft.com/office/drawing/2014/main" id="{F63E7A46-F560-1E4C-2CD4-65FEB0E1A690}"/>
                </a:ext>
              </a:extLst>
            </p:cNvPr>
            <p:cNvSpPr txBox="1">
              <a:spLocks/>
            </p:cNvSpPr>
            <p:nvPr/>
          </p:nvSpPr>
          <p:spPr>
            <a:xfrm>
              <a:off x="3954330" y="3876701"/>
              <a:ext cx="1714508" cy="405624"/>
            </a:xfrm>
            <a:prstGeom prst="rect">
              <a:avLst/>
            </a:prstGeom>
            <a:noFill/>
          </p:spPr>
          <p:txBody>
            <a:bodyPr wrap="none" rtlCol="0">
              <a:spAutoFit/>
            </a:bodyPr>
            <a:lstStyle/>
            <a:p>
              <a:r>
                <a:rPr lang="vi-VN" sz="1600" b="1" spc="-31">
                  <a:ea typeface="Roboto"/>
                  <a:cs typeface="Roboto"/>
                  <a:sym typeface="Roboto"/>
                </a:rPr>
                <a:t>Tạm ngừng hoạt động</a:t>
              </a:r>
              <a:endParaRPr lang="en-US" sz="1600" b="1" spc="-31" dirty="0">
                <a:ea typeface="Roboto"/>
                <a:cs typeface="Roboto"/>
                <a:sym typeface="Roboto"/>
              </a:endParaRPr>
            </a:p>
            <a:p>
              <a:endParaRPr lang="en-US" sz="1600" dirty="0"/>
            </a:p>
          </p:txBody>
        </p:sp>
        <p:sp>
          <p:nvSpPr>
            <p:cNvPr id="37" name="TextBox 36">
              <a:extLst>
                <a:ext uri="{FF2B5EF4-FFF2-40B4-BE49-F238E27FC236}">
                  <a16:creationId xmlns:a16="http://schemas.microsoft.com/office/drawing/2014/main" id="{A633A4AB-4B54-9DFF-1D3F-EE9B0A4D52DA}"/>
                </a:ext>
              </a:extLst>
            </p:cNvPr>
            <p:cNvSpPr txBox="1">
              <a:spLocks/>
            </p:cNvSpPr>
            <p:nvPr/>
          </p:nvSpPr>
          <p:spPr>
            <a:xfrm>
              <a:off x="3980630" y="4068655"/>
              <a:ext cx="1602843" cy="405624"/>
            </a:xfrm>
            <a:prstGeom prst="rect">
              <a:avLst/>
            </a:prstGeom>
            <a:noFill/>
          </p:spPr>
          <p:txBody>
            <a:bodyPr wrap="none" rtlCol="0">
              <a:spAutoFit/>
            </a:bodyPr>
            <a:lstStyle/>
            <a:p>
              <a:r>
                <a:rPr lang="en-US" sz="2800" b="1">
                  <a:solidFill>
                    <a:srgbClr val="C00000"/>
                  </a:solidFill>
                  <a:latin typeface="Arial" panose="020B0604020202020204" pitchFamily="34" charset="0"/>
                  <a:ea typeface="Roboto"/>
                  <a:cs typeface="Arial" panose="020B0604020202020204" pitchFamily="34" charset="0"/>
                  <a:sym typeface="Wingdings 3" panose="05040102010807070707" pitchFamily="18" charset="2"/>
                </a:rPr>
                <a:t>420</a:t>
              </a:r>
              <a:r>
                <a:rPr lang="en" sz="3200" b="1">
                  <a:solidFill>
                    <a:schemeClr val="accent6">
                      <a:lumMod val="50000"/>
                    </a:schemeClr>
                  </a:solidFill>
                  <a:latin typeface="Arial" panose="020B0604020202020204" pitchFamily="34" charset="0"/>
                  <a:ea typeface="Roboto"/>
                  <a:cs typeface="Arial" panose="020B0604020202020204" pitchFamily="34" charset="0"/>
                  <a:sym typeface="Wingdings 3" panose="05040102010807070707" pitchFamily="18" charset="2"/>
                </a:rPr>
                <a:t> </a:t>
              </a:r>
              <a:r>
                <a:rPr lang="en" sz="1467" b="1">
                  <a:solidFill>
                    <a:schemeClr val="accent4">
                      <a:lumMod val="75000"/>
                    </a:schemeClr>
                  </a:solidFill>
                  <a:latin typeface="Arial" panose="020B0604020202020204" pitchFamily="34" charset="0"/>
                  <a:ea typeface="Roboto"/>
                  <a:cs typeface="Arial" panose="020B0604020202020204" pitchFamily="34" charset="0"/>
                  <a:sym typeface="Wingdings 3" panose="05040102010807070707" pitchFamily="18" charset="2"/>
                </a:rPr>
                <a:t>doanh nghiệp</a:t>
              </a:r>
              <a:endParaRPr lang="en-US" sz="1467" dirty="0">
                <a:solidFill>
                  <a:schemeClr val="accent4">
                    <a:lumMod val="75000"/>
                  </a:schemeClr>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FF2CE636-D24D-E952-D91A-2DC1573B5B0B}"/>
                </a:ext>
              </a:extLst>
            </p:cNvPr>
            <p:cNvSpPr txBox="1">
              <a:spLocks/>
            </p:cNvSpPr>
            <p:nvPr/>
          </p:nvSpPr>
          <p:spPr>
            <a:xfrm>
              <a:off x="4548759" y="4555768"/>
              <a:ext cx="523220" cy="277533"/>
            </a:xfrm>
            <a:prstGeom prst="rect">
              <a:avLst/>
            </a:prstGeom>
            <a:noFill/>
          </p:spPr>
          <p:txBody>
            <a:bodyPr wrap="none" rtlCol="0">
              <a:spAutoFit/>
            </a:bodyPr>
            <a:lstStyle/>
            <a:p>
              <a:r>
                <a:rPr lang="en-US" sz="2000" b="1">
                  <a:solidFill>
                    <a:schemeClr val="accent6">
                      <a:lumMod val="50000"/>
                    </a:schemeClr>
                  </a:solidFill>
                  <a:ea typeface="Roboto" panose="02000000000000000000" pitchFamily="2" charset="0"/>
                  <a:cs typeface="Roboto"/>
                  <a:sym typeface="Wingdings 3" panose="05040102010807070707" pitchFamily="18" charset="2"/>
                </a:rPr>
                <a:t>2,9</a:t>
              </a:r>
              <a:r>
                <a:rPr lang="en" sz="2000" b="1">
                  <a:solidFill>
                    <a:schemeClr val="accent6">
                      <a:lumMod val="50000"/>
                    </a:schemeClr>
                  </a:solidFill>
                  <a:ea typeface="Roboto" panose="02000000000000000000" pitchFamily="2" charset="0"/>
                  <a:cs typeface="Fira Sans Extra Condensed"/>
                  <a:sym typeface="Wingdings 3" panose="05040102010807070707" pitchFamily="18" charset="2"/>
                </a:rPr>
                <a:t>%</a:t>
              </a:r>
              <a:endParaRPr lang="en-US" sz="2000" b="1" dirty="0">
                <a:solidFill>
                  <a:schemeClr val="accent6">
                    <a:lumMod val="50000"/>
                  </a:schemeClr>
                </a:solidFill>
              </a:endParaRPr>
            </a:p>
          </p:txBody>
        </p:sp>
        <p:sp>
          <p:nvSpPr>
            <p:cNvPr id="39" name="Isosceles Triangle 38">
              <a:extLst>
                <a:ext uri="{FF2B5EF4-FFF2-40B4-BE49-F238E27FC236}">
                  <a16:creationId xmlns:a16="http://schemas.microsoft.com/office/drawing/2014/main" id="{82096C86-54EA-BFDB-6C35-61A8AAB5E9E9}"/>
                </a:ext>
              </a:extLst>
            </p:cNvPr>
            <p:cNvSpPr>
              <a:spLocks/>
            </p:cNvSpPr>
            <p:nvPr/>
          </p:nvSpPr>
          <p:spPr>
            <a:xfrm>
              <a:off x="4286889" y="4602749"/>
              <a:ext cx="220133" cy="169760"/>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40" name="Group 39">
            <a:extLst>
              <a:ext uri="{FF2B5EF4-FFF2-40B4-BE49-F238E27FC236}">
                <a16:creationId xmlns:a16="http://schemas.microsoft.com/office/drawing/2014/main" id="{B728041A-EE30-07B5-495B-2067B5FDBF53}"/>
              </a:ext>
            </a:extLst>
          </p:cNvPr>
          <p:cNvGrpSpPr>
            <a:grpSpLocks/>
          </p:cNvGrpSpPr>
          <p:nvPr/>
        </p:nvGrpSpPr>
        <p:grpSpPr>
          <a:xfrm>
            <a:off x="8226788" y="4248096"/>
            <a:ext cx="2511155" cy="1701444"/>
            <a:chOff x="5735584" y="3158455"/>
            <a:chExt cx="1883366" cy="1246567"/>
          </a:xfrm>
        </p:grpSpPr>
        <p:sp>
          <p:nvSpPr>
            <p:cNvPr id="41" name="Rectangle: Rounded Corners 40">
              <a:extLst>
                <a:ext uri="{FF2B5EF4-FFF2-40B4-BE49-F238E27FC236}">
                  <a16:creationId xmlns:a16="http://schemas.microsoft.com/office/drawing/2014/main" id="{D82F5D01-EF85-0D4F-9DD2-72C3C2018CDA}"/>
                </a:ext>
              </a:extLst>
            </p:cNvPr>
            <p:cNvSpPr>
              <a:spLocks/>
            </p:cNvSpPr>
            <p:nvPr/>
          </p:nvSpPr>
          <p:spPr>
            <a:xfrm>
              <a:off x="5735584" y="3158455"/>
              <a:ext cx="1883366" cy="1246567"/>
            </a:xfrm>
            <a:prstGeom prst="roundRect">
              <a:avLst/>
            </a:prstGeom>
            <a:solidFill>
              <a:schemeClr val="accent3">
                <a:lumMod val="20000"/>
                <a:lumOff val="8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dirty="0">
                <a:solidFill>
                  <a:srgbClr val="FF6600"/>
                </a:solidFill>
                <a:ea typeface="Roboto" panose="02000000000000000000" pitchFamily="2" charset="0"/>
              </a:endParaRPr>
            </a:p>
          </p:txBody>
        </p:sp>
        <p:sp>
          <p:nvSpPr>
            <p:cNvPr id="42" name="TextBox 41">
              <a:extLst>
                <a:ext uri="{FF2B5EF4-FFF2-40B4-BE49-F238E27FC236}">
                  <a16:creationId xmlns:a16="http://schemas.microsoft.com/office/drawing/2014/main" id="{533E850C-484F-6D85-E716-06C684F9ABA9}"/>
                </a:ext>
              </a:extLst>
            </p:cNvPr>
            <p:cNvSpPr txBox="1">
              <a:spLocks/>
            </p:cNvSpPr>
            <p:nvPr/>
          </p:nvSpPr>
          <p:spPr>
            <a:xfrm>
              <a:off x="6085796" y="3275948"/>
              <a:ext cx="1231636" cy="428437"/>
            </a:xfrm>
            <a:prstGeom prst="rect">
              <a:avLst/>
            </a:prstGeom>
            <a:noFill/>
          </p:spPr>
          <p:txBody>
            <a:bodyPr wrap="none" rtlCol="0">
              <a:spAutoFit/>
            </a:bodyPr>
            <a:lstStyle/>
            <a:p>
              <a:pPr algn="ctr" defTabSz="914377">
                <a:defRPr/>
              </a:pPr>
              <a:r>
                <a:rPr lang="en-US" sz="1600" b="1">
                  <a:ea typeface="Roboto"/>
                  <a:cs typeface="Roboto"/>
                  <a:sym typeface="Roboto"/>
                </a:rPr>
                <a:t>Hoạt động trở lại</a:t>
              </a:r>
              <a:endParaRPr lang="en-US" sz="1600" b="1" dirty="0">
                <a:ea typeface="Roboto"/>
                <a:cs typeface="Roboto"/>
                <a:sym typeface="Roboto"/>
              </a:endParaRPr>
            </a:p>
            <a:p>
              <a:endParaRPr lang="en-US" sz="1600" dirty="0"/>
            </a:p>
          </p:txBody>
        </p:sp>
        <p:sp>
          <p:nvSpPr>
            <p:cNvPr id="44" name="TextBox 43">
              <a:extLst>
                <a:ext uri="{FF2B5EF4-FFF2-40B4-BE49-F238E27FC236}">
                  <a16:creationId xmlns:a16="http://schemas.microsoft.com/office/drawing/2014/main" id="{5E1839A1-AF45-017F-DFD1-C34DB517EE3A}"/>
                </a:ext>
              </a:extLst>
            </p:cNvPr>
            <p:cNvSpPr txBox="1">
              <a:spLocks/>
            </p:cNvSpPr>
            <p:nvPr/>
          </p:nvSpPr>
          <p:spPr>
            <a:xfrm>
              <a:off x="6502148" y="4016499"/>
              <a:ext cx="620603" cy="293142"/>
            </a:xfrm>
            <a:prstGeom prst="rect">
              <a:avLst/>
            </a:prstGeom>
            <a:noFill/>
          </p:spPr>
          <p:txBody>
            <a:bodyPr wrap="none" rtlCol="0">
              <a:spAutoFit/>
            </a:bodyPr>
            <a:lstStyle/>
            <a:p>
              <a:r>
                <a:rPr lang="en-US" sz="2000" b="1">
                  <a:solidFill>
                    <a:schemeClr val="accent6">
                      <a:lumMod val="50000"/>
                    </a:schemeClr>
                  </a:solidFill>
                  <a:ea typeface="Roboto" panose="02000000000000000000" pitchFamily="2" charset="0"/>
                  <a:cs typeface="Roboto"/>
                  <a:sym typeface="Wingdings 3" panose="05040102010807070707" pitchFamily="18" charset="2"/>
                </a:rPr>
                <a:t>24,9</a:t>
              </a:r>
              <a:r>
                <a:rPr lang="en" sz="2000" b="1">
                  <a:solidFill>
                    <a:schemeClr val="accent6">
                      <a:lumMod val="50000"/>
                    </a:schemeClr>
                  </a:solidFill>
                  <a:ea typeface="Roboto" panose="02000000000000000000" pitchFamily="2" charset="0"/>
                  <a:cs typeface="Fira Sans Extra Condensed"/>
                  <a:sym typeface="Wingdings 3" panose="05040102010807070707" pitchFamily="18" charset="2"/>
                </a:rPr>
                <a:t>%</a:t>
              </a:r>
              <a:endParaRPr lang="en-US" sz="2000" b="1" dirty="0">
                <a:solidFill>
                  <a:schemeClr val="accent6">
                    <a:lumMod val="50000"/>
                  </a:schemeClr>
                </a:solidFill>
              </a:endParaRPr>
            </a:p>
          </p:txBody>
        </p:sp>
      </p:grpSp>
      <p:grpSp>
        <p:nvGrpSpPr>
          <p:cNvPr id="45" name="Group 44">
            <a:extLst>
              <a:ext uri="{FF2B5EF4-FFF2-40B4-BE49-F238E27FC236}">
                <a16:creationId xmlns:a16="http://schemas.microsoft.com/office/drawing/2014/main" id="{06271152-2A41-D1BC-EC51-7E4D229A886C}"/>
              </a:ext>
            </a:extLst>
          </p:cNvPr>
          <p:cNvGrpSpPr>
            <a:grpSpLocks/>
          </p:cNvGrpSpPr>
          <p:nvPr/>
        </p:nvGrpSpPr>
        <p:grpSpPr>
          <a:xfrm>
            <a:off x="1676224" y="4266162"/>
            <a:ext cx="2651270" cy="1655629"/>
            <a:chOff x="1689126" y="3163300"/>
            <a:chExt cx="1988453" cy="1241722"/>
          </a:xfrm>
        </p:grpSpPr>
        <p:sp>
          <p:nvSpPr>
            <p:cNvPr id="46" name="Rectangle: Rounded Corners 45">
              <a:extLst>
                <a:ext uri="{FF2B5EF4-FFF2-40B4-BE49-F238E27FC236}">
                  <a16:creationId xmlns:a16="http://schemas.microsoft.com/office/drawing/2014/main" id="{DAD5D991-4CEF-4143-52FE-FD87F16E38D8}"/>
                </a:ext>
              </a:extLst>
            </p:cNvPr>
            <p:cNvSpPr>
              <a:spLocks/>
            </p:cNvSpPr>
            <p:nvPr/>
          </p:nvSpPr>
          <p:spPr>
            <a:xfrm>
              <a:off x="1689126" y="3163300"/>
              <a:ext cx="1988453" cy="1241722"/>
            </a:xfrm>
            <a:prstGeom prst="roundRect">
              <a:avLst/>
            </a:prstGeom>
            <a:solidFill>
              <a:schemeClr val="accent3">
                <a:lumMod val="20000"/>
                <a:lumOff val="8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ea typeface="Roboto"/>
                  <a:cs typeface="Roboto"/>
                  <a:sym typeface="Roboto"/>
                </a:rPr>
                <a:t> </a:t>
              </a:r>
              <a:endParaRPr lang="en-US" sz="1600" dirty="0">
                <a:solidFill>
                  <a:schemeClr val="tx1"/>
                </a:solidFill>
                <a:ea typeface="Roboto"/>
                <a:cs typeface="Roboto"/>
                <a:sym typeface="Roboto"/>
              </a:endParaRPr>
            </a:p>
          </p:txBody>
        </p:sp>
        <p:sp>
          <p:nvSpPr>
            <p:cNvPr id="47" name="TextBox 46">
              <a:extLst>
                <a:ext uri="{FF2B5EF4-FFF2-40B4-BE49-F238E27FC236}">
                  <a16:creationId xmlns:a16="http://schemas.microsoft.com/office/drawing/2014/main" id="{615E2FF8-44B4-E5D2-386A-D270D5A07DA1}"/>
                </a:ext>
              </a:extLst>
            </p:cNvPr>
            <p:cNvSpPr txBox="1">
              <a:spLocks/>
            </p:cNvSpPr>
            <p:nvPr/>
          </p:nvSpPr>
          <p:spPr>
            <a:xfrm>
              <a:off x="2130265" y="3516298"/>
              <a:ext cx="1272224" cy="438581"/>
            </a:xfrm>
            <a:prstGeom prst="rect">
              <a:avLst/>
            </a:prstGeom>
            <a:noFill/>
          </p:spPr>
          <p:txBody>
            <a:bodyPr wrap="none" rtlCol="0">
              <a:spAutoFit/>
            </a:bodyPr>
            <a:lstStyle/>
            <a:p>
              <a:r>
                <a:rPr lang="en-US" sz="2800" b="1">
                  <a:solidFill>
                    <a:srgbClr val="C00000"/>
                  </a:solidFill>
                  <a:ea typeface="Roboto"/>
                  <a:cs typeface="Roboto"/>
                  <a:sym typeface="Wingdings 3" panose="05040102010807070707" pitchFamily="18" charset="2"/>
                </a:rPr>
                <a:t>68</a:t>
              </a:r>
              <a:r>
                <a:rPr lang="en" sz="3200" b="1">
                  <a:solidFill>
                    <a:schemeClr val="accent6">
                      <a:lumMod val="50000"/>
                    </a:schemeClr>
                  </a:solidFill>
                  <a:ea typeface="Roboto"/>
                  <a:cs typeface="Roboto"/>
                  <a:sym typeface="Wingdings 3" panose="05040102010807070707" pitchFamily="18" charset="2"/>
                </a:rPr>
                <a:t> </a:t>
              </a:r>
              <a:r>
                <a:rPr lang="en" sz="1467">
                  <a:solidFill>
                    <a:schemeClr val="accent4">
                      <a:lumMod val="75000"/>
                    </a:schemeClr>
                  </a:solidFill>
                  <a:ea typeface="Roboto"/>
                  <a:cs typeface="Roboto"/>
                  <a:sym typeface="Wingdings 3" panose="05040102010807070707" pitchFamily="18" charset="2"/>
                </a:rPr>
                <a:t>doanh nghiệp</a:t>
              </a:r>
              <a:endParaRPr lang="en-US" sz="1467" dirty="0">
                <a:solidFill>
                  <a:schemeClr val="accent4">
                    <a:lumMod val="75000"/>
                  </a:schemeClr>
                </a:solidFill>
              </a:endParaRPr>
            </a:p>
          </p:txBody>
        </p:sp>
        <p:sp>
          <p:nvSpPr>
            <p:cNvPr id="48" name="TextBox 47">
              <a:extLst>
                <a:ext uri="{FF2B5EF4-FFF2-40B4-BE49-F238E27FC236}">
                  <a16:creationId xmlns:a16="http://schemas.microsoft.com/office/drawing/2014/main" id="{7D127646-423A-8F39-6355-BB4B258FA23E}"/>
                </a:ext>
              </a:extLst>
            </p:cNvPr>
            <p:cNvSpPr txBox="1">
              <a:spLocks/>
            </p:cNvSpPr>
            <p:nvPr/>
          </p:nvSpPr>
          <p:spPr>
            <a:xfrm>
              <a:off x="2405397" y="3306018"/>
              <a:ext cx="614250" cy="438581"/>
            </a:xfrm>
            <a:prstGeom prst="rect">
              <a:avLst/>
            </a:prstGeom>
            <a:noFill/>
          </p:spPr>
          <p:txBody>
            <a:bodyPr wrap="square" rtlCol="0">
              <a:spAutoFit/>
            </a:bodyPr>
            <a:lstStyle/>
            <a:p>
              <a:r>
                <a:rPr lang="en-US" sz="1600" b="1" spc="-31">
                  <a:ea typeface="Roboto"/>
                  <a:cs typeface="Roboto"/>
                  <a:sym typeface="Roboto"/>
                </a:rPr>
                <a:t>Giải thể</a:t>
              </a:r>
              <a:endParaRPr lang="en-US" sz="1600" b="1" spc="-31" dirty="0">
                <a:ea typeface="Roboto"/>
                <a:cs typeface="Roboto"/>
                <a:sym typeface="Roboto"/>
              </a:endParaRPr>
            </a:p>
            <a:p>
              <a:endParaRPr lang="en-US" sz="1600" dirty="0"/>
            </a:p>
          </p:txBody>
        </p:sp>
        <p:sp>
          <p:nvSpPr>
            <p:cNvPr id="49" name="TextBox 48">
              <a:extLst>
                <a:ext uri="{FF2B5EF4-FFF2-40B4-BE49-F238E27FC236}">
                  <a16:creationId xmlns:a16="http://schemas.microsoft.com/office/drawing/2014/main" id="{AD11AB72-0225-23FC-63B7-476A1B443B45}"/>
                </a:ext>
              </a:extLst>
            </p:cNvPr>
            <p:cNvSpPr txBox="1">
              <a:spLocks/>
            </p:cNvSpPr>
            <p:nvPr/>
          </p:nvSpPr>
          <p:spPr>
            <a:xfrm>
              <a:off x="2487334" y="4011325"/>
              <a:ext cx="620603" cy="300083"/>
            </a:xfrm>
            <a:prstGeom prst="rect">
              <a:avLst/>
            </a:prstGeom>
            <a:noFill/>
          </p:spPr>
          <p:txBody>
            <a:bodyPr wrap="none" rtlCol="0">
              <a:spAutoFit/>
            </a:bodyPr>
            <a:lstStyle/>
            <a:p>
              <a:r>
                <a:rPr lang="en-US" sz="2000" b="1">
                  <a:solidFill>
                    <a:schemeClr val="accent6">
                      <a:lumMod val="50000"/>
                    </a:schemeClr>
                  </a:solidFill>
                  <a:ea typeface="Roboto" panose="02000000000000000000" pitchFamily="2" charset="0"/>
                  <a:cs typeface="Roboto"/>
                  <a:sym typeface="Wingdings 3" panose="05040102010807070707" pitchFamily="18" charset="2"/>
                </a:rPr>
                <a:t>26,9</a:t>
              </a:r>
              <a:r>
                <a:rPr lang="en" sz="2000" b="1">
                  <a:solidFill>
                    <a:schemeClr val="accent6">
                      <a:lumMod val="50000"/>
                    </a:schemeClr>
                  </a:solidFill>
                  <a:ea typeface="Roboto" panose="02000000000000000000" pitchFamily="2" charset="0"/>
                  <a:cs typeface="Fira Sans Extra Condensed"/>
                  <a:sym typeface="Wingdings 3" panose="05040102010807070707" pitchFamily="18" charset="2"/>
                </a:rPr>
                <a:t>%</a:t>
              </a:r>
              <a:endParaRPr lang="en-US" sz="2000" b="1" dirty="0">
                <a:solidFill>
                  <a:schemeClr val="accent6">
                    <a:lumMod val="50000"/>
                  </a:schemeClr>
                </a:solidFill>
              </a:endParaRPr>
            </a:p>
          </p:txBody>
        </p:sp>
      </p:grpSp>
      <p:sp>
        <p:nvSpPr>
          <p:cNvPr id="50" name="Flowchart: Merge 49">
            <a:extLst>
              <a:ext uri="{FF2B5EF4-FFF2-40B4-BE49-F238E27FC236}">
                <a16:creationId xmlns:a16="http://schemas.microsoft.com/office/drawing/2014/main" id="{8A744C20-0ECB-9A9D-DF51-D7AFAE74AADE}"/>
              </a:ext>
            </a:extLst>
          </p:cNvPr>
          <p:cNvSpPr>
            <a:spLocks/>
          </p:cNvSpPr>
          <p:nvPr/>
        </p:nvSpPr>
        <p:spPr>
          <a:xfrm>
            <a:off x="2472582" y="5515833"/>
            <a:ext cx="303749" cy="226496"/>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1" name="Flowchart: Merge 50">
            <a:extLst>
              <a:ext uri="{FF2B5EF4-FFF2-40B4-BE49-F238E27FC236}">
                <a16:creationId xmlns:a16="http://schemas.microsoft.com/office/drawing/2014/main" id="{E85CDCBD-F823-98C8-7D39-4BD8ECC3B707}"/>
              </a:ext>
            </a:extLst>
          </p:cNvPr>
          <p:cNvSpPr>
            <a:spLocks/>
          </p:cNvSpPr>
          <p:nvPr/>
        </p:nvSpPr>
        <p:spPr>
          <a:xfrm>
            <a:off x="9014191" y="5521440"/>
            <a:ext cx="303749" cy="226496"/>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3" name="TextBox 52">
            <a:extLst>
              <a:ext uri="{FF2B5EF4-FFF2-40B4-BE49-F238E27FC236}">
                <a16:creationId xmlns:a16="http://schemas.microsoft.com/office/drawing/2014/main" id="{940E7436-8D16-138B-2BFE-178612083DAB}"/>
              </a:ext>
            </a:extLst>
          </p:cNvPr>
          <p:cNvSpPr txBox="1">
            <a:spLocks/>
          </p:cNvSpPr>
          <p:nvPr/>
        </p:nvSpPr>
        <p:spPr>
          <a:xfrm>
            <a:off x="8488088" y="4729695"/>
            <a:ext cx="2137124" cy="584775"/>
          </a:xfrm>
          <a:prstGeom prst="rect">
            <a:avLst/>
          </a:prstGeom>
          <a:noFill/>
        </p:spPr>
        <p:txBody>
          <a:bodyPr wrap="none" rtlCol="0">
            <a:spAutoFit/>
          </a:bodyPr>
          <a:lstStyle/>
          <a:p>
            <a:r>
              <a:rPr lang="en-US" sz="2800" b="1">
                <a:solidFill>
                  <a:srgbClr val="C00000"/>
                </a:solidFill>
                <a:latin typeface="Arial" panose="020B0604020202020204" pitchFamily="34" charset="0"/>
                <a:ea typeface="Roboto"/>
                <a:cs typeface="Arial" panose="020B0604020202020204" pitchFamily="34" charset="0"/>
                <a:sym typeface="Wingdings 3" panose="05040102010807070707" pitchFamily="18" charset="2"/>
              </a:rPr>
              <a:t>196</a:t>
            </a:r>
            <a:r>
              <a:rPr lang="en" sz="3200" b="1">
                <a:solidFill>
                  <a:schemeClr val="accent6">
                    <a:lumMod val="50000"/>
                  </a:schemeClr>
                </a:solidFill>
                <a:latin typeface="Arial" panose="020B0604020202020204" pitchFamily="34" charset="0"/>
                <a:ea typeface="Roboto"/>
                <a:cs typeface="Arial" panose="020B0604020202020204" pitchFamily="34" charset="0"/>
                <a:sym typeface="Wingdings 3" panose="05040102010807070707" pitchFamily="18" charset="2"/>
              </a:rPr>
              <a:t> </a:t>
            </a:r>
            <a:r>
              <a:rPr lang="en" sz="1467" b="1">
                <a:solidFill>
                  <a:schemeClr val="accent4">
                    <a:lumMod val="75000"/>
                  </a:schemeClr>
                </a:solidFill>
                <a:latin typeface="Arial" panose="020B0604020202020204" pitchFamily="34" charset="0"/>
                <a:ea typeface="Roboto"/>
                <a:cs typeface="Arial" panose="020B0604020202020204" pitchFamily="34" charset="0"/>
                <a:sym typeface="Wingdings 3" panose="05040102010807070707" pitchFamily="18" charset="2"/>
              </a:rPr>
              <a:t>doanh nghiệp</a:t>
            </a:r>
            <a:endParaRPr lang="en-US" sz="1467" dirty="0">
              <a:solidFill>
                <a:schemeClr val="accent4">
                  <a:lumMod val="75000"/>
                </a:schemeClr>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DC3C759A-7697-0726-4B56-57CF86D3B2EF}"/>
              </a:ext>
            </a:extLst>
          </p:cNvPr>
          <p:cNvSpPr txBox="1">
            <a:spLocks/>
          </p:cNvSpPr>
          <p:nvPr/>
        </p:nvSpPr>
        <p:spPr>
          <a:xfrm>
            <a:off x="686608" y="233994"/>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31396377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C6177D-64B9-5B4D-AA6B-571EB29BED77}"/>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
        <p:nvSpPr>
          <p:cNvPr id="6" name="TextBox 5">
            <a:extLst>
              <a:ext uri="{FF2B5EF4-FFF2-40B4-BE49-F238E27FC236}">
                <a16:creationId xmlns:a16="http://schemas.microsoft.com/office/drawing/2014/main" id="{AD8FCB44-5401-4810-551D-B0072A6956BA}"/>
              </a:ext>
            </a:extLst>
          </p:cNvPr>
          <p:cNvSpPr txBox="1"/>
          <p:nvPr/>
        </p:nvSpPr>
        <p:spPr>
          <a:xfrm>
            <a:off x="1123236" y="660011"/>
            <a:ext cx="3977270" cy="461665"/>
          </a:xfrm>
          <a:prstGeom prst="rect">
            <a:avLst/>
          </a:prstGeom>
          <a:noFill/>
        </p:spPr>
        <p:txBody>
          <a:bodyPr wrap="square">
            <a:spAutoFit/>
          </a:bodyPr>
          <a:lstStyle/>
          <a:p>
            <a:pPr>
              <a:lnSpc>
                <a:spcPct val="100000"/>
              </a:lnSpc>
            </a:pPr>
            <a:r>
              <a:rPr lang="vi-VN" sz="2400" b="1">
                <a:latin typeface="+mj-lt"/>
                <a:cs typeface="Arial" panose="020B0604020202020204" pitchFamily="34" charset="0"/>
              </a:rPr>
              <a:t>2.6. Môi trường</a:t>
            </a:r>
          </a:p>
        </p:txBody>
      </p:sp>
      <p:graphicFrame>
        <p:nvGraphicFramePr>
          <p:cNvPr id="8" name="Table 7">
            <a:extLst>
              <a:ext uri="{FF2B5EF4-FFF2-40B4-BE49-F238E27FC236}">
                <a16:creationId xmlns:a16="http://schemas.microsoft.com/office/drawing/2014/main" id="{B84EDBB1-5407-5327-5C47-29B913E467B5}"/>
              </a:ext>
            </a:extLst>
          </p:cNvPr>
          <p:cNvGraphicFramePr>
            <a:graphicFrameLocks noGrp="1"/>
          </p:cNvGraphicFramePr>
          <p:nvPr/>
        </p:nvGraphicFramePr>
        <p:xfrm>
          <a:off x="356532" y="1319169"/>
          <a:ext cx="6796060" cy="5140353"/>
        </p:xfrm>
        <a:graphic>
          <a:graphicData uri="http://schemas.openxmlformats.org/drawingml/2006/table">
            <a:tbl>
              <a:tblPr firstRow="1" firstCol="1" bandRow="1"/>
              <a:tblGrid>
                <a:gridCol w="577306">
                  <a:extLst>
                    <a:ext uri="{9D8B030D-6E8A-4147-A177-3AD203B41FA5}">
                      <a16:colId xmlns:a16="http://schemas.microsoft.com/office/drawing/2014/main" val="3956056098"/>
                    </a:ext>
                  </a:extLst>
                </a:gridCol>
                <a:gridCol w="930744">
                  <a:extLst>
                    <a:ext uri="{9D8B030D-6E8A-4147-A177-3AD203B41FA5}">
                      <a16:colId xmlns:a16="http://schemas.microsoft.com/office/drawing/2014/main" val="2432538898"/>
                    </a:ext>
                  </a:extLst>
                </a:gridCol>
                <a:gridCol w="577306">
                  <a:extLst>
                    <a:ext uri="{9D8B030D-6E8A-4147-A177-3AD203B41FA5}">
                      <a16:colId xmlns:a16="http://schemas.microsoft.com/office/drawing/2014/main" val="292829485"/>
                    </a:ext>
                  </a:extLst>
                </a:gridCol>
                <a:gridCol w="576628">
                  <a:extLst>
                    <a:ext uri="{9D8B030D-6E8A-4147-A177-3AD203B41FA5}">
                      <a16:colId xmlns:a16="http://schemas.microsoft.com/office/drawing/2014/main" val="947964489"/>
                    </a:ext>
                  </a:extLst>
                </a:gridCol>
                <a:gridCol w="577306">
                  <a:extLst>
                    <a:ext uri="{9D8B030D-6E8A-4147-A177-3AD203B41FA5}">
                      <a16:colId xmlns:a16="http://schemas.microsoft.com/office/drawing/2014/main" val="525402446"/>
                    </a:ext>
                  </a:extLst>
                </a:gridCol>
                <a:gridCol w="577306">
                  <a:extLst>
                    <a:ext uri="{9D8B030D-6E8A-4147-A177-3AD203B41FA5}">
                      <a16:colId xmlns:a16="http://schemas.microsoft.com/office/drawing/2014/main" val="1966020823"/>
                    </a:ext>
                  </a:extLst>
                </a:gridCol>
                <a:gridCol w="744866">
                  <a:extLst>
                    <a:ext uri="{9D8B030D-6E8A-4147-A177-3AD203B41FA5}">
                      <a16:colId xmlns:a16="http://schemas.microsoft.com/office/drawing/2014/main" val="2923557391"/>
                    </a:ext>
                  </a:extLst>
                </a:gridCol>
                <a:gridCol w="744866">
                  <a:extLst>
                    <a:ext uri="{9D8B030D-6E8A-4147-A177-3AD203B41FA5}">
                      <a16:colId xmlns:a16="http://schemas.microsoft.com/office/drawing/2014/main" val="2617870964"/>
                    </a:ext>
                  </a:extLst>
                </a:gridCol>
                <a:gridCol w="744866">
                  <a:extLst>
                    <a:ext uri="{9D8B030D-6E8A-4147-A177-3AD203B41FA5}">
                      <a16:colId xmlns:a16="http://schemas.microsoft.com/office/drawing/2014/main" val="4110772865"/>
                    </a:ext>
                  </a:extLst>
                </a:gridCol>
                <a:gridCol w="744866">
                  <a:extLst>
                    <a:ext uri="{9D8B030D-6E8A-4147-A177-3AD203B41FA5}">
                      <a16:colId xmlns:a16="http://schemas.microsoft.com/office/drawing/2014/main" val="1687281236"/>
                    </a:ext>
                  </a:extLst>
                </a:gridCol>
              </a:tblGrid>
              <a:tr h="676310">
                <a:tc row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TT</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Địa phương</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Năm 2022 (theo Kế hoạch quản lý CTR tỉnh)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grid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Quý I/2023 (do địa phương cung cấp)</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gridSpan="2">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Chỉ tiêu tỷ lệ thu gom đô thị (%)</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132752220"/>
                  </a:ext>
                </a:extLst>
              </a:tr>
              <a:tr h="282881">
                <a:tc vMerge="1">
                  <a:txBody>
                    <a:bodyPr/>
                    <a:lstStyle/>
                    <a:p>
                      <a:endParaRPr lang="vi-VN"/>
                    </a:p>
                  </a:txBody>
                  <a:tcPr/>
                </a:tc>
                <a:tc vMerge="1">
                  <a:txBody>
                    <a:bodyPr/>
                    <a:lstStyle/>
                    <a:p>
                      <a:endParaRPr lang="vi-VN"/>
                    </a:p>
                  </a:txBody>
                  <a:tcPr/>
                </a:tc>
                <a:tc grid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Đô thị</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gridSpan="3">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Đô thị</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gridSpan="2">
                  <a:txBody>
                    <a:bodyPr/>
                    <a:lstStyle/>
                    <a:p>
                      <a:pPr>
                        <a:lnSpc>
                          <a:spcPct val="107000"/>
                        </a:lnSpc>
                      </a:pPr>
                      <a:endParaRPr lang="vi-VN"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4094233437"/>
                  </a:ext>
                </a:extLst>
              </a:tr>
              <a:tr h="906926">
                <a:tc vMerge="1">
                  <a:txBody>
                    <a:bodyPr/>
                    <a:lstStyle/>
                    <a:p>
                      <a:endParaRPr lang="vi-VN"/>
                    </a:p>
                  </a:txBody>
                  <a:tcPr/>
                </a:tc>
                <a:tc vMerge="1">
                  <a:txBody>
                    <a:bodyPr/>
                    <a:lstStyle/>
                    <a:p>
                      <a:endParaRPr lang="vi-VN"/>
                    </a:p>
                  </a:txBody>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KL phát sinh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KL thu gom</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Tỷ lệ thu gom (%)</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KL phát sinh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KL thu gom</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Tỷ lệ thu gom (%)</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Chỉ tiêu của địa phương</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Chỉ tiêu tỉnh giao</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9727174"/>
                  </a:ext>
                </a:extLst>
              </a:tr>
              <a:tr h="282881">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Quy Nhơn</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277,63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264,73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95,35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282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279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4250348"/>
                  </a:ext>
                </a:extLst>
              </a:tr>
              <a:tr h="215080">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An Nhơn</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57,64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49,71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86,24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62,57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54,81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87,6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7210573"/>
                  </a:ext>
                </a:extLst>
              </a:tr>
              <a:tr h="266717">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Hoài Nhơn</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109,94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72,33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65,79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109,4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74,58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67,84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877394"/>
                  </a:ext>
                </a:extLst>
              </a:tr>
              <a:tr h="299045">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Phù Cát</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17,08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11,06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64,75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13,78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18,04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75,86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7292016"/>
                  </a:ext>
                </a:extLst>
              </a:tr>
              <a:tr h="282881">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Phù Mỹ</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9,84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65,6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10,67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71,13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0754516"/>
                  </a:ext>
                </a:extLst>
              </a:tr>
              <a:tr h="274798">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Tuy Phước</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24,16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14,57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60,31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28,27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18,09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1031632"/>
                  </a:ext>
                </a:extLst>
              </a:tr>
              <a:tr h="273900">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Tây Sơn</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17,93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13,4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74,74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18,4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13,4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646949"/>
                  </a:ext>
                </a:extLst>
              </a:tr>
              <a:tr h="274798">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Hoài Ân</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5,26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3,25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61,79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5,26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3,25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61,78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2432199"/>
                  </a:ext>
                </a:extLst>
              </a:tr>
              <a:tr h="215080">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An Lão</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3,78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1,65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43,65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3,78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1,65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43,65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561739"/>
                  </a:ext>
                </a:extLst>
              </a:tr>
              <a:tr h="237980">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Vĩnh Thạnh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4,01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53,47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3,96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2,49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62,88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674635"/>
                  </a:ext>
                </a:extLst>
              </a:tr>
              <a:tr h="368195">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Vân Canh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10,83</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64,64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4,94</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3,37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68,09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68</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4952329"/>
                  </a:ext>
                </a:extLst>
              </a:tr>
              <a:tr h="282881">
                <a:tc>
                  <a:txBody>
                    <a:bodyPr/>
                    <a:lstStyle/>
                    <a:p>
                      <a:pPr>
                        <a:lnSpc>
                          <a:spcPct val="107000"/>
                        </a:lnSpc>
                      </a:pPr>
                      <a:endParaRPr lang="vi-VN"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Toàn tỉnh</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546,75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451,55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82,59</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547,36</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479,35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b="1">
                          <a:effectLst/>
                          <a:latin typeface="Times New Roman" panose="02020603050405020304" pitchFamily="18" charset="0"/>
                          <a:ea typeface="Times New Roman" panose="02020603050405020304" pitchFamily="18" charset="0"/>
                          <a:cs typeface="Times New Roman" panose="02020603050405020304" pitchFamily="18" charset="0"/>
                        </a:rPr>
                        <a:t>87,57</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85</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849397"/>
                  </a:ext>
                </a:extLst>
              </a:tr>
            </a:tbl>
          </a:graphicData>
        </a:graphic>
      </p:graphicFrame>
      <p:graphicFrame>
        <p:nvGraphicFramePr>
          <p:cNvPr id="10" name="Table 9">
            <a:extLst>
              <a:ext uri="{FF2B5EF4-FFF2-40B4-BE49-F238E27FC236}">
                <a16:creationId xmlns:a16="http://schemas.microsoft.com/office/drawing/2014/main" id="{83C0D92A-467E-3F41-0043-586F35EFB2C8}"/>
              </a:ext>
            </a:extLst>
          </p:cNvPr>
          <p:cNvGraphicFramePr>
            <a:graphicFrameLocks noGrp="1"/>
          </p:cNvGraphicFramePr>
          <p:nvPr>
            <p:extLst>
              <p:ext uri="{D42A27DB-BD31-4B8C-83A1-F6EECF244321}">
                <p14:modId xmlns:p14="http://schemas.microsoft.com/office/powerpoint/2010/main" val="3263241771"/>
              </p:ext>
            </p:extLst>
          </p:nvPr>
        </p:nvGraphicFramePr>
        <p:xfrm>
          <a:off x="7407480" y="1319169"/>
          <a:ext cx="4672667" cy="3444240"/>
        </p:xfrm>
        <a:graphic>
          <a:graphicData uri="http://schemas.openxmlformats.org/drawingml/2006/table">
            <a:tbl>
              <a:tblPr firstRow="1" bandRow="1"/>
              <a:tblGrid>
                <a:gridCol w="4672667">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Tỷ lệ thu </a:t>
                      </a:r>
                      <a:r>
                        <a:rPr lang="en-US" sz="2000" b="0" kern="1200">
                          <a:solidFill>
                            <a:schemeClr val="dk1"/>
                          </a:solidFill>
                          <a:effectLst/>
                          <a:latin typeface="Times New Roman" panose="02020603050405020304" pitchFamily="18" charset="0"/>
                          <a:ea typeface="+mn-ea"/>
                          <a:cs typeface="Times New Roman" panose="02020603050405020304" pitchFamily="18" charset="0"/>
                        </a:rPr>
                        <a:t>g</a:t>
                      </a:r>
                      <a:r>
                        <a:rPr lang="vi-VN" sz="2000" b="0" kern="1200">
                          <a:solidFill>
                            <a:schemeClr val="dk1"/>
                          </a:solidFill>
                          <a:effectLst/>
                          <a:latin typeface="Times New Roman" panose="02020603050405020304" pitchFamily="18" charset="0"/>
                          <a:ea typeface="+mn-ea"/>
                          <a:cs typeface="Times New Roman" panose="02020603050405020304" pitchFamily="18" charset="0"/>
                        </a:rPr>
                        <a:t>om rác đô thị có sự gia tăng nhưng chưa đồng đều giữa các địa phương</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en-US" sz="2000" b="0" kern="1200">
                          <a:solidFill>
                            <a:schemeClr val="dk1"/>
                          </a:solidFill>
                          <a:effectLst/>
                          <a:latin typeface="Times New Roman" panose="02020603050405020304" pitchFamily="18" charset="0"/>
                          <a:ea typeface="+mn-ea"/>
                          <a:cs typeface="Times New Roman" panose="02020603050405020304" pitchFamily="18" charset="0"/>
                        </a:rPr>
                        <a:t>Trong quý I, thời điểm dịp lễ tết, các địa phương tăng chuyến, ngày thu gom nên tỷ lệ thu gom rác nói chung, trong đó có lượng rác đô thị tăng</a:t>
                      </a:r>
                      <a:r>
                        <a:rPr lang="vi-VN" sz="2000" b="0" kern="1200">
                          <a:solidFill>
                            <a:schemeClr val="dk1"/>
                          </a:solidFill>
                          <a:effectLst/>
                          <a:latin typeface="Times New Roman" panose="02020603050405020304" pitchFamily="18" charset="0"/>
                          <a:ea typeface="+mn-ea"/>
                          <a:cs typeface="Times New Roman" panose="02020603050405020304" pitchFamily="18" charset="0"/>
                        </a:rPr>
                        <a:t>.</a:t>
                      </a:r>
                    </a:p>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Ø"/>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Một số địa phương chưa có sự gia tăng tỷ lệ thu gom: Tây Sơn, Hoài Ân, An Lão</a:t>
                      </a:r>
                      <a:endParaRPr lang="vi-VN"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bl>
          </a:graphicData>
        </a:graphic>
      </p:graphicFrame>
    </p:spTree>
    <p:extLst>
      <p:ext uri="{BB962C8B-B14F-4D97-AF65-F5344CB8AC3E}">
        <p14:creationId xmlns:p14="http://schemas.microsoft.com/office/powerpoint/2010/main" val="6037053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027046" y="716562"/>
            <a:ext cx="3341556"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2.7. Văn hóa – xã hội</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353900213"/>
              </p:ext>
            </p:extLst>
          </p:nvPr>
        </p:nvGraphicFramePr>
        <p:xfrm>
          <a:off x="410474" y="1531269"/>
          <a:ext cx="7387905" cy="3191731"/>
        </p:xfrm>
        <a:graphic>
          <a:graphicData uri="http://schemas.openxmlformats.org/drawingml/2006/table">
            <a:tbl>
              <a:tblPr firstRow="1" bandRow="1"/>
              <a:tblGrid>
                <a:gridCol w="7387905">
                  <a:extLst>
                    <a:ext uri="{9D8B030D-6E8A-4147-A177-3AD203B41FA5}">
                      <a16:colId xmlns:a16="http://schemas.microsoft.com/office/drawing/2014/main" val="3655493598"/>
                    </a:ext>
                  </a:extLst>
                </a:gridCol>
              </a:tblGrid>
              <a:tr h="176210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N</a:t>
                      </a:r>
                      <a:r>
                        <a:rPr lang="nl-NL" sz="2000" b="0" kern="1200">
                          <a:solidFill>
                            <a:schemeClr val="dk1"/>
                          </a:solidFill>
                          <a:effectLst/>
                          <a:latin typeface="Times New Roman" panose="02020603050405020304" pitchFamily="18" charset="0"/>
                          <a:ea typeface="+mn-ea"/>
                          <a:cs typeface="Times New Roman" panose="02020603050405020304" pitchFamily="18" charset="0"/>
                        </a:rPr>
                        <a:t>gành Giáo dục và Đào tạo đã </a:t>
                      </a:r>
                      <a:r>
                        <a:rPr lang="en-US" sz="2000" b="0" kern="1200">
                          <a:solidFill>
                            <a:schemeClr val="dk1"/>
                          </a:solidFill>
                          <a:effectLst/>
                          <a:latin typeface="Times New Roman" panose="02020603050405020304" pitchFamily="18" charset="0"/>
                          <a:ea typeface="+mn-ea"/>
                          <a:cs typeface="Times New Roman" panose="02020603050405020304" pitchFamily="18" charset="0"/>
                        </a:rPr>
                        <a:t>chỉ đạo các cơ sở giáo dục tiếp tục tổ chức dạy học sau thời gian nghỉ Tết. Tổ chức thành công Cuộc thi Khoa học kỹ thuật học sinh trung học cấp tỉnh năm học 2022-2023. </a:t>
                      </a:r>
                      <a:r>
                        <a:rPr lang="vi-VN" sz="2000" b="0" kern="1200">
                          <a:solidFill>
                            <a:schemeClr val="dk1"/>
                          </a:solidFill>
                          <a:effectLst/>
                          <a:latin typeface="Times New Roman" panose="02020603050405020304" pitchFamily="18" charset="0"/>
                          <a:ea typeface="+mn-ea"/>
                          <a:cs typeface="Times New Roman" panose="02020603050405020304" pitchFamily="18" charset="0"/>
                        </a:rPr>
                        <a:t>Tại Kỳ thi chọn học sinh giỏi quốc gia THPT năm học 2022 – 2023, Bình Định có 64 học sinh dự thi, trong đó có 36 học sinh đạt giải</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142963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nl-NL" sz="2000" b="0" kern="1200">
                          <a:solidFill>
                            <a:schemeClr val="dk1"/>
                          </a:solidFill>
                          <a:effectLst/>
                          <a:latin typeface="Times New Roman" panose="02020603050405020304" pitchFamily="18" charset="0"/>
                          <a:ea typeface="+mn-ea"/>
                          <a:cs typeface="Times New Roman" panose="02020603050405020304" pitchFamily="18" charset="0"/>
                        </a:rPr>
                        <a:t>Về văn hóa – thể thao: </a:t>
                      </a:r>
                      <a:r>
                        <a:rPr lang="it-IT" sz="2000" b="0" kern="1200">
                          <a:solidFill>
                            <a:schemeClr val="dk1"/>
                          </a:solidFill>
                          <a:effectLst/>
                          <a:latin typeface="Times New Roman" panose="02020603050405020304" pitchFamily="18" charset="0"/>
                          <a:ea typeface="+mn-ea"/>
                          <a:cs typeface="Times New Roman" panose="02020603050405020304" pitchFamily="18" charset="0"/>
                        </a:rPr>
                        <a:t>Đã tổ chức thành công nhiều Chương trình nghệ thuật, lễ kỷ niệm, tuyên truyền các sự kiện chính trị lớn của đất nước, của tỉnh. </a:t>
                      </a:r>
                      <a:r>
                        <a:rPr lang="vi-VN" sz="2000" b="0" kern="1200">
                          <a:solidFill>
                            <a:schemeClr val="dk1"/>
                          </a:solidFill>
                          <a:effectLst/>
                          <a:latin typeface="Times New Roman" panose="02020603050405020304" pitchFamily="18" charset="0"/>
                          <a:ea typeface="+mn-ea"/>
                          <a:cs typeface="Times New Roman" panose="02020603050405020304" pitchFamily="18" charset="0"/>
                        </a:rPr>
                        <a:t>Đ</a:t>
                      </a:r>
                      <a:r>
                        <a:rPr lang="it-IT" sz="2000" b="0" kern="1200">
                          <a:solidFill>
                            <a:schemeClr val="dk1"/>
                          </a:solidFill>
                          <a:effectLst/>
                          <a:latin typeface="Times New Roman" panose="02020603050405020304" pitchFamily="18" charset="0"/>
                          <a:ea typeface="+mn-ea"/>
                          <a:cs typeface="Times New Roman" panose="02020603050405020304" pitchFamily="18" charset="0"/>
                        </a:rPr>
                        <a:t>ã tổ chức Lễ đón Bằng di sản văn hóa phi vật thể quốc gia “Lễ hội Chùa Bà - Cảng thị Nước Mặn”.</a:t>
                      </a:r>
                      <a:endParaRPr lang="vi-VN" sz="20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2" name="Picture 1" descr="A picture containing tree, outdoor, dancer, person&#10;&#10;Description automatically generated">
            <a:extLst>
              <a:ext uri="{FF2B5EF4-FFF2-40B4-BE49-F238E27FC236}">
                <a16:creationId xmlns:a16="http://schemas.microsoft.com/office/drawing/2014/main" id="{A99A8BED-D9F8-C6E6-298A-EE3B8881B4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2822" y="3947160"/>
            <a:ext cx="4030211" cy="2375534"/>
          </a:xfrm>
          <a:prstGeom prst="rect">
            <a:avLst/>
          </a:prstGeom>
        </p:spPr>
      </p:pic>
      <p:pic>
        <p:nvPicPr>
          <p:cNvPr id="3" name="Picture 2" descr="A group of people standing on a stage with a sign&#10;&#10;Description automatically generated with low confidence">
            <a:extLst>
              <a:ext uri="{FF2B5EF4-FFF2-40B4-BE49-F238E27FC236}">
                <a16:creationId xmlns:a16="http://schemas.microsoft.com/office/drawing/2014/main" id="{22A7FC88-1858-3541-02D2-84374FC6A4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2823" y="1036320"/>
            <a:ext cx="4030211" cy="2525269"/>
          </a:xfrm>
          <a:prstGeom prst="rect">
            <a:avLst/>
          </a:prstGeom>
        </p:spPr>
      </p:pic>
      <p:sp>
        <p:nvSpPr>
          <p:cNvPr id="4" name="Title 1">
            <a:extLst>
              <a:ext uri="{FF2B5EF4-FFF2-40B4-BE49-F238E27FC236}">
                <a16:creationId xmlns:a16="http://schemas.microsoft.com/office/drawing/2014/main" id="{ADE6BF35-16A7-A743-965C-BA2A5B5DBD6A}"/>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2307671257"/>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119325" y="589813"/>
            <a:ext cx="3341556"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2.7. Văn hóa – xã hội</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B5E5335D-2EED-82AF-3A59-FAE8BB94EAE1}"/>
              </a:ext>
            </a:extLst>
          </p:cNvPr>
          <p:cNvGraphicFramePr>
            <a:graphicFrameLocks noGrp="1"/>
          </p:cNvGraphicFramePr>
          <p:nvPr>
            <p:extLst>
              <p:ext uri="{D42A27DB-BD31-4B8C-83A1-F6EECF244321}">
                <p14:modId xmlns:p14="http://schemas.microsoft.com/office/powerpoint/2010/main" val="3349682925"/>
              </p:ext>
            </p:extLst>
          </p:nvPr>
        </p:nvGraphicFramePr>
        <p:xfrm>
          <a:off x="531303" y="1428971"/>
          <a:ext cx="6683229" cy="3383280"/>
        </p:xfrm>
        <a:graphic>
          <a:graphicData uri="http://schemas.openxmlformats.org/drawingml/2006/table">
            <a:tbl>
              <a:tblPr firstRow="1" bandRow="1"/>
              <a:tblGrid>
                <a:gridCol w="6683229">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nl-NL" sz="2000" b="0" kern="1200">
                          <a:solidFill>
                            <a:schemeClr val="dk1"/>
                          </a:solidFill>
                          <a:effectLst/>
                          <a:latin typeface="Times New Roman" panose="02020603050405020304" pitchFamily="18" charset="0"/>
                          <a:ea typeface="+mn-ea"/>
                          <a:cs typeface="Times New Roman" panose="02020603050405020304" pitchFamily="18" charset="0"/>
                        </a:rPr>
                        <a:t>Công tác an sinh xã hội, chăm lo cho các đối tượng chính sách, đồng bào các dân tộc, vùng sâu, vùng xa, hải đảo tiếp tục được thực hiện</a:t>
                      </a:r>
                      <a:endParaRPr lang="vi-VN" sz="2000" b="0" kern="120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342900" marR="0" lvl="0" indent="-34290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T</a:t>
                      </a:r>
                      <a:r>
                        <a:rPr lang="nl-NL" sz="2000" b="0" kern="1200">
                          <a:solidFill>
                            <a:schemeClr val="dk1"/>
                          </a:solidFill>
                          <a:effectLst/>
                          <a:latin typeface="Times New Roman" panose="02020603050405020304" pitchFamily="18" charset="0"/>
                          <a:ea typeface="+mn-ea"/>
                          <a:cs typeface="Times New Roman" panose="02020603050405020304" pitchFamily="18" charset="0"/>
                        </a:rPr>
                        <a:t>iếp tục </a:t>
                      </a:r>
                      <a:r>
                        <a:rPr lang="vi-VN" sz="2000" b="0" kern="1200">
                          <a:solidFill>
                            <a:schemeClr val="dk1"/>
                          </a:solidFill>
                          <a:effectLst/>
                          <a:latin typeface="Times New Roman" panose="02020603050405020304" pitchFamily="18" charset="0"/>
                          <a:ea typeface="+mn-ea"/>
                          <a:cs typeface="Times New Roman" panose="02020603050405020304" pitchFamily="18" charset="0"/>
                        </a:rPr>
                        <a:t>thực hiện </a:t>
                      </a:r>
                      <a:r>
                        <a:rPr lang="nl-NL" sz="2000" b="0" kern="1200">
                          <a:solidFill>
                            <a:schemeClr val="dk1"/>
                          </a:solidFill>
                          <a:effectLst/>
                          <a:latin typeface="Times New Roman" panose="02020603050405020304" pitchFamily="18" charset="0"/>
                          <a:ea typeface="+mn-ea"/>
                          <a:cs typeface="Times New Roman" panose="02020603050405020304" pitchFamily="18" charset="0"/>
                        </a:rPr>
                        <a:t>công tác phòng, chống</a:t>
                      </a:r>
                      <a:r>
                        <a:rPr lang="vi-VN" sz="2000" b="0" kern="1200">
                          <a:solidFill>
                            <a:schemeClr val="dk1"/>
                          </a:solidFill>
                          <a:effectLst/>
                          <a:latin typeface="Times New Roman" panose="02020603050405020304" pitchFamily="18" charset="0"/>
                          <a:ea typeface="+mn-ea"/>
                          <a:cs typeface="Times New Roman" panose="02020603050405020304" pitchFamily="18" charset="0"/>
                        </a:rPr>
                        <a:t> dịch </a:t>
                      </a:r>
                      <a:r>
                        <a:rPr lang="nl-NL" sz="2000" b="0" kern="1200">
                          <a:solidFill>
                            <a:schemeClr val="dk1"/>
                          </a:solidFill>
                          <a:effectLst/>
                          <a:latin typeface="Times New Roman" panose="02020603050405020304" pitchFamily="18" charset="0"/>
                          <a:ea typeface="+mn-ea"/>
                          <a:cs typeface="Times New Roman" panose="02020603050405020304" pitchFamily="18" charset="0"/>
                        </a:rPr>
                        <a:t>Covid</a:t>
                      </a:r>
                      <a:r>
                        <a:rPr lang="vi-VN" sz="2000" b="0" kern="1200">
                          <a:solidFill>
                            <a:schemeClr val="dk1"/>
                          </a:solidFill>
                          <a:effectLst/>
                          <a:latin typeface="Times New Roman" panose="02020603050405020304" pitchFamily="18" charset="0"/>
                          <a:ea typeface="+mn-ea"/>
                          <a:cs typeface="Times New Roman" panose="02020603050405020304" pitchFamily="18" charset="0"/>
                        </a:rPr>
                        <a:t>-19. Công tác y tế dự phòng, khám chữa bệnh, chăm sóc sức khỏe nhân dân... tiếp tục được quan tâm</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nl-NL" sz="2000" b="0" kern="1200">
                          <a:solidFill>
                            <a:schemeClr val="dk1"/>
                          </a:solidFill>
                          <a:effectLst/>
                          <a:latin typeface="Times New Roman" panose="02020603050405020304" pitchFamily="18" charset="0"/>
                          <a:ea typeface="+mn-ea"/>
                          <a:cs typeface="Times New Roman" panose="02020603050405020304" pitchFamily="18" charset="0"/>
                        </a:rPr>
                        <a:t> Đã </a:t>
                      </a:r>
                      <a:r>
                        <a:rPr lang="en-US" sz="2000" b="0" kern="1200">
                          <a:solidFill>
                            <a:schemeClr val="dk1"/>
                          </a:solidFill>
                          <a:effectLst/>
                          <a:latin typeface="Times New Roman" panose="02020603050405020304" pitchFamily="18" charset="0"/>
                          <a:ea typeface="+mn-ea"/>
                          <a:cs typeface="Times New Roman" panose="02020603050405020304" pitchFamily="18" charset="0"/>
                        </a:rPr>
                        <a:t>thành lập Ban Chỉ đạo chuyển đổi số tỉnh Bình Định và thực hiện đánh giá chỉ số Chuyển đổi số cấp tỉnh năm 2022. Tiếp tục triển khai các nhiệm vụ, dự án đầu tư trang thiết bị tại Trung tâm giám sát, điều hành IOC </a:t>
                      </a:r>
                      <a:endParaRPr lang="en-US" sz="2000" b="0" kern="1200" noProof="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4" name="Picture 3" descr="A group of people standing in front of a podium&#10;&#10;Description automatically generated with medium confidence">
            <a:extLst>
              <a:ext uri="{FF2B5EF4-FFF2-40B4-BE49-F238E27FC236}">
                <a16:creationId xmlns:a16="http://schemas.microsoft.com/office/drawing/2014/main" id="{5B695FD8-C123-A109-FB4B-BA21F01EC1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0149" y="3881400"/>
            <a:ext cx="4043495" cy="2595721"/>
          </a:xfrm>
          <a:prstGeom prst="rect">
            <a:avLst/>
          </a:prstGeom>
        </p:spPr>
      </p:pic>
      <p:pic>
        <p:nvPicPr>
          <p:cNvPr id="6" name="Picture 5" descr="A group of people talking&#10;&#10;Description automatically generated with medium confidence">
            <a:extLst>
              <a:ext uri="{FF2B5EF4-FFF2-40B4-BE49-F238E27FC236}">
                <a16:creationId xmlns:a16="http://schemas.microsoft.com/office/drawing/2014/main" id="{3182FE6B-8218-FAA8-4FE2-FA7F91A84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149" y="851423"/>
            <a:ext cx="4120131" cy="2636959"/>
          </a:xfrm>
          <a:prstGeom prst="rect">
            <a:avLst/>
          </a:prstGeom>
        </p:spPr>
      </p:pic>
      <p:sp>
        <p:nvSpPr>
          <p:cNvPr id="2" name="Title 1">
            <a:extLst>
              <a:ext uri="{FF2B5EF4-FFF2-40B4-BE49-F238E27FC236}">
                <a16:creationId xmlns:a16="http://schemas.microsoft.com/office/drawing/2014/main" id="{61B13660-941B-608F-A108-3C5F23C100E2}"/>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2711314153"/>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119324" y="589813"/>
            <a:ext cx="6508541" cy="523220"/>
          </a:xfrm>
          <a:prstGeom prst="rect">
            <a:avLst/>
          </a:prstGeom>
        </p:spPr>
        <p:txBody>
          <a:bodyPr wrap="squar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2.7. Văn hóa – xã hội (tiếp theo)</a:t>
            </a:r>
            <a:endParaRPr lang="en-US" sz="2800" b="1" spc="-20" dirty="0">
              <a:solidFill>
                <a:srgbClr val="100717"/>
              </a:solidFill>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61B13660-941B-608F-A108-3C5F23C100E2}"/>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pic>
        <p:nvPicPr>
          <p:cNvPr id="9" name="Picture 8">
            <a:extLst>
              <a:ext uri="{FF2B5EF4-FFF2-40B4-BE49-F238E27FC236}">
                <a16:creationId xmlns:a16="http://schemas.microsoft.com/office/drawing/2014/main" id="{DCEDE464-E3C6-AF34-A9AE-3839915E40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431758"/>
            <a:ext cx="11420061" cy="8575508"/>
          </a:xfrm>
          <a:prstGeom prst="rect">
            <a:avLst/>
          </a:prstGeom>
        </p:spPr>
      </p:pic>
    </p:spTree>
    <p:extLst>
      <p:ext uri="{BB962C8B-B14F-4D97-AF65-F5344CB8AC3E}">
        <p14:creationId xmlns:p14="http://schemas.microsoft.com/office/powerpoint/2010/main" val="1124149324"/>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1DC26C3-E6F4-C27A-8624-3A65D81B6008}"/>
              </a:ext>
            </a:extLst>
          </p:cNvPr>
          <p:cNvSpPr/>
          <p:nvPr/>
        </p:nvSpPr>
        <p:spPr>
          <a:xfrm>
            <a:off x="1167620" y="759728"/>
            <a:ext cx="2277547"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2.8. Nội chính</a:t>
            </a:r>
            <a:endParaRPr lang="en-US" sz="2800" b="1" spc="-20" dirty="0">
              <a:solidFill>
                <a:srgbClr val="100717"/>
              </a:solidFill>
              <a:latin typeface="Times New Roman" panose="02020603050405020304" pitchFamily="18" charset="0"/>
              <a:cs typeface="Times New Roman" panose="02020603050405020304" pitchFamily="18" charset="0"/>
            </a:endParaRPr>
          </a:p>
        </p:txBody>
      </p:sp>
      <p:graphicFrame>
        <p:nvGraphicFramePr>
          <p:cNvPr id="9" name="Table 8">
            <a:extLst>
              <a:ext uri="{FF2B5EF4-FFF2-40B4-BE49-F238E27FC236}">
                <a16:creationId xmlns:a16="http://schemas.microsoft.com/office/drawing/2014/main" id="{0FC7DBA8-03B5-1D5D-B7A1-68AA6F62DF7E}"/>
              </a:ext>
            </a:extLst>
          </p:cNvPr>
          <p:cNvGraphicFramePr>
            <a:graphicFrameLocks noGrp="1"/>
          </p:cNvGraphicFramePr>
          <p:nvPr>
            <p:extLst>
              <p:ext uri="{D42A27DB-BD31-4B8C-83A1-F6EECF244321}">
                <p14:modId xmlns:p14="http://schemas.microsoft.com/office/powerpoint/2010/main" val="2503913525"/>
              </p:ext>
            </p:extLst>
          </p:nvPr>
        </p:nvGraphicFramePr>
        <p:xfrm>
          <a:off x="642046" y="1356360"/>
          <a:ext cx="6597653" cy="2926080"/>
        </p:xfrm>
        <a:graphic>
          <a:graphicData uri="http://schemas.openxmlformats.org/drawingml/2006/table">
            <a:tbl>
              <a:tblPr firstRow="1" bandRow="1"/>
              <a:tblGrid>
                <a:gridCol w="6597653">
                  <a:extLst>
                    <a:ext uri="{9D8B030D-6E8A-4147-A177-3AD203B41FA5}">
                      <a16:colId xmlns:a16="http://schemas.microsoft.com/office/drawing/2014/main" val="3655493598"/>
                    </a:ext>
                  </a:extLst>
                </a:gridCol>
              </a:tblGrid>
              <a:tr h="3789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a:t>
                      </a:r>
                      <a:r>
                        <a:rPr lang="nl-NL" sz="2000" b="0" kern="1200">
                          <a:solidFill>
                            <a:schemeClr val="dk1"/>
                          </a:solidFill>
                          <a:effectLst/>
                          <a:latin typeface="Times New Roman" panose="02020603050405020304" pitchFamily="18" charset="0"/>
                          <a:ea typeface="+mn-ea"/>
                          <a:cs typeface="Times New Roman" panose="02020603050405020304" pitchFamily="18" charset="0"/>
                        </a:rPr>
                        <a:t>Tổ chức tốt công tác giao nhận quân năm 2023 theo chỉ tiêu kế hoạch đề ra</a:t>
                      </a:r>
                      <a:endParaRPr lang="vi-VN" sz="2000" b="0" kern="1200">
                        <a:solidFill>
                          <a:schemeClr val="dk1"/>
                        </a:solidFill>
                        <a:effectLst/>
                        <a:latin typeface="Times New Roman" panose="02020603050405020304" pitchFamily="18" charset="0"/>
                        <a:ea typeface="+mn-ea"/>
                        <a:cs typeface="Times New Roman" panose="02020603050405020304" pitchFamily="18" charset="0"/>
                      </a:endParaRP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Công tác tiếp dân thực hiện đúng quy chế</a:t>
                      </a:r>
                    </a:p>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vi-VN" sz="2000" b="0" kern="1200">
                          <a:solidFill>
                            <a:schemeClr val="dk1"/>
                          </a:solidFill>
                          <a:effectLst/>
                          <a:latin typeface="Times New Roman" panose="02020603050405020304" pitchFamily="18" charset="0"/>
                          <a:ea typeface="+mn-ea"/>
                          <a:cs typeface="Times New Roman" panose="02020603050405020304" pitchFamily="18" charset="0"/>
                        </a:rPr>
                        <a:t> Tổ chức đào tạo, bồi dưỡng cán bộ, công chức xã, phường, thị trấn</a:t>
                      </a:r>
                      <a:endParaRPr lang="en-US" sz="2000" b="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9022959"/>
                  </a:ext>
                </a:extLst>
              </a:tr>
              <a:tr h="32941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71450" marR="0" lvl="0" indent="-171450" algn="just" defTabSz="121917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lang="it-IT" sz="2000" b="1" i="1" spc="-10">
                          <a:solidFill>
                            <a:prstClr val="black"/>
                          </a:solidFill>
                          <a:latin typeface="Times New Roman" pitchFamily="18" charset="0"/>
                          <a:ea typeface="Times New Roman" panose="02020603050405020304" pitchFamily="18" charset="0"/>
                          <a:cs typeface="Times New Roman" pitchFamily="18" charset="0"/>
                        </a:rPr>
                        <a:t> </a:t>
                      </a:r>
                      <a:r>
                        <a:rPr lang="it-IT" sz="2000" b="0" i="0" spc="-10">
                          <a:solidFill>
                            <a:prstClr val="black"/>
                          </a:solidFill>
                          <a:latin typeface="Times New Roman" pitchFamily="18" charset="0"/>
                          <a:ea typeface="Times New Roman" panose="02020603050405020304" pitchFamily="18" charset="0"/>
                          <a:cs typeface="Times New Roman" pitchFamily="18" charset="0"/>
                        </a:rPr>
                        <a:t>Tình hình Tai nạn giao thông:</a:t>
                      </a:r>
                      <a:r>
                        <a:rPr lang="it-IT" sz="2000" b="1" i="1" spc="-10">
                          <a:solidFill>
                            <a:prstClr val="black"/>
                          </a:solidFill>
                          <a:latin typeface="Times New Roman" pitchFamily="18" charset="0"/>
                          <a:ea typeface="Times New Roman" panose="02020603050405020304" pitchFamily="18" charset="0"/>
                          <a:cs typeface="Times New Roman" pitchFamily="18" charset="0"/>
                        </a:rPr>
                        <a:t> </a:t>
                      </a:r>
                      <a:r>
                        <a:rPr lang="it-IT" sz="2000" spc="-10">
                          <a:solidFill>
                            <a:prstClr val="black"/>
                          </a:solidFill>
                          <a:latin typeface="Times New Roman" pitchFamily="18" charset="0"/>
                          <a:ea typeface="Times New Roman" panose="02020603050405020304" pitchFamily="18" charset="0"/>
                          <a:cs typeface="Times New Roman" pitchFamily="18" charset="0"/>
                        </a:rPr>
                        <a:t>Đã xảy ra </a:t>
                      </a:r>
                      <a:r>
                        <a:rPr lang="vi-VN" sz="2000" spc="-10">
                          <a:solidFill>
                            <a:prstClr val="black"/>
                          </a:solidFill>
                          <a:latin typeface="Times New Roman" pitchFamily="18" charset="0"/>
                          <a:ea typeface="Times New Roman" panose="02020603050405020304" pitchFamily="18" charset="0"/>
                          <a:cs typeface="Times New Roman" pitchFamily="18" charset="0"/>
                        </a:rPr>
                        <a:t>29</a:t>
                      </a:r>
                      <a:r>
                        <a:rPr lang="it-IT" sz="2000" spc="-10">
                          <a:solidFill>
                            <a:prstClr val="black"/>
                          </a:solidFill>
                          <a:latin typeface="Times New Roman" pitchFamily="18" charset="0"/>
                          <a:ea typeface="Times New Roman" panose="02020603050405020304" pitchFamily="18" charset="0"/>
                          <a:cs typeface="Times New Roman" pitchFamily="18" charset="0"/>
                        </a:rPr>
                        <a:t> vụ, làm </a:t>
                      </a:r>
                      <a:r>
                        <a:rPr lang="vi-VN" sz="2000" spc="-10">
                          <a:solidFill>
                            <a:prstClr val="black"/>
                          </a:solidFill>
                          <a:latin typeface="Times New Roman" pitchFamily="18" charset="0"/>
                          <a:ea typeface="Times New Roman" panose="02020603050405020304" pitchFamily="18" charset="0"/>
                          <a:cs typeface="Times New Roman" pitchFamily="18" charset="0"/>
                        </a:rPr>
                        <a:t>23</a:t>
                      </a:r>
                      <a:r>
                        <a:rPr lang="it-IT" sz="2000" spc="-10">
                          <a:solidFill>
                            <a:prstClr val="black"/>
                          </a:solidFill>
                          <a:latin typeface="Times New Roman" pitchFamily="18" charset="0"/>
                          <a:ea typeface="Times New Roman" panose="02020603050405020304" pitchFamily="18" charset="0"/>
                          <a:cs typeface="Times New Roman" pitchFamily="18" charset="0"/>
                        </a:rPr>
                        <a:t> người chết, </a:t>
                      </a:r>
                      <a:r>
                        <a:rPr lang="vi-VN" sz="2000" spc="-10">
                          <a:solidFill>
                            <a:prstClr val="black"/>
                          </a:solidFill>
                          <a:latin typeface="Times New Roman" pitchFamily="18" charset="0"/>
                          <a:ea typeface="Times New Roman" panose="02020603050405020304" pitchFamily="18" charset="0"/>
                          <a:cs typeface="Times New Roman" pitchFamily="18" charset="0"/>
                        </a:rPr>
                        <a:t>06</a:t>
                      </a:r>
                      <a:r>
                        <a:rPr lang="it-IT" sz="2000" spc="-10">
                          <a:solidFill>
                            <a:prstClr val="black"/>
                          </a:solidFill>
                          <a:latin typeface="Times New Roman" pitchFamily="18" charset="0"/>
                          <a:ea typeface="Times New Roman" panose="02020603050405020304" pitchFamily="18" charset="0"/>
                          <a:cs typeface="Times New Roman" pitchFamily="18" charset="0"/>
                        </a:rPr>
                        <a:t> người bị thương. So </a:t>
                      </a:r>
                      <a:r>
                        <a:rPr lang="vi-VN" sz="2000" spc="-10">
                          <a:solidFill>
                            <a:prstClr val="black"/>
                          </a:solidFill>
                          <a:latin typeface="Times New Roman" pitchFamily="18" charset="0"/>
                          <a:ea typeface="Times New Roman" panose="02020603050405020304" pitchFamily="18" charset="0"/>
                          <a:cs typeface="Times New Roman" pitchFamily="18" charset="0"/>
                        </a:rPr>
                        <a:t>cùng kỳ năm trước giảm 01</a:t>
                      </a:r>
                      <a:r>
                        <a:rPr lang="it-IT" sz="2000" spc="-10">
                          <a:solidFill>
                            <a:prstClr val="black"/>
                          </a:solidFill>
                          <a:latin typeface="Times New Roman" pitchFamily="18" charset="0"/>
                          <a:ea typeface="Times New Roman" panose="02020603050405020304" pitchFamily="18" charset="0"/>
                          <a:cs typeface="Times New Roman" pitchFamily="18" charset="0"/>
                        </a:rPr>
                        <a:t> vụ, </a:t>
                      </a:r>
                      <a:r>
                        <a:rPr lang="vi-VN" sz="2000" spc="-10">
                          <a:solidFill>
                            <a:prstClr val="black"/>
                          </a:solidFill>
                          <a:latin typeface="Times New Roman" pitchFamily="18" charset="0"/>
                          <a:ea typeface="Times New Roman" panose="02020603050405020304" pitchFamily="18" charset="0"/>
                          <a:cs typeface="Times New Roman" pitchFamily="18" charset="0"/>
                        </a:rPr>
                        <a:t>giảm 04</a:t>
                      </a:r>
                      <a:r>
                        <a:rPr lang="it-IT" sz="2000" spc="-10">
                          <a:solidFill>
                            <a:prstClr val="black"/>
                          </a:solidFill>
                          <a:latin typeface="Times New Roman" pitchFamily="18" charset="0"/>
                          <a:ea typeface="Times New Roman" panose="02020603050405020304" pitchFamily="18" charset="0"/>
                          <a:cs typeface="Times New Roman" pitchFamily="18" charset="0"/>
                        </a:rPr>
                        <a:t> người chết và </a:t>
                      </a:r>
                      <a:r>
                        <a:rPr lang="vi-VN" sz="2000" spc="-10">
                          <a:solidFill>
                            <a:prstClr val="black"/>
                          </a:solidFill>
                          <a:latin typeface="Times New Roman" pitchFamily="18" charset="0"/>
                          <a:ea typeface="Times New Roman" panose="02020603050405020304" pitchFamily="18" charset="0"/>
                          <a:cs typeface="Times New Roman" pitchFamily="18" charset="0"/>
                        </a:rPr>
                        <a:t>tăng 08</a:t>
                      </a:r>
                      <a:r>
                        <a:rPr lang="it-IT" sz="2000" spc="-10">
                          <a:solidFill>
                            <a:prstClr val="black"/>
                          </a:solidFill>
                          <a:latin typeface="Times New Roman" pitchFamily="18" charset="0"/>
                          <a:ea typeface="Times New Roman" panose="02020603050405020304" pitchFamily="18" charset="0"/>
                          <a:cs typeface="Times New Roman" pitchFamily="18" charset="0"/>
                        </a:rPr>
                        <a:t> người bị thương</a:t>
                      </a:r>
                      <a:endParaRPr lang="en-US" sz="2000" spc="-10">
                        <a:solidFill>
                          <a:prstClr val="black"/>
                        </a:solidFill>
                        <a:latin typeface="Times New Roman" pitchFamily="18" charset="0"/>
                        <a:ea typeface="Times New Roman" panose="02020603050405020304" pitchFamily="18" charset="0"/>
                        <a:cs typeface="Times New Roman" pitchFamily="18"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250950"/>
                  </a:ext>
                </a:extLst>
              </a:tr>
            </a:tbl>
          </a:graphicData>
        </a:graphic>
      </p:graphicFrame>
      <p:pic>
        <p:nvPicPr>
          <p:cNvPr id="3" name="Picture 2" descr="A picture containing text, person&#10;&#10;Description automatically generated">
            <a:extLst>
              <a:ext uri="{FF2B5EF4-FFF2-40B4-BE49-F238E27FC236}">
                <a16:creationId xmlns:a16="http://schemas.microsoft.com/office/drawing/2014/main" id="{F1C86665-484F-794D-CFA7-5A2693500F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145" y="4396627"/>
            <a:ext cx="4244092" cy="2279945"/>
          </a:xfrm>
          <a:prstGeom prst="rect">
            <a:avLst/>
          </a:prstGeom>
        </p:spPr>
      </p:pic>
      <p:pic>
        <p:nvPicPr>
          <p:cNvPr id="8" name="Picture 7" descr="A person addressing a group of people&#10;&#10;Description automatically generated with medium confidence">
            <a:extLst>
              <a:ext uri="{FF2B5EF4-FFF2-40B4-BE49-F238E27FC236}">
                <a16:creationId xmlns:a16="http://schemas.microsoft.com/office/drawing/2014/main" id="{F0A73329-AE20-B910-E169-A74500C6FE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3043" y="4282440"/>
            <a:ext cx="4126875" cy="2495597"/>
          </a:xfrm>
          <a:prstGeom prst="rect">
            <a:avLst/>
          </a:prstGeom>
        </p:spPr>
      </p:pic>
      <p:pic>
        <p:nvPicPr>
          <p:cNvPr id="10" name="Picture 9" descr="A picture containing text, person, indoor, group&#10;&#10;Description automatically generated">
            <a:extLst>
              <a:ext uri="{FF2B5EF4-FFF2-40B4-BE49-F238E27FC236}">
                <a16:creationId xmlns:a16="http://schemas.microsoft.com/office/drawing/2014/main" id="{CFBFB6E7-96C3-05D1-23B2-B45C626CE9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3043" y="913795"/>
            <a:ext cx="4126875" cy="2926080"/>
          </a:xfrm>
          <a:prstGeom prst="rect">
            <a:avLst/>
          </a:prstGeom>
        </p:spPr>
      </p:pic>
      <p:sp>
        <p:nvSpPr>
          <p:cNvPr id="4" name="Title 1">
            <a:extLst>
              <a:ext uri="{FF2B5EF4-FFF2-40B4-BE49-F238E27FC236}">
                <a16:creationId xmlns:a16="http://schemas.microsoft.com/office/drawing/2014/main" id="{E8DDE1F8-4CE2-58DF-A7B4-A77D18CA9FEB}"/>
              </a:ext>
            </a:extLst>
          </p:cNvPr>
          <p:cNvSpPr txBox="1">
            <a:spLocks/>
          </p:cNvSpPr>
          <p:nvPr/>
        </p:nvSpPr>
        <p:spPr>
          <a:xfrm>
            <a:off x="611420" y="126880"/>
            <a:ext cx="6796060"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6C0000"/>
                </a:solidFill>
                <a:cs typeface="Arial" panose="020B0604020202020204" pitchFamily="34" charset="0"/>
              </a:rPr>
              <a:t>2. Tình hình phát triển các ngành, lĩnh vực</a:t>
            </a:r>
          </a:p>
        </p:txBody>
      </p:sp>
    </p:spTree>
    <p:extLst>
      <p:ext uri="{BB962C8B-B14F-4D97-AF65-F5344CB8AC3E}">
        <p14:creationId xmlns:p14="http://schemas.microsoft.com/office/powerpoint/2010/main" val="2802465441"/>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247447139"/>
              </p:ext>
            </p:extLst>
          </p:nvPr>
        </p:nvGraphicFramePr>
        <p:xfrm>
          <a:off x="351731" y="646386"/>
          <a:ext cx="11383540" cy="598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2BF4C964-5B51-155D-1FCC-AF55E074D424}"/>
              </a:ext>
            </a:extLst>
          </p:cNvPr>
          <p:cNvSpPr txBox="1">
            <a:spLocks/>
          </p:cNvSpPr>
          <p:nvPr/>
        </p:nvSpPr>
        <p:spPr>
          <a:xfrm>
            <a:off x="680978" y="78060"/>
            <a:ext cx="10830044"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ea typeface="+mn-ea"/>
                <a:cs typeface="Arial" panose="020B0604020202020204" pitchFamily="34" charset="0"/>
              </a:rPr>
              <a:t>III. TỒN TẠI, HẠN CHẾ</a:t>
            </a:r>
          </a:p>
        </p:txBody>
      </p:sp>
      <p:cxnSp>
        <p:nvCxnSpPr>
          <p:cNvPr id="4" name="Straight Connector 3">
            <a:extLst>
              <a:ext uri="{FF2B5EF4-FFF2-40B4-BE49-F238E27FC236}">
                <a16:creationId xmlns:a16="http://schemas.microsoft.com/office/drawing/2014/main" id="{E9FC4CD0-864C-B653-BFF6-442A276263F2}"/>
              </a:ext>
            </a:extLst>
          </p:cNvPr>
          <p:cNvCxnSpPr>
            <a:cxnSpLocks/>
          </p:cNvCxnSpPr>
          <p:nvPr/>
        </p:nvCxnSpPr>
        <p:spPr>
          <a:xfrm>
            <a:off x="840976" y="549796"/>
            <a:ext cx="3810404"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60914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219663005"/>
              </p:ext>
            </p:extLst>
          </p:nvPr>
        </p:nvGraphicFramePr>
        <p:xfrm>
          <a:off x="326564" y="925175"/>
          <a:ext cx="11383540" cy="565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2BF4C964-5B51-155D-1FCC-AF55E074D424}"/>
              </a:ext>
            </a:extLst>
          </p:cNvPr>
          <p:cNvSpPr txBox="1">
            <a:spLocks/>
          </p:cNvSpPr>
          <p:nvPr/>
        </p:nvSpPr>
        <p:spPr>
          <a:xfrm>
            <a:off x="680978" y="78060"/>
            <a:ext cx="10830044"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ea typeface="+mn-ea"/>
                <a:cs typeface="Arial" panose="020B0604020202020204" pitchFamily="34" charset="0"/>
              </a:rPr>
              <a:t>III. TỒN TẠI, HẠN CHẾ</a:t>
            </a:r>
          </a:p>
        </p:txBody>
      </p:sp>
      <p:cxnSp>
        <p:nvCxnSpPr>
          <p:cNvPr id="4" name="Straight Connector 3">
            <a:extLst>
              <a:ext uri="{FF2B5EF4-FFF2-40B4-BE49-F238E27FC236}">
                <a16:creationId xmlns:a16="http://schemas.microsoft.com/office/drawing/2014/main" id="{E9FC4CD0-864C-B653-BFF6-442A276263F2}"/>
              </a:ext>
            </a:extLst>
          </p:cNvPr>
          <p:cNvCxnSpPr>
            <a:cxnSpLocks/>
          </p:cNvCxnSpPr>
          <p:nvPr/>
        </p:nvCxnSpPr>
        <p:spPr>
          <a:xfrm>
            <a:off x="840976" y="549796"/>
            <a:ext cx="3810404"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1421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64D32-90E0-1FE1-13C5-F828A5F129BD}"/>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4" name="Straight Connector 3">
            <a:extLst>
              <a:ext uri="{FF2B5EF4-FFF2-40B4-BE49-F238E27FC236}">
                <a16:creationId xmlns:a16="http://schemas.microsoft.com/office/drawing/2014/main" id="{D8B2E641-23C4-2291-6EA4-C205568F1F27}"/>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C8E34A42-ACA3-CC53-52CA-7B9FB0477D40}"/>
              </a:ext>
            </a:extLst>
          </p:cNvPr>
          <p:cNvSpPr txBox="1">
            <a:spLocks/>
          </p:cNvSpPr>
          <p:nvPr/>
        </p:nvSpPr>
        <p:spPr>
          <a:xfrm>
            <a:off x="1101191" y="682240"/>
            <a:ext cx="8445480"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nSpc>
                <a:spcPct val="100000"/>
              </a:lnSpc>
              <a:buFont typeface="Wingdings" panose="05000000000000000000" pitchFamily="2" charset="2"/>
              <a:buChar char="v"/>
            </a:pPr>
            <a:r>
              <a:rPr lang="vi-VN" sz="2800" b="1">
                <a:solidFill>
                  <a:srgbClr val="6C0000"/>
                </a:solidFill>
                <a:cs typeface="Arial" panose="020B0604020202020204" pitchFamily="34" charset="0"/>
              </a:rPr>
              <a:t>Tổng giá trị sản phẩm các địa phương</a:t>
            </a:r>
          </a:p>
          <a:p>
            <a:pPr>
              <a:lnSpc>
                <a:spcPct val="100000"/>
              </a:lnSpc>
            </a:pPr>
            <a:endParaRPr lang="vi-VN" sz="2800" b="1" dirty="0">
              <a:solidFill>
                <a:srgbClr val="064273"/>
              </a:solidFill>
              <a:ea typeface="+mn-ea"/>
              <a:cs typeface="Arial" panose="020B0604020202020204" pitchFamily="34" charset="0"/>
            </a:endParaRPr>
          </a:p>
        </p:txBody>
      </p:sp>
      <p:graphicFrame>
        <p:nvGraphicFramePr>
          <p:cNvPr id="7" name="Object 6">
            <a:extLst>
              <a:ext uri="{FF2B5EF4-FFF2-40B4-BE49-F238E27FC236}">
                <a16:creationId xmlns:a16="http://schemas.microsoft.com/office/drawing/2014/main" id="{4EA0615B-314E-96FF-3684-4E3698F2B169}"/>
              </a:ext>
            </a:extLst>
          </p:cNvPr>
          <p:cNvGraphicFramePr>
            <a:graphicFrameLocks noChangeAspect="1"/>
          </p:cNvGraphicFramePr>
          <p:nvPr>
            <p:extLst>
              <p:ext uri="{D42A27DB-BD31-4B8C-83A1-F6EECF244321}">
                <p14:modId xmlns:p14="http://schemas.microsoft.com/office/powerpoint/2010/main" val="4137143527"/>
              </p:ext>
            </p:extLst>
          </p:nvPr>
        </p:nvGraphicFramePr>
        <p:xfrm>
          <a:off x="1944874" y="1191719"/>
          <a:ext cx="7726262" cy="5500051"/>
        </p:xfrm>
        <a:graphic>
          <a:graphicData uri="http://schemas.openxmlformats.org/presentationml/2006/ole">
            <mc:AlternateContent xmlns:mc="http://schemas.openxmlformats.org/markup-compatibility/2006">
              <mc:Choice xmlns:v="urn:schemas-microsoft-com:vml" Requires="v">
                <p:oleObj spid="_x0000_s8193" name="Worksheet" r:id="rId3" imgW="9553680" imgH="6800930" progId="Excel.Sheet.12">
                  <p:embed/>
                </p:oleObj>
              </mc:Choice>
              <mc:Fallback>
                <p:oleObj name="Worksheet" r:id="rId3" imgW="9553680" imgH="6800930" progId="Excel.Sheet.12">
                  <p:embed/>
                  <p:pic>
                    <p:nvPicPr>
                      <p:cNvPr id="7" name="Object 6">
                        <a:extLst>
                          <a:ext uri="{FF2B5EF4-FFF2-40B4-BE49-F238E27FC236}">
                            <a16:creationId xmlns:a16="http://schemas.microsoft.com/office/drawing/2014/main" id="{4EA0615B-314E-96FF-3684-4E3698F2B169}"/>
                          </a:ext>
                        </a:extLst>
                      </p:cNvPr>
                      <p:cNvPicPr/>
                      <p:nvPr/>
                    </p:nvPicPr>
                    <p:blipFill>
                      <a:blip r:embed="rId4"/>
                      <a:stretch>
                        <a:fillRect/>
                      </a:stretch>
                    </p:blipFill>
                    <p:spPr>
                      <a:xfrm>
                        <a:off x="1944874" y="1191719"/>
                        <a:ext cx="7726262" cy="5500051"/>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0C8210D-ACF3-B4D8-583B-6475338AFF81}"/>
              </a:ext>
            </a:extLst>
          </p:cNvPr>
          <p:cNvSpPr txBox="1">
            <a:spLocks/>
          </p:cNvSpPr>
          <p:nvPr/>
        </p:nvSpPr>
        <p:spPr>
          <a:xfrm>
            <a:off x="7675685" y="834011"/>
            <a:ext cx="2071388"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pPr>
            <a:r>
              <a:rPr lang="en-US" sz="1800" b="1" dirty="0" err="1">
                <a:solidFill>
                  <a:srgbClr val="6C0000"/>
                </a:solidFill>
                <a:cs typeface="Arial" panose="020B0604020202020204" pitchFamily="34" charset="0"/>
              </a:rPr>
              <a:t>Đơn</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vị</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Triệu</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đồng</a:t>
            </a:r>
            <a:endParaRPr lang="vi-VN" sz="1800" b="1" dirty="0">
              <a:solidFill>
                <a:srgbClr val="6C0000"/>
              </a:solidFill>
              <a:cs typeface="Arial" panose="020B0604020202020204" pitchFamily="34" charset="0"/>
            </a:endParaRPr>
          </a:p>
        </p:txBody>
      </p:sp>
    </p:spTree>
    <p:extLst>
      <p:ext uri="{BB962C8B-B14F-4D97-AF65-F5344CB8AC3E}">
        <p14:creationId xmlns:p14="http://schemas.microsoft.com/office/powerpoint/2010/main" val="3038360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E8C731D-2F8B-A78B-2B4D-33A4EFCB949F}"/>
              </a:ext>
            </a:extLst>
          </p:cNvPr>
          <p:cNvSpPr txBox="1">
            <a:spLocks/>
          </p:cNvSpPr>
          <p:nvPr/>
        </p:nvSpPr>
        <p:spPr>
          <a:xfrm>
            <a:off x="669092" y="107305"/>
            <a:ext cx="10830044"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ea typeface="+mn-ea"/>
                <a:cs typeface="Arial" panose="020B0604020202020204" pitchFamily="34" charset="0"/>
              </a:rPr>
              <a:t>IV. TỒN TẠI, HẠN CHẾ</a:t>
            </a:r>
          </a:p>
        </p:txBody>
      </p:sp>
      <p:cxnSp>
        <p:nvCxnSpPr>
          <p:cNvPr id="7" name="Straight Connector 6">
            <a:extLst>
              <a:ext uri="{FF2B5EF4-FFF2-40B4-BE49-F238E27FC236}">
                <a16:creationId xmlns:a16="http://schemas.microsoft.com/office/drawing/2014/main" id="{4EAE9D66-2EB0-6CD9-A617-64639276163A}"/>
              </a:ext>
            </a:extLst>
          </p:cNvPr>
          <p:cNvCxnSpPr>
            <a:cxnSpLocks/>
          </p:cNvCxnSpPr>
          <p:nvPr/>
        </p:nvCxnSpPr>
        <p:spPr>
          <a:xfrm>
            <a:off x="765476" y="675631"/>
            <a:ext cx="3810404"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124D21E-909E-1450-16D0-117CABF0D840}"/>
              </a:ext>
            </a:extLst>
          </p:cNvPr>
          <p:cNvSpPr txBox="1"/>
          <p:nvPr/>
        </p:nvSpPr>
        <p:spPr>
          <a:xfrm>
            <a:off x="295588" y="842705"/>
            <a:ext cx="11600823" cy="5755422"/>
          </a:xfrm>
          <a:prstGeom prst="rect">
            <a:avLst/>
          </a:prstGeom>
          <a:noFill/>
        </p:spPr>
        <p:txBody>
          <a:bodyPr wrap="square" rtlCol="0">
            <a:spAutoFit/>
          </a:bodyPr>
          <a:lstStyle/>
          <a:p>
            <a:pPr lvl="1" indent="-457200" algn="just">
              <a:spcBef>
                <a:spcPts val="600"/>
              </a:spcBef>
              <a:buFont typeface="Wingdings" pitchFamily="2" charset="2"/>
              <a:buChar char="Ø"/>
              <a:defRPr/>
            </a:pPr>
            <a:r>
              <a:rPr lang="it-IT" sz="3200" b="1" i="1">
                <a:latin typeface="Times New Roman" panose="02020603050405020304" pitchFamily="18" charset="0"/>
                <a:cs typeface="Times New Roman" panose="02020603050405020304" pitchFamily="18" charset="0"/>
              </a:rPr>
              <a:t>Nguyên nhân của những tồn tại, hạn chế nêu trên</a:t>
            </a:r>
            <a:r>
              <a:rPr lang="it-IT" sz="3200">
                <a:latin typeface="Times New Roman" panose="02020603050405020304" pitchFamily="18" charset="0"/>
                <a:cs typeface="Times New Roman" panose="02020603050405020304" pitchFamily="18" charset="0"/>
              </a:rPr>
              <a:t> là do </a:t>
            </a:r>
            <a:endParaRPr lang="vi-VN" sz="3200">
              <a:latin typeface="Times New Roman" panose="02020603050405020304" pitchFamily="18" charset="0"/>
              <a:cs typeface="Times New Roman" panose="02020603050405020304" pitchFamily="18" charset="0"/>
            </a:endParaRPr>
          </a:p>
          <a:p>
            <a:pPr lvl="1" indent="-457200" algn="just">
              <a:spcBef>
                <a:spcPts val="600"/>
              </a:spcBef>
              <a:buFont typeface="Wingdings" pitchFamily="2" charset="2"/>
              <a:buChar char="Ø"/>
              <a:defRPr/>
            </a:pPr>
            <a:endParaRPr lang="it-IT" sz="3200">
              <a:latin typeface="Times New Roman" panose="02020603050405020304" pitchFamily="18" charset="0"/>
              <a:cs typeface="Times New Roman" panose="02020603050405020304" pitchFamily="18" charset="0"/>
            </a:endParaRPr>
          </a:p>
          <a:p>
            <a:pPr marL="457200" indent="-457200">
              <a:spcBef>
                <a:spcPts val="600"/>
              </a:spcBef>
              <a:spcAft>
                <a:spcPts val="600"/>
              </a:spcAft>
              <a:buFont typeface="+mj-lt"/>
              <a:buAutoNum type="arabicPeriod"/>
            </a:pPr>
            <a:r>
              <a:rPr lang="it-IT" sz="2400">
                <a:latin typeface="Times New Roman" panose="02020603050405020304" pitchFamily="18" charset="0"/>
                <a:cs typeface="Times New Roman" panose="02020603050405020304" pitchFamily="18" charset="0"/>
              </a:rPr>
              <a:t>Tình hình </a:t>
            </a:r>
            <a:r>
              <a:rPr lang="vi-VN" sz="2400">
                <a:latin typeface="Times New Roman" panose="02020603050405020304" pitchFamily="18" charset="0"/>
                <a:cs typeface="Times New Roman" panose="02020603050405020304" pitchFamily="18" charset="0"/>
              </a:rPr>
              <a:t>kinh tế thế giới còn nhiều khó khăn, một số quốc gia lớn có dấu hiệu suy thoái ảnh hưởng đến thương mại và sản xuất kinh doanh của các doanh nghiệp trong tỉnh</a:t>
            </a:r>
          </a:p>
          <a:p>
            <a:pPr marL="457200" indent="-457200">
              <a:spcBef>
                <a:spcPts val="600"/>
              </a:spcBef>
              <a:spcAft>
                <a:spcPts val="600"/>
              </a:spcAft>
              <a:buFont typeface="+mj-lt"/>
              <a:buAutoNum type="arabicPeriod"/>
            </a:pPr>
            <a:r>
              <a:rPr lang="vi-VN" sz="2400">
                <a:latin typeface="Times New Roman" panose="02020603050405020304" pitchFamily="18" charset="0"/>
                <a:cs typeface="Times New Roman" panose="02020603050405020304" pitchFamily="18" charset="0"/>
              </a:rPr>
              <a:t>Giá cả thức ăn gia súc tăng cao, nhưng chiều ngược lại giá sản phẩm chăn nuôi giảm</a:t>
            </a:r>
          </a:p>
          <a:p>
            <a:pPr marL="457200" indent="-457200">
              <a:spcBef>
                <a:spcPts val="600"/>
              </a:spcBef>
              <a:spcAft>
                <a:spcPts val="600"/>
              </a:spcAft>
              <a:buFont typeface="+mj-lt"/>
              <a:buAutoNum type="arabicPeriod"/>
            </a:pPr>
            <a:r>
              <a:rPr lang="vi-VN" sz="2400">
                <a:latin typeface="Times New Roman" panose="02020603050405020304" pitchFamily="18" charset="0"/>
                <a:cs typeface="Times New Roman" panose="02020603050405020304" pitchFamily="18" charset="0"/>
              </a:rPr>
              <a:t>Thị trường bất động sản trầm lắng</a:t>
            </a:r>
          </a:p>
          <a:p>
            <a:pPr marL="457200" indent="-457200">
              <a:spcBef>
                <a:spcPts val="600"/>
              </a:spcBef>
              <a:spcAft>
                <a:spcPts val="600"/>
              </a:spcAft>
              <a:buFont typeface="+mj-lt"/>
              <a:buAutoNum type="arabicPeriod"/>
            </a:pPr>
            <a:r>
              <a:rPr lang="vi-VN" sz="2400">
                <a:latin typeface="Times New Roman" panose="02020603050405020304" pitchFamily="18" charset="0"/>
                <a:cs typeface="Times New Roman" panose="02020603050405020304" pitchFamily="18" charset="0"/>
              </a:rPr>
              <a:t>Khó khăn về việc làm và thu nhập dẫn đến người tiêu dùng thắt chặt chi tiêu dẫn đến sức mua có xu hướng giảm so với cùng kỳ</a:t>
            </a:r>
          </a:p>
          <a:p>
            <a:pPr marL="457200" indent="-457200">
              <a:spcBef>
                <a:spcPts val="600"/>
              </a:spcBef>
              <a:spcAft>
                <a:spcPts val="600"/>
              </a:spcAft>
              <a:buFont typeface="+mj-lt"/>
              <a:buAutoNum type="arabicPeriod"/>
            </a:pPr>
            <a:r>
              <a:rPr lang="it-IT" sz="2400">
                <a:latin typeface="Times New Roman" panose="02020603050405020304" pitchFamily="18" charset="0"/>
                <a:cs typeface="Times New Roman" panose="02020603050405020304" pitchFamily="18" charset="0"/>
              </a:rPr>
              <a:t>Các quy định liên quan đến lĩnh vực y tế còn nhiều bất cập nên việc triển khai thực hiện nhiều nhiệm vụ gặp khó khăn</a:t>
            </a:r>
            <a:endParaRPr lang="vi-VN" sz="2400">
              <a:latin typeface="Times New Roman" panose="02020603050405020304" pitchFamily="18" charset="0"/>
              <a:cs typeface="Times New Roman" panose="02020603050405020304" pitchFamily="18" charset="0"/>
            </a:endParaRPr>
          </a:p>
          <a:p>
            <a:pPr marL="457200" indent="-457200">
              <a:spcBef>
                <a:spcPts val="600"/>
              </a:spcBef>
              <a:spcAft>
                <a:spcPts val="600"/>
              </a:spcAft>
              <a:buFont typeface="+mj-lt"/>
              <a:buAutoNum type="arabicPeriod"/>
            </a:pPr>
            <a:r>
              <a:rPr lang="vi-VN" sz="2400">
                <a:latin typeface="Times New Roman" panose="02020603050405020304" pitchFamily="18" charset="0"/>
                <a:cs typeface="Times New Roman" panose="02020603050405020304" pitchFamily="18" charset="0"/>
              </a:rPr>
              <a:t>M</a:t>
            </a:r>
            <a:r>
              <a:rPr lang="it-IT" sz="2400">
                <a:latin typeface="Times New Roman" panose="02020603050405020304" pitchFamily="18" charset="0"/>
                <a:cs typeface="Times New Roman" panose="02020603050405020304" pitchFamily="18" charset="0"/>
              </a:rPr>
              <a:t>ột số </a:t>
            </a:r>
            <a:r>
              <a:rPr lang="vi-VN" sz="2400">
                <a:latin typeface="Times New Roman" panose="02020603050405020304" pitchFamily="18" charset="0"/>
                <a:cs typeface="Times New Roman" panose="02020603050405020304" pitchFamily="18" charset="0"/>
              </a:rPr>
              <a:t>cơ quan</a:t>
            </a:r>
            <a:r>
              <a:rPr lang="it-IT" sz="2400">
                <a:latin typeface="Times New Roman" panose="02020603050405020304" pitchFamily="18" charset="0"/>
                <a:cs typeface="Times New Roman" panose="02020603050405020304" pitchFamily="18" charset="0"/>
              </a:rPr>
              <a:t> và địa phương triển khai thực hiện nhiệm vụ được giao chưa đồng bộ, chặt chẽ; chỉ đạo xử lý một số vấn đề tồn tại chưa kịp thời, thiếu tập trung, kiên quyết</a:t>
            </a:r>
            <a:r>
              <a:rPr lang="it-IT" sz="2800">
                <a:latin typeface="Times New Roman" panose="02020603050405020304" pitchFamily="18" charset="0"/>
                <a:cs typeface="Times New Roman" panose="02020603050405020304" pitchFamily="18" charset="0"/>
              </a:rPr>
              <a:t>...</a:t>
            </a:r>
            <a:endParaRPr lang="it-IT" sz="5400" spc="-10">
              <a:solidFill>
                <a:prstClr val="black"/>
              </a:solidFill>
              <a:latin typeface="Times New Roman" pitchFamily="18" charset="0"/>
              <a:ea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33978642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1" hidden="1">
            <a:extLst>
              <a:ext uri="{FF2B5EF4-FFF2-40B4-BE49-F238E27FC236}">
                <a16:creationId xmlns:a16="http://schemas.microsoft.com/office/drawing/2014/main" id="{2370DE8C-E81A-4D58-A227-5CD8F3D79F8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25" name="think-cell Slide" r:id="rId5" imgW="351" imgH="351" progId="TCLayout.ActiveDocument.1">
                  <p:embed/>
                </p:oleObj>
              </mc:Choice>
              <mc:Fallback>
                <p:oleObj name="think-cell Slide" r:id="rId5" imgW="351" imgH="351" progId="TCLayout.ActiveDocument.1">
                  <p:embed/>
                  <p:pic>
                    <p:nvPicPr>
                      <p:cNvPr id="7" name="Object 1" hidden="1">
                        <a:extLst>
                          <a:ext uri="{FF2B5EF4-FFF2-40B4-BE49-F238E27FC236}">
                            <a16:creationId xmlns:a16="http://schemas.microsoft.com/office/drawing/2014/main" id="{2370DE8C-E81A-4D58-A227-5CD8F3D79F8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C7EF3BED-81DF-2DD1-C4B4-7B19AE4E2F47}"/>
              </a:ext>
            </a:extLst>
          </p:cNvPr>
          <p:cNvSpPr/>
          <p:nvPr/>
        </p:nvSpPr>
        <p:spPr>
          <a:xfrm>
            <a:off x="278934" y="2131519"/>
            <a:ext cx="5299743" cy="14757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ED73C0-6DEB-F036-A81D-A84B4FA62951}"/>
              </a:ext>
            </a:extLst>
          </p:cNvPr>
          <p:cNvSpPr/>
          <p:nvPr/>
        </p:nvSpPr>
        <p:spPr>
          <a:xfrm>
            <a:off x="308518" y="2456151"/>
            <a:ext cx="5240573" cy="954107"/>
          </a:xfrm>
          <a:prstGeom prst="rect">
            <a:avLst/>
          </a:prstGeom>
        </p:spPr>
        <p:txBody>
          <a:bodyPr wrap="square">
            <a:spAutoFit/>
          </a:bodyPr>
          <a:lstStyle/>
          <a:p>
            <a:pPr algn="ctr"/>
            <a:r>
              <a:rPr lang="en-US" sz="2800" b="1" spc="-10">
                <a:solidFill>
                  <a:srgbClr val="FF0000"/>
                </a:solidFill>
                <a:latin typeface="Times New Roman" panose="02020603050405020304" pitchFamily="18" charset="0"/>
                <a:cs typeface="Times New Roman" panose="02020603050405020304" pitchFamily="18" charset="0"/>
              </a:rPr>
              <a:t>NHIỆM VỤ TRỌNG TÂM QUÝ II NĂM 2023</a:t>
            </a:r>
            <a:endParaRPr lang="en-US" sz="4000" b="1">
              <a:solidFill>
                <a:srgbClr val="FF0000"/>
              </a:solidFill>
              <a:latin typeface="Times New Roman" panose="02020603050405020304" pitchFamily="18" charset="0"/>
              <a:cs typeface="Times New Roman" pitchFamily="18" charset="0"/>
            </a:endParaRPr>
          </a:p>
        </p:txBody>
      </p:sp>
      <p:sp>
        <p:nvSpPr>
          <p:cNvPr id="5" name="Rectangle 4">
            <a:extLst>
              <a:ext uri="{FF2B5EF4-FFF2-40B4-BE49-F238E27FC236}">
                <a16:creationId xmlns:a16="http://schemas.microsoft.com/office/drawing/2014/main" id="{00568357-6F46-CC25-AEB3-C1F680836026}"/>
              </a:ext>
            </a:extLst>
          </p:cNvPr>
          <p:cNvSpPr/>
          <p:nvPr/>
        </p:nvSpPr>
        <p:spPr bwMode="auto">
          <a:xfrm>
            <a:off x="287772" y="1329831"/>
            <a:ext cx="1672658" cy="801687"/>
          </a:xfrm>
          <a:prstGeom prst="rect">
            <a:avLst/>
          </a:prstGeom>
          <a:gradFill flip="none" rotWithShape="1">
            <a:gsLst>
              <a:gs pos="20000">
                <a:srgbClr val="11AFEE">
                  <a:shade val="30000"/>
                  <a:satMod val="115000"/>
                  <a:lumMod val="80000"/>
                </a:srgbClr>
              </a:gs>
              <a:gs pos="100000">
                <a:srgbClr val="11AFEE">
                  <a:shade val="100000"/>
                  <a:satMod val="115000"/>
                </a:srgbClr>
              </a:gs>
            </a:gsLst>
            <a:lin ang="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6" name="Freeform 14">
            <a:extLst>
              <a:ext uri="{FF2B5EF4-FFF2-40B4-BE49-F238E27FC236}">
                <a16:creationId xmlns:a16="http://schemas.microsoft.com/office/drawing/2014/main" id="{9412CF5D-F479-7C1F-DFC6-BDFB9796AB94}"/>
              </a:ext>
            </a:extLst>
          </p:cNvPr>
          <p:cNvSpPr/>
          <p:nvPr/>
        </p:nvSpPr>
        <p:spPr bwMode="auto">
          <a:xfrm>
            <a:off x="1960430" y="473785"/>
            <a:ext cx="1001712" cy="804862"/>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 fmla="*/ 0 w 1002506"/>
              <a:gd name="connsiteY0" fmla="*/ 0 h 823912"/>
              <a:gd name="connsiteX1" fmla="*/ 792956 w 1002506"/>
              <a:gd name="connsiteY1" fmla="*/ 4762 h 823912"/>
              <a:gd name="connsiteX2" fmla="*/ 1002506 w 1002506"/>
              <a:gd name="connsiteY2" fmla="*/ 404812 h 823912"/>
              <a:gd name="connsiteX3" fmla="*/ 792956 w 1002506"/>
              <a:gd name="connsiteY3" fmla="*/ 823912 h 823912"/>
              <a:gd name="connsiteX4" fmla="*/ 5556 w 1002506"/>
              <a:gd name="connsiteY4" fmla="*/ 823912 h 823912"/>
              <a:gd name="connsiteX5" fmla="*/ 0 w 1002506"/>
              <a:gd name="connsiteY5" fmla="*/ 0 h 823912"/>
              <a:gd name="connsiteX0" fmla="*/ 0 w 997744"/>
              <a:gd name="connsiteY0" fmla="*/ 1 h 819150"/>
              <a:gd name="connsiteX1" fmla="*/ 788194 w 997744"/>
              <a:gd name="connsiteY1" fmla="*/ 0 h 819150"/>
              <a:gd name="connsiteX2" fmla="*/ 997744 w 997744"/>
              <a:gd name="connsiteY2" fmla="*/ 400050 h 819150"/>
              <a:gd name="connsiteX3" fmla="*/ 788194 w 997744"/>
              <a:gd name="connsiteY3" fmla="*/ 819150 h 819150"/>
              <a:gd name="connsiteX4" fmla="*/ 794 w 997744"/>
              <a:gd name="connsiteY4" fmla="*/ 819150 h 819150"/>
              <a:gd name="connsiteX5" fmla="*/ 0 w 997744"/>
              <a:gd name="connsiteY5" fmla="*/ 1 h 819150"/>
              <a:gd name="connsiteX0" fmla="*/ 3980 w 1001724"/>
              <a:gd name="connsiteY0" fmla="*/ 1 h 819150"/>
              <a:gd name="connsiteX1" fmla="*/ 792174 w 1001724"/>
              <a:gd name="connsiteY1" fmla="*/ 0 h 819150"/>
              <a:gd name="connsiteX2" fmla="*/ 1001724 w 1001724"/>
              <a:gd name="connsiteY2" fmla="*/ 400050 h 819150"/>
              <a:gd name="connsiteX3" fmla="*/ 792174 w 1001724"/>
              <a:gd name="connsiteY3" fmla="*/ 819150 h 819150"/>
              <a:gd name="connsiteX4" fmla="*/ 11 w 1001724"/>
              <a:gd name="connsiteY4" fmla="*/ 797719 h 819150"/>
              <a:gd name="connsiteX5" fmla="*/ 3980 w 1001724"/>
              <a:gd name="connsiteY5" fmla="*/ 1 h 819150"/>
              <a:gd name="connsiteX0" fmla="*/ 3980 w 1001724"/>
              <a:gd name="connsiteY0" fmla="*/ 1 h 804862"/>
              <a:gd name="connsiteX1" fmla="*/ 792174 w 1001724"/>
              <a:gd name="connsiteY1" fmla="*/ 0 h 804862"/>
              <a:gd name="connsiteX2" fmla="*/ 1001724 w 1001724"/>
              <a:gd name="connsiteY2" fmla="*/ 400050 h 804862"/>
              <a:gd name="connsiteX3" fmla="*/ 799318 w 1001724"/>
              <a:gd name="connsiteY3" fmla="*/ 804862 h 804862"/>
              <a:gd name="connsiteX4" fmla="*/ 11 w 1001724"/>
              <a:gd name="connsiteY4" fmla="*/ 797719 h 804862"/>
              <a:gd name="connsiteX5" fmla="*/ 3980 w 1001724"/>
              <a:gd name="connsiteY5" fmla="*/ 1 h 804862"/>
              <a:gd name="connsiteX0" fmla="*/ 0 w 1016794"/>
              <a:gd name="connsiteY0" fmla="*/ 0 h 807242"/>
              <a:gd name="connsiteX1" fmla="*/ 807244 w 1016794"/>
              <a:gd name="connsiteY1" fmla="*/ 2380 h 807242"/>
              <a:gd name="connsiteX2" fmla="*/ 1016794 w 1016794"/>
              <a:gd name="connsiteY2" fmla="*/ 402430 h 807242"/>
              <a:gd name="connsiteX3" fmla="*/ 814388 w 1016794"/>
              <a:gd name="connsiteY3" fmla="*/ 807242 h 807242"/>
              <a:gd name="connsiteX4" fmla="*/ 15081 w 1016794"/>
              <a:gd name="connsiteY4" fmla="*/ 800099 h 807242"/>
              <a:gd name="connsiteX5" fmla="*/ 0 w 1016794"/>
              <a:gd name="connsiteY5" fmla="*/ 0 h 807242"/>
              <a:gd name="connsiteX0" fmla="*/ 3981 w 1001725"/>
              <a:gd name="connsiteY0" fmla="*/ 0 h 807242"/>
              <a:gd name="connsiteX1" fmla="*/ 792175 w 1001725"/>
              <a:gd name="connsiteY1" fmla="*/ 2380 h 807242"/>
              <a:gd name="connsiteX2" fmla="*/ 1001725 w 1001725"/>
              <a:gd name="connsiteY2" fmla="*/ 402430 h 807242"/>
              <a:gd name="connsiteX3" fmla="*/ 799319 w 1001725"/>
              <a:gd name="connsiteY3" fmla="*/ 807242 h 807242"/>
              <a:gd name="connsiteX4" fmla="*/ 12 w 1001725"/>
              <a:gd name="connsiteY4" fmla="*/ 800099 h 807242"/>
              <a:gd name="connsiteX5" fmla="*/ 3981 w 1001725"/>
              <a:gd name="connsiteY5" fmla="*/ 0 h 807242"/>
              <a:gd name="connsiteX0" fmla="*/ 0 w 1007269"/>
              <a:gd name="connsiteY0" fmla="*/ 0 h 807242"/>
              <a:gd name="connsiteX1" fmla="*/ 797719 w 1007269"/>
              <a:gd name="connsiteY1" fmla="*/ 2380 h 807242"/>
              <a:gd name="connsiteX2" fmla="*/ 1007269 w 1007269"/>
              <a:gd name="connsiteY2" fmla="*/ 402430 h 807242"/>
              <a:gd name="connsiteX3" fmla="*/ 804863 w 1007269"/>
              <a:gd name="connsiteY3" fmla="*/ 807242 h 807242"/>
              <a:gd name="connsiteX4" fmla="*/ 5556 w 1007269"/>
              <a:gd name="connsiteY4" fmla="*/ 800099 h 807242"/>
              <a:gd name="connsiteX5" fmla="*/ 0 w 1007269"/>
              <a:gd name="connsiteY5" fmla="*/ 0 h 807242"/>
              <a:gd name="connsiteX0" fmla="*/ 1611 w 1001736"/>
              <a:gd name="connsiteY0" fmla="*/ 2383 h 804862"/>
              <a:gd name="connsiteX1" fmla="*/ 792186 w 1001736"/>
              <a:gd name="connsiteY1" fmla="*/ 0 h 804862"/>
              <a:gd name="connsiteX2" fmla="*/ 1001736 w 1001736"/>
              <a:gd name="connsiteY2" fmla="*/ 400050 h 804862"/>
              <a:gd name="connsiteX3" fmla="*/ 799330 w 1001736"/>
              <a:gd name="connsiteY3" fmla="*/ 804862 h 804862"/>
              <a:gd name="connsiteX4" fmla="*/ 23 w 1001736"/>
              <a:gd name="connsiteY4" fmla="*/ 797719 h 804862"/>
              <a:gd name="connsiteX5" fmla="*/ 1611 w 1001736"/>
              <a:gd name="connsiteY5" fmla="*/ 2383 h 80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11AFEE"/>
          </a:soli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8" name="TextBox 42">
            <a:extLst>
              <a:ext uri="{FF2B5EF4-FFF2-40B4-BE49-F238E27FC236}">
                <a16:creationId xmlns:a16="http://schemas.microsoft.com/office/drawing/2014/main" id="{DD9DC42D-6B32-D0D8-CA99-BF990F83F37A}"/>
              </a:ext>
            </a:extLst>
          </p:cNvPr>
          <p:cNvSpPr txBox="1">
            <a:spLocks noChangeArrowheads="1"/>
          </p:cNvSpPr>
          <p:nvPr/>
        </p:nvSpPr>
        <p:spPr bwMode="auto">
          <a:xfrm>
            <a:off x="1987419" y="512769"/>
            <a:ext cx="841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Palatino Linotype" pitchFamily="18" charset="0"/>
                <a:cs typeface="Arial" charset="0"/>
              </a:defRPr>
            </a:lvl1pPr>
            <a:lvl2pPr marL="742950" indent="-285750" eaLnBrk="0" hangingPunct="0">
              <a:defRPr>
                <a:solidFill>
                  <a:schemeClr val="tx1"/>
                </a:solidFill>
                <a:latin typeface="Palatino Linotype" pitchFamily="18" charset="0"/>
                <a:cs typeface="Arial" charset="0"/>
              </a:defRPr>
            </a:lvl2pPr>
            <a:lvl3pPr marL="1143000" indent="-228600" eaLnBrk="0" hangingPunct="0">
              <a:defRPr>
                <a:solidFill>
                  <a:schemeClr val="tx1"/>
                </a:solidFill>
                <a:latin typeface="Palatino Linotype" pitchFamily="18" charset="0"/>
                <a:cs typeface="Arial" charset="0"/>
              </a:defRPr>
            </a:lvl3pPr>
            <a:lvl4pPr marL="1600200" indent="-228600" eaLnBrk="0" hangingPunct="0">
              <a:defRPr>
                <a:solidFill>
                  <a:schemeClr val="tx1"/>
                </a:solidFill>
                <a:latin typeface="Palatino Linotype" pitchFamily="18" charset="0"/>
                <a:cs typeface="Arial" charset="0"/>
              </a:defRPr>
            </a:lvl4pPr>
            <a:lvl5pPr marL="2057400" indent="-228600" eaLnBrk="0" hangingPunct="0">
              <a:defRPr>
                <a:solidFill>
                  <a:schemeClr val="tx1"/>
                </a:solidFill>
                <a:latin typeface="Palatino Linotype" pitchFamily="18" charset="0"/>
                <a:cs typeface="Arial" charset="0"/>
              </a:defRPr>
            </a:lvl5pPr>
            <a:lvl6pPr marL="2514600" indent="-228600" eaLnBrk="0" fontAlgn="base" hangingPunct="0">
              <a:spcBef>
                <a:spcPct val="0"/>
              </a:spcBef>
              <a:spcAft>
                <a:spcPct val="0"/>
              </a:spcAft>
              <a:defRPr>
                <a:solidFill>
                  <a:schemeClr val="tx1"/>
                </a:solidFill>
                <a:latin typeface="Palatino Linotype" pitchFamily="18" charset="0"/>
                <a:cs typeface="Arial" charset="0"/>
              </a:defRPr>
            </a:lvl6pPr>
            <a:lvl7pPr marL="2971800" indent="-228600" eaLnBrk="0" fontAlgn="base" hangingPunct="0">
              <a:spcBef>
                <a:spcPct val="0"/>
              </a:spcBef>
              <a:spcAft>
                <a:spcPct val="0"/>
              </a:spcAft>
              <a:defRPr>
                <a:solidFill>
                  <a:schemeClr val="tx1"/>
                </a:solidFill>
                <a:latin typeface="Palatino Linotype" pitchFamily="18" charset="0"/>
                <a:cs typeface="Arial" charset="0"/>
              </a:defRPr>
            </a:lvl7pPr>
            <a:lvl8pPr marL="3429000" indent="-228600" eaLnBrk="0" fontAlgn="base" hangingPunct="0">
              <a:spcBef>
                <a:spcPct val="0"/>
              </a:spcBef>
              <a:spcAft>
                <a:spcPct val="0"/>
              </a:spcAft>
              <a:defRPr>
                <a:solidFill>
                  <a:schemeClr val="tx1"/>
                </a:solidFill>
                <a:latin typeface="Palatino Linotype" pitchFamily="18" charset="0"/>
                <a:cs typeface="Arial" charset="0"/>
              </a:defRPr>
            </a:lvl8pPr>
            <a:lvl9pPr marL="3886200" indent="-228600" eaLnBrk="0" fontAlgn="base" hangingPunct="0">
              <a:spcBef>
                <a:spcPct val="0"/>
              </a:spcBef>
              <a:spcAft>
                <a:spcPct val="0"/>
              </a:spcAft>
              <a:defRPr>
                <a:solidFill>
                  <a:schemeClr val="tx1"/>
                </a:solidFill>
                <a:latin typeface="Palatino Linotype" pitchFamily="18" charset="0"/>
                <a:cs typeface="Arial" charset="0"/>
              </a:defRPr>
            </a:lvl9pPr>
          </a:lstStyle>
          <a:p>
            <a:pPr eaLnBrk="1" hangingPunct="1">
              <a:defRPr/>
            </a:pPr>
            <a:r>
              <a:rPr lang="en-US" sz="3600" b="1" kern="0">
                <a:solidFill>
                  <a:srgbClr val="FFFF00"/>
                </a:solidFill>
                <a:latin typeface="Verdana" pitchFamily="34" charset="0"/>
              </a:rPr>
              <a:t>02</a:t>
            </a:r>
          </a:p>
        </p:txBody>
      </p:sp>
      <p:sp>
        <p:nvSpPr>
          <p:cNvPr id="9" name="Freeform 17">
            <a:extLst>
              <a:ext uri="{FF2B5EF4-FFF2-40B4-BE49-F238E27FC236}">
                <a16:creationId xmlns:a16="http://schemas.microsoft.com/office/drawing/2014/main" id="{AEB693ED-476B-E950-769B-2EB75A7D8DE8}"/>
              </a:ext>
            </a:extLst>
          </p:cNvPr>
          <p:cNvSpPr/>
          <p:nvPr/>
        </p:nvSpPr>
        <p:spPr bwMode="auto">
          <a:xfrm>
            <a:off x="278936" y="473785"/>
            <a:ext cx="1681494" cy="1639977"/>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 fmla="*/ 4762 w 3657600"/>
              <a:gd name="connsiteY0" fmla="*/ 2629514 h 2629514"/>
              <a:gd name="connsiteX1" fmla="*/ 0 w 3657600"/>
              <a:gd name="connsiteY1" fmla="*/ 1828800 h 2629514"/>
              <a:gd name="connsiteX2" fmla="*/ 3657600 w 3657600"/>
              <a:gd name="connsiteY2" fmla="*/ 0 h 2629514"/>
              <a:gd name="connsiteX3" fmla="*/ 3657600 w 3657600"/>
              <a:gd name="connsiteY3" fmla="*/ 796413 h 2629514"/>
              <a:gd name="connsiteX4" fmla="*/ 4762 w 3657600"/>
              <a:gd name="connsiteY4" fmla="*/ 2629514 h 2629514"/>
              <a:gd name="connsiteX0" fmla="*/ 137 w 3667263"/>
              <a:gd name="connsiteY0" fmla="*/ 2624751 h 2624751"/>
              <a:gd name="connsiteX1" fmla="*/ 9663 w 3667263"/>
              <a:gd name="connsiteY1" fmla="*/ 1828800 h 2624751"/>
              <a:gd name="connsiteX2" fmla="*/ 3667263 w 3667263"/>
              <a:gd name="connsiteY2" fmla="*/ 0 h 2624751"/>
              <a:gd name="connsiteX3" fmla="*/ 3667263 w 3667263"/>
              <a:gd name="connsiteY3" fmla="*/ 796413 h 2624751"/>
              <a:gd name="connsiteX4" fmla="*/ 137 w 3667263"/>
              <a:gd name="connsiteY4" fmla="*/ 2624751 h 2624751"/>
              <a:gd name="connsiteX0" fmla="*/ 4761 w 3657600"/>
              <a:gd name="connsiteY0" fmla="*/ 2634276 h 2634276"/>
              <a:gd name="connsiteX1" fmla="*/ 0 w 3657600"/>
              <a:gd name="connsiteY1" fmla="*/ 1828800 h 2634276"/>
              <a:gd name="connsiteX2" fmla="*/ 3657600 w 3657600"/>
              <a:gd name="connsiteY2" fmla="*/ 0 h 2634276"/>
              <a:gd name="connsiteX3" fmla="*/ 3657600 w 3657600"/>
              <a:gd name="connsiteY3" fmla="*/ 796413 h 2634276"/>
              <a:gd name="connsiteX4" fmla="*/ 4761 w 3657600"/>
              <a:gd name="connsiteY4" fmla="*/ 2634276 h 2634276"/>
              <a:gd name="connsiteX0" fmla="*/ 459 w 3653298"/>
              <a:gd name="connsiteY0" fmla="*/ 2634276 h 2634276"/>
              <a:gd name="connsiteX1" fmla="*/ 460 w 3653298"/>
              <a:gd name="connsiteY1" fmla="*/ 1828800 h 2634276"/>
              <a:gd name="connsiteX2" fmla="*/ 3653298 w 3653298"/>
              <a:gd name="connsiteY2" fmla="*/ 0 h 2634276"/>
              <a:gd name="connsiteX3" fmla="*/ 3653298 w 3653298"/>
              <a:gd name="connsiteY3" fmla="*/ 796413 h 2634276"/>
              <a:gd name="connsiteX4" fmla="*/ 459 w 3653298"/>
              <a:gd name="connsiteY4" fmla="*/ 2634276 h 2634276"/>
              <a:gd name="connsiteX0" fmla="*/ 1 w 3652840"/>
              <a:gd name="connsiteY0" fmla="*/ 2634276 h 2634276"/>
              <a:gd name="connsiteX1" fmla="*/ 2299608 w 3652840"/>
              <a:gd name="connsiteY1" fmla="*/ 683740 h 2634276"/>
              <a:gd name="connsiteX2" fmla="*/ 3652840 w 3652840"/>
              <a:gd name="connsiteY2" fmla="*/ 0 h 2634276"/>
              <a:gd name="connsiteX3" fmla="*/ 3652840 w 3652840"/>
              <a:gd name="connsiteY3" fmla="*/ 796413 h 2634276"/>
              <a:gd name="connsiteX4" fmla="*/ 1 w 3652840"/>
              <a:gd name="connsiteY4" fmla="*/ 2634276 h 2634276"/>
              <a:gd name="connsiteX0" fmla="*/ 0 w 3652839"/>
              <a:gd name="connsiteY0" fmla="*/ 2634276 h 2634276"/>
              <a:gd name="connsiteX1" fmla="*/ 2299607 w 3652839"/>
              <a:gd name="connsiteY1" fmla="*/ 683740 h 2634276"/>
              <a:gd name="connsiteX2" fmla="*/ 3652839 w 3652839"/>
              <a:gd name="connsiteY2" fmla="*/ 0 h 2634276"/>
              <a:gd name="connsiteX3" fmla="*/ 3652839 w 3652839"/>
              <a:gd name="connsiteY3" fmla="*/ 796413 h 2634276"/>
              <a:gd name="connsiteX4" fmla="*/ 0 w 3652839"/>
              <a:gd name="connsiteY4" fmla="*/ 2634276 h 2634276"/>
              <a:gd name="connsiteX0" fmla="*/ 0 w 1672869"/>
              <a:gd name="connsiteY0" fmla="*/ 1640359 h 1640359"/>
              <a:gd name="connsiteX1" fmla="*/ 319637 w 1672869"/>
              <a:gd name="connsiteY1" fmla="*/ 683740 h 1640359"/>
              <a:gd name="connsiteX2" fmla="*/ 1672869 w 1672869"/>
              <a:gd name="connsiteY2" fmla="*/ 0 h 1640359"/>
              <a:gd name="connsiteX3" fmla="*/ 1672869 w 1672869"/>
              <a:gd name="connsiteY3" fmla="*/ 796413 h 1640359"/>
              <a:gd name="connsiteX4" fmla="*/ 0 w 1672869"/>
              <a:gd name="connsiteY4" fmla="*/ 1640359 h 1640359"/>
              <a:gd name="connsiteX0" fmla="*/ 8837 w 1681706"/>
              <a:gd name="connsiteY0" fmla="*/ 1640359 h 1640359"/>
              <a:gd name="connsiteX1" fmla="*/ 0 w 1681706"/>
              <a:gd name="connsiteY1" fmla="*/ 861495 h 1640359"/>
              <a:gd name="connsiteX2" fmla="*/ 1681706 w 1681706"/>
              <a:gd name="connsiteY2" fmla="*/ 0 h 1640359"/>
              <a:gd name="connsiteX3" fmla="*/ 1681706 w 1681706"/>
              <a:gd name="connsiteY3" fmla="*/ 796413 h 1640359"/>
              <a:gd name="connsiteX4" fmla="*/ 8837 w 1681706"/>
              <a:gd name="connsiteY4" fmla="*/ 1640359 h 1640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706" h="1640359">
                <a:moveTo>
                  <a:pt x="8837" y="1640359"/>
                </a:moveTo>
                <a:cubicBezTo>
                  <a:pt x="5891" y="1380738"/>
                  <a:pt x="2946" y="1121116"/>
                  <a:pt x="0" y="861495"/>
                </a:cubicBezTo>
                <a:lnTo>
                  <a:pt x="1681706" y="0"/>
                </a:lnTo>
                <a:lnTo>
                  <a:pt x="1681706" y="796413"/>
                </a:lnTo>
                <a:lnTo>
                  <a:pt x="8837" y="1640359"/>
                </a:lnTo>
                <a:close/>
              </a:path>
            </a:pathLst>
          </a:custGeom>
          <a:gradFill flip="none" rotWithShape="1">
            <a:gsLst>
              <a:gs pos="0">
                <a:srgbClr val="11AFEE">
                  <a:lumMod val="80000"/>
                </a:srgbClr>
              </a:gs>
              <a:gs pos="35000">
                <a:srgbClr val="11AFEE">
                  <a:shade val="67500"/>
                  <a:satMod val="115000"/>
                </a:srgbClr>
              </a:gs>
              <a:gs pos="70000">
                <a:srgbClr val="11AFEE">
                  <a:shade val="100000"/>
                  <a:satMod val="115000"/>
                </a:srgbClr>
              </a:gs>
            </a:gsLst>
            <a:lin ang="810000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10" name="Rectangle 9">
            <a:extLst>
              <a:ext uri="{FF2B5EF4-FFF2-40B4-BE49-F238E27FC236}">
                <a16:creationId xmlns:a16="http://schemas.microsoft.com/office/drawing/2014/main" id="{AB93E868-C3B5-B18D-8957-E69A45CFF9DE}"/>
              </a:ext>
            </a:extLst>
          </p:cNvPr>
          <p:cNvSpPr/>
          <p:nvPr/>
        </p:nvSpPr>
        <p:spPr>
          <a:xfrm>
            <a:off x="480719" y="904306"/>
            <a:ext cx="1313181" cy="646331"/>
          </a:xfrm>
          <a:prstGeom prst="rect">
            <a:avLst/>
          </a:prstGeom>
        </p:spPr>
        <p:txBody>
          <a:bodyPr wrap="none">
            <a:spAutoFit/>
            <a:scene3d>
              <a:camera prst="perspectiveContrastingRightFacing">
                <a:rot lat="1584000" lon="19024694" rev="232106"/>
              </a:camera>
              <a:lightRig rig="threePt" dir="t"/>
            </a:scene3d>
          </a:bodyPr>
          <a:lstStyle/>
          <a:p>
            <a:pPr algn="ctr">
              <a:defRPr/>
            </a:pPr>
            <a:r>
              <a:rPr lang="en-US" sz="3600" b="1" kern="0">
                <a:solidFill>
                  <a:srgbClr val="FFFF00"/>
                </a:solidFill>
                <a:effectLst>
                  <a:glow rad="114300">
                    <a:srgbClr val="095979">
                      <a:alpha val="80000"/>
                    </a:srgbClr>
                  </a:glow>
                </a:effectLst>
                <a:latin typeface="Arial" pitchFamily="34" charset="0"/>
                <a:cs typeface="Arial" pitchFamily="34" charset="0"/>
              </a:rPr>
              <a:t>Phần</a:t>
            </a:r>
          </a:p>
        </p:txBody>
      </p:sp>
      <p:pic>
        <p:nvPicPr>
          <p:cNvPr id="17" name="Picture 16" descr="A picture containing water, boat, outdoor, sunset&#10;&#10;Description automatically generated">
            <a:extLst>
              <a:ext uri="{FF2B5EF4-FFF2-40B4-BE49-F238E27FC236}">
                <a16:creationId xmlns:a16="http://schemas.microsoft.com/office/drawing/2014/main" id="{7BB10B8D-40BC-355F-AFFF-D6C74DD36E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76080" y="0"/>
            <a:ext cx="6615920" cy="6858000"/>
          </a:xfrm>
          <a:prstGeom prst="rect">
            <a:avLst/>
          </a:prstGeom>
        </p:spPr>
      </p:pic>
    </p:spTree>
    <p:extLst>
      <p:ext uri="{BB962C8B-B14F-4D97-AF65-F5344CB8AC3E}">
        <p14:creationId xmlns:p14="http://schemas.microsoft.com/office/powerpoint/2010/main" val="389822670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F516AD9-C8BB-C766-C890-38C507C25E6D}"/>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FABA730E-F86F-88FC-599C-337CE220F1E6}"/>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2" name="Object 1">
            <a:extLst>
              <a:ext uri="{FF2B5EF4-FFF2-40B4-BE49-F238E27FC236}">
                <a16:creationId xmlns:a16="http://schemas.microsoft.com/office/drawing/2014/main" id="{8283FA6B-0FC7-6405-00FB-AAF814CD2567}"/>
              </a:ext>
            </a:extLst>
          </p:cNvPr>
          <p:cNvGraphicFramePr>
            <a:graphicFrameLocks noChangeAspect="1"/>
          </p:cNvGraphicFramePr>
          <p:nvPr>
            <p:extLst>
              <p:ext uri="{D42A27DB-BD31-4B8C-83A1-F6EECF244321}">
                <p14:modId xmlns:p14="http://schemas.microsoft.com/office/powerpoint/2010/main" val="1982058498"/>
              </p:ext>
            </p:extLst>
          </p:nvPr>
        </p:nvGraphicFramePr>
        <p:xfrm>
          <a:off x="668099" y="614389"/>
          <a:ext cx="10382774" cy="6070849"/>
        </p:xfrm>
        <a:graphic>
          <a:graphicData uri="http://schemas.openxmlformats.org/presentationml/2006/ole">
            <mc:AlternateContent xmlns:mc="http://schemas.openxmlformats.org/markup-compatibility/2006">
              <mc:Choice xmlns:v="urn:schemas-microsoft-com:vml" Requires="v">
                <p:oleObj spid="_x0000_s27649" name="Worksheet" r:id="rId4" imgW="11582280" imgH="6772155" progId="Excel.Sheet.8">
                  <p:embed/>
                </p:oleObj>
              </mc:Choice>
              <mc:Fallback>
                <p:oleObj name="Worksheet" r:id="rId4" imgW="11582280" imgH="6772155" progId="Excel.Sheet.8">
                  <p:embed/>
                  <p:pic>
                    <p:nvPicPr>
                      <p:cNvPr id="2" name="Object 1">
                        <a:extLst>
                          <a:ext uri="{FF2B5EF4-FFF2-40B4-BE49-F238E27FC236}">
                            <a16:creationId xmlns:a16="http://schemas.microsoft.com/office/drawing/2014/main" id="{8283FA6B-0FC7-6405-00FB-AAF814CD2567}"/>
                          </a:ext>
                        </a:extLst>
                      </p:cNvPr>
                      <p:cNvPicPr/>
                      <p:nvPr/>
                    </p:nvPicPr>
                    <p:blipFill>
                      <a:blip r:embed="rId5"/>
                      <a:stretch>
                        <a:fillRect/>
                      </a:stretch>
                    </p:blipFill>
                    <p:spPr>
                      <a:xfrm>
                        <a:off x="668099" y="614389"/>
                        <a:ext cx="10382774" cy="6070849"/>
                      </a:xfrm>
                      <a:prstGeom prst="rect">
                        <a:avLst/>
                      </a:prstGeom>
                    </p:spPr>
                  </p:pic>
                </p:oleObj>
              </mc:Fallback>
            </mc:AlternateContent>
          </a:graphicData>
        </a:graphic>
      </p:graphicFrame>
    </p:spTree>
    <p:extLst>
      <p:ext uri="{BB962C8B-B14F-4D97-AF65-F5344CB8AC3E}">
        <p14:creationId xmlns:p14="http://schemas.microsoft.com/office/powerpoint/2010/main" val="1386009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549593703"/>
              </p:ext>
            </p:extLst>
          </p:nvPr>
        </p:nvGraphicFramePr>
        <p:xfrm>
          <a:off x="370264" y="694576"/>
          <a:ext cx="11735049" cy="109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grass, mammal, bovine, horse&#10;&#10;Description automatically generated">
            <a:extLst>
              <a:ext uri="{FF2B5EF4-FFF2-40B4-BE49-F238E27FC236}">
                <a16:creationId xmlns:a16="http://schemas.microsoft.com/office/drawing/2014/main" id="{D8881F75-B80E-6D38-9408-37BEA365B5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27904" y="1652631"/>
            <a:ext cx="3874070" cy="2642994"/>
          </a:xfrm>
          <a:prstGeom prst="rect">
            <a:avLst/>
          </a:prstGeom>
        </p:spPr>
      </p:pic>
      <p:sp>
        <p:nvSpPr>
          <p:cNvPr id="11" name="TextBox 10">
            <a:extLst>
              <a:ext uri="{FF2B5EF4-FFF2-40B4-BE49-F238E27FC236}">
                <a16:creationId xmlns:a16="http://schemas.microsoft.com/office/drawing/2014/main" id="{6220529F-F711-0C6B-EEFD-3905ECF34CAE}"/>
              </a:ext>
            </a:extLst>
          </p:cNvPr>
          <p:cNvSpPr txBox="1"/>
          <p:nvPr/>
        </p:nvSpPr>
        <p:spPr>
          <a:xfrm>
            <a:off x="1136160" y="1652631"/>
            <a:ext cx="6088403" cy="5452775"/>
          </a:xfrm>
          <a:prstGeom prst="rect">
            <a:avLst/>
          </a:prstGeom>
          <a:noFill/>
        </p:spPr>
        <p:txBody>
          <a:bodyPr wrap="square" rtlCol="0">
            <a:spAutoFit/>
          </a:bodyPr>
          <a:lstStyle/>
          <a:p>
            <a:pPr marL="342900" indent="-342900" algn="just" defTabSz="1219170">
              <a:spcBef>
                <a:spcPts val="400"/>
              </a:spcBef>
              <a:spcAft>
                <a:spcPts val="400"/>
              </a:spcAft>
              <a:buFont typeface="Wingdings" panose="05000000000000000000" pitchFamily="2" charset="2"/>
              <a:buChar char="q"/>
              <a:defRPr/>
            </a:pPr>
            <a:r>
              <a:rPr lang="it-IT" sz="1900" spc="-10" dirty="0">
                <a:latin typeface="Times New Roman" panose="02020603050405020304" pitchFamily="18" charset="0"/>
                <a:ea typeface="Times New Roman" panose="02020603050405020304" pitchFamily="18" charset="0"/>
              </a:rPr>
              <a:t>Tập trung chỉ đạo thu hoạch lúa vụ Đông Xuân, chuẩn bị triển khai sản xuất vụ Hè Thu</a:t>
            </a:r>
            <a:endParaRPr lang="it-IT" sz="1900" spc="-10" dirty="0">
              <a:effectLst/>
              <a:latin typeface="Times New Roman" panose="02020603050405020304" pitchFamily="18" charset="0"/>
              <a:ea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1900" spc="-10" dirty="0">
                <a:effectLst/>
                <a:latin typeface="Times New Roman" panose="02020603050405020304" pitchFamily="18" charset="0"/>
                <a:ea typeface="Times New Roman" panose="02020603050405020304" pitchFamily="18" charset="0"/>
              </a:rPr>
              <a:t>Tiếp tục </a:t>
            </a:r>
            <a:r>
              <a:rPr lang="en-US" sz="1900" dirty="0" err="1">
                <a:effectLst/>
                <a:latin typeface="Times New Roman" panose="02020603050405020304" pitchFamily="18" charset="0"/>
                <a:ea typeface="Times New Roman" panose="02020603050405020304" pitchFamily="18" charset="0"/>
              </a:rPr>
              <a:t>thực</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hiện</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chuyển</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đổi</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mạnh</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mẽ</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cơ</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cấu</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cây</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trồng</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vật</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nuôi</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năm</a:t>
            </a:r>
            <a:r>
              <a:rPr lang="en-US" sz="1900" dirty="0">
                <a:effectLst/>
                <a:latin typeface="Times New Roman" panose="02020603050405020304" pitchFamily="18" charset="0"/>
                <a:ea typeface="Times New Roman" panose="02020603050405020304" pitchFamily="18" charset="0"/>
              </a:rPr>
              <a:t> 2023 </a:t>
            </a:r>
            <a:r>
              <a:rPr lang="en-US" sz="1900" dirty="0" err="1">
                <a:effectLst/>
                <a:latin typeface="Times New Roman" panose="02020603050405020304" pitchFamily="18" charset="0"/>
                <a:ea typeface="Times New Roman" panose="02020603050405020304" pitchFamily="18" charset="0"/>
              </a:rPr>
              <a:t>và</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định</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hướng</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các</a:t>
            </a:r>
            <a:r>
              <a:rPr lang="en-US" sz="1900" dirty="0">
                <a:effectLst/>
                <a:latin typeface="Times New Roman" panose="02020603050405020304" pitchFamily="18" charset="0"/>
                <a:ea typeface="Times New Roman" panose="02020603050405020304" pitchFamily="18" charset="0"/>
              </a:rPr>
              <a:t> </a:t>
            </a:r>
            <a:r>
              <a:rPr lang="en-US" sz="1900" dirty="0" err="1">
                <a:effectLst/>
                <a:latin typeface="Times New Roman" panose="02020603050405020304" pitchFamily="18" charset="0"/>
                <a:ea typeface="Times New Roman" panose="02020603050405020304" pitchFamily="18" charset="0"/>
              </a:rPr>
              <a:t>năm</a:t>
            </a:r>
            <a:r>
              <a:rPr lang="en-US" sz="1900" dirty="0">
                <a:effectLst/>
                <a:latin typeface="Times New Roman" panose="02020603050405020304" pitchFamily="18" charset="0"/>
                <a:ea typeface="Times New Roman" panose="02020603050405020304" pitchFamily="18" charset="0"/>
              </a:rPr>
              <a:t> 2024, 2025</a:t>
            </a:r>
            <a:endPar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defTabSz="1219170">
              <a:spcBef>
                <a:spcPts val="400"/>
              </a:spcBef>
              <a:spcAft>
                <a:spcPts val="400"/>
              </a:spcAft>
              <a:buFont typeface="Wingdings" pitchFamily="2" charset="2"/>
              <a:buChar char="Ø"/>
              <a:defRPr/>
            </a:pPr>
            <a:r>
              <a:rPr lang="it-IT" sz="2000" dirty="0">
                <a:latin typeface="Times New Roman" pitchFamily="18" charset="0"/>
                <a:cs typeface="Times New Roman" pitchFamily="18" charset="0"/>
              </a:rPr>
              <a:t>Lúa chất lượng cao: Diện tích 10.000 ha, tập trung ở các huyện, thị xã: An Nhơn 1.800 ha, Tuy Phước 1.500 ha, Hoài Nhơn 1.500 ha, Tây Sơn 1.160 ha, Hoài Ân 1.000 ha, Phù Mỹ 1.000 ha,…</a:t>
            </a:r>
          </a:p>
          <a:p>
            <a:pPr marL="342900" indent="-342900" algn="just" defTabSz="1219170">
              <a:spcBef>
                <a:spcPts val="400"/>
              </a:spcBef>
              <a:spcAft>
                <a:spcPts val="400"/>
              </a:spcAft>
              <a:buFont typeface="Wingdings" pitchFamily="2" charset="2"/>
              <a:buChar char="Ø"/>
              <a:defRPr/>
            </a:pPr>
            <a:r>
              <a:rPr lang="it-IT" sz="2000" dirty="0">
                <a:latin typeface="Times New Roman" pitchFamily="18" charset="0"/>
                <a:cs typeface="Times New Roman" pitchFamily="18" charset="0"/>
              </a:rPr>
              <a:t>Chuyển đổi diện tích trồng lúa, sắn, mía sang trồng ngô với diện tích 786 ha ở các huyện, thị xã: Tây Sơn (248 ha), Phù Mỹ (158 ha), Hoài Ân (108 ha), Hoài Nhơn (78 ha), Phù Cát (32 ha),…</a:t>
            </a:r>
            <a:endParaRPr lang="en-US" sz="2000" dirty="0">
              <a:latin typeface="Times New Roman" pitchFamily="18" charset="0"/>
              <a:cs typeface="Times New Roman" pitchFamily="18" charset="0"/>
            </a:endParaRPr>
          </a:p>
          <a:p>
            <a:pPr marL="342900" indent="-342900" algn="just" defTabSz="1219170">
              <a:spcBef>
                <a:spcPts val="400"/>
              </a:spcBef>
              <a:spcAft>
                <a:spcPts val="400"/>
              </a:spcAft>
              <a:buFont typeface="Wingdings" pitchFamily="2" charset="2"/>
              <a:buChar char="Ø"/>
              <a:defRPr/>
            </a:pPr>
            <a:r>
              <a:rPr lang="it-IT" sz="2000" dirty="0">
                <a:latin typeface="Times New Roman" pitchFamily="18" charset="0"/>
                <a:cs typeface="Times New Roman" pitchFamily="18" charset="0"/>
              </a:rPr>
              <a:t>Thực hiện chuyển đổi diện tích trồng lúa, sắn, mía sang trồng lạc, với diện tích 696 ha ở các huyện: Tây Sơn (292 ha), Phù Cát (128 ha), Phù Mỹ (124 ha).</a:t>
            </a:r>
            <a:endParaRPr lang="en-US" sz="2000" dirty="0">
              <a:latin typeface="Times New Roman" pitchFamily="18" charset="0"/>
              <a:cs typeface="Times New Roman" pitchFamily="18" charset="0"/>
            </a:endParaRPr>
          </a:p>
          <a:p>
            <a:pPr marL="342900" indent="-342900" algn="just" defTabSz="1219170">
              <a:spcBef>
                <a:spcPts val="400"/>
              </a:spcBef>
              <a:spcAft>
                <a:spcPts val="400"/>
              </a:spcAft>
              <a:buFont typeface="Wingdings" panose="05000000000000000000" pitchFamily="2" charset="2"/>
              <a:buChar char="q"/>
              <a:defRPr/>
            </a:pPr>
            <a:endParaRPr lang="vi-VN" sz="1900" spc="-10" dirty="0">
              <a:effectLst/>
              <a:latin typeface="Times New Roman" panose="02020603050405020304" pitchFamily="18" charset="0"/>
              <a:ea typeface="Times New Roman" panose="02020603050405020304" pitchFamily="18" charset="0"/>
            </a:endParaRPr>
          </a:p>
        </p:txBody>
      </p:sp>
      <p:sp>
        <p:nvSpPr>
          <p:cNvPr id="3" name="Title 1">
            <a:extLst>
              <a:ext uri="{FF2B5EF4-FFF2-40B4-BE49-F238E27FC236}">
                <a16:creationId xmlns:a16="http://schemas.microsoft.com/office/drawing/2014/main" id="{1F516AD9-C8BB-C766-C890-38C507C25E6D}"/>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FABA730E-F86F-88FC-599C-337CE220F1E6}"/>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3" name="Picture 2">
            <a:extLst>
              <a:ext uri="{FF2B5EF4-FFF2-40B4-BE49-F238E27FC236}">
                <a16:creationId xmlns:a16="http://schemas.microsoft.com/office/drawing/2014/main" id="{3325BDF4-9E25-C704-2D1B-CCCA0C86B2F8}"/>
              </a:ext>
            </a:extLst>
          </p:cNvPr>
          <p:cNvPicPr>
            <a:picLocks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727903" y="4473109"/>
            <a:ext cx="3874070" cy="2157749"/>
          </a:xfrm>
          <a:prstGeom prst="rect">
            <a:avLst/>
          </a:prstGeom>
          <a:blipFill>
            <a:blip r:embed="rId10"/>
            <a:tile tx="0" ty="0" sx="100000" sy="100000" flip="none" algn="tl"/>
          </a:blipFill>
        </p:spPr>
      </p:pic>
    </p:spTree>
    <p:extLst>
      <p:ext uri="{BB962C8B-B14F-4D97-AF65-F5344CB8AC3E}">
        <p14:creationId xmlns:p14="http://schemas.microsoft.com/office/powerpoint/2010/main" val="2171956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802737463"/>
              </p:ext>
            </p:extLst>
          </p:nvPr>
        </p:nvGraphicFramePr>
        <p:xfrm>
          <a:off x="370264" y="694576"/>
          <a:ext cx="11735049" cy="109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grass, mammal, bovine, horse&#10;&#10;Description automatically generated">
            <a:extLst>
              <a:ext uri="{FF2B5EF4-FFF2-40B4-BE49-F238E27FC236}">
                <a16:creationId xmlns:a16="http://schemas.microsoft.com/office/drawing/2014/main" id="{D8881F75-B80E-6D38-9408-37BEA365B5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27904" y="1652631"/>
            <a:ext cx="3874070" cy="2642994"/>
          </a:xfrm>
          <a:prstGeom prst="rect">
            <a:avLst/>
          </a:prstGeom>
        </p:spPr>
      </p:pic>
      <p:sp>
        <p:nvSpPr>
          <p:cNvPr id="11" name="TextBox 10">
            <a:extLst>
              <a:ext uri="{FF2B5EF4-FFF2-40B4-BE49-F238E27FC236}">
                <a16:creationId xmlns:a16="http://schemas.microsoft.com/office/drawing/2014/main" id="{6220529F-F711-0C6B-EEFD-3905ECF34CAE}"/>
              </a:ext>
            </a:extLst>
          </p:cNvPr>
          <p:cNvSpPr txBox="1"/>
          <p:nvPr/>
        </p:nvSpPr>
        <p:spPr>
          <a:xfrm>
            <a:off x="1136160" y="1652631"/>
            <a:ext cx="6088403" cy="3426579"/>
          </a:xfrm>
          <a:prstGeom prst="rect">
            <a:avLst/>
          </a:prstGeom>
          <a:noFill/>
        </p:spPr>
        <p:txBody>
          <a:bodyPr wrap="square" rtlCol="0">
            <a:spAutoFit/>
          </a:bodyPr>
          <a:lstStyle/>
          <a:p>
            <a:pPr marL="342900" indent="-342900" algn="just" defTabSz="1219170">
              <a:spcBef>
                <a:spcPts val="400"/>
              </a:spcBef>
              <a:spcAft>
                <a:spcPts val="400"/>
              </a:spcAft>
              <a:buFont typeface="Wingdings" panose="05000000000000000000" pitchFamily="2" charset="2"/>
              <a:buChar char="q"/>
              <a:defRPr/>
            </a:pPr>
            <a:r>
              <a:rPr lang="it-IT" sz="1900" spc="-10" dirty="0">
                <a:effectLst/>
                <a:latin typeface="Times New Roman" panose="02020603050405020304" pitchFamily="18" charset="0"/>
                <a:ea typeface="Times New Roman" panose="02020603050405020304" pitchFamily="18" charset="0"/>
              </a:rPr>
              <a:t>Tăng cường công tác quản lý, giám sát công tác chăn nuôi, phòng chống dịch bệnh động vật</a:t>
            </a:r>
            <a:endParaRPr lang="vi-VN" sz="1900" spc="-10" dirty="0">
              <a:effectLst/>
              <a:latin typeface="Times New Roman" panose="02020603050405020304" pitchFamily="18" charset="0"/>
              <a:ea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vi-VN" sz="19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Khắc phục tình trạng tàu cá vi phạm khai thác IUU</a:t>
            </a:r>
          </a:p>
          <a:p>
            <a:pPr marL="342900" indent="-342900" algn="just" defTabSz="1219170">
              <a:spcBef>
                <a:spcPts val="400"/>
              </a:spcBef>
              <a:spcAft>
                <a:spcPts val="400"/>
              </a:spcAft>
              <a:buFont typeface="Wingdings" panose="05000000000000000000" pitchFamily="2" charset="2"/>
              <a:buChar char="q"/>
              <a:defRPr/>
            </a:pPr>
            <a:r>
              <a:rPr lang="it-IT" sz="1900" spc="-10" dirty="0">
                <a:effectLst/>
                <a:latin typeface="Times New Roman" panose="02020603050405020304" pitchFamily="18" charset="0"/>
                <a:ea typeface="Times New Roman" panose="02020603050405020304" pitchFamily="18" charset="0"/>
              </a:rPr>
              <a:t>Tăng cường công tác kiểm tra quản lý đất đai, tài nguyên môi trường</a:t>
            </a:r>
            <a:endParaRPr lang="vi-VN" sz="1900" spc="-10" dirty="0">
              <a:effectLst/>
              <a:latin typeface="Times New Roman" panose="02020603050405020304" pitchFamily="18" charset="0"/>
              <a:ea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nl-NL" sz="1900" dirty="0">
                <a:effectLst/>
                <a:latin typeface="Times New Roman" panose="02020603050405020304" pitchFamily="18" charset="0"/>
                <a:ea typeface="Times New Roman" panose="02020603050405020304" pitchFamily="18" charset="0"/>
              </a:rPr>
              <a:t>Ban hành quy chế tiếp nhận, xử lý thông tin phản ánh đường dây nóng về ô nhiễm môi trường trên địa bàn tỉnh.</a:t>
            </a:r>
            <a:r>
              <a:rPr lang="nl-NL" sz="1900" spc="-10" dirty="0">
                <a:effectLst/>
                <a:latin typeface="Times New Roman" panose="02020603050405020304" pitchFamily="18" charset="0"/>
                <a:ea typeface="Times New Roman" panose="02020603050405020304" pitchFamily="18" charset="0"/>
              </a:rPr>
              <a:t> </a:t>
            </a:r>
            <a:endParaRPr lang="vi-VN" sz="1900" spc="-10" dirty="0">
              <a:latin typeface="Times New Roman" panose="02020603050405020304" pitchFamily="18" charset="0"/>
              <a:ea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vi-VN" sz="1900" dirty="0">
                <a:effectLst/>
                <a:latin typeface="Times New Roman" panose="02020603050405020304" pitchFamily="18" charset="0"/>
                <a:ea typeface="Arial" panose="020B0604020202020204" pitchFamily="34" charset="0"/>
              </a:rPr>
              <a:t>Triển khai hoạt động Tổ công tác kiểm tra, giám sát việc thu gom, vận chuyển, xử lý chất thải rắn sinh hoạt trên địa bàn tỉnh</a:t>
            </a:r>
            <a:endParaRPr lang="vi-VN" sz="1900" spc="-1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1F516AD9-C8BB-C766-C890-38C507C25E6D}"/>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FABA730E-F86F-88FC-599C-337CE220F1E6}"/>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3" name="Picture 2">
            <a:extLst>
              <a:ext uri="{FF2B5EF4-FFF2-40B4-BE49-F238E27FC236}">
                <a16:creationId xmlns:a16="http://schemas.microsoft.com/office/drawing/2014/main" id="{3325BDF4-9E25-C704-2D1B-CCCA0C86B2F8}"/>
              </a:ext>
            </a:extLst>
          </p:cNvPr>
          <p:cNvPicPr>
            <a:picLocks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727903" y="4473109"/>
            <a:ext cx="3874070" cy="2157749"/>
          </a:xfrm>
          <a:prstGeom prst="rect">
            <a:avLst/>
          </a:prstGeom>
          <a:blipFill>
            <a:blip r:embed="rId10"/>
            <a:tile tx="0" ty="0" sx="100000" sy="100000" flip="none" algn="tl"/>
          </a:blipFill>
        </p:spPr>
      </p:pic>
    </p:spTree>
    <p:extLst>
      <p:ext uri="{BB962C8B-B14F-4D97-AF65-F5344CB8AC3E}">
        <p14:creationId xmlns:p14="http://schemas.microsoft.com/office/powerpoint/2010/main" val="831685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48102331"/>
              </p:ext>
            </p:extLst>
          </p:nvPr>
        </p:nvGraphicFramePr>
        <p:xfrm>
          <a:off x="545230" y="771840"/>
          <a:ext cx="7818749" cy="1239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A5E63777-D9B0-CC7C-4534-85577A499B18}"/>
              </a:ext>
            </a:extLst>
          </p:cNvPr>
          <p:cNvSpPr txBox="1">
            <a:spLocks/>
          </p:cNvSpPr>
          <p:nvPr/>
        </p:nvSpPr>
        <p:spPr>
          <a:xfrm>
            <a:off x="545230" y="36276"/>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9923AE74-1EB9-B8B8-7F10-C195957B00FF}"/>
              </a:ext>
            </a:extLst>
          </p:cNvPr>
          <p:cNvCxnSpPr>
            <a:cxnSpLocks/>
          </p:cNvCxnSpPr>
          <p:nvPr/>
        </p:nvCxnSpPr>
        <p:spPr>
          <a:xfrm>
            <a:off x="706097" y="532625"/>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CC3750B6-684E-2355-6101-736BF658C17F}"/>
              </a:ext>
            </a:extLst>
          </p:cNvPr>
          <p:cNvGraphicFramePr>
            <a:graphicFrameLocks noGrp="1"/>
          </p:cNvGraphicFramePr>
          <p:nvPr>
            <p:extLst>
              <p:ext uri="{D42A27DB-BD31-4B8C-83A1-F6EECF244321}">
                <p14:modId xmlns:p14="http://schemas.microsoft.com/office/powerpoint/2010/main" val="1205357652"/>
              </p:ext>
            </p:extLst>
          </p:nvPr>
        </p:nvGraphicFramePr>
        <p:xfrm>
          <a:off x="584463" y="3071216"/>
          <a:ext cx="11165802" cy="3254159"/>
        </p:xfrm>
        <a:graphic>
          <a:graphicData uri="http://schemas.openxmlformats.org/drawingml/2006/table">
            <a:tbl>
              <a:tblPr firstRow="1" firstCol="1" bandRow="1">
                <a:tableStyleId>{5C22544A-7EE6-4342-B048-85BDC9FD1C3A}</a:tableStyleId>
              </a:tblPr>
              <a:tblGrid>
                <a:gridCol w="858040">
                  <a:extLst>
                    <a:ext uri="{9D8B030D-6E8A-4147-A177-3AD203B41FA5}">
                      <a16:colId xmlns:a16="http://schemas.microsoft.com/office/drawing/2014/main" val="2743463290"/>
                    </a:ext>
                  </a:extLst>
                </a:gridCol>
                <a:gridCol w="1300982">
                  <a:extLst>
                    <a:ext uri="{9D8B030D-6E8A-4147-A177-3AD203B41FA5}">
                      <a16:colId xmlns:a16="http://schemas.microsoft.com/office/drawing/2014/main" val="1021947806"/>
                    </a:ext>
                  </a:extLst>
                </a:gridCol>
                <a:gridCol w="678774">
                  <a:extLst>
                    <a:ext uri="{9D8B030D-6E8A-4147-A177-3AD203B41FA5}">
                      <a16:colId xmlns:a16="http://schemas.microsoft.com/office/drawing/2014/main" val="3297799724"/>
                    </a:ext>
                  </a:extLst>
                </a:gridCol>
                <a:gridCol w="923307">
                  <a:extLst>
                    <a:ext uri="{9D8B030D-6E8A-4147-A177-3AD203B41FA5}">
                      <a16:colId xmlns:a16="http://schemas.microsoft.com/office/drawing/2014/main" val="3232784853"/>
                    </a:ext>
                  </a:extLst>
                </a:gridCol>
                <a:gridCol w="923307">
                  <a:extLst>
                    <a:ext uri="{9D8B030D-6E8A-4147-A177-3AD203B41FA5}">
                      <a16:colId xmlns:a16="http://schemas.microsoft.com/office/drawing/2014/main" val="2800308566"/>
                    </a:ext>
                  </a:extLst>
                </a:gridCol>
                <a:gridCol w="810174">
                  <a:extLst>
                    <a:ext uri="{9D8B030D-6E8A-4147-A177-3AD203B41FA5}">
                      <a16:colId xmlns:a16="http://schemas.microsoft.com/office/drawing/2014/main" val="216104659"/>
                    </a:ext>
                  </a:extLst>
                </a:gridCol>
                <a:gridCol w="810174">
                  <a:extLst>
                    <a:ext uri="{9D8B030D-6E8A-4147-A177-3AD203B41FA5}">
                      <a16:colId xmlns:a16="http://schemas.microsoft.com/office/drawing/2014/main" val="597558991"/>
                    </a:ext>
                  </a:extLst>
                </a:gridCol>
                <a:gridCol w="810174">
                  <a:extLst>
                    <a:ext uri="{9D8B030D-6E8A-4147-A177-3AD203B41FA5}">
                      <a16:colId xmlns:a16="http://schemas.microsoft.com/office/drawing/2014/main" val="715635567"/>
                    </a:ext>
                  </a:extLst>
                </a:gridCol>
                <a:gridCol w="810174">
                  <a:extLst>
                    <a:ext uri="{9D8B030D-6E8A-4147-A177-3AD203B41FA5}">
                      <a16:colId xmlns:a16="http://schemas.microsoft.com/office/drawing/2014/main" val="4048912071"/>
                    </a:ext>
                  </a:extLst>
                </a:gridCol>
                <a:gridCol w="810174">
                  <a:extLst>
                    <a:ext uri="{9D8B030D-6E8A-4147-A177-3AD203B41FA5}">
                      <a16:colId xmlns:a16="http://schemas.microsoft.com/office/drawing/2014/main" val="1804790490"/>
                    </a:ext>
                  </a:extLst>
                </a:gridCol>
                <a:gridCol w="810174">
                  <a:extLst>
                    <a:ext uri="{9D8B030D-6E8A-4147-A177-3AD203B41FA5}">
                      <a16:colId xmlns:a16="http://schemas.microsoft.com/office/drawing/2014/main" val="807627081"/>
                    </a:ext>
                  </a:extLst>
                </a:gridCol>
                <a:gridCol w="810174">
                  <a:extLst>
                    <a:ext uri="{9D8B030D-6E8A-4147-A177-3AD203B41FA5}">
                      <a16:colId xmlns:a16="http://schemas.microsoft.com/office/drawing/2014/main" val="258953594"/>
                    </a:ext>
                  </a:extLst>
                </a:gridCol>
                <a:gridCol w="810174">
                  <a:extLst>
                    <a:ext uri="{9D8B030D-6E8A-4147-A177-3AD203B41FA5}">
                      <a16:colId xmlns:a16="http://schemas.microsoft.com/office/drawing/2014/main" val="2434354893"/>
                    </a:ext>
                  </a:extLst>
                </a:gridCol>
              </a:tblGrid>
              <a:tr h="678857">
                <a:tc row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TT</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Chỉ tiêu</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Đơn vị tính</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Kế hoạch năm 2023</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en-US"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Ước thực hiện Quý I</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en-US" sz="1800" b="1">
                          <a:solidFill>
                            <a:schemeClr val="tx1"/>
                          </a:solidFill>
                          <a:latin typeface="Times New Roman" panose="02020603050405020304" pitchFamily="18" charset="0"/>
                          <a:cs typeface="Times New Roman" panose="02020603050405020304" pitchFamily="18" charset="0"/>
                        </a:rPr>
                        <a:t>PHƯƠNG ÁN 01</a:t>
                      </a:r>
                      <a:endParaRPr lang="vi-VN" sz="1800" b="1">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hMerge="1">
                  <a:txBody>
                    <a:bodyPr/>
                    <a:lstStyle/>
                    <a:p>
                      <a:endParaRPr lang="vi-V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a:solidFill>
                            <a:schemeClr val="tx1"/>
                          </a:solidFill>
                          <a:latin typeface="Times New Roman" panose="02020603050405020304" pitchFamily="18" charset="0"/>
                          <a:cs typeface="Times New Roman" panose="02020603050405020304" pitchFamily="18" charset="0"/>
                        </a:rPr>
                        <a:t>PHƯƠNG ÁN 02</a:t>
                      </a:r>
                      <a:endParaRPr lang="vi-VN" sz="1800" b="1">
                        <a:solidFill>
                          <a:schemeClr val="tx1"/>
                        </a:solidFill>
                        <a:latin typeface="Times New Roman" panose="02020603050405020304" pitchFamily="18" charset="0"/>
                        <a:cs typeface="Times New Roman" panose="02020603050405020304" pitchFamily="18" charset="0"/>
                      </a:endParaRPr>
                    </a:p>
                    <a:p>
                      <a:pPr algn="ctr"/>
                      <a:endParaRPr lang="vi-VN" sz="18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3885582582"/>
                  </a:ext>
                </a:extLst>
              </a:tr>
              <a:tr h="288959">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grid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Trong đó ước:</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rowSpan="2">
                  <a:txBody>
                    <a:bodyPr/>
                    <a:lstStyle/>
                    <a:p>
                      <a:pPr algn="ctr"/>
                      <a:r>
                        <a:rPr lang="en-US" sz="1800" b="1">
                          <a:solidFill>
                            <a:schemeClr val="tx1"/>
                          </a:solidFill>
                          <a:effectLst/>
                          <a:latin typeface="Times New Roman" panose="02020603050405020304" pitchFamily="18" charset="0"/>
                          <a:cs typeface="Times New Roman" panose="02020603050405020304" pitchFamily="18" charset="0"/>
                        </a:rPr>
                        <a:t>Cả năm</a:t>
                      </a:r>
                      <a:endParaRPr lang="vi-VN" sz="18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Trong đó ước:</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rowSpan="2">
                  <a:txBody>
                    <a:bodyPr/>
                    <a:lstStyle/>
                    <a:p>
                      <a:pPr algn="ctr"/>
                      <a:r>
                        <a:rPr lang="en-US" sz="1800" b="1">
                          <a:solidFill>
                            <a:schemeClr val="tx1"/>
                          </a:solidFill>
                          <a:effectLst/>
                          <a:latin typeface="Times New Roman" panose="02020603050405020304" pitchFamily="18" charset="0"/>
                          <a:cs typeface="Times New Roman" panose="02020603050405020304" pitchFamily="18" charset="0"/>
                        </a:rPr>
                        <a:t>Cả năm</a:t>
                      </a:r>
                      <a:endParaRPr lang="vi-VN" sz="18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37610336"/>
                  </a:ext>
                </a:extLst>
              </a:tr>
              <a:tr h="1168096">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vMerge="1">
                  <a:txBody>
                    <a:bodyPr/>
                    <a:lstStyle/>
                    <a:p>
                      <a:endParaRPr lang="vi-VN"/>
                    </a:p>
                  </a:txBody>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II</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III</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IV</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vi-VN"/>
                    </a:p>
                  </a:txBody>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II</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III</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a:solidFill>
                            <a:schemeClr val="tx1"/>
                          </a:solidFill>
                          <a:effectLst/>
                          <a:latin typeface="Times New Roman" panose="02020603050405020304" pitchFamily="18" charset="0"/>
                          <a:cs typeface="Times New Roman" panose="02020603050405020304" pitchFamily="18" charset="0"/>
                        </a:rPr>
                        <a:t>Quý IV</a:t>
                      </a:r>
                      <a:endParaRPr lang="vi-VN"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vi-VN"/>
                    </a:p>
                  </a:txBody>
                  <a:tcPr/>
                </a:tc>
                <a:extLst>
                  <a:ext uri="{0D108BD9-81ED-4DB2-BD59-A6C34878D82A}">
                    <a16:rowId xmlns:a16="http://schemas.microsoft.com/office/drawing/2014/main" val="4288791394"/>
                  </a:ext>
                </a:extLst>
              </a:tr>
              <a:tr h="1118247">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1</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a:solidFill>
                            <a:schemeClr val="tx1"/>
                          </a:solidFill>
                          <a:effectLst/>
                          <a:latin typeface="Times New Roman" panose="02020603050405020304" pitchFamily="18" charset="0"/>
                          <a:cs typeface="Times New Roman" panose="02020603050405020304" pitchFamily="18" charset="0"/>
                        </a:rPr>
                        <a:t>Chỉ số sản xuất công nghiệp (IIP)</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7,5-7,7</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1,42</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4,5 - 5,5</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5,5 - 6,0</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6,0 - 6,5</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solidFill>
                            <a:schemeClr val="tx1"/>
                          </a:solidFill>
                          <a:effectLst/>
                          <a:latin typeface="Times New Roman" panose="02020603050405020304" pitchFamily="18" charset="0"/>
                          <a:cs typeface="Times New Roman" panose="02020603050405020304" pitchFamily="18" charset="0"/>
                        </a:rPr>
                        <a:t>6,0 - 6,5</a:t>
                      </a:r>
                      <a:endParaRPr lang="vi-VN" sz="14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5,0 – 6,0</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6,0 - 6,5</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a:solidFill>
                            <a:schemeClr val="tx1"/>
                          </a:solidFill>
                          <a:effectLst/>
                          <a:latin typeface="Times New Roman" panose="02020603050405020304" pitchFamily="18" charset="0"/>
                          <a:cs typeface="Times New Roman" panose="02020603050405020304" pitchFamily="18" charset="0"/>
                        </a:rPr>
                        <a:t>6,5 – 7,0</a:t>
                      </a:r>
                      <a:endParaRPr lang="vi-VN" sz="14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solidFill>
                            <a:schemeClr val="tx1"/>
                          </a:solidFill>
                          <a:effectLst/>
                          <a:latin typeface="Times New Roman" panose="02020603050405020304" pitchFamily="18" charset="0"/>
                          <a:cs typeface="Times New Roman" panose="02020603050405020304" pitchFamily="18" charset="0"/>
                        </a:rPr>
                        <a:t>6,5 – 7,0</a:t>
                      </a:r>
                      <a:endParaRPr lang="vi-VN" sz="14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9875632"/>
                  </a:ext>
                </a:extLst>
              </a:tr>
            </a:tbl>
          </a:graphicData>
        </a:graphic>
      </p:graphicFrame>
      <p:sp>
        <p:nvSpPr>
          <p:cNvPr id="13" name="TextBox 12">
            <a:extLst>
              <a:ext uri="{FF2B5EF4-FFF2-40B4-BE49-F238E27FC236}">
                <a16:creationId xmlns:a16="http://schemas.microsoft.com/office/drawing/2014/main" id="{8BA917FC-5F9B-C148-956E-1F8894C8762A}"/>
              </a:ext>
            </a:extLst>
          </p:cNvPr>
          <p:cNvSpPr txBox="1"/>
          <p:nvPr/>
        </p:nvSpPr>
        <p:spPr>
          <a:xfrm>
            <a:off x="623696" y="2442313"/>
            <a:ext cx="11845465" cy="461665"/>
          </a:xfrm>
          <a:prstGeom prst="rect">
            <a:avLst/>
          </a:prstGeom>
          <a:noFill/>
        </p:spPr>
        <p:txBody>
          <a:bodyPr wrap="square" rtlCol="0">
            <a:spAutoFit/>
          </a:bodyPr>
          <a:lstStyle/>
          <a:p>
            <a:pPr marL="457200" indent="-457200" algn="just">
              <a:spcBef>
                <a:spcPts val="600"/>
              </a:spcBef>
              <a:buFontTx/>
              <a:buChar char="-"/>
              <a:defRPr/>
            </a:pPr>
            <a:r>
              <a:rPr lang="en-US"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Dự kiến chỉ số sản xuất công nghiệp 9 tháng còn lại năm 2023 của ngành Công Thương</a:t>
            </a:r>
            <a:endParaRPr lang="vi-VN"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4381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738593258"/>
              </p:ext>
            </p:extLst>
          </p:nvPr>
        </p:nvGraphicFramePr>
        <p:xfrm>
          <a:off x="406973" y="146661"/>
          <a:ext cx="7818749" cy="12395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 name="Object 2">
            <a:extLst>
              <a:ext uri="{FF2B5EF4-FFF2-40B4-BE49-F238E27FC236}">
                <a16:creationId xmlns:a16="http://schemas.microsoft.com/office/drawing/2014/main" id="{01B941A9-ED1C-3BFD-7430-BFE5F3400A4E}"/>
              </a:ext>
            </a:extLst>
          </p:cNvPr>
          <p:cNvGraphicFramePr>
            <a:graphicFrameLocks noChangeAspect="1"/>
          </p:cNvGraphicFramePr>
          <p:nvPr>
            <p:extLst>
              <p:ext uri="{D42A27DB-BD31-4B8C-83A1-F6EECF244321}">
                <p14:modId xmlns:p14="http://schemas.microsoft.com/office/powerpoint/2010/main" val="787417467"/>
              </p:ext>
            </p:extLst>
          </p:nvPr>
        </p:nvGraphicFramePr>
        <p:xfrm>
          <a:off x="5212207" y="118442"/>
          <a:ext cx="4573632" cy="6461012"/>
        </p:xfrm>
        <a:graphic>
          <a:graphicData uri="http://schemas.openxmlformats.org/presentationml/2006/ole">
            <mc:AlternateContent xmlns:mc="http://schemas.openxmlformats.org/markup-compatibility/2006">
              <mc:Choice xmlns:v="urn:schemas-microsoft-com:vml" Requires="v">
                <p:oleObj spid="_x0000_s28673" name="Worksheet" r:id="rId9" imgW="7315200" imgH="10334478" progId="Excel.Sheet.12">
                  <p:embed/>
                </p:oleObj>
              </mc:Choice>
              <mc:Fallback>
                <p:oleObj name="Worksheet" r:id="rId9" imgW="7315200" imgH="10334478" progId="Excel.Sheet.12">
                  <p:embed/>
                  <p:pic>
                    <p:nvPicPr>
                      <p:cNvPr id="3" name="Object 2">
                        <a:extLst>
                          <a:ext uri="{FF2B5EF4-FFF2-40B4-BE49-F238E27FC236}">
                            <a16:creationId xmlns:a16="http://schemas.microsoft.com/office/drawing/2014/main" id="{01B941A9-ED1C-3BFD-7430-BFE5F3400A4E}"/>
                          </a:ext>
                        </a:extLst>
                      </p:cNvPr>
                      <p:cNvPicPr/>
                      <p:nvPr/>
                    </p:nvPicPr>
                    <p:blipFill>
                      <a:blip r:embed="rId10"/>
                      <a:stretch>
                        <a:fillRect/>
                      </a:stretch>
                    </p:blipFill>
                    <p:spPr>
                      <a:xfrm>
                        <a:off x="5212207" y="118442"/>
                        <a:ext cx="4573632" cy="6461012"/>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EB40E86-96DD-7002-066A-784713A27A1C}"/>
              </a:ext>
            </a:extLst>
          </p:cNvPr>
          <p:cNvSpPr txBox="1">
            <a:spLocks/>
          </p:cNvSpPr>
          <p:nvPr/>
        </p:nvSpPr>
        <p:spPr>
          <a:xfrm>
            <a:off x="802626" y="1552159"/>
            <a:ext cx="4483117"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nSpc>
                <a:spcPct val="100000"/>
              </a:lnSpc>
              <a:buFont typeface="Wingdings" panose="05000000000000000000" pitchFamily="2" charset="2"/>
              <a:buChar char="v"/>
            </a:pPr>
            <a:r>
              <a:rPr lang="vi-VN" sz="2800" b="1" dirty="0">
                <a:solidFill>
                  <a:srgbClr val="6C0000"/>
                </a:solidFill>
                <a:cs typeface="Arial" panose="020B0604020202020204" pitchFamily="34" charset="0"/>
              </a:rPr>
              <a:t>17 dự án sản xuất công nghiệp dự kiến đi vào hoạt động Quý II</a:t>
            </a:r>
          </a:p>
          <a:p>
            <a:pPr>
              <a:lnSpc>
                <a:spcPct val="100000"/>
              </a:lnSpc>
            </a:pPr>
            <a:endParaRPr lang="vi-VN" sz="2800" b="1" dirty="0">
              <a:solidFill>
                <a:srgbClr val="064273"/>
              </a:solidFill>
              <a:ea typeface="+mn-ea"/>
              <a:cs typeface="Arial" panose="020B0604020202020204" pitchFamily="34" charset="0"/>
            </a:endParaRPr>
          </a:p>
        </p:txBody>
      </p:sp>
    </p:spTree>
    <p:extLst>
      <p:ext uri="{BB962C8B-B14F-4D97-AF65-F5344CB8AC3E}">
        <p14:creationId xmlns:p14="http://schemas.microsoft.com/office/powerpoint/2010/main" val="67746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864176927"/>
              </p:ext>
            </p:extLst>
          </p:nvPr>
        </p:nvGraphicFramePr>
        <p:xfrm>
          <a:off x="251460" y="1019116"/>
          <a:ext cx="7818749" cy="1239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545230" y="2112743"/>
            <a:ext cx="7365595" cy="4401205"/>
          </a:xfrm>
          <a:prstGeom prst="rect">
            <a:avLst/>
          </a:prstGeom>
          <a:noFill/>
        </p:spPr>
        <p:txBody>
          <a:bodyPr wrap="square" rtlCol="0">
            <a:spAutoFit/>
          </a:bodyPr>
          <a:lstStyle/>
          <a:p>
            <a:pPr marL="457200" indent="-457200" algn="just">
              <a:spcBef>
                <a:spcPts val="600"/>
              </a:spcBef>
              <a:buFontTx/>
              <a:buChar char="-"/>
              <a:defRPr/>
            </a:pPr>
            <a:r>
              <a:rPr lang="en-US"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Tạo điều kiện thuận lợi đảm bảo tiến độ cho 39 dự án trọng điểm (trên 100 tỷ đồng trở lên) đang triển khai sớm đi vào hoạt động theo tiến độ trong đó có 11 dự án dự kiến đi vào hoạt động trong năm 2023</a:t>
            </a:r>
          </a:p>
          <a:p>
            <a:pPr marL="457200" indent="-457200" algn="just">
              <a:spcBef>
                <a:spcPts val="600"/>
              </a:spcBef>
              <a:buFontTx/>
              <a:buChar char="-"/>
              <a:defRPr/>
            </a:pPr>
            <a:r>
              <a:rPr lang="vi-VN"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Chủ động nắm bắt tình hình sản xuất kinh doanh của các doanh nghiệp; kịp thời hỗ trợ tháo gỡ khó khăn, vướng mắc DN doanh nghiệp SXKD hiệu quả.</a:t>
            </a:r>
          </a:p>
          <a:p>
            <a:pPr marL="457200" indent="-457200" algn="just">
              <a:spcBef>
                <a:spcPts val="600"/>
              </a:spcBef>
              <a:buFontTx/>
              <a:buChar char="-"/>
              <a:defRPr/>
            </a:pPr>
            <a:r>
              <a:rPr lang="en-US"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 tục đầu tư phát triển hạ tầng các khu, cụm công nghiệp, làng nghề</a:t>
            </a:r>
            <a:endParaRPr lang="vi-VN"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vi-VN"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Quảng bá, xúc tiến, thu hút đầu tư các doanh nghiệp mới; tạo điều kiện cho các doanh nghiệp đã đi vào hoạt động mở rộng sản xuất kinh doanh.</a:t>
            </a:r>
          </a:p>
          <a:p>
            <a:pPr marL="457200" indent="-457200" algn="just">
              <a:spcBef>
                <a:spcPts val="600"/>
              </a:spcBef>
              <a:buFontTx/>
              <a:buChar char="-"/>
              <a:defRPr/>
            </a:pPr>
            <a:r>
              <a:rPr lang="vi-VN" sz="20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Tập trung đầu tư xây dựng các dự án nhà ở xã hội trên địa bàn tỉnh</a:t>
            </a:r>
          </a:p>
        </p:txBody>
      </p:sp>
      <p:pic>
        <p:nvPicPr>
          <p:cNvPr id="3" name="Picture 2">
            <a:extLst>
              <a:ext uri="{FF2B5EF4-FFF2-40B4-BE49-F238E27FC236}">
                <a16:creationId xmlns:a16="http://schemas.microsoft.com/office/drawing/2014/main" id="{C614A4FC-A06B-82E1-3CE3-3514AED42409}"/>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116390" y="1200837"/>
            <a:ext cx="3673108" cy="2228163"/>
          </a:xfrm>
          <a:prstGeom prst="rect">
            <a:avLst/>
          </a:prstGeom>
          <a:noFill/>
        </p:spPr>
      </p:pic>
      <p:pic>
        <p:nvPicPr>
          <p:cNvPr id="4" name="Picture 2">
            <a:extLst>
              <a:ext uri="{FF2B5EF4-FFF2-40B4-BE49-F238E27FC236}">
                <a16:creationId xmlns:a16="http://schemas.microsoft.com/office/drawing/2014/main" id="{2439F62E-2244-A8A0-2D0A-1A7DDA127BB0}"/>
              </a:ext>
            </a:extLst>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8116390" y="3843514"/>
            <a:ext cx="3673108" cy="255728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A5E63777-D9B0-CC7C-4534-85577A499B18}"/>
              </a:ext>
            </a:extLst>
          </p:cNvPr>
          <p:cNvSpPr txBox="1">
            <a:spLocks/>
          </p:cNvSpPr>
          <p:nvPr/>
        </p:nvSpPr>
        <p:spPr>
          <a:xfrm>
            <a:off x="545230" y="36276"/>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9923AE74-1EB9-B8B8-7F10-C195957B00FF}"/>
              </a:ext>
            </a:extLst>
          </p:cNvPr>
          <p:cNvCxnSpPr>
            <a:cxnSpLocks/>
          </p:cNvCxnSpPr>
          <p:nvPr/>
        </p:nvCxnSpPr>
        <p:spPr>
          <a:xfrm>
            <a:off x="706097" y="532625"/>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45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779766215"/>
              </p:ext>
            </p:extLst>
          </p:nvPr>
        </p:nvGraphicFramePr>
        <p:xfrm>
          <a:off x="251460" y="1019116"/>
          <a:ext cx="7818749" cy="1239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451445" y="2499604"/>
            <a:ext cx="7365595" cy="1631216"/>
          </a:xfrm>
          <a:prstGeom prst="rect">
            <a:avLst/>
          </a:prstGeom>
          <a:noFill/>
        </p:spPr>
        <p:txBody>
          <a:bodyPr wrap="square" rtlCol="0">
            <a:spAutoFit/>
          </a:bodyPr>
          <a:lstStyle/>
          <a:p>
            <a:pPr marL="457200" indent="-457200" algn="just">
              <a:spcBef>
                <a:spcPts val="600"/>
              </a:spcBef>
              <a:buFontTx/>
              <a:buChar char="-"/>
              <a:defRPr/>
            </a:pPr>
            <a:r>
              <a:rPr lang="vi-VN" sz="2000" dirty="0">
                <a:latin typeface="Times New Roman" panose="02020603050405020304" pitchFamily="18" charset="0"/>
                <a:cs typeface="Times New Roman" panose="02020603050405020304" pitchFamily="18" charset="0"/>
              </a:rPr>
              <a:t>Dự kiến trong năm 2023, có 43 dự án trên địa bàn tỉnh đã và đang triển khai thi công xây dựng cũng như thực hiện các thủ tục cần thiết để khởi công xây dựng trong năm 2023 (13 dự án nhà ở xã hội, 08 nhà ở thương mại, 22 dự án khu đô thị, khu dân cư), với tổng mức đầu tư khoảng 62.459,82 tỷ đồng</a:t>
            </a:r>
            <a:endParaRPr lang="vi-VN"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2">
            <a:extLst>
              <a:ext uri="{FF2B5EF4-FFF2-40B4-BE49-F238E27FC236}">
                <a16:creationId xmlns:a16="http://schemas.microsoft.com/office/drawing/2014/main" id="{2439F62E-2244-A8A0-2D0A-1A7DDA127BB0}"/>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116390" y="3843514"/>
            <a:ext cx="3673108" cy="255728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A5E63777-D9B0-CC7C-4534-85577A499B18}"/>
              </a:ext>
            </a:extLst>
          </p:cNvPr>
          <p:cNvSpPr txBox="1">
            <a:spLocks/>
          </p:cNvSpPr>
          <p:nvPr/>
        </p:nvSpPr>
        <p:spPr>
          <a:xfrm>
            <a:off x="545230" y="36276"/>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9923AE74-1EB9-B8B8-7F10-C195957B00FF}"/>
              </a:ext>
            </a:extLst>
          </p:cNvPr>
          <p:cNvCxnSpPr>
            <a:cxnSpLocks/>
          </p:cNvCxnSpPr>
          <p:nvPr/>
        </p:nvCxnSpPr>
        <p:spPr>
          <a:xfrm>
            <a:off x="706097" y="532625"/>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16390" y="699121"/>
            <a:ext cx="3748207" cy="2827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5150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480255775"/>
              </p:ext>
            </p:extLst>
          </p:nvPr>
        </p:nvGraphicFramePr>
        <p:xfrm>
          <a:off x="635352" y="506867"/>
          <a:ext cx="10897768" cy="7810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474485" y="1487024"/>
            <a:ext cx="11482463" cy="4893647"/>
          </a:xfrm>
          <a:prstGeom prst="rect">
            <a:avLst/>
          </a:prstGeom>
          <a:noFill/>
        </p:spPr>
        <p:txBody>
          <a:bodyPr wrap="square" rtlCol="0">
            <a:spAutoFit/>
          </a:bodyPr>
          <a:lstStyle/>
          <a:p>
            <a:pPr algn="just"/>
            <a:r>
              <a:rPr lang="en-US" sz="22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tầng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tầng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phạm</a:t>
            </a:r>
            <a:r>
              <a:rPr lang="en-US" sz="2400" dirty="0">
                <a:latin typeface="Times New Roman" panose="02020603050405020304" pitchFamily="18" charset="0"/>
                <a:cs typeface="Times New Roman" panose="02020603050405020304" pitchFamily="18" charset="0"/>
              </a:rPr>
              <a:t> vi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phê</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duyệt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p>
          <a:p>
            <a:pPr algn="just"/>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vướng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du </a:t>
            </a:r>
            <a:r>
              <a:rPr lang="en-US" sz="2400" dirty="0" err="1">
                <a:latin typeface="Times New Roman" panose="02020603050405020304" pitchFamily="18" charset="0"/>
                <a:cs typeface="Times New Roman" panose="02020603050405020304" pitchFamily="18" charset="0"/>
              </a:rPr>
              <a:t>lịch</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Nâng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đẩy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đùn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đẩy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chậm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a:t>
            </a:r>
            <a:endParaRPr lang="vi-VN" sz="24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Title 1">
            <a:extLst>
              <a:ext uri="{FF2B5EF4-FFF2-40B4-BE49-F238E27FC236}">
                <a16:creationId xmlns:a16="http://schemas.microsoft.com/office/drawing/2014/main" id="{A5E63777-D9B0-CC7C-4534-85577A499B18}"/>
              </a:ext>
            </a:extLst>
          </p:cNvPr>
          <p:cNvSpPr txBox="1">
            <a:spLocks/>
          </p:cNvSpPr>
          <p:nvPr/>
        </p:nvSpPr>
        <p:spPr>
          <a:xfrm>
            <a:off x="474485" y="10518"/>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600" b="1" dirty="0">
                <a:solidFill>
                  <a:srgbClr val="064273"/>
                </a:solidFill>
                <a:cs typeface="Arial" panose="020B0604020202020204" pitchFamily="34" charset="0"/>
              </a:rPr>
              <a:t>II. NHIỆM VỤ TRỌNG TÂM QUÝ II NĂM 2023</a:t>
            </a:r>
          </a:p>
          <a:p>
            <a:pPr>
              <a:lnSpc>
                <a:spcPct val="100000"/>
              </a:lnSpc>
            </a:pPr>
            <a:endParaRPr lang="vi-VN" sz="2600" b="1" dirty="0">
              <a:solidFill>
                <a:srgbClr val="064273"/>
              </a:solidFil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9923AE74-1EB9-B8B8-7F10-C195957B00FF}"/>
              </a:ext>
            </a:extLst>
          </p:cNvPr>
          <p:cNvCxnSpPr>
            <a:cxnSpLocks/>
          </p:cNvCxnSpPr>
          <p:nvPr/>
        </p:nvCxnSpPr>
        <p:spPr>
          <a:xfrm>
            <a:off x="706097" y="532625"/>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195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5DF7541-2BCD-6FAF-A7FD-5B45A5644D2B}"/>
              </a:ext>
            </a:extLst>
          </p:cNvPr>
          <p:cNvSpPr txBox="1">
            <a:spLocks/>
          </p:cNvSpPr>
          <p:nvPr/>
        </p:nvSpPr>
        <p:spPr>
          <a:xfrm>
            <a:off x="379203" y="113914"/>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 TRIỂN KHAI QUYẾT ĐỊNH 19/QĐ-UBND CỦA UBND TỈNH</a:t>
            </a:r>
          </a:p>
          <a:p>
            <a:pPr>
              <a:lnSpc>
                <a:spcPct val="100000"/>
              </a:lnSpc>
            </a:pPr>
            <a:endParaRPr lang="vi-VN" sz="2800" b="1" dirty="0">
              <a:solidFill>
                <a:srgbClr val="064273"/>
              </a:solidFill>
              <a:ea typeface="+mn-ea"/>
              <a:cs typeface="Arial" panose="020B0604020202020204" pitchFamily="34" charset="0"/>
            </a:endParaRPr>
          </a:p>
        </p:txBody>
      </p:sp>
      <p:cxnSp>
        <p:nvCxnSpPr>
          <p:cNvPr id="4" name="Straight Connector 3">
            <a:extLst>
              <a:ext uri="{FF2B5EF4-FFF2-40B4-BE49-F238E27FC236}">
                <a16:creationId xmlns:a16="http://schemas.microsoft.com/office/drawing/2014/main" id="{B0D71592-82BB-539F-5148-EB7DE0F99E21}"/>
              </a:ext>
            </a:extLst>
          </p:cNvPr>
          <p:cNvCxnSpPr>
            <a:cxnSpLocks/>
          </p:cNvCxnSpPr>
          <p:nvPr/>
        </p:nvCxnSpPr>
        <p:spPr>
          <a:xfrm>
            <a:off x="488466" y="592087"/>
            <a:ext cx="9888716"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338B4CA8-CF1E-F27C-57B7-967F7AEFF660}"/>
              </a:ext>
            </a:extLst>
          </p:cNvPr>
          <p:cNvSpPr txBox="1">
            <a:spLocks/>
          </p:cNvSpPr>
          <p:nvPr/>
        </p:nvSpPr>
        <p:spPr>
          <a:xfrm>
            <a:off x="815965" y="837414"/>
            <a:ext cx="7472358"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nSpc>
                <a:spcPct val="100000"/>
              </a:lnSpc>
              <a:buFont typeface="Wingdings" panose="05000000000000000000" pitchFamily="2" charset="2"/>
              <a:buChar char="v"/>
            </a:pPr>
            <a:r>
              <a:rPr lang="vi-VN" sz="2800" b="1">
                <a:solidFill>
                  <a:srgbClr val="6C0000"/>
                </a:solidFill>
                <a:cs typeface="Arial" panose="020B0604020202020204" pitchFamily="34" charset="0"/>
              </a:rPr>
              <a:t>Tổng giá trị sản phẩm các địa phương</a:t>
            </a:r>
          </a:p>
          <a:p>
            <a:pPr>
              <a:lnSpc>
                <a:spcPct val="100000"/>
              </a:lnSpc>
            </a:pPr>
            <a:endParaRPr lang="vi-VN" sz="2800" b="1" dirty="0">
              <a:solidFill>
                <a:srgbClr val="064273"/>
              </a:solidFill>
              <a:ea typeface="+mn-ea"/>
              <a:cs typeface="Arial" panose="020B0604020202020204" pitchFamily="34" charset="0"/>
            </a:endParaRPr>
          </a:p>
        </p:txBody>
      </p:sp>
      <p:graphicFrame>
        <p:nvGraphicFramePr>
          <p:cNvPr id="6" name="Object 5">
            <a:extLst>
              <a:ext uri="{FF2B5EF4-FFF2-40B4-BE49-F238E27FC236}">
                <a16:creationId xmlns:a16="http://schemas.microsoft.com/office/drawing/2014/main" id="{C210AB38-1853-ACF6-3F24-D74F231775C9}"/>
              </a:ext>
            </a:extLst>
          </p:cNvPr>
          <p:cNvGraphicFramePr>
            <a:graphicFrameLocks noChangeAspect="1"/>
          </p:cNvGraphicFramePr>
          <p:nvPr>
            <p:extLst>
              <p:ext uri="{D42A27DB-BD31-4B8C-83A1-F6EECF244321}">
                <p14:modId xmlns:p14="http://schemas.microsoft.com/office/powerpoint/2010/main" val="608994031"/>
              </p:ext>
            </p:extLst>
          </p:nvPr>
        </p:nvGraphicFramePr>
        <p:xfrm>
          <a:off x="1310825" y="1540445"/>
          <a:ext cx="8269404" cy="4649994"/>
        </p:xfrm>
        <a:graphic>
          <a:graphicData uri="http://schemas.openxmlformats.org/presentationml/2006/ole">
            <mc:AlternateContent xmlns:mc="http://schemas.openxmlformats.org/markup-compatibility/2006">
              <mc:Choice xmlns:v="urn:schemas-microsoft-com:vml" Requires="v">
                <p:oleObj spid="_x0000_s9217" name="Worksheet" r:id="rId3" imgW="9553680" imgH="5372260" progId="Excel.Sheet.12">
                  <p:embed/>
                </p:oleObj>
              </mc:Choice>
              <mc:Fallback>
                <p:oleObj name="Worksheet" r:id="rId3" imgW="9553680" imgH="5372260" progId="Excel.Sheet.12">
                  <p:embed/>
                  <p:pic>
                    <p:nvPicPr>
                      <p:cNvPr id="6" name="Object 5">
                        <a:extLst>
                          <a:ext uri="{FF2B5EF4-FFF2-40B4-BE49-F238E27FC236}">
                            <a16:creationId xmlns:a16="http://schemas.microsoft.com/office/drawing/2014/main" id="{C210AB38-1853-ACF6-3F24-D74F231775C9}"/>
                          </a:ext>
                        </a:extLst>
                      </p:cNvPr>
                      <p:cNvPicPr/>
                      <p:nvPr/>
                    </p:nvPicPr>
                    <p:blipFill>
                      <a:blip r:embed="rId4"/>
                      <a:stretch>
                        <a:fillRect/>
                      </a:stretch>
                    </p:blipFill>
                    <p:spPr>
                      <a:xfrm>
                        <a:off x="1310825" y="1540445"/>
                        <a:ext cx="8269404" cy="4649994"/>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0C8210D-ACF3-B4D8-583B-6475338AFF81}"/>
              </a:ext>
            </a:extLst>
          </p:cNvPr>
          <p:cNvSpPr txBox="1">
            <a:spLocks/>
          </p:cNvSpPr>
          <p:nvPr/>
        </p:nvSpPr>
        <p:spPr>
          <a:xfrm>
            <a:off x="7543800" y="1150534"/>
            <a:ext cx="2071388" cy="13353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pPr>
            <a:r>
              <a:rPr lang="en-US" sz="1800" b="1" dirty="0" err="1">
                <a:solidFill>
                  <a:srgbClr val="6C0000"/>
                </a:solidFill>
                <a:cs typeface="Arial" panose="020B0604020202020204" pitchFamily="34" charset="0"/>
              </a:rPr>
              <a:t>Đơn</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vị</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Triệu</a:t>
            </a:r>
            <a:r>
              <a:rPr lang="en-US" sz="1800" b="1" dirty="0">
                <a:solidFill>
                  <a:srgbClr val="6C0000"/>
                </a:solidFill>
                <a:cs typeface="Arial" panose="020B0604020202020204" pitchFamily="34" charset="0"/>
              </a:rPr>
              <a:t> </a:t>
            </a:r>
            <a:r>
              <a:rPr lang="en-US" sz="1800" b="1" dirty="0" err="1">
                <a:solidFill>
                  <a:srgbClr val="6C0000"/>
                </a:solidFill>
                <a:cs typeface="Arial" panose="020B0604020202020204" pitchFamily="34" charset="0"/>
              </a:rPr>
              <a:t>đồng</a:t>
            </a:r>
            <a:endParaRPr lang="vi-VN" sz="1800" b="1" dirty="0">
              <a:solidFill>
                <a:srgbClr val="6C0000"/>
              </a:solidFill>
              <a:cs typeface="Arial" panose="020B0604020202020204" pitchFamily="34" charset="0"/>
            </a:endParaRPr>
          </a:p>
        </p:txBody>
      </p:sp>
    </p:spTree>
    <p:extLst>
      <p:ext uri="{BB962C8B-B14F-4D97-AF65-F5344CB8AC3E}">
        <p14:creationId xmlns:p14="http://schemas.microsoft.com/office/powerpoint/2010/main" val="16357430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93105498"/>
              </p:ext>
            </p:extLst>
          </p:nvPr>
        </p:nvGraphicFramePr>
        <p:xfrm>
          <a:off x="820072" y="749148"/>
          <a:ext cx="7676628" cy="9149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DDCD32B3-A3FB-948B-6323-63F96EA817F8}"/>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dirty="0">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A250599A-DC75-597C-6156-E69FFFB3F75E}"/>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575459160"/>
              </p:ext>
            </p:extLst>
          </p:nvPr>
        </p:nvGraphicFramePr>
        <p:xfrm>
          <a:off x="310393" y="1625069"/>
          <a:ext cx="11714847" cy="3818134"/>
        </p:xfrm>
        <a:graphic>
          <a:graphicData uri="http://schemas.openxmlformats.org/drawingml/2006/table">
            <a:tbl>
              <a:tblPr firstRow="1" firstCol="1" bandRow="1">
                <a:tableStyleId>{5C22544A-7EE6-4342-B048-85BDC9FD1C3A}</a:tableStyleId>
              </a:tblPr>
              <a:tblGrid>
                <a:gridCol w="1269652">
                  <a:extLst>
                    <a:ext uri="{9D8B030D-6E8A-4147-A177-3AD203B41FA5}">
                      <a16:colId xmlns:a16="http://schemas.microsoft.com/office/drawing/2014/main" val="20000"/>
                    </a:ext>
                  </a:extLst>
                </a:gridCol>
                <a:gridCol w="609482">
                  <a:extLst>
                    <a:ext uri="{9D8B030D-6E8A-4147-A177-3AD203B41FA5}">
                      <a16:colId xmlns:a16="http://schemas.microsoft.com/office/drawing/2014/main" val="20001"/>
                    </a:ext>
                  </a:extLst>
                </a:gridCol>
                <a:gridCol w="784824">
                  <a:extLst>
                    <a:ext uri="{9D8B030D-6E8A-4147-A177-3AD203B41FA5}">
                      <a16:colId xmlns:a16="http://schemas.microsoft.com/office/drawing/2014/main" val="20002"/>
                    </a:ext>
                  </a:extLst>
                </a:gridCol>
                <a:gridCol w="895014">
                  <a:extLst>
                    <a:ext uri="{9D8B030D-6E8A-4147-A177-3AD203B41FA5}">
                      <a16:colId xmlns:a16="http://schemas.microsoft.com/office/drawing/2014/main" val="20003"/>
                    </a:ext>
                  </a:extLst>
                </a:gridCol>
                <a:gridCol w="895014">
                  <a:extLst>
                    <a:ext uri="{9D8B030D-6E8A-4147-A177-3AD203B41FA5}">
                      <a16:colId xmlns:a16="http://schemas.microsoft.com/office/drawing/2014/main" val="20004"/>
                    </a:ext>
                  </a:extLst>
                </a:gridCol>
                <a:gridCol w="895014">
                  <a:extLst>
                    <a:ext uri="{9D8B030D-6E8A-4147-A177-3AD203B41FA5}">
                      <a16:colId xmlns:a16="http://schemas.microsoft.com/office/drawing/2014/main" val="20005"/>
                    </a:ext>
                  </a:extLst>
                </a:gridCol>
                <a:gridCol w="895014">
                  <a:extLst>
                    <a:ext uri="{9D8B030D-6E8A-4147-A177-3AD203B41FA5}">
                      <a16:colId xmlns:a16="http://schemas.microsoft.com/office/drawing/2014/main" val="20006"/>
                    </a:ext>
                  </a:extLst>
                </a:gridCol>
                <a:gridCol w="895014">
                  <a:extLst>
                    <a:ext uri="{9D8B030D-6E8A-4147-A177-3AD203B41FA5}">
                      <a16:colId xmlns:a16="http://schemas.microsoft.com/office/drawing/2014/main" val="20007"/>
                    </a:ext>
                  </a:extLst>
                </a:gridCol>
                <a:gridCol w="895014">
                  <a:extLst>
                    <a:ext uri="{9D8B030D-6E8A-4147-A177-3AD203B41FA5}">
                      <a16:colId xmlns:a16="http://schemas.microsoft.com/office/drawing/2014/main" val="20008"/>
                    </a:ext>
                  </a:extLst>
                </a:gridCol>
                <a:gridCol w="895014">
                  <a:extLst>
                    <a:ext uri="{9D8B030D-6E8A-4147-A177-3AD203B41FA5}">
                      <a16:colId xmlns:a16="http://schemas.microsoft.com/office/drawing/2014/main" val="20009"/>
                    </a:ext>
                  </a:extLst>
                </a:gridCol>
                <a:gridCol w="895014">
                  <a:extLst>
                    <a:ext uri="{9D8B030D-6E8A-4147-A177-3AD203B41FA5}">
                      <a16:colId xmlns:a16="http://schemas.microsoft.com/office/drawing/2014/main" val="20010"/>
                    </a:ext>
                  </a:extLst>
                </a:gridCol>
                <a:gridCol w="1016849">
                  <a:extLst>
                    <a:ext uri="{9D8B030D-6E8A-4147-A177-3AD203B41FA5}">
                      <a16:colId xmlns:a16="http://schemas.microsoft.com/office/drawing/2014/main" val="20011"/>
                    </a:ext>
                  </a:extLst>
                </a:gridCol>
                <a:gridCol w="873928">
                  <a:extLst>
                    <a:ext uri="{9D8B030D-6E8A-4147-A177-3AD203B41FA5}">
                      <a16:colId xmlns:a16="http://schemas.microsoft.com/office/drawing/2014/main" val="20012"/>
                    </a:ext>
                  </a:extLst>
                </a:gridCol>
              </a:tblGrid>
              <a:tr h="263644">
                <a:tc gridSpan="13">
                  <a:txBody>
                    <a:bodyPr/>
                    <a:lstStyle/>
                    <a:p>
                      <a:pPr marL="0" marR="0" algn="ctr">
                        <a:lnSpc>
                          <a:spcPct val="115000"/>
                        </a:lnSpc>
                        <a:spcBef>
                          <a:spcPts val="0"/>
                        </a:spcBef>
                        <a:spcAft>
                          <a:spcPts val="1200"/>
                        </a:spcAft>
                      </a:pPr>
                      <a:r>
                        <a:rPr lang="en-US" sz="1800" b="1" dirty="0">
                          <a:solidFill>
                            <a:schemeClr val="tx1"/>
                          </a:solidFill>
                          <a:effectLst/>
                          <a:latin typeface="Times New Roman" panose="02020603050405020304" pitchFamily="18" charset="0"/>
                          <a:cs typeface="Times New Roman" panose="02020603050405020304" pitchFamily="18" charset="0"/>
                        </a:rPr>
                        <a:t>DỰ KIẾN GIÁ TRỊ XUẤT KHẨU  -</a:t>
                      </a:r>
                      <a:r>
                        <a:rPr lang="en-US" sz="1800" b="1" baseline="0" dirty="0">
                          <a:solidFill>
                            <a:schemeClr val="tx1"/>
                          </a:solidFill>
                          <a:effectLst/>
                          <a:latin typeface="Times New Roman" panose="02020603050405020304" pitchFamily="18" charset="0"/>
                          <a:cs typeface="Times New Roman" panose="02020603050405020304" pitchFamily="18" charset="0"/>
                        </a:rPr>
                        <a:t> TỔNG MỨC BÁN LẺ HH VÀ DOANH THU </a:t>
                      </a:r>
                      <a:r>
                        <a:rPr lang="en-US" sz="1800" b="1" dirty="0">
                          <a:solidFill>
                            <a:schemeClr val="tx1"/>
                          </a:solidFill>
                          <a:effectLst/>
                          <a:latin typeface="Times New Roman" panose="02020603050405020304" pitchFamily="18" charset="0"/>
                          <a:cs typeface="Times New Roman" panose="02020603050405020304" pitchFamily="18" charset="0"/>
                        </a:rPr>
                        <a:t>9 THÁNG CUỐI NĂM 2023</a:t>
                      </a:r>
                      <a:endParaRPr lang="en-US" sz="1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57265" marR="57265" marT="0" marB="0" anchor="c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22439">
                <a:tc rowSpan="4">
                  <a:txBody>
                    <a:bodyPr/>
                    <a:lstStyle/>
                    <a:p>
                      <a:pPr marL="0" marR="0" algn="ctr">
                        <a:lnSpc>
                          <a:spcPct val="115000"/>
                        </a:lnSpc>
                        <a:spcBef>
                          <a:spcPts val="0"/>
                        </a:spcBef>
                        <a:spcAft>
                          <a:spcPts val="0"/>
                        </a:spcAft>
                      </a:pPr>
                      <a:r>
                        <a:rPr lang="en-US" sz="1600" dirty="0" err="1">
                          <a:solidFill>
                            <a:schemeClr val="tx1"/>
                          </a:solidFill>
                          <a:effectLst/>
                          <a:latin typeface="Times New Roman" panose="02020603050405020304" pitchFamily="18" charset="0"/>
                          <a:cs typeface="Times New Roman" panose="02020603050405020304" pitchFamily="18" charset="0"/>
                        </a:rPr>
                        <a:t>Chỉ</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tiêu</a:t>
                      </a:r>
                      <a:endParaRPr lang="en-US" sz="16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57265" marR="57265" marT="0" marB="0" anchor="ctr">
                    <a:solidFill>
                      <a:schemeClr val="accent6">
                        <a:lumMod val="20000"/>
                        <a:lumOff val="80000"/>
                      </a:schemeClr>
                    </a:solidFill>
                  </a:tcPr>
                </a:tc>
                <a:tc rowSpan="4">
                  <a:txBody>
                    <a:bodyPr/>
                    <a:lstStyle/>
                    <a:p>
                      <a:pPr marL="0" marR="0" algn="ctr">
                        <a:lnSpc>
                          <a:spcPct val="115000"/>
                        </a:lnSpc>
                        <a:spcBef>
                          <a:spcPts val="0"/>
                        </a:spcBef>
                        <a:spcAft>
                          <a:spcPts val="0"/>
                        </a:spcAft>
                      </a:pPr>
                      <a:r>
                        <a:rPr lang="en-US" sz="1600" b="1" dirty="0" err="1">
                          <a:effectLst/>
                          <a:latin typeface="Times New Roman" panose="02020603050405020304" pitchFamily="18" charset="0"/>
                          <a:cs typeface="Times New Roman" panose="02020603050405020304" pitchFamily="18" charset="0"/>
                        </a:rPr>
                        <a:t>Đơn</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vị</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tính</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rowSpan="4">
                  <a:txBody>
                    <a:bodyPr/>
                    <a:lstStyle/>
                    <a:p>
                      <a:pPr marL="0" marR="0" algn="ctr">
                        <a:lnSpc>
                          <a:spcPct val="115000"/>
                        </a:lnSpc>
                        <a:spcBef>
                          <a:spcPts val="0"/>
                        </a:spcBef>
                        <a:spcAft>
                          <a:spcPts val="0"/>
                        </a:spcAft>
                      </a:pPr>
                      <a:r>
                        <a:rPr lang="en-US" sz="1600" b="1" dirty="0" err="1">
                          <a:effectLst/>
                          <a:latin typeface="Times New Roman" panose="02020603050405020304" pitchFamily="18" charset="0"/>
                          <a:cs typeface="Times New Roman" panose="02020603050405020304" pitchFamily="18" charset="0"/>
                        </a:rPr>
                        <a:t>Kế</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hoạch</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năm</a:t>
                      </a:r>
                      <a:r>
                        <a:rPr lang="en-US" sz="1600" b="1" dirty="0">
                          <a:effectLst/>
                          <a:latin typeface="Times New Roman" panose="02020603050405020304" pitchFamily="18" charset="0"/>
                          <a:cs typeface="Times New Roman" panose="02020603050405020304" pitchFamily="18" charset="0"/>
                        </a:rPr>
                        <a:t> 2023</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gridSpan="10">
                  <a:txBody>
                    <a:bodyPr/>
                    <a:lstStyle/>
                    <a:p>
                      <a:pPr marL="0" marR="0" algn="ctr">
                        <a:lnSpc>
                          <a:spcPct val="115000"/>
                        </a:lnSpc>
                        <a:spcBef>
                          <a:spcPts val="3600"/>
                        </a:spcBef>
                        <a:spcAft>
                          <a:spcPts val="0"/>
                        </a:spcAft>
                      </a:pPr>
                      <a:r>
                        <a:rPr lang="en-US" sz="1600" b="1" dirty="0" err="1">
                          <a:effectLst/>
                          <a:latin typeface="Times New Roman" panose="02020603050405020304" pitchFamily="18" charset="0"/>
                          <a:cs typeface="Times New Roman" panose="02020603050405020304" pitchFamily="18" charset="0"/>
                        </a:rPr>
                        <a:t>Dự</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kiến</a:t>
                      </a:r>
                      <a:r>
                        <a:rPr lang="en-US" sz="1600" b="1" dirty="0">
                          <a:effectLst/>
                          <a:latin typeface="Times New Roman" panose="02020603050405020304" pitchFamily="18" charset="0"/>
                          <a:cs typeface="Times New Roman" panose="02020603050405020304" pitchFamily="18" charset="0"/>
                        </a:rPr>
                        <a:t> 9 </a:t>
                      </a:r>
                      <a:r>
                        <a:rPr lang="en-US" sz="1600" b="1" dirty="0" err="1">
                          <a:effectLst/>
                          <a:latin typeface="Times New Roman" panose="02020603050405020304" pitchFamily="18" charset="0"/>
                          <a:cs typeface="Times New Roman" panose="02020603050405020304" pitchFamily="18" charset="0"/>
                        </a:rPr>
                        <a:t>tháng</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cuối</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năm</a:t>
                      </a:r>
                      <a:r>
                        <a:rPr lang="en-US" sz="1600" b="1" dirty="0">
                          <a:effectLst/>
                          <a:latin typeface="Times New Roman" panose="02020603050405020304" pitchFamily="18" charset="0"/>
                          <a:cs typeface="Times New Roman" panose="02020603050405020304" pitchFamily="18" charset="0"/>
                        </a:rPr>
                        <a:t> 2023</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72647">
                <a:tc vMerge="1">
                  <a:txBody>
                    <a:bodyPr/>
                    <a:lstStyle/>
                    <a:p>
                      <a:endParaRPr lang="en-US"/>
                    </a:p>
                  </a:txBody>
                  <a:tcPr/>
                </a:tc>
                <a:tc vMerge="1">
                  <a:txBody>
                    <a:bodyPr/>
                    <a:lstStyle/>
                    <a:p>
                      <a:endParaRPr lang="en-US"/>
                    </a:p>
                  </a:txBody>
                  <a:tcPr/>
                </a:tc>
                <a:tc vMerge="1">
                  <a:txBody>
                    <a:bodyPr/>
                    <a:lstStyle/>
                    <a:p>
                      <a:endParaRPr lang="en-US"/>
                    </a:p>
                  </a:txBody>
                  <a:tcPr/>
                </a:tc>
                <a:tc rowSpan="3">
                  <a:txBody>
                    <a:bodyPr/>
                    <a:lstStyle/>
                    <a:p>
                      <a:pPr marL="0" marR="0" algn="ctr">
                        <a:lnSpc>
                          <a:spcPct val="115000"/>
                        </a:lnSpc>
                        <a:spcBef>
                          <a:spcPts val="0"/>
                        </a:spcBef>
                        <a:spcAft>
                          <a:spcPts val="0"/>
                        </a:spcAft>
                      </a:pPr>
                      <a:r>
                        <a:rPr lang="en-US" sz="1600" b="1" dirty="0">
                          <a:effectLst/>
                          <a:latin typeface="Times New Roman" panose="02020603050405020304" pitchFamily="18" charset="0"/>
                          <a:cs typeface="Times New Roman" panose="02020603050405020304" pitchFamily="18" charset="0"/>
                        </a:rPr>
                        <a:t>ƯTH </a:t>
                      </a:r>
                      <a:r>
                        <a:rPr lang="en-US" sz="1600" b="1" dirty="0" err="1">
                          <a:effectLst/>
                          <a:latin typeface="Times New Roman" panose="02020603050405020304" pitchFamily="18" charset="0"/>
                          <a:cs typeface="Times New Roman" panose="02020603050405020304" pitchFamily="18" charset="0"/>
                        </a:rPr>
                        <a:t>Quý</a:t>
                      </a:r>
                      <a:r>
                        <a:rPr lang="en-US" sz="1600" b="1" dirty="0">
                          <a:effectLst/>
                          <a:latin typeface="Times New Roman" panose="02020603050405020304" pitchFamily="18" charset="0"/>
                          <a:cs typeface="Times New Roman" panose="02020603050405020304" pitchFamily="18" charset="0"/>
                        </a:rPr>
                        <a:t> I</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rowSpan="3">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Tổng số</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gridSpan="6">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Trong đó ước:</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gridSpan="2">
                  <a:txBody>
                    <a:bodyPr/>
                    <a:lstStyle/>
                    <a:p>
                      <a:pPr marL="0" marR="0" algn="ctr">
                        <a:lnSpc>
                          <a:spcPct val="115000"/>
                        </a:lnSpc>
                        <a:spcBef>
                          <a:spcPts val="0"/>
                        </a:spcBef>
                        <a:spcAft>
                          <a:spcPts val="0"/>
                        </a:spcAft>
                      </a:pPr>
                      <a:r>
                        <a:rPr lang="en-US" sz="1600" b="1" dirty="0" err="1">
                          <a:effectLst/>
                          <a:latin typeface="Times New Roman" panose="02020603050405020304" pitchFamily="18" charset="0"/>
                          <a:cs typeface="Times New Roman" panose="02020603050405020304" pitchFamily="18" charset="0"/>
                        </a:rPr>
                        <a:t>Cả</a:t>
                      </a:r>
                      <a:r>
                        <a:rPr lang="en-US" sz="1600" b="1" dirty="0">
                          <a:effectLst/>
                          <a:latin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cs typeface="Times New Roman" panose="02020603050405020304" pitchFamily="18" charset="0"/>
                        </a:rPr>
                        <a:t>năm</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rowSpan="2" hMerge="1">
                  <a:txBody>
                    <a:bodyPr/>
                    <a:lstStyle/>
                    <a:p>
                      <a:endParaRPr lang="en-US"/>
                    </a:p>
                  </a:txBody>
                  <a:tcPr/>
                </a:tc>
                <a:extLst>
                  <a:ext uri="{0D108BD9-81ED-4DB2-BD59-A6C34878D82A}">
                    <a16:rowId xmlns:a16="http://schemas.microsoft.com/office/drawing/2014/main" val="10003"/>
                  </a:ext>
                </a:extLst>
              </a:tr>
              <a:tr h="32239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2">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Quý II</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hMerge="1">
                  <a:txBody>
                    <a:bodyPr/>
                    <a:lstStyle/>
                    <a:p>
                      <a:endParaRPr lang="en-US"/>
                    </a:p>
                  </a:txBody>
                  <a:tcPr/>
                </a:tc>
                <a:tc gridSpan="2">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Quý III</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hMerge="1">
                  <a:txBody>
                    <a:bodyPr/>
                    <a:lstStyle/>
                    <a:p>
                      <a:endParaRPr lang="en-US"/>
                    </a:p>
                  </a:txBody>
                  <a:tcPr/>
                </a:tc>
                <a:tc gridSpan="2">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Quý IV</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4"/>
                  </a:ext>
                </a:extLst>
              </a:tr>
              <a:tr h="32239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 1</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PA2</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 1</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PA2</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 1</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PA2</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a:effectLst/>
                          <a:latin typeface="Times New Roman" panose="02020603050405020304" pitchFamily="18" charset="0"/>
                          <a:cs typeface="Times New Roman" panose="02020603050405020304" pitchFamily="18" charset="0"/>
                        </a:rPr>
                        <a:t>PA 1</a:t>
                      </a:r>
                      <a:endParaRPr lang="en-US" sz="1600" b="1">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b="1" dirty="0" err="1">
                          <a:effectLst/>
                          <a:latin typeface="Times New Roman" panose="02020603050405020304" pitchFamily="18" charset="0"/>
                          <a:cs typeface="Times New Roman" panose="02020603050405020304" pitchFamily="18" charset="0"/>
                        </a:rPr>
                        <a:t>PA2</a:t>
                      </a:r>
                      <a:endParaRPr lang="en-US" sz="1600" b="1"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extLst>
                  <a:ext uri="{0D108BD9-81ED-4DB2-BD59-A6C34878D82A}">
                    <a16:rowId xmlns:a16="http://schemas.microsoft.com/office/drawing/2014/main" val="10005"/>
                  </a:ext>
                </a:extLst>
              </a:tr>
              <a:tr h="620903">
                <a:tc>
                  <a:txBody>
                    <a:bodyPr/>
                    <a:lstStyle/>
                    <a:p>
                      <a:pPr marL="0" marR="0">
                        <a:lnSpc>
                          <a:spcPct val="115000"/>
                        </a:lnSpc>
                        <a:spcBef>
                          <a:spcPts val="0"/>
                        </a:spcBef>
                        <a:spcAft>
                          <a:spcPts val="0"/>
                        </a:spcAft>
                      </a:pPr>
                      <a:r>
                        <a:rPr lang="en-US" sz="1600" dirty="0" err="1">
                          <a:solidFill>
                            <a:schemeClr val="tx1"/>
                          </a:solidFill>
                          <a:effectLst/>
                          <a:latin typeface="Times New Roman" panose="02020603050405020304" pitchFamily="18" charset="0"/>
                          <a:cs typeface="Times New Roman" panose="02020603050405020304" pitchFamily="18" charset="0"/>
                        </a:rPr>
                        <a:t>Giá</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trị</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xuất</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khẩu</a:t>
                      </a:r>
                      <a:endParaRPr lang="en-US" sz="16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57265" marR="57265" marT="0" marB="0" anchor="ctr">
                    <a:solidFill>
                      <a:schemeClr val="accent6">
                        <a:lumMod val="20000"/>
                        <a:lumOff val="80000"/>
                      </a:schemeClr>
                    </a:solidFill>
                  </a:tcPr>
                </a:tc>
                <a:tc>
                  <a:txBody>
                    <a:bodyPr/>
                    <a:lstStyle/>
                    <a:p>
                      <a:pPr marL="0" marR="0" algn="ct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Triệu USD</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1,600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360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1,140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360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370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380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400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400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420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1,500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1,550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extLst>
                  <a:ext uri="{0D108BD9-81ED-4DB2-BD59-A6C34878D82A}">
                    <a16:rowId xmlns:a16="http://schemas.microsoft.com/office/drawing/2014/main" val="10006"/>
                  </a:ext>
                </a:extLst>
              </a:tr>
              <a:tr h="1634126">
                <a:tc>
                  <a:txBody>
                    <a:bodyPr/>
                    <a:lstStyle/>
                    <a:p>
                      <a:pPr marL="0" marR="0" algn="just">
                        <a:lnSpc>
                          <a:spcPct val="115000"/>
                        </a:lnSpc>
                        <a:spcBef>
                          <a:spcPts val="0"/>
                        </a:spcBef>
                        <a:spcAft>
                          <a:spcPts val="0"/>
                        </a:spcAft>
                      </a:pPr>
                      <a:r>
                        <a:rPr lang="en-US" sz="1600" dirty="0" err="1">
                          <a:solidFill>
                            <a:schemeClr val="tx1"/>
                          </a:solidFill>
                          <a:effectLst/>
                          <a:latin typeface="Times New Roman" panose="02020603050405020304" pitchFamily="18" charset="0"/>
                          <a:cs typeface="Times New Roman" panose="02020603050405020304" pitchFamily="18" charset="0"/>
                        </a:rPr>
                        <a:t>TMBL</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hàng</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hóa</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và</a:t>
                      </a:r>
                      <a:r>
                        <a:rPr lang="en-US" sz="1600" dirty="0">
                          <a:solidFill>
                            <a:schemeClr val="tx1"/>
                          </a:solidFill>
                          <a:effectLst/>
                          <a:latin typeface="Times New Roman" panose="02020603050405020304" pitchFamily="18" charset="0"/>
                          <a:cs typeface="Times New Roman" panose="02020603050405020304" pitchFamily="18" charset="0"/>
                        </a:rPr>
                        <a:t> DT </a:t>
                      </a:r>
                      <a:r>
                        <a:rPr lang="en-US" sz="1600" dirty="0" err="1">
                          <a:solidFill>
                            <a:schemeClr val="tx1"/>
                          </a:solidFill>
                          <a:effectLst/>
                          <a:latin typeface="Times New Roman" panose="02020603050405020304" pitchFamily="18" charset="0"/>
                          <a:cs typeface="Times New Roman" panose="02020603050405020304" pitchFamily="18" charset="0"/>
                        </a:rPr>
                        <a:t>dịch</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vụ</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tiêu</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dùng</a:t>
                      </a:r>
                      <a:endParaRPr lang="en-US" sz="16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57265" marR="57265" marT="0" marB="0" anchor="ctr">
                    <a:solidFill>
                      <a:schemeClr val="accent6">
                        <a:lumMod val="20000"/>
                        <a:lumOff val="80000"/>
                      </a:schemeClr>
                    </a:solidFill>
                  </a:tcPr>
                </a:tc>
                <a:tc>
                  <a:txBody>
                    <a:bodyPr/>
                    <a:lstStyle/>
                    <a:p>
                      <a:pPr marL="0" marR="0" algn="ct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Tỷ đồng</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ct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106,264</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24,720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a:effectLst/>
                          <a:latin typeface="Times New Roman" panose="02020603050405020304" pitchFamily="18" charset="0"/>
                          <a:cs typeface="Times New Roman" panose="02020603050405020304" pitchFamily="18" charset="0"/>
                        </a:rPr>
                        <a:t>73,280</a:t>
                      </a:r>
                      <a:endParaRPr lang="en-US" sz="160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24,000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26,000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26,000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26,500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23,280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24,780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98,000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tc>
                  <a:txBody>
                    <a:bodyPr/>
                    <a:lstStyle/>
                    <a:p>
                      <a:pPr marL="0" marR="0" algn="r">
                        <a:lnSpc>
                          <a:spcPct val="115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102,000</a:t>
                      </a:r>
                      <a:endParaRPr lang="en-US" sz="1600" dirty="0">
                        <a:effectLst/>
                        <a:latin typeface="Times New Roman" panose="02020603050405020304" pitchFamily="18" charset="0"/>
                        <a:ea typeface="Times New Roman"/>
                        <a:cs typeface="Times New Roman" panose="02020603050405020304" pitchFamily="18" charset="0"/>
                      </a:endParaRPr>
                    </a:p>
                  </a:txBody>
                  <a:tcPr marL="57265" marR="57265"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079107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427249426"/>
              </p:ext>
            </p:extLst>
          </p:nvPr>
        </p:nvGraphicFramePr>
        <p:xfrm>
          <a:off x="733966" y="635625"/>
          <a:ext cx="7676628" cy="6250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0" y="1270143"/>
            <a:ext cx="9551624" cy="5632311"/>
          </a:xfrm>
          <a:prstGeom prst="rect">
            <a:avLst/>
          </a:prstGeom>
          <a:noFill/>
        </p:spPr>
        <p:txBody>
          <a:bodyPr wrap="square" rtlCol="0">
            <a:spAutoFit/>
          </a:bodyPr>
          <a:lstStyle/>
          <a:p>
            <a:pPr algn="just"/>
            <a:r>
              <a:rPr lang="en-US" sz="2000" dirty="0" err="1">
                <a:latin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tháo</a:t>
            </a:r>
            <a:r>
              <a:rPr lang="en-US" sz="2000" dirty="0">
                <a:latin typeface="Times New Roman" panose="02020603050405020304" pitchFamily="18" charset="0"/>
                <a:cs typeface="Times New Roman" panose="02020603050405020304" pitchFamily="18" charset="0"/>
              </a:rPr>
              <a:t> </a:t>
            </a:r>
            <a:r>
              <a:rPr lang="vi-VN" sz="2000" dirty="0">
                <a:latin typeface="+mj-lt"/>
              </a:rPr>
              <a:t>gỡ khó khăn cho doanh nghiệp: khuyến khích doanh nghiệp sản xuất hàng xuất khẩu từ nguyên liệu sản xuất trong nước, hỗ trợ tiêu thụ sản phẩm cả ở xuất khẩu và trong nước, nhất là các sản phẩm nông sản, cảnh báo biện pháp phòng vệ thương mại từ các nước (</a:t>
            </a:r>
            <a:r>
              <a:rPr lang="vi-VN" sz="2000" i="1" dirty="0">
                <a:latin typeface="+mj-lt"/>
              </a:rPr>
              <a:t>chống bán phá giá, chống trợ cấp</a:t>
            </a:r>
            <a:r>
              <a:rPr lang="vi-VN" sz="2000" dirty="0">
                <a:latin typeface="+mj-lt"/>
              </a:rPr>
              <a:t>), hỗ trợ xuất khẩu tìm kiếm đối tác, chính sách tín dụng cho xuất khẩu. </a:t>
            </a:r>
            <a:endParaRPr lang="en-US" sz="2000" dirty="0">
              <a:latin typeface="+mj-lt"/>
            </a:endParaRPr>
          </a:p>
          <a:p>
            <a:pPr algn="just"/>
            <a:r>
              <a:rPr lang="vi-VN" sz="2000" dirty="0">
                <a:latin typeface="+mj-lt"/>
              </a:rPr>
              <a:t>- Tiếp tục triển khai phương án hỗ trợ tiêu thụ nông sản trên địa bàn tỉnh</a:t>
            </a:r>
            <a:r>
              <a:rPr lang="en-US" sz="2000" dirty="0">
                <a:latin typeface="+mj-lt"/>
              </a:rPr>
              <a:t>. </a:t>
            </a:r>
            <a:r>
              <a:rPr lang="en-US" sz="2000" dirty="0" err="1">
                <a:latin typeface="Times New Roman" panose="02020603050405020304" pitchFamily="18" charset="0"/>
                <a:cs typeface="Times New Roman" panose="02020603050405020304" pitchFamily="18" charset="0"/>
              </a:rPr>
              <a:t>Khuyến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khích</a:t>
            </a:r>
            <a:r>
              <a:rPr lang="en-US" sz="2000" dirty="0">
                <a:latin typeface="Times New Roman" panose="02020603050405020304" pitchFamily="18" charset="0"/>
                <a:cs typeface="Times New Roman" panose="02020603050405020304" pitchFamily="18" charset="0"/>
              </a:rPr>
              <a:t> </a:t>
            </a:r>
            <a:r>
              <a:rPr lang="en-US" sz="2000" dirty="0" err="1">
                <a:latin typeface="+mj-lt"/>
              </a:rPr>
              <a:t>bà</a:t>
            </a:r>
            <a:r>
              <a:rPr lang="en-US" sz="2000" dirty="0">
                <a:latin typeface="+mj-lt"/>
              </a:rPr>
              <a:t> con</a:t>
            </a:r>
            <a:r>
              <a:rPr lang="vi-VN" sz="2000" dirty="0">
                <a:latin typeface="+mj-lt"/>
              </a:rPr>
              <a:t> tạo ra các sản phẩm nông sản sạch; đồng thời chủ động nắm bắt thông tin thị trường để định hướng và quy hoạch vùng sản xuất, khai thác thêm thị trường mới… tránh tình trạng </a:t>
            </a:r>
            <a:r>
              <a:rPr lang="en-US" sz="2000" i="1" dirty="0">
                <a:latin typeface="+mj-lt"/>
              </a:rPr>
              <a:t>“</a:t>
            </a:r>
            <a:r>
              <a:rPr lang="vi-VN" sz="2000" i="1" dirty="0">
                <a:latin typeface="+mj-lt"/>
              </a:rPr>
              <a:t>đổ xô trồng - chặt, nuôi nhiều rồi không biết bán ở đâu</a:t>
            </a:r>
            <a:r>
              <a:rPr lang="en-US" sz="2000" dirty="0">
                <a:latin typeface="+mj-lt"/>
              </a:rPr>
              <a:t>”</a:t>
            </a:r>
            <a:r>
              <a:rPr lang="vi-VN" sz="2000" dirty="0">
                <a:latin typeface="+mj-lt"/>
              </a:rPr>
              <a:t>, liên tục </a:t>
            </a:r>
            <a:r>
              <a:rPr lang="en-US" sz="2000" dirty="0" err="1">
                <a:latin typeface="+mj-lt"/>
              </a:rPr>
              <a:t>gặp</a:t>
            </a:r>
            <a:r>
              <a:rPr lang="en-US" sz="2000" dirty="0">
                <a:latin typeface="+mj-lt"/>
              </a:rPr>
              <a:t> </a:t>
            </a:r>
            <a:r>
              <a:rPr lang="vi-VN" sz="2000" dirty="0">
                <a:latin typeface="+mj-lt"/>
              </a:rPr>
              <a:t>các cú sốc cung cầu, được mùa rớt giá… </a:t>
            </a:r>
            <a:endParaRPr lang="en-US" sz="2000" dirty="0">
              <a:latin typeface="+mj-lt"/>
            </a:endParaRPr>
          </a:p>
          <a:p>
            <a:pPr algn="just"/>
            <a:r>
              <a:rPr lang="vi-VN" sz="2000" dirty="0">
                <a:latin typeface="+mj-lt"/>
              </a:rPr>
              <a:t>- Vận động doanh nghiệp tham gia vào các Cổng thông tin thương mại điện tử, </a:t>
            </a:r>
            <a:r>
              <a:rPr lang="en-US" sz="2000">
                <a:latin typeface="+mj-lt"/>
              </a:rPr>
              <a:t>…</a:t>
            </a:r>
            <a:r>
              <a:rPr lang="vi-VN" sz="2000">
                <a:latin typeface="+mj-lt"/>
              </a:rPr>
              <a:t>, </a:t>
            </a:r>
            <a:r>
              <a:rPr lang="vi-VN" sz="2000" dirty="0">
                <a:latin typeface="+mj-lt"/>
              </a:rPr>
              <a:t>duy trì việc hỗ trợ kinh phí cho các doanh nghiệp tham gia các hội chợ trong và ngoài nước nhằm quảng bá sản phẩm hàng hóa, tìm kiếm thị trường xuất khẩu, đồng thời tổ chức các đoàn doanh nghiệp khảo sát thị trường các nước đang có tiềm năng.</a:t>
            </a:r>
            <a:endParaRPr lang="en-US" sz="2000" dirty="0">
              <a:latin typeface="+mj-lt"/>
            </a:endParaRPr>
          </a:p>
          <a:p>
            <a:pPr algn="just"/>
            <a:r>
              <a:rPr lang="vi-VN" sz="2000" dirty="0">
                <a:latin typeface="+mj-lt"/>
              </a:rPr>
              <a:t>- Gắn kết hoạt động của các Hiệp hội ngành hàng</a:t>
            </a:r>
            <a:r>
              <a:rPr lang="en-US" sz="2000" dirty="0">
                <a:latin typeface="+mj-lt"/>
              </a:rPr>
              <a:t>,</a:t>
            </a:r>
            <a:r>
              <a:rPr lang="vi-VN" sz="2000" dirty="0">
                <a:latin typeface="+mj-lt"/>
              </a:rPr>
              <a:t> quảng bá hình ảnh doanh nghiệp Bình Định có cơ hội tiếp cận liên kết với doanh nghiệp và tìm kiếm thị trường xuất khẩu mới. Phối hợp cùng nhau giải quyết những vấn đề có liên quan đến quyền lợi, phát triển thị trường, giải quyết tranh chấp, các rào cản kỹ thuật</a:t>
            </a:r>
            <a:r>
              <a:rPr lang="en-US" sz="2000" spc="-10" dirty="0">
                <a:solidFill>
                  <a:prstClr val="black"/>
                </a:solidFill>
                <a:latin typeface="+mj-lt"/>
                <a:ea typeface="Calibri" panose="020F0502020204030204" pitchFamily="34" charset="0"/>
                <a:cs typeface="Times New Roman" panose="02020603050405020304" pitchFamily="18" charset="0"/>
              </a:rPr>
              <a:t>.</a:t>
            </a:r>
            <a:endParaRPr lang="vi-VN" sz="2000" spc="-10" dirty="0">
              <a:solidFill>
                <a:prstClr val="black"/>
              </a:solidFill>
              <a:latin typeface="+mj-lt"/>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958310C-5BB2-EED8-57FB-52116A467C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31243" y="731819"/>
            <a:ext cx="2368411" cy="2505617"/>
          </a:xfrm>
          <a:prstGeom prst="rect">
            <a:avLst/>
          </a:prstGeom>
        </p:spPr>
      </p:pic>
      <p:pic>
        <p:nvPicPr>
          <p:cNvPr id="10" name="Picture 9" descr="A large red shipping container&#10;&#10;Description automatically generated with low confidence">
            <a:extLst>
              <a:ext uri="{FF2B5EF4-FFF2-40B4-BE49-F238E27FC236}">
                <a16:creationId xmlns:a16="http://schemas.microsoft.com/office/drawing/2014/main" id="{A3342B6F-D41E-2656-9E93-78133F35EC1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71963" y="3325571"/>
            <a:ext cx="2336066" cy="2505617"/>
          </a:xfrm>
          <a:prstGeom prst="rect">
            <a:avLst/>
          </a:prstGeom>
        </p:spPr>
      </p:pic>
      <p:sp>
        <p:nvSpPr>
          <p:cNvPr id="3" name="Title 1">
            <a:extLst>
              <a:ext uri="{FF2B5EF4-FFF2-40B4-BE49-F238E27FC236}">
                <a16:creationId xmlns:a16="http://schemas.microsoft.com/office/drawing/2014/main" id="{DDCD32B3-A3FB-948B-6323-63F96EA817F8}"/>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A250599A-DC75-597C-6156-E69FFFB3F75E}"/>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2947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9099203"/>
              </p:ext>
            </p:extLst>
          </p:nvPr>
        </p:nvGraphicFramePr>
        <p:xfrm>
          <a:off x="777362" y="850607"/>
          <a:ext cx="7676628" cy="12500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370267" y="4472732"/>
            <a:ext cx="11673071" cy="3216265"/>
          </a:xfrm>
          <a:prstGeom prst="rect">
            <a:avLst/>
          </a:prstGeom>
          <a:noFill/>
        </p:spPr>
        <p:txBody>
          <a:bodyPr wrap="square" rtlCol="0">
            <a:spAutoFit/>
          </a:bodyPr>
          <a:lstStyle/>
          <a:p>
            <a:pPr marL="457200" indent="-457200" algn="just">
              <a:spcBef>
                <a:spcPts val="600"/>
              </a:spcBef>
              <a:buFontTx/>
              <a:buChar char="-"/>
              <a:defRPr/>
            </a:pPr>
            <a:r>
              <a:rPr lang="it-IT"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 tục đẩy mạnh các hoạt động thương mại, xuất khẩu</a:t>
            </a:r>
          </a:p>
          <a:p>
            <a:pPr marL="457200" indent="-457200" algn="just">
              <a:spcBef>
                <a:spcPts val="600"/>
              </a:spcBef>
              <a:buFontTx/>
              <a:buChar char="-"/>
              <a:defRPr/>
            </a:pP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Tăng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cường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xúc</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thương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mại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thông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qua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ứng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dụng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CNTT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và</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đổi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số</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phát</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triển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thương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mại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điện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tử</a:t>
            </a:r>
            <a:endPar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tục</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tăng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cường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thực</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hiện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Bình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ưu</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tiên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sử</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dụng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hàng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hóa</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sản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xuất</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tại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tỉnh</a:t>
            </a:r>
            <a:endParaRPr lang="vi-VN"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Khuyến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khích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hỗ</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trợ</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phát</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triển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đa</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dạng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hóa</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và</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nâng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cao</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chất</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các</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ngành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dịch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vụ</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tài</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chính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ngân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hàng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bưu</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chính</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viễn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thông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tư</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vấn</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khoa</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học</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công</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2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nghệ</a:t>
            </a:r>
            <a:r>
              <a:rPr lang="en-US"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marL="457200" indent="-457200" algn="just">
              <a:spcBef>
                <a:spcPts val="600"/>
              </a:spcBef>
              <a:buFontTx/>
              <a:buChar char="-"/>
              <a:defRPr/>
            </a:pPr>
            <a:endParaRPr lang="vi-VN" sz="22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endParaRPr lang="vi-VN" sz="24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958310C-5BB2-EED8-57FB-52116A467C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49026" y="1827295"/>
            <a:ext cx="3812506" cy="2505617"/>
          </a:xfrm>
          <a:prstGeom prst="rect">
            <a:avLst/>
          </a:prstGeom>
        </p:spPr>
      </p:pic>
      <p:pic>
        <p:nvPicPr>
          <p:cNvPr id="10" name="Picture 9" descr="A large red shipping container&#10;&#10;Description automatically generated with low confidence">
            <a:extLst>
              <a:ext uri="{FF2B5EF4-FFF2-40B4-BE49-F238E27FC236}">
                <a16:creationId xmlns:a16="http://schemas.microsoft.com/office/drawing/2014/main" id="{A3342B6F-D41E-2656-9E93-78133F35EC1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25233" y="1827296"/>
            <a:ext cx="4389550" cy="2505617"/>
          </a:xfrm>
          <a:prstGeom prst="rect">
            <a:avLst/>
          </a:prstGeom>
        </p:spPr>
      </p:pic>
      <p:sp>
        <p:nvSpPr>
          <p:cNvPr id="3" name="Title 1">
            <a:extLst>
              <a:ext uri="{FF2B5EF4-FFF2-40B4-BE49-F238E27FC236}">
                <a16:creationId xmlns:a16="http://schemas.microsoft.com/office/drawing/2014/main" id="{DDCD32B3-A3FB-948B-6323-63F96EA817F8}"/>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A250599A-DC75-597C-6156-E69FFFB3F75E}"/>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8642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hot air balloons in the sky&#10;&#10;Description automatically generated with medium confidence">
            <a:extLst>
              <a:ext uri="{FF2B5EF4-FFF2-40B4-BE49-F238E27FC236}">
                <a16:creationId xmlns:a16="http://schemas.microsoft.com/office/drawing/2014/main" id="{0FFE35E4-3462-E898-CC1D-E8393F3400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4316" y="1847978"/>
            <a:ext cx="3350497" cy="2210064"/>
          </a:xfrm>
          <a:prstGeom prst="rect">
            <a:avLst/>
          </a:prstGeom>
        </p:spPr>
      </p:pic>
      <p:pic>
        <p:nvPicPr>
          <p:cNvPr id="4" name="Picture 3" descr="Graphical user interface&#10;&#10;Description automatically generated">
            <a:extLst>
              <a:ext uri="{FF2B5EF4-FFF2-40B4-BE49-F238E27FC236}">
                <a16:creationId xmlns:a16="http://schemas.microsoft.com/office/drawing/2014/main" id="{21AAD2A0-0B67-A24D-5C29-05C0ABB8BA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4317" y="4240549"/>
            <a:ext cx="3350496" cy="2153619"/>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397635BC-4AA2-B44A-F88B-2E47489DA3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2427" y="1847979"/>
            <a:ext cx="3127881" cy="2210063"/>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6C3F29D3-A8DF-868D-2F9A-C55475DA40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62427" y="4240548"/>
            <a:ext cx="3127880" cy="2153619"/>
          </a:xfrm>
          <a:prstGeom prst="rect">
            <a:avLst/>
          </a:prstGeom>
        </p:spPr>
      </p:pic>
      <p:sp>
        <p:nvSpPr>
          <p:cNvPr id="11" name="TextBox 10">
            <a:extLst>
              <a:ext uri="{FF2B5EF4-FFF2-40B4-BE49-F238E27FC236}">
                <a16:creationId xmlns:a16="http://schemas.microsoft.com/office/drawing/2014/main" id="{7E2CE505-A30B-BB03-1C76-24E8431A366B}"/>
              </a:ext>
            </a:extLst>
          </p:cNvPr>
          <p:cNvSpPr txBox="1"/>
          <p:nvPr/>
        </p:nvSpPr>
        <p:spPr>
          <a:xfrm>
            <a:off x="570157" y="2242826"/>
            <a:ext cx="4479520" cy="3847207"/>
          </a:xfrm>
          <a:prstGeom prst="rect">
            <a:avLst/>
          </a:prstGeom>
          <a:noFill/>
        </p:spPr>
        <p:txBody>
          <a:bodyPr wrap="square" rtlCol="0">
            <a:spAutoFit/>
          </a:bodyPr>
          <a:lstStyle/>
          <a:p>
            <a:pPr marL="342900" marR="0" lvl="0" indent="-342900" algn="just" defTabSz="1219170" rtl="0" eaLnBrk="1" fontAlgn="auto" latinLnBrk="0" hangingPunct="1">
              <a:lnSpc>
                <a:spcPct val="100000"/>
              </a:lnSpc>
              <a:spcBef>
                <a:spcPts val="400"/>
              </a:spcBef>
              <a:spcAft>
                <a:spcPts val="400"/>
              </a:spcAft>
              <a:buClrTx/>
              <a:buSzTx/>
              <a:buFont typeface="Wingdings" panose="05000000000000000000" pitchFamily="2" charset="2"/>
              <a:buChar char="q"/>
              <a:tabLst/>
              <a:defRPr/>
            </a:pPr>
            <a:r>
              <a:rPr lang="vi-VN" sz="1800">
                <a:effectLst/>
                <a:latin typeface="Times New Roman" panose="02020603050405020304" pitchFamily="18" charset="0"/>
                <a:ea typeface="Times New Roman" panose="02020603050405020304" pitchFamily="18" charset="0"/>
              </a:rPr>
              <a:t>Tăng cường tổ chức triển khai các</a:t>
            </a:r>
            <a:r>
              <a:rPr lang="vi-VN" sz="1800" spc="5">
                <a:effectLst/>
                <a:latin typeface="Times New Roman" panose="02020603050405020304" pitchFamily="18" charset="0"/>
                <a:ea typeface="Times New Roman" panose="02020603050405020304" pitchFamily="18" charset="0"/>
              </a:rPr>
              <a:t> </a:t>
            </a:r>
            <a:r>
              <a:rPr lang="vi-VN" sz="1800">
                <a:effectLst/>
                <a:latin typeface="Times New Roman" panose="02020603050405020304" pitchFamily="18" charset="0"/>
                <a:ea typeface="Times New Roman" panose="02020603050405020304" pitchFamily="18" charset="0"/>
              </a:rPr>
              <a:t>chương trình kích cầu du lịch, nhất là trong mùa cao điểm du lịch</a:t>
            </a:r>
            <a:r>
              <a:rPr lang="vi-VN" sz="1800" spc="350">
                <a:effectLst/>
                <a:latin typeface="Times New Roman" panose="02020603050405020304" pitchFamily="18" charset="0"/>
                <a:ea typeface="Times New Roman" panose="02020603050405020304" pitchFamily="18" charset="0"/>
              </a:rPr>
              <a:t> </a:t>
            </a:r>
            <a:r>
              <a:rPr lang="vi-VN" sz="1800">
                <a:effectLst/>
                <a:latin typeface="Times New Roman" panose="02020603050405020304" pitchFamily="18" charset="0"/>
                <a:ea typeface="Times New Roman" panose="02020603050405020304" pitchFamily="18" charset="0"/>
              </a:rPr>
              <a:t>Xuân – Hè</a:t>
            </a:r>
          </a:p>
          <a:p>
            <a:pPr marL="342900" marR="0" lvl="0" indent="-342900" algn="just" defTabSz="1219170" rtl="0" eaLnBrk="1" fontAlgn="auto" latinLnBrk="0" hangingPunct="1">
              <a:lnSpc>
                <a:spcPct val="100000"/>
              </a:lnSpc>
              <a:spcBef>
                <a:spcPts val="400"/>
              </a:spcBef>
              <a:spcAft>
                <a:spcPts val="400"/>
              </a:spcAft>
              <a:buClrTx/>
              <a:buSzTx/>
              <a:buFont typeface="Wingdings" panose="05000000000000000000" pitchFamily="2" charset="2"/>
              <a:buChar char="q"/>
              <a:tabLst/>
              <a:defRPr/>
            </a:pPr>
            <a:r>
              <a:rPr lang="vi-VN" sz="1800">
                <a:effectLst/>
                <a:latin typeface="Times New Roman" panose="02020603050405020304" pitchFamily="18" charset="0"/>
                <a:ea typeface="Times New Roman" panose="02020603050405020304" pitchFamily="18" charset="0"/>
              </a:rPr>
              <a:t>Đa dạng hóa và nâng cao chất lượng các</a:t>
            </a:r>
            <a:r>
              <a:rPr lang="vi-VN" sz="1800" spc="5">
                <a:effectLst/>
                <a:latin typeface="Times New Roman" panose="02020603050405020304" pitchFamily="18" charset="0"/>
                <a:ea typeface="Times New Roman" panose="02020603050405020304" pitchFamily="18" charset="0"/>
              </a:rPr>
              <a:t> </a:t>
            </a:r>
            <a:r>
              <a:rPr lang="vi-VN" sz="1800">
                <a:effectLst/>
                <a:latin typeface="Times New Roman" panose="02020603050405020304" pitchFamily="18" charset="0"/>
                <a:ea typeface="Times New Roman" panose="02020603050405020304" pitchFamily="18" charset="0"/>
              </a:rPr>
              <a:t>sản phẩm du lịch, ưu tiên phát triển các sản phẩm du lịch có giá trị gia tăng cao</a:t>
            </a:r>
            <a:r>
              <a:rPr lang="vi-VN" sz="1800" spc="350">
                <a:effectLst/>
                <a:latin typeface="Times New Roman" panose="02020603050405020304" pitchFamily="18" charset="0"/>
                <a:ea typeface="Times New Roman" panose="02020603050405020304" pitchFamily="18" charset="0"/>
              </a:rPr>
              <a:t> </a:t>
            </a:r>
            <a:r>
              <a:rPr lang="vi-VN" sz="1800">
                <a:effectLst/>
                <a:latin typeface="Times New Roman" panose="02020603050405020304" pitchFamily="18" charset="0"/>
                <a:ea typeface="Times New Roman" panose="02020603050405020304" pitchFamily="18" charset="0"/>
              </a:rPr>
              <a:t>và</a:t>
            </a:r>
            <a:r>
              <a:rPr lang="vi-VN" sz="1800" spc="5">
                <a:effectLst/>
                <a:latin typeface="Times New Roman" panose="02020603050405020304" pitchFamily="18" charset="0"/>
                <a:ea typeface="Times New Roman" panose="02020603050405020304" pitchFamily="18" charset="0"/>
              </a:rPr>
              <a:t> </a:t>
            </a:r>
            <a:r>
              <a:rPr lang="vi-VN" sz="1800">
                <a:effectLst/>
                <a:latin typeface="Times New Roman" panose="02020603050405020304" pitchFamily="18" charset="0"/>
                <a:ea typeface="Times New Roman" panose="02020603050405020304" pitchFamily="18" charset="0"/>
              </a:rPr>
              <a:t>bền vững, tạo thương hiệu cạnh tranh lâu dài</a:t>
            </a:r>
            <a:endParaRPr lang="vi-VN" sz="2000" b="0" kern="1200">
              <a:solidFill>
                <a:schemeClr val="tx1"/>
              </a:solidFill>
              <a:latin typeface="Times New Roman" panose="02020603050405020304" pitchFamily="18" charset="0"/>
              <a:ea typeface="+mn-ea"/>
              <a:cs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r>
              <a:rPr lang="it-IT" sz="2000" spc="-10">
                <a:solidFill>
                  <a:prstClr val="black"/>
                </a:solidFill>
                <a:latin typeface="Times New Roman" panose="02020603050405020304" pitchFamily="18" charset="0"/>
                <a:cs typeface="Times New Roman" panose="02020603050405020304" pitchFamily="18" charset="0"/>
              </a:rPr>
              <a:t>Hợp tác phát triển về du lịch với các địa phương trong và ngoài nước, mở rộng các loại hình và sản phẩm du lịch</a:t>
            </a:r>
            <a:endParaRPr lang="vi-VN" sz="2000" spc="-10">
              <a:solidFill>
                <a:prstClr val="black"/>
              </a:solidFill>
              <a:latin typeface="Times New Roman" panose="02020603050405020304" pitchFamily="18" charset="0"/>
              <a:cs typeface="Times New Roman" panose="02020603050405020304" pitchFamily="18" charset="0"/>
            </a:endParaRPr>
          </a:p>
          <a:p>
            <a:pPr marR="0" lvl="0" algn="just" defTabSz="1219170" rtl="0" eaLnBrk="1" fontAlgn="auto" latinLnBrk="0" hangingPunct="1">
              <a:lnSpc>
                <a:spcPct val="100000"/>
              </a:lnSpc>
              <a:spcBef>
                <a:spcPts val="400"/>
              </a:spcBef>
              <a:spcAft>
                <a:spcPts val="400"/>
              </a:spcAft>
              <a:buClrTx/>
              <a:buSzTx/>
              <a:tabLst/>
              <a:defRPr/>
            </a:pPr>
            <a:endParaRPr lang="vi-VN" sz="2000" b="0" kern="1200">
              <a:solidFill>
                <a:schemeClr val="tx1"/>
              </a:solidFill>
              <a:latin typeface="Times New Roman" panose="02020603050405020304" pitchFamily="18" charset="0"/>
              <a:ea typeface="+mn-ea"/>
              <a:cs typeface="Times New Roman" panose="02020603050405020304" pitchFamily="18" charset="0"/>
            </a:endParaRPr>
          </a:p>
        </p:txBody>
      </p:sp>
      <p:sp>
        <p:nvSpPr>
          <p:cNvPr id="2" name="Title 1">
            <a:extLst>
              <a:ext uri="{FF2B5EF4-FFF2-40B4-BE49-F238E27FC236}">
                <a16:creationId xmlns:a16="http://schemas.microsoft.com/office/drawing/2014/main" id="{A03C5AD6-CB3D-370B-B66B-5805906409EE}"/>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2" name="Straight Connector 11">
            <a:extLst>
              <a:ext uri="{FF2B5EF4-FFF2-40B4-BE49-F238E27FC236}">
                <a16:creationId xmlns:a16="http://schemas.microsoft.com/office/drawing/2014/main" id="{955ACED0-3984-B592-FF47-C63870456B87}"/>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DAA907E5-0624-2DAB-4677-B297B7F64B5A}"/>
              </a:ext>
            </a:extLst>
          </p:cNvPr>
          <p:cNvGrpSpPr/>
          <p:nvPr/>
        </p:nvGrpSpPr>
        <p:grpSpPr>
          <a:xfrm>
            <a:off x="838200" y="767966"/>
            <a:ext cx="875004" cy="1250007"/>
            <a:chOff x="1" y="-1"/>
            <a:chExt cx="875004" cy="1250007"/>
          </a:xfrm>
        </p:grpSpPr>
        <p:sp>
          <p:nvSpPr>
            <p:cNvPr id="19" name="Arrow: Chevron 18">
              <a:extLst>
                <a:ext uri="{FF2B5EF4-FFF2-40B4-BE49-F238E27FC236}">
                  <a16:creationId xmlns:a16="http://schemas.microsoft.com/office/drawing/2014/main" id="{3FDED6A1-342E-55BB-CE94-3BFF26066BD1}"/>
                </a:ext>
              </a:extLst>
            </p:cNvPr>
            <p:cNvSpPr/>
            <p:nvPr/>
          </p:nvSpPr>
          <p:spPr>
            <a:xfrm rot="5400000">
              <a:off x="-187501" y="187501"/>
              <a:ext cx="1250007" cy="875004"/>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Arrow: Chevron 4">
              <a:extLst>
                <a:ext uri="{FF2B5EF4-FFF2-40B4-BE49-F238E27FC236}">
                  <a16:creationId xmlns:a16="http://schemas.microsoft.com/office/drawing/2014/main" id="{062695BF-4AC3-5D41-2EEE-2301F79D7F41}"/>
                </a:ext>
              </a:extLst>
            </p:cNvPr>
            <p:cNvSpPr txBox="1"/>
            <p:nvPr/>
          </p:nvSpPr>
          <p:spPr>
            <a:xfrm>
              <a:off x="1" y="437501"/>
              <a:ext cx="875004" cy="3750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3</a:t>
              </a:r>
              <a:endParaRPr lang="en-US" sz="2400" kern="1200" dirty="0"/>
            </a:p>
          </p:txBody>
        </p:sp>
      </p:grpSp>
      <p:grpSp>
        <p:nvGrpSpPr>
          <p:cNvPr id="16" name="Group 15">
            <a:extLst>
              <a:ext uri="{FF2B5EF4-FFF2-40B4-BE49-F238E27FC236}">
                <a16:creationId xmlns:a16="http://schemas.microsoft.com/office/drawing/2014/main" id="{2280FA70-4461-06CD-B1F6-9B7852049A95}"/>
              </a:ext>
            </a:extLst>
          </p:cNvPr>
          <p:cNvGrpSpPr/>
          <p:nvPr/>
        </p:nvGrpSpPr>
        <p:grpSpPr>
          <a:xfrm>
            <a:off x="1737145" y="767968"/>
            <a:ext cx="6777681" cy="812504"/>
            <a:chOff x="898946" y="1"/>
            <a:chExt cx="6777681" cy="812504"/>
          </a:xfrm>
        </p:grpSpPr>
        <p:sp>
          <p:nvSpPr>
            <p:cNvPr id="17" name="Rectangle: Top Corners Rounded 16">
              <a:extLst>
                <a:ext uri="{FF2B5EF4-FFF2-40B4-BE49-F238E27FC236}">
                  <a16:creationId xmlns:a16="http://schemas.microsoft.com/office/drawing/2014/main" id="{BC7C5DFC-D429-0666-CB18-22B12EC473AB}"/>
                </a:ext>
              </a:extLst>
            </p:cNvPr>
            <p:cNvSpPr/>
            <p:nvPr/>
          </p:nvSpPr>
          <p:spPr>
            <a:xfrm rot="5400000">
              <a:off x="3881535" y="-2982588"/>
              <a:ext cx="812504" cy="6777681"/>
            </a:xfrm>
            <a:prstGeom prst="round2SameRect">
              <a:avLst/>
            </a:prstGeom>
            <a:solidFill>
              <a:schemeClr val="accent2">
                <a:lumMod val="20000"/>
                <a:lumOff val="80000"/>
                <a:alpha val="90000"/>
              </a:scheme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Rectangle: Top Corners Rounded 6">
              <a:extLst>
                <a:ext uri="{FF2B5EF4-FFF2-40B4-BE49-F238E27FC236}">
                  <a16:creationId xmlns:a16="http://schemas.microsoft.com/office/drawing/2014/main" id="{4FCAD889-B09B-00B4-526B-C91BC90C309F}"/>
                </a:ext>
              </a:extLst>
            </p:cNvPr>
            <p:cNvSpPr txBox="1"/>
            <p:nvPr/>
          </p:nvSpPr>
          <p:spPr>
            <a:xfrm>
              <a:off x="898947" y="39663"/>
              <a:ext cx="6738018" cy="73317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None/>
              </a:pPr>
              <a:r>
                <a:rPr lang="vi-VN" sz="3600" b="1" kern="1200">
                  <a:latin typeface="Times New Roman" panose="02020603050405020304" pitchFamily="18" charset="0"/>
                  <a:cs typeface="Times New Roman" panose="02020603050405020304" pitchFamily="18" charset="0"/>
                </a:rPr>
                <a:t>Thương mại – dịch vụ - du lịch</a:t>
              </a:r>
              <a:endParaRPr lang="en-US" sz="3600" b="1" kern="1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8351047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1627090"/>
              </p:ext>
            </p:extLst>
          </p:nvPr>
        </p:nvGraphicFramePr>
        <p:xfrm>
          <a:off x="838200" y="1101013"/>
          <a:ext cx="5831048" cy="12475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722851" y="2494555"/>
            <a:ext cx="5543726" cy="3693319"/>
          </a:xfrm>
          <a:prstGeom prst="rect">
            <a:avLst/>
          </a:prstGeom>
          <a:noFill/>
        </p:spPr>
        <p:txBody>
          <a:bodyPr wrap="square" rtlCol="0">
            <a:spAutoFit/>
          </a:bodyPr>
          <a:lstStyle/>
          <a:p>
            <a:pPr marL="457200" indent="-457200" algn="just">
              <a:spcBef>
                <a:spcPts val="600"/>
              </a:spcBef>
              <a:buFontTx/>
              <a:buChar char="-"/>
              <a:defRPr/>
            </a:pP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Tăng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cường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quản</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lý</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thu</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chống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thất</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thu</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giảm</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nợ</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đọng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thuế</a:t>
            </a:r>
            <a:endPar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tục</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hỗ</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trợ</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doanh</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nghiệp</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hưởng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tối</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đa</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chính</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sách</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ưu</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đãi</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hỗ</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trợ</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tháo</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gỡ</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khó</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khăn</a:t>
            </a:r>
            <a:endPar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Đảm</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bảo</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chi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ngân</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sách</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theo</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đúng</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tiêu</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chuẩn</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mức</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tiết</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kiệm</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hiệu</a:t>
            </a:r>
            <a:r>
              <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quả</a:t>
            </a:r>
            <a:endParaRPr lang="en-US" sz="28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descr="Diagram&#10;&#10;Description automatically generated">
            <a:extLst>
              <a:ext uri="{FF2B5EF4-FFF2-40B4-BE49-F238E27FC236}">
                <a16:creationId xmlns:a16="http://schemas.microsoft.com/office/drawing/2014/main" id="{F2017B93-348B-8282-C73E-71FE6A6AA06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69247" y="1245275"/>
            <a:ext cx="5142451" cy="2426726"/>
          </a:xfrm>
          <a:prstGeom prst="rect">
            <a:avLst/>
          </a:prstGeom>
        </p:spPr>
      </p:pic>
      <p:pic>
        <p:nvPicPr>
          <p:cNvPr id="10" name="Picture 9" descr="A picture containing sky, outdoor, building, government building&#10;&#10;Description automatically generated">
            <a:extLst>
              <a:ext uri="{FF2B5EF4-FFF2-40B4-BE49-F238E27FC236}">
                <a16:creationId xmlns:a16="http://schemas.microsoft.com/office/drawing/2014/main" id="{1741D10D-CE02-80ED-DD91-3CC4EA770F0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53447" y="3817524"/>
            <a:ext cx="5251510" cy="2912683"/>
          </a:xfrm>
          <a:prstGeom prst="rect">
            <a:avLst/>
          </a:prstGeom>
        </p:spPr>
      </p:pic>
      <p:sp>
        <p:nvSpPr>
          <p:cNvPr id="3" name="Title 1">
            <a:extLst>
              <a:ext uri="{FF2B5EF4-FFF2-40B4-BE49-F238E27FC236}">
                <a16:creationId xmlns:a16="http://schemas.microsoft.com/office/drawing/2014/main" id="{C2A0401F-C36F-3694-D01C-D7962EAE025C}"/>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AC578C6E-3660-3A69-AA0A-08255636CE96}"/>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6076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002311576"/>
              </p:ext>
            </p:extLst>
          </p:nvPr>
        </p:nvGraphicFramePr>
        <p:xfrm>
          <a:off x="620086" y="897667"/>
          <a:ext cx="4908260" cy="12582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49FA47D-1679-133E-0301-5CFB76FC4F8D}"/>
              </a:ext>
            </a:extLst>
          </p:cNvPr>
          <p:cNvSpPr txBox="1"/>
          <p:nvPr/>
        </p:nvSpPr>
        <p:spPr>
          <a:xfrm>
            <a:off x="761999" y="2439206"/>
            <a:ext cx="5677950" cy="3708708"/>
          </a:xfrm>
          <a:prstGeom prst="rect">
            <a:avLst/>
          </a:prstGeom>
          <a:noFill/>
        </p:spPr>
        <p:txBody>
          <a:bodyPr wrap="square" rtlCol="0">
            <a:spAutoFit/>
          </a:bodyPr>
          <a:lstStyle/>
          <a:p>
            <a:pPr marL="457200" indent="-457200" algn="just">
              <a:spcBef>
                <a:spcPts val="600"/>
              </a:spcBef>
              <a:buFontTx/>
              <a:buChar char="-"/>
              <a:defRPr/>
            </a:pPr>
            <a:r>
              <a:rPr lang="it-IT"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Đẩy mạnh giải ngân vốn đầu tư công, triển khai hiệu quả Chương trình phục hồi và phát triển kinh tế - xã hội và 03 Chương trình mục tiêu quốc gia</a:t>
            </a:r>
          </a:p>
          <a:p>
            <a:pPr marL="457200" indent="-457200" algn="just">
              <a:spcBef>
                <a:spcPts val="600"/>
              </a:spcBef>
              <a:buFontTx/>
              <a:buChar char="-"/>
              <a:defRPr/>
            </a:pPr>
            <a:r>
              <a:rPr lang="it-IT"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Tập trung tháo gỡ các khó khăn vướng mắc, để đẩy nhanh tiến độ thực hiện các dự án trọng điểm</a:t>
            </a:r>
          </a:p>
          <a:p>
            <a:pPr marL="457200" indent="-457200" algn="just">
              <a:spcBef>
                <a:spcPts val="600"/>
              </a:spcBef>
              <a:buFontTx/>
              <a:buChar char="-"/>
              <a:defRPr/>
            </a:pPr>
            <a:r>
              <a:rPr lang="it-IT"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Kiên quyết điều hòa vốn đầu tư công từ chủ đầu tư chưa thực hiện được sang chủ đầu tư thực hiện có khối lượng hoàn thành nhưng thiếu vốn</a:t>
            </a:r>
            <a:endParaRPr lang="vi-VN"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Hoàn</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thành</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công</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tác</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giải</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phóng</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mặt</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đường</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cao</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tốc</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Bắc</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Nam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phía</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Đông</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qua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địa</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bàn</a:t>
            </a:r>
            <a:r>
              <a:rPr lang="en-US"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000" spc="-1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tỉnh</a:t>
            </a:r>
            <a:endParaRPr lang="vi-VN" sz="2000"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descr="A group of people looking at a map&#10;&#10;Description automatically generated with medium confidence">
            <a:extLst>
              <a:ext uri="{FF2B5EF4-FFF2-40B4-BE49-F238E27FC236}">
                <a16:creationId xmlns:a16="http://schemas.microsoft.com/office/drawing/2014/main" id="{84DF1B28-4997-1752-EC03-6AF8F980F01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86353" y="4279361"/>
            <a:ext cx="3925122" cy="2207881"/>
          </a:xfrm>
          <a:prstGeom prst="rect">
            <a:avLst/>
          </a:prstGeom>
        </p:spPr>
      </p:pic>
      <p:pic>
        <p:nvPicPr>
          <p:cNvPr id="10" name="Picture 9" descr="A road next to a body of water&#10;&#10;Description automatically generated with low confidence">
            <a:extLst>
              <a:ext uri="{FF2B5EF4-FFF2-40B4-BE49-F238E27FC236}">
                <a16:creationId xmlns:a16="http://schemas.microsoft.com/office/drawing/2014/main" id="{A250707C-1F81-6C3D-6BD5-AF9188CA3D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67827" y="1848607"/>
            <a:ext cx="3962174" cy="2207882"/>
          </a:xfrm>
          <a:prstGeom prst="rect">
            <a:avLst/>
          </a:prstGeom>
        </p:spPr>
      </p:pic>
      <p:sp>
        <p:nvSpPr>
          <p:cNvPr id="3" name="Title 1">
            <a:extLst>
              <a:ext uri="{FF2B5EF4-FFF2-40B4-BE49-F238E27FC236}">
                <a16:creationId xmlns:a16="http://schemas.microsoft.com/office/drawing/2014/main" id="{678AF14F-DB85-BB4F-8AE9-9F2A939634DE}"/>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26AD4A3B-AFF7-8EB3-9187-2D3DEF76E7E3}"/>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31873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9FA47D-1679-133E-0301-5CFB76FC4F8D}"/>
              </a:ext>
            </a:extLst>
          </p:cNvPr>
          <p:cNvSpPr txBox="1"/>
          <p:nvPr/>
        </p:nvSpPr>
        <p:spPr>
          <a:xfrm>
            <a:off x="668099" y="4240883"/>
            <a:ext cx="10992901" cy="2092881"/>
          </a:xfrm>
          <a:prstGeom prst="rect">
            <a:avLst/>
          </a:prstGeom>
          <a:noFill/>
        </p:spPr>
        <p:txBody>
          <a:bodyPr wrap="square" rtlCol="0">
            <a:spAutoFit/>
          </a:bodyPr>
          <a:lstStyle/>
          <a:p>
            <a:pPr marL="457200" indent="-457200" algn="just">
              <a:spcBef>
                <a:spcPts val="600"/>
              </a:spcBef>
              <a:buFontTx/>
              <a:buChar char="-"/>
              <a:defRPr/>
            </a:pPr>
            <a:r>
              <a:rPr lang="it-IT"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Tiếp tục đẩy mạnh hoạt động thu hút đầu tư trong và ngoài nước</a:t>
            </a:r>
            <a:endParaRPr lang="vi-VN"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spcBef>
                <a:spcPts val="600"/>
              </a:spcBef>
              <a:buFontTx/>
              <a:buChar char="-"/>
              <a:defRPr/>
            </a:pPr>
            <a:r>
              <a:rPr lang="it-IT"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Tạo điều kiện cho các nhà đầu tư đẩy nhanh tiến độ xây dựng, hoàn thành và đi vào hoạt động các dự án đã đăng ký đầu tư</a:t>
            </a:r>
          </a:p>
          <a:p>
            <a:pPr marL="457200" indent="-457200" algn="just">
              <a:spcBef>
                <a:spcPts val="600"/>
              </a:spcBef>
              <a:buFontTx/>
              <a:buChar char="-"/>
              <a:defRPr/>
            </a:pPr>
            <a:r>
              <a:rPr lang="it-IT"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rPr>
              <a:t>Kiên quyết thu hồi đất, giấy chứng nhận đầu tư đối với các dự án chủ đầu tư không đủ năng lực tài chính, triển khai không đúng tiến độ đã cam kết</a:t>
            </a:r>
            <a:endParaRPr lang="vi-VN" sz="2400" spc="-1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36D40177-B5F5-4CD7-89E9-D49ADE361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0712" y="1630327"/>
            <a:ext cx="4251582" cy="2478999"/>
          </a:xfrm>
          <a:prstGeom prst="rect">
            <a:avLst/>
          </a:prstGeom>
        </p:spPr>
      </p:pic>
      <p:sp>
        <p:nvSpPr>
          <p:cNvPr id="3" name="Title 1">
            <a:extLst>
              <a:ext uri="{FF2B5EF4-FFF2-40B4-BE49-F238E27FC236}">
                <a16:creationId xmlns:a16="http://schemas.microsoft.com/office/drawing/2014/main" id="{C1E44584-CE13-5EA4-19DB-D8DC990CBC62}"/>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914ED9F-DFF6-D37B-7629-60468B1F48A2}"/>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13" name="Content Placeholder 5">
            <a:extLst>
              <a:ext uri="{FF2B5EF4-FFF2-40B4-BE49-F238E27FC236}">
                <a16:creationId xmlns:a16="http://schemas.microsoft.com/office/drawing/2014/main" id="{BA133DC1-3B7F-1EF5-AC03-623DAED491B9}"/>
              </a:ext>
            </a:extLst>
          </p:cNvPr>
          <p:cNvGraphicFramePr>
            <a:graphicFrameLocks/>
          </p:cNvGraphicFramePr>
          <p:nvPr>
            <p:extLst>
              <p:ext uri="{D42A27DB-BD31-4B8C-83A1-F6EECF244321}">
                <p14:modId xmlns:p14="http://schemas.microsoft.com/office/powerpoint/2010/main" val="4148788674"/>
              </p:ext>
            </p:extLst>
          </p:nvPr>
        </p:nvGraphicFramePr>
        <p:xfrm>
          <a:off x="754309" y="670381"/>
          <a:ext cx="4723702" cy="1231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7" descr="A picture containing text, electronics, display&#10;&#10;Description automatically generated">
            <a:extLst>
              <a:ext uri="{FF2B5EF4-FFF2-40B4-BE49-F238E27FC236}">
                <a16:creationId xmlns:a16="http://schemas.microsoft.com/office/drawing/2014/main" id="{83D3B8D5-360E-E1E0-FC28-3F5272FBAFB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19708" y="1638107"/>
            <a:ext cx="4251582" cy="2480188"/>
          </a:xfrm>
          <a:prstGeom prst="rect">
            <a:avLst/>
          </a:prstGeom>
        </p:spPr>
      </p:pic>
    </p:spTree>
    <p:extLst>
      <p:ext uri="{BB962C8B-B14F-4D97-AF65-F5344CB8AC3E}">
        <p14:creationId xmlns:p14="http://schemas.microsoft.com/office/powerpoint/2010/main" val="11631711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BA133DC1-3B7F-1EF5-AC03-623DAED491B9}"/>
              </a:ext>
            </a:extLst>
          </p:cNvPr>
          <p:cNvGraphicFramePr>
            <a:graphicFrameLocks/>
          </p:cNvGraphicFramePr>
          <p:nvPr>
            <p:extLst>
              <p:ext uri="{D42A27DB-BD31-4B8C-83A1-F6EECF244321}">
                <p14:modId xmlns:p14="http://schemas.microsoft.com/office/powerpoint/2010/main" val="370901430"/>
              </p:ext>
            </p:extLst>
          </p:nvPr>
        </p:nvGraphicFramePr>
        <p:xfrm>
          <a:off x="676693" y="337553"/>
          <a:ext cx="11034338" cy="1231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4" name="Object 3">
            <a:extLst>
              <a:ext uri="{FF2B5EF4-FFF2-40B4-BE49-F238E27FC236}">
                <a16:creationId xmlns:a16="http://schemas.microsoft.com/office/drawing/2014/main" id="{9761B992-C6AE-06E9-5E2B-5B3A5E652CA7}"/>
              </a:ext>
            </a:extLst>
          </p:cNvPr>
          <p:cNvGraphicFramePr>
            <a:graphicFrameLocks noChangeAspect="1"/>
          </p:cNvGraphicFramePr>
          <p:nvPr>
            <p:extLst>
              <p:ext uri="{D42A27DB-BD31-4B8C-83A1-F6EECF244321}">
                <p14:modId xmlns:p14="http://schemas.microsoft.com/office/powerpoint/2010/main" val="4090048039"/>
              </p:ext>
            </p:extLst>
          </p:nvPr>
        </p:nvGraphicFramePr>
        <p:xfrm>
          <a:off x="2235972" y="1174465"/>
          <a:ext cx="7235198" cy="5592612"/>
        </p:xfrm>
        <a:graphic>
          <a:graphicData uri="http://schemas.openxmlformats.org/presentationml/2006/ole">
            <mc:AlternateContent xmlns:mc="http://schemas.openxmlformats.org/markup-compatibility/2006">
              <mc:Choice xmlns:v="urn:schemas-microsoft-com:vml" Requires="v">
                <p:oleObj spid="_x0000_s29697" name="Worksheet" r:id="rId9" imgW="8810640" imgH="6810282" progId="Excel.Sheet.12">
                  <p:embed/>
                </p:oleObj>
              </mc:Choice>
              <mc:Fallback>
                <p:oleObj name="Worksheet" r:id="rId9" imgW="8810640" imgH="6810282" progId="Excel.Sheet.12">
                  <p:embed/>
                  <p:pic>
                    <p:nvPicPr>
                      <p:cNvPr id="4" name="Object 3">
                        <a:extLst>
                          <a:ext uri="{FF2B5EF4-FFF2-40B4-BE49-F238E27FC236}">
                            <a16:creationId xmlns:a16="http://schemas.microsoft.com/office/drawing/2014/main" id="{9761B992-C6AE-06E9-5E2B-5B3A5E652CA7}"/>
                          </a:ext>
                        </a:extLst>
                      </p:cNvPr>
                      <p:cNvPicPr/>
                      <p:nvPr/>
                    </p:nvPicPr>
                    <p:blipFill>
                      <a:blip r:embed="rId10"/>
                      <a:stretch>
                        <a:fillRect/>
                      </a:stretch>
                    </p:blipFill>
                    <p:spPr>
                      <a:xfrm>
                        <a:off x="2235972" y="1174465"/>
                        <a:ext cx="7235198" cy="5592612"/>
                      </a:xfrm>
                      <a:prstGeom prst="rect">
                        <a:avLst/>
                      </a:prstGeom>
                    </p:spPr>
                  </p:pic>
                </p:oleObj>
              </mc:Fallback>
            </mc:AlternateContent>
          </a:graphicData>
        </a:graphic>
      </p:graphicFrame>
    </p:spTree>
    <p:extLst>
      <p:ext uri="{BB962C8B-B14F-4D97-AF65-F5344CB8AC3E}">
        <p14:creationId xmlns:p14="http://schemas.microsoft.com/office/powerpoint/2010/main" val="7343975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9FA47D-1679-133E-0301-5CFB76FC4F8D}"/>
              </a:ext>
            </a:extLst>
          </p:cNvPr>
          <p:cNvSpPr txBox="1"/>
          <p:nvPr/>
        </p:nvSpPr>
        <p:spPr>
          <a:xfrm>
            <a:off x="599549" y="1845826"/>
            <a:ext cx="10992901" cy="3616375"/>
          </a:xfrm>
          <a:prstGeom prst="rect">
            <a:avLst/>
          </a:prstGeom>
          <a:noFill/>
        </p:spPr>
        <p:txBody>
          <a:bodyPr wrap="square" rtlCol="0">
            <a:spAutoFit/>
          </a:bodyPr>
          <a:lstStyle/>
          <a:p>
            <a:pPr marL="457200" indent="-457200" algn="just">
              <a:spcBef>
                <a:spcPts val="600"/>
              </a:spcBef>
              <a:buFont typeface="Wingdings" pitchFamily="2" charset="2"/>
              <a:buChar char="Ø"/>
              <a:defRPr/>
            </a:pPr>
            <a:r>
              <a:rPr lang="vi-VN" sz="2800">
                <a:latin typeface="+mj-lt"/>
              </a:rPr>
              <a:t>Đẩy </a:t>
            </a:r>
            <a:r>
              <a:rPr lang="vi-VN" sz="2800" dirty="0">
                <a:latin typeface="+mj-lt"/>
              </a:rPr>
              <a:t>mạnh, tăng cường công tác xúc tiến đầu tư; đôn đốc triển khai các Dự án đã cấp và đang triển khai đầu tư; hỗ trợ, thúc đẩy triển khai KCN Becamex. Hoàn thành thủ tục đầu tư đối với: Khu vui chơi giải trí Night Paradise Nhơn Hội; Khu du lịch Eo Vượt 1 và 2; Khu Biệt thự nghỉ dưỡng học viện Golf; Các dự án hạt nhân vào các KCN. Phấn đấu đạt vốn thu hút 2.489 tỷ đồng.</a:t>
            </a:r>
            <a:endParaRPr lang="en-US" sz="2800" dirty="0">
              <a:latin typeface="+mj-lt"/>
            </a:endParaRPr>
          </a:p>
          <a:p>
            <a:pPr marL="457200" indent="-457200" algn="just">
              <a:spcBef>
                <a:spcPts val="600"/>
              </a:spcBef>
              <a:buFont typeface="Wingdings" pitchFamily="2" charset="2"/>
              <a:buChar char="Ø"/>
              <a:defRPr/>
            </a:pPr>
            <a:r>
              <a:rPr lang="vi-VN" sz="2800" dirty="0">
                <a:latin typeface="+mj-lt"/>
              </a:rPr>
              <a:t>Tiếp tục rà soát, kiểm tra tình hình triển khai đầu tư các dự án; đề xuất xử lý tồn tại thuộc KCN A, KCN C và Khu Phi thuế quan.</a:t>
            </a:r>
            <a:endParaRPr lang="en-US" sz="2800" spc="-10" dirty="0">
              <a:solidFill>
                <a:prstClr val="black"/>
              </a:solidFill>
              <a:latin typeface="+mj-lt"/>
              <a:ea typeface="Calibri" panose="020F0502020204030204" pitchFamily="34" charset="0"/>
              <a:cs typeface="Times New Roman" panose="02020603050405020304" pitchFamily="18" charset="0"/>
            </a:endParaRPr>
          </a:p>
        </p:txBody>
      </p:sp>
      <p:graphicFrame>
        <p:nvGraphicFramePr>
          <p:cNvPr id="13" name="Content Placeholder 5">
            <a:extLst>
              <a:ext uri="{FF2B5EF4-FFF2-40B4-BE49-F238E27FC236}">
                <a16:creationId xmlns:a16="http://schemas.microsoft.com/office/drawing/2014/main" id="{BA133DC1-3B7F-1EF5-AC03-623DAED491B9}"/>
              </a:ext>
            </a:extLst>
          </p:cNvPr>
          <p:cNvGraphicFramePr>
            <a:graphicFrameLocks/>
          </p:cNvGraphicFramePr>
          <p:nvPr>
            <p:extLst>
              <p:ext uri="{D42A27DB-BD31-4B8C-83A1-F6EECF244321}">
                <p14:modId xmlns:p14="http://schemas.microsoft.com/office/powerpoint/2010/main" val="1470224446"/>
              </p:ext>
            </p:extLst>
          </p:nvPr>
        </p:nvGraphicFramePr>
        <p:xfrm>
          <a:off x="508581" y="243971"/>
          <a:ext cx="11462509" cy="1231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593698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827805553"/>
              </p:ext>
            </p:extLst>
          </p:nvPr>
        </p:nvGraphicFramePr>
        <p:xfrm>
          <a:off x="370264" y="694576"/>
          <a:ext cx="11735049" cy="109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1F516AD9-C8BB-C766-C890-38C507C25E6D}"/>
              </a:ext>
            </a:extLst>
          </p:cNvPr>
          <p:cNvSpPr txBox="1">
            <a:spLocks/>
          </p:cNvSpPr>
          <p:nvPr/>
        </p:nvSpPr>
        <p:spPr>
          <a:xfrm>
            <a:off x="668099" y="46063"/>
            <a:ext cx="11244268" cy="5683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vi-VN" sz="2800" b="1">
                <a:solidFill>
                  <a:srgbClr val="064273"/>
                </a:solidFill>
                <a:cs typeface="Arial" panose="020B0604020202020204" pitchFamily="34" charset="0"/>
              </a:rPr>
              <a:t>II. NHIỆM VỤ TRỌNG TÂM QUÝ II NĂM 2023</a:t>
            </a:r>
          </a:p>
          <a:p>
            <a:pPr>
              <a:lnSpc>
                <a:spcPct val="100000"/>
              </a:lnSpc>
            </a:pPr>
            <a:endParaRPr lang="vi-VN" sz="2800" b="1" dirty="0">
              <a:solidFill>
                <a:srgbClr val="064273"/>
              </a:solidFill>
              <a:ea typeface="+mn-ea"/>
              <a:cs typeface="Arial" panose="020B0604020202020204" pitchFamily="34" charset="0"/>
            </a:endParaRPr>
          </a:p>
        </p:txBody>
      </p:sp>
      <p:cxnSp>
        <p:nvCxnSpPr>
          <p:cNvPr id="5" name="Straight Connector 4">
            <a:extLst>
              <a:ext uri="{FF2B5EF4-FFF2-40B4-BE49-F238E27FC236}">
                <a16:creationId xmlns:a16="http://schemas.microsoft.com/office/drawing/2014/main" id="{FABA730E-F86F-88FC-599C-337CE220F1E6}"/>
              </a:ext>
            </a:extLst>
          </p:cNvPr>
          <p:cNvCxnSpPr>
            <a:cxnSpLocks/>
          </p:cNvCxnSpPr>
          <p:nvPr/>
        </p:nvCxnSpPr>
        <p:spPr>
          <a:xfrm>
            <a:off x="777362" y="524236"/>
            <a:ext cx="7410293" cy="0"/>
          </a:xfrm>
          <a:prstGeom prst="line">
            <a:avLst/>
          </a:prstGeom>
          <a:ln w="12700" cap="sq">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73C606B-AAEF-247E-530A-5EAC9C46FF0B}"/>
              </a:ext>
            </a:extLst>
          </p:cNvPr>
          <p:cNvSpPr txBox="1"/>
          <p:nvPr/>
        </p:nvSpPr>
        <p:spPr>
          <a:xfrm>
            <a:off x="1136160" y="1787976"/>
            <a:ext cx="10685576" cy="4324261"/>
          </a:xfrm>
          <a:prstGeom prst="rect">
            <a:avLst/>
          </a:prstGeom>
          <a:noFill/>
        </p:spPr>
        <p:txBody>
          <a:bodyPr wrap="square" rtlCol="0">
            <a:spAutoFit/>
          </a:bodyPr>
          <a:lstStyle/>
          <a:p>
            <a:pPr marL="342900" indent="-342900" algn="just" defTabSz="1219170">
              <a:lnSpc>
                <a:spcPct val="120000"/>
              </a:lnSpc>
              <a:spcBef>
                <a:spcPts val="400"/>
              </a:spcBef>
              <a:spcAft>
                <a:spcPts val="400"/>
              </a:spcAft>
              <a:buFont typeface="Wingdings" panose="05000000000000000000" pitchFamily="2" charset="2"/>
              <a:buChar char="q"/>
              <a:defRPr/>
            </a:pPr>
            <a:r>
              <a:rPr lang="pt-BR" sz="2000">
                <a:latin typeface="Times New Roman" panose="02020603050405020304" pitchFamily="18" charset="0"/>
              </a:rPr>
              <a:t>Triển khai mô hình phân loại rác tại nguồn tại huyện Tây Sơn.</a:t>
            </a:r>
            <a:endParaRPr lang="vi-VN" sz="2000">
              <a:latin typeface="Times New Roman" panose="02020603050405020304" pitchFamily="18" charset="0"/>
            </a:endParaRPr>
          </a:p>
          <a:p>
            <a:pPr marL="342900" indent="-342900" algn="just" defTabSz="1219170">
              <a:lnSpc>
                <a:spcPct val="120000"/>
              </a:lnSpc>
              <a:spcBef>
                <a:spcPts val="400"/>
              </a:spcBef>
              <a:spcAft>
                <a:spcPts val="400"/>
              </a:spcAft>
              <a:buFont typeface="Wingdings" panose="05000000000000000000" pitchFamily="2" charset="2"/>
              <a:buChar char="q"/>
              <a:defRPr/>
            </a:pPr>
            <a:r>
              <a:rPr lang="pt-BR" sz="2000">
                <a:latin typeface="Times New Roman" panose="02020603050405020304" pitchFamily="18" charset="0"/>
              </a:rPr>
              <a:t>Tổ chức Hội nghị kêu gọi đầu tư cho Khu xử lý chất thải rắn tại thị xã Hoài Nhơn.</a:t>
            </a:r>
            <a:endParaRPr lang="vi-VN" sz="2000">
              <a:latin typeface="Times New Roman" panose="02020603050405020304" pitchFamily="18" charset="0"/>
            </a:endParaRPr>
          </a:p>
          <a:p>
            <a:pPr marL="342900" indent="-342900" algn="just" defTabSz="1219170">
              <a:lnSpc>
                <a:spcPct val="120000"/>
              </a:lnSpc>
              <a:spcBef>
                <a:spcPts val="400"/>
              </a:spcBef>
              <a:spcAft>
                <a:spcPts val="400"/>
              </a:spcAft>
              <a:buFont typeface="Wingdings" panose="05000000000000000000" pitchFamily="2" charset="2"/>
              <a:buChar char="q"/>
              <a:defRPr/>
            </a:pPr>
            <a:r>
              <a:rPr lang="pt-BR" sz="2000">
                <a:latin typeface="Times New Roman" panose="02020603050405020304" pitchFamily="18" charset="0"/>
              </a:rPr>
              <a:t>Hướng dẫn địa phương </a:t>
            </a:r>
            <a:r>
              <a:rPr lang="vi-VN" sz="2000">
                <a:latin typeface="Times New Roman" panose="02020603050405020304" pitchFamily="18" charset="0"/>
              </a:rPr>
              <a:t>x</a:t>
            </a:r>
            <a:r>
              <a:rPr lang="en-US" sz="2000">
                <a:latin typeface="Times New Roman" panose="02020603050405020304" pitchFamily="18" charset="0"/>
              </a:rPr>
              <a:t>ây dựng và ban hành </a:t>
            </a:r>
            <a:r>
              <a:rPr lang="vi-VN" sz="2000">
                <a:latin typeface="Times New Roman" panose="02020603050405020304" pitchFamily="18" charset="0"/>
              </a:rPr>
              <a:t>K</a:t>
            </a:r>
            <a:r>
              <a:rPr lang="en-US" sz="2000">
                <a:latin typeface="Times New Roman" panose="02020603050405020304" pitchFamily="18" charset="0"/>
              </a:rPr>
              <a:t>ế hoạch quản lý chất thải rắn trên địa bàn giai đoạn 2023 - 2025, định hướng đến năm 2030 theo Quyết định số 924/QĐ-UBND.</a:t>
            </a:r>
            <a:endParaRPr lang="vi-VN" sz="2000">
              <a:latin typeface="Times New Roman" panose="02020603050405020304" pitchFamily="18" charset="0"/>
            </a:endParaRPr>
          </a:p>
          <a:p>
            <a:pPr marL="342900" indent="-342900" algn="just" defTabSz="1219170">
              <a:lnSpc>
                <a:spcPct val="120000"/>
              </a:lnSpc>
              <a:spcBef>
                <a:spcPts val="400"/>
              </a:spcBef>
              <a:spcAft>
                <a:spcPts val="400"/>
              </a:spcAft>
              <a:buFont typeface="Wingdings" panose="05000000000000000000" pitchFamily="2" charset="2"/>
              <a:buChar char="q"/>
              <a:defRPr/>
            </a:pPr>
            <a:r>
              <a:rPr lang="en-US" sz="2000">
                <a:latin typeface="Times New Roman" panose="02020603050405020304" pitchFamily="18" charset="0"/>
              </a:rPr>
              <a:t>Tiếp tục t</a:t>
            </a:r>
            <a:r>
              <a:rPr lang="vi-VN" sz="2000">
                <a:latin typeface="Times New Roman" panose="02020603050405020304" pitchFamily="18" charset="0"/>
              </a:rPr>
              <a:t>riển khai hoạt động Tổ công tác kiểm tra, giám sát việc thu gom, vận chuyển, xử lý chất thải rắn sinh hoạt trên địa bàn tỉnh; </a:t>
            </a:r>
            <a:r>
              <a:rPr lang="en-US" sz="2000">
                <a:latin typeface="Times New Roman" panose="02020603050405020304" pitchFamily="18" charset="0"/>
              </a:rPr>
              <a:t>h</a:t>
            </a:r>
            <a:r>
              <a:rPr lang="vi-VN" sz="2000">
                <a:latin typeface="Times New Roman" panose="02020603050405020304" pitchFamily="18" charset="0"/>
              </a:rPr>
              <a:t>ướng dẫn kinh phí chi cho hoạt động quản lý chất thải rắn sinh hoạt năm 2023.</a:t>
            </a:r>
          </a:p>
          <a:p>
            <a:pPr marL="342900" indent="-342900" algn="just" defTabSz="1219170">
              <a:lnSpc>
                <a:spcPct val="120000"/>
              </a:lnSpc>
              <a:spcBef>
                <a:spcPts val="400"/>
              </a:spcBef>
              <a:spcAft>
                <a:spcPts val="400"/>
              </a:spcAft>
              <a:buFont typeface="Wingdings" panose="05000000000000000000" pitchFamily="2" charset="2"/>
              <a:buChar char="q"/>
              <a:defRPr/>
            </a:pPr>
            <a:r>
              <a:rPr lang="vi-VN" sz="2000">
                <a:latin typeface="Times New Roman" panose="02020603050405020304" pitchFamily="18" charset="0"/>
              </a:rPr>
              <a:t>Xây dựng phần mềm quản lý cơ sở dữ liệu </a:t>
            </a:r>
            <a:r>
              <a:rPr lang="en-US" sz="2000">
                <a:latin typeface="Times New Roman" panose="02020603050405020304" pitchFamily="18" charset="0"/>
              </a:rPr>
              <a:t>quản lý chất thải rắn sinh hoạt tỉnh Bình Định.</a:t>
            </a:r>
          </a:p>
          <a:p>
            <a:pPr marL="342900" indent="-342900" algn="just" defTabSz="1219170">
              <a:lnSpc>
                <a:spcPct val="120000"/>
              </a:lnSpc>
              <a:spcBef>
                <a:spcPts val="400"/>
              </a:spcBef>
              <a:spcAft>
                <a:spcPts val="400"/>
              </a:spcAft>
              <a:buFont typeface="Wingdings" panose="05000000000000000000" pitchFamily="2" charset="2"/>
              <a:buChar char="q"/>
              <a:defRPr/>
            </a:pPr>
            <a:r>
              <a:rPr lang="en-US" sz="2000">
                <a:latin typeface="Times New Roman" panose="02020603050405020304" pitchFamily="18" charset="0"/>
              </a:rPr>
              <a:t>Chấn chỉnh thu gom chất thải rắn tại các địa phương</a:t>
            </a:r>
            <a:endParaRPr lang="vi-VN" sz="2000">
              <a:latin typeface="Times New Roman" panose="02020603050405020304" pitchFamily="18" charset="0"/>
            </a:endParaRPr>
          </a:p>
          <a:p>
            <a:pPr marL="342900" indent="-342900" algn="just" defTabSz="1219170">
              <a:spcBef>
                <a:spcPts val="400"/>
              </a:spcBef>
              <a:spcAft>
                <a:spcPts val="400"/>
              </a:spcAft>
              <a:buFont typeface="Wingdings" panose="05000000000000000000" pitchFamily="2" charset="2"/>
              <a:buChar char="q"/>
              <a:defRPr/>
            </a:pPr>
            <a:endParaRPr lang="vi-VN" sz="1900" spc="-1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12302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xml><?xml version="1.0" encoding="utf-8"?>
<p:tagLst xmlns:a="http://schemas.openxmlformats.org/drawingml/2006/main" xmlns:r="http://schemas.openxmlformats.org/officeDocument/2006/relationships" xmlns:p="http://schemas.openxmlformats.org/presentationml/2006/main">
  <p:tag name="SHAPENAME" val="5. Sourc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9574</TotalTime>
  <Words>22451</Words>
  <Application>Microsoft Office PowerPoint</Application>
  <PresentationFormat>Màn hình rộng</PresentationFormat>
  <Paragraphs>1644</Paragraphs>
  <Slides>102</Slides>
  <Notes>44</Notes>
  <HiddenSlides>0</HiddenSlides>
  <MMClips>0</MMClips>
  <ScaleCrop>false</ScaleCrop>
  <HeadingPairs>
    <vt:vector size="4" baseType="variant">
      <vt:variant>
        <vt:lpstr>Chủ đề</vt:lpstr>
      </vt:variant>
      <vt:variant>
        <vt:i4>2</vt:i4>
      </vt:variant>
      <vt:variant>
        <vt:lpstr>Tiêu đề Bản chiếu</vt:lpstr>
      </vt:variant>
      <vt:variant>
        <vt:i4>102</vt:i4>
      </vt:variant>
    </vt:vector>
  </HeadingPairs>
  <TitlesOfParts>
    <vt:vector size="104" baseType="lpstr">
      <vt:lpstr>Office Theme</vt:lpstr>
      <vt:lpstr>12_Office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QUẢN LÝ DOANH NGHIỆP </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Bình Nguyễn Thị</cp:lastModifiedBy>
  <cp:revision>1306</cp:revision>
  <cp:lastPrinted>2023-02-15T11:16:09Z</cp:lastPrinted>
  <dcterms:created xsi:type="dcterms:W3CDTF">2021-10-19T01:28:52Z</dcterms:created>
  <dcterms:modified xsi:type="dcterms:W3CDTF">2023-04-03T14:10:59Z</dcterms:modified>
</cp:coreProperties>
</file>