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97"/>
  </p:notesMasterIdLst>
  <p:handoutMasterIdLst>
    <p:handoutMasterId r:id="rId98"/>
  </p:handoutMasterIdLst>
  <p:sldIdLst>
    <p:sldId id="455" r:id="rId3"/>
    <p:sldId id="2147473530" r:id="rId4"/>
    <p:sldId id="2147473493" r:id="rId5"/>
    <p:sldId id="2147473838" r:id="rId6"/>
    <p:sldId id="2147473839" r:id="rId7"/>
    <p:sldId id="2147473856" r:id="rId8"/>
    <p:sldId id="2147474058" r:id="rId9"/>
    <p:sldId id="2147474059" r:id="rId10"/>
    <p:sldId id="2147474060" r:id="rId11"/>
    <p:sldId id="2147474061" r:id="rId12"/>
    <p:sldId id="2147474062" r:id="rId13"/>
    <p:sldId id="2147473767" r:id="rId14"/>
    <p:sldId id="2147474041" r:id="rId15"/>
    <p:sldId id="2147474042" r:id="rId16"/>
    <p:sldId id="2147474043" r:id="rId17"/>
    <p:sldId id="2147474044" r:id="rId18"/>
    <p:sldId id="2147474045" r:id="rId19"/>
    <p:sldId id="2147474046" r:id="rId20"/>
    <p:sldId id="2147474047" r:id="rId21"/>
    <p:sldId id="2147474048" r:id="rId22"/>
    <p:sldId id="2147474049" r:id="rId23"/>
    <p:sldId id="2147474050" r:id="rId24"/>
    <p:sldId id="2147474051" r:id="rId25"/>
    <p:sldId id="2147474029" r:id="rId26"/>
    <p:sldId id="2147474030" r:id="rId27"/>
    <p:sldId id="2147474031" r:id="rId28"/>
    <p:sldId id="2147474033" r:id="rId29"/>
    <p:sldId id="2147474034" r:id="rId30"/>
    <p:sldId id="2147474035" r:id="rId31"/>
    <p:sldId id="2147473962" r:id="rId32"/>
    <p:sldId id="2147473963" r:id="rId33"/>
    <p:sldId id="2147473964" r:id="rId34"/>
    <p:sldId id="2147473969" r:id="rId35"/>
    <p:sldId id="2147473965" r:id="rId36"/>
    <p:sldId id="2147473966" r:id="rId37"/>
    <p:sldId id="2147473933" r:id="rId38"/>
    <p:sldId id="2147473852" r:id="rId39"/>
    <p:sldId id="2147473797" r:id="rId40"/>
    <p:sldId id="2147473941" r:id="rId41"/>
    <p:sldId id="2147473853" r:id="rId42"/>
    <p:sldId id="2147473800" r:id="rId43"/>
    <p:sldId id="2147473949" r:id="rId44"/>
    <p:sldId id="2147473961" r:id="rId45"/>
    <p:sldId id="2147473950" r:id="rId46"/>
    <p:sldId id="2147473967" r:id="rId47"/>
    <p:sldId id="2147473935" r:id="rId48"/>
    <p:sldId id="2147473936" r:id="rId49"/>
    <p:sldId id="2147473937" r:id="rId50"/>
    <p:sldId id="257" r:id="rId51"/>
    <p:sldId id="2147473837" r:id="rId52"/>
    <p:sldId id="2147474036" r:id="rId53"/>
    <p:sldId id="2147473975" r:id="rId54"/>
    <p:sldId id="2147473976" r:id="rId55"/>
    <p:sldId id="2147473974" r:id="rId56"/>
    <p:sldId id="2147473934" r:id="rId57"/>
    <p:sldId id="2147473953" r:id="rId58"/>
    <p:sldId id="2147474037" r:id="rId59"/>
    <p:sldId id="2147473970" r:id="rId60"/>
    <p:sldId id="541" r:id="rId61"/>
    <p:sldId id="2147473781" r:id="rId62"/>
    <p:sldId id="2147473776" r:id="rId63"/>
    <p:sldId id="2147473777" r:id="rId64"/>
    <p:sldId id="2147474057" r:id="rId65"/>
    <p:sldId id="2147473780" r:id="rId66"/>
    <p:sldId id="2147474027" r:id="rId67"/>
    <p:sldId id="2147474028" r:id="rId68"/>
    <p:sldId id="2147473900" r:id="rId69"/>
    <p:sldId id="2147473930" r:id="rId70"/>
    <p:sldId id="2147473939" r:id="rId71"/>
    <p:sldId id="2147473931" r:id="rId72"/>
    <p:sldId id="2147473932" r:id="rId73"/>
    <p:sldId id="2147473590" r:id="rId74"/>
    <p:sldId id="2147468741" r:id="rId75"/>
    <p:sldId id="2147474038" r:id="rId76"/>
    <p:sldId id="2147474039" r:id="rId77"/>
    <p:sldId id="2147474040" r:id="rId78"/>
    <p:sldId id="2147473919" r:id="rId79"/>
    <p:sldId id="2147473980" r:id="rId80"/>
    <p:sldId id="2147473920" r:id="rId81"/>
    <p:sldId id="2147473921" r:id="rId82"/>
    <p:sldId id="2147473922" r:id="rId83"/>
    <p:sldId id="2147473923" r:id="rId84"/>
    <p:sldId id="2147473924" r:id="rId85"/>
    <p:sldId id="2147473925" r:id="rId86"/>
    <p:sldId id="2147473926" r:id="rId87"/>
    <p:sldId id="2147473940" r:id="rId88"/>
    <p:sldId id="2147473873" r:id="rId89"/>
    <p:sldId id="2147473955" r:id="rId90"/>
    <p:sldId id="2147473956" r:id="rId91"/>
    <p:sldId id="2147473957" r:id="rId92"/>
    <p:sldId id="2147473959" r:id="rId93"/>
    <p:sldId id="2147473960" r:id="rId94"/>
    <p:sldId id="2147473958" r:id="rId95"/>
    <p:sldId id="2147473466" r:id="rId9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000"/>
    <a:srgbClr val="100717"/>
    <a:srgbClr val="000099"/>
    <a:srgbClr val="960000"/>
    <a:srgbClr val="381850"/>
    <a:srgbClr val="040206"/>
    <a:srgbClr val="CCCC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5251B-EBA0-4B36-A222-E9757360AC78}" v="73" dt="2023-10-04T04:39:57.241"/>
    <p1510:client id="{1316D9C7-CCEB-4BB6-BA63-05BDA64AA776}" v="7" dt="2023-10-04T10:11:41.071"/>
    <p1510:client id="{ABDF901A-CE72-40B0-803B-DF88EF5D4608}" v="1" dt="2023-10-04T10:17:33.442"/>
    <p1510:client id="{BA1BE440-A211-4F75-B242-F40F4048B13F}" v="93" dt="2023-10-04T10:01:13.6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62799" autoAdjust="0"/>
  </p:normalViewPr>
  <p:slideViewPr>
    <p:cSldViewPr snapToGrid="0">
      <p:cViewPr varScale="1">
        <p:scale>
          <a:sx n="79" d="100"/>
          <a:sy n="79" d="100"/>
        </p:scale>
        <p:origin x="821" y="72"/>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ình Nguyễn Thị" userId="cc7b680b2034ed09" providerId="LiveId" clId="{ABDF901A-CE72-40B0-803B-DF88EF5D4608}"/>
    <pc:docChg chg="addSld delSld modSld">
      <pc:chgData name="Bình Nguyễn Thị" userId="cc7b680b2034ed09" providerId="LiveId" clId="{ABDF901A-CE72-40B0-803B-DF88EF5D4608}" dt="2023-10-04T10:17:33.438" v="11"/>
      <pc:docMkLst>
        <pc:docMk/>
      </pc:docMkLst>
      <pc:sldChg chg="add del">
        <pc:chgData name="Bình Nguyễn Thị" userId="cc7b680b2034ed09" providerId="LiveId" clId="{ABDF901A-CE72-40B0-803B-DF88EF5D4608}" dt="2023-10-04T10:17:33.438" v="11"/>
        <pc:sldMkLst>
          <pc:docMk/>
          <pc:sldMk cId="631326199" sldId="2147474008"/>
        </pc:sldMkLst>
      </pc:sldChg>
      <pc:sldChg chg="add del">
        <pc:chgData name="Bình Nguyễn Thị" userId="cc7b680b2034ed09" providerId="LiveId" clId="{ABDF901A-CE72-40B0-803B-DF88EF5D4608}" dt="2023-10-04T10:17:33.438" v="11"/>
        <pc:sldMkLst>
          <pc:docMk/>
          <pc:sldMk cId="809848321" sldId="2147474009"/>
        </pc:sldMkLst>
      </pc:sldChg>
      <pc:sldChg chg="add del">
        <pc:chgData name="Bình Nguyễn Thị" userId="cc7b680b2034ed09" providerId="LiveId" clId="{ABDF901A-CE72-40B0-803B-DF88EF5D4608}" dt="2023-10-04T10:17:33.438" v="11"/>
        <pc:sldMkLst>
          <pc:docMk/>
          <pc:sldMk cId="2314888558" sldId="2147474010"/>
        </pc:sldMkLst>
      </pc:sldChg>
      <pc:sldChg chg="add del">
        <pc:chgData name="Bình Nguyễn Thị" userId="cc7b680b2034ed09" providerId="LiveId" clId="{ABDF901A-CE72-40B0-803B-DF88EF5D4608}" dt="2023-10-04T10:17:33.438" v="11"/>
        <pc:sldMkLst>
          <pc:docMk/>
          <pc:sldMk cId="3985085241" sldId="2147474014"/>
        </pc:sldMkLst>
      </pc:sldChg>
      <pc:sldChg chg="add del">
        <pc:chgData name="Bình Nguyễn Thị" userId="cc7b680b2034ed09" providerId="LiveId" clId="{ABDF901A-CE72-40B0-803B-DF88EF5D4608}" dt="2023-10-04T10:17:33.438" v="11"/>
        <pc:sldMkLst>
          <pc:docMk/>
          <pc:sldMk cId="1637764344" sldId="2147474015"/>
        </pc:sldMkLst>
      </pc:sldChg>
      <pc:sldChg chg="add del">
        <pc:chgData name="Bình Nguyễn Thị" userId="cc7b680b2034ed09" providerId="LiveId" clId="{ABDF901A-CE72-40B0-803B-DF88EF5D4608}" dt="2023-10-04T10:17:33.438" v="11"/>
        <pc:sldMkLst>
          <pc:docMk/>
          <pc:sldMk cId="978073308" sldId="2147474016"/>
        </pc:sldMkLst>
      </pc:sldChg>
      <pc:sldChg chg="add del">
        <pc:chgData name="Bình Nguyễn Thị" userId="cc7b680b2034ed09" providerId="LiveId" clId="{ABDF901A-CE72-40B0-803B-DF88EF5D4608}" dt="2023-10-04T10:17:33.438" v="11"/>
        <pc:sldMkLst>
          <pc:docMk/>
          <pc:sldMk cId="1403772318" sldId="2147474017"/>
        </pc:sldMkLst>
      </pc:sldChg>
      <pc:sldChg chg="add del">
        <pc:chgData name="Bình Nguyễn Thị" userId="cc7b680b2034ed09" providerId="LiveId" clId="{ABDF901A-CE72-40B0-803B-DF88EF5D4608}" dt="2023-10-04T10:17:33.438" v="11"/>
        <pc:sldMkLst>
          <pc:docMk/>
          <pc:sldMk cId="2921933943" sldId="2147474019"/>
        </pc:sldMkLst>
      </pc:sldChg>
      <pc:sldChg chg="add del">
        <pc:chgData name="Bình Nguyễn Thị" userId="cc7b680b2034ed09" providerId="LiveId" clId="{ABDF901A-CE72-40B0-803B-DF88EF5D4608}" dt="2023-10-04T10:17:33.438" v="11"/>
        <pc:sldMkLst>
          <pc:docMk/>
          <pc:sldMk cId="4103961278" sldId="2147474020"/>
        </pc:sldMkLst>
      </pc:sldChg>
      <pc:sldChg chg="add del">
        <pc:chgData name="Bình Nguyễn Thị" userId="cc7b680b2034ed09" providerId="LiveId" clId="{ABDF901A-CE72-40B0-803B-DF88EF5D4608}" dt="2023-10-04T10:17:33.438" v="11"/>
        <pc:sldMkLst>
          <pc:docMk/>
          <pc:sldMk cId="4091248525" sldId="2147474021"/>
        </pc:sldMkLst>
      </pc:sldChg>
      <pc:sldChg chg="add del">
        <pc:chgData name="Bình Nguyễn Thị" userId="cc7b680b2034ed09" providerId="LiveId" clId="{ABDF901A-CE72-40B0-803B-DF88EF5D4608}" dt="2023-10-04T10:17:33.438" v="11"/>
        <pc:sldMkLst>
          <pc:docMk/>
          <pc:sldMk cId="2209272035" sldId="2147474024"/>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0.xml.rels><?xml version="1.0" encoding="UTF-8" standalone="yes"?>
<Relationships xmlns="http://schemas.openxmlformats.org/package/2006/relationships"><Relationship Id="rId3" Type="http://schemas.openxmlformats.org/officeDocument/2006/relationships/oleObject" Target="https://d.docs.live.net/95b46f576ff3e227/n&#259;m%202023/TI&#7870;N%20&#272;&#7896;%20GI&#7842;I%20NG&#194;N/30.9.2023.%20B&#193;O%20C&#193;O%20T&#204;NH%20H&#204;NH%20TH&#7920;C%20HI&#7878;N%20KH%20&#272;TC%20N&#258;M%202023/Pl%20Bc%20gi&#7843;i%20ng&#226;n%209%20th&#225;ng%20(30.9.2023)%20-%20Copy.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https://d.docs.live.net/95b46f576ff3e227/n&#259;m%202023/TI&#7870;N%20&#272;&#7896;%20GI&#7842;I%20NG&#194;N/30.9.2023.%20B&#193;O%20C&#193;O%20T&#204;NH%20H&#204;NH%20TH&#7920;C%20HI&#7878;N%20KH%20&#272;TC%20N&#258;M%202023/Pl%20Bc%20gi&#7843;i%20ng&#226;n%209%20th&#225;ng%20(30.9.2023)%20-%20TS.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file:///D:\C&#244;ng%20vi&#7879;c%202020\CONG%20VIEC\2023\B&#225;o%20c&#225;o%20T&#7893;%20C&#244;ng%20t&#225;c%20x&#250;c%20ti&#7871;n%20&#273;&#7847;u%20t&#432;\B&#225;o%20c&#225;o%20th&#225;ng%209\So%20lieu%20du%20an%209%20thang%20lam%20bieu%20do.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file:///D:\C&#244;ng%20vi&#7879;c%202020\CONG%20VIEC\2023\B&#225;o%20c&#225;o%20T&#7893;%20C&#244;ng%20t&#225;c%20x&#250;c%20ti&#7871;n%20&#273;&#7847;u%20t&#432;\B&#225;o%20c&#225;o%20th&#225;ng%209\So%20lieu%20du%20an%209%20thang%20lam%20bieu%20do.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ab9568c39a88b08a/TUONG%20TH/03%20-%20B&#193;O%20C&#193;O%20KTXH%20-%20&#272;TPT/B&#225;o%20c&#225;o%20KTXH%202023/Qu&#253;%20III/05%20-%20GRDP/230926_tr&#236;nh%20BT-final.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ab9568c39a88b08a/TUONG%20TH/03%20-%20B&#193;O%20C&#193;O%20KTXH%20-%20&#272;TPT/B&#225;o%20c&#225;o%20KTXH%202023/Qu&#253;%20III/05%20-%20GRDP/230926_tr&#236;nh%20BT-final.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ab9568c39a88b08a/TUONG%20TH/03%20-%20KINH%20T&#7870;%20X&#195;%20H&#7896;I/07%20-%20GRDP/T&#7892;NG%20GI&#193;%20TR&#7882;%20S&#7842;N%20PH&#7848;M/2023%20-%20QUY%20III/T&#7893;ng%20gi&#225;%20tr&#7883;%20sp%20c&#225;c%20huy&#7879;n.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ab9568c39a88b08a/TUONG%20TH/03%20-%20KINH%20T&#7870;%20X&#195;%20H&#7896;I/07%20-%20GRDP/T&#7892;NG%20GI&#193;%20TR&#7882;%20S&#7842;N%20PH&#7848;M/2023%20-%20QUY%20III/T&#7893;ng%20gi&#225;%20tr&#7883;%20sp%20c&#225;c%20huy&#7879;n.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ab9568c39a88b08a/TUONG%20TH/03%20-%20B&#193;O%20C&#193;O%20KTXH%20-%20&#272;TPT/B&#225;o%20c&#225;o%20KTXH%202023/CHI%20TIEU%20TINH%20-%20HUYEN%20-%2030%2008%202023.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ab9568c39a88b08a/TUONG%20TH/03%20-%20B&#193;O%20C&#193;O%20KTXH%20-%20&#272;TPT/B&#225;o%20c&#225;o%20KTXH%202023/Qu&#253;%20III/2023.08.16%20-%20BIEU%20CHI%20TIEU%20QUY%20III%20-%20TINH%20-%20HUYE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909792400067895E-2"/>
          <c:y val="7.6128005109497757E-2"/>
          <c:w val="0.92854905101449747"/>
          <c:h val="0.80104250664842003"/>
        </c:manualLayout>
      </c:layout>
      <c:barChart>
        <c:barDir val="col"/>
        <c:grouping val="clustered"/>
        <c:varyColors val="0"/>
        <c:ser>
          <c:idx val="0"/>
          <c:order val="0"/>
          <c:tx>
            <c:strRef>
              <c:f>Sheet1!$B$1</c:f>
              <c:strCache>
                <c:ptCount val="1"/>
                <c:pt idx="0">
                  <c:v>Tốc độ tăng trưởng</c:v>
                </c:pt>
              </c:strCache>
            </c:strRef>
          </c:tx>
          <c:spPr>
            <a:solidFill>
              <a:schemeClr val="accent1">
                <a:lumMod val="75000"/>
              </a:schemeClr>
            </a:solidFill>
            <a:ln>
              <a:solidFill>
                <a:schemeClr val="accent6">
                  <a:lumMod val="50000"/>
                </a:schemeClr>
              </a:solidFill>
            </a:ln>
            <a:effectLst>
              <a:outerShdw blurRad="50800" dist="38100" dir="2700000" algn="tl" rotWithShape="0">
                <a:prstClr val="black">
                  <a:alpha val="40000"/>
                </a:prstClr>
              </a:outerShdw>
            </a:effectLst>
          </c:spPr>
          <c:invertIfNegative val="0"/>
          <c:dPt>
            <c:idx val="0"/>
            <c:invertIfNegative val="0"/>
            <c:bubble3D val="0"/>
            <c:spPr>
              <a:solidFill>
                <a:srgbClr val="FF0000"/>
              </a:solidFill>
              <a:ln>
                <a:solidFill>
                  <a:schemeClr val="accent6">
                    <a:lumMod val="50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9AD-43BE-A760-B70CD79EA4C7}"/>
              </c:ext>
            </c:extLst>
          </c:dPt>
          <c:dPt>
            <c:idx val="1"/>
            <c:invertIfNegative val="0"/>
            <c:bubble3D val="0"/>
            <c:extLst>
              <c:ext xmlns:c16="http://schemas.microsoft.com/office/drawing/2014/chart" uri="{C3380CC4-5D6E-409C-BE32-E72D297353CC}">
                <c16:uniqueId val="{00000002-1046-4EC0-89AC-E4AAE47D661A}"/>
              </c:ext>
            </c:extLst>
          </c:dPt>
          <c:dPt>
            <c:idx val="2"/>
            <c:invertIfNegative val="0"/>
            <c:bubble3D val="0"/>
            <c:spPr>
              <a:solidFill>
                <a:schemeClr val="accent2">
                  <a:lumMod val="60000"/>
                  <a:lumOff val="40000"/>
                </a:schemeClr>
              </a:solidFill>
              <a:ln>
                <a:solidFill>
                  <a:schemeClr val="accent6">
                    <a:lumMod val="50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6-79AD-43BE-A760-B70CD79EA4C7}"/>
              </c:ext>
            </c:extLst>
          </c:dPt>
          <c:dPt>
            <c:idx val="3"/>
            <c:invertIfNegative val="0"/>
            <c:bubble3D val="0"/>
            <c:spPr>
              <a:solidFill>
                <a:schemeClr val="accent6">
                  <a:lumMod val="75000"/>
                </a:schemeClr>
              </a:solidFill>
              <a:ln>
                <a:solidFill>
                  <a:schemeClr val="accent6">
                    <a:lumMod val="50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9AD-43BE-A760-B70CD79EA4C7}"/>
              </c:ext>
            </c:extLst>
          </c:dPt>
          <c:dPt>
            <c:idx val="4"/>
            <c:invertIfNegative val="0"/>
            <c:bubble3D val="0"/>
            <c:spPr>
              <a:solidFill>
                <a:schemeClr val="tx2"/>
              </a:solidFill>
              <a:ln>
                <a:solidFill>
                  <a:schemeClr val="accent6">
                    <a:lumMod val="50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8-79AD-43BE-A760-B70CD79EA4C7}"/>
              </c:ext>
            </c:extLst>
          </c:dPt>
          <c:dLbls>
            <c:dLbl>
              <c:idx val="0"/>
              <c:layout>
                <c:manualLayout>
                  <c:x val="9.1565859104656526E-3"/>
                  <c:y val="-1.151630959036267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AD-43BE-A760-B70CD79EA4C7}"/>
                </c:ext>
              </c:extLst>
            </c:dLbl>
            <c:dLbl>
              <c:idx val="1"/>
              <c:layout>
                <c:manualLayout>
                  <c:x val="6.360878692784334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046-4EC0-89AC-E4AAE47D661A}"/>
                </c:ext>
              </c:extLst>
            </c:dLbl>
            <c:dLbl>
              <c:idx val="2"/>
              <c:layout>
                <c:manualLayout>
                  <c:x val="7.951098365980418E-3"/>
                  <c:y val="-5.887442853523609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9AD-43BE-A760-B70CD79EA4C7}"/>
                </c:ext>
              </c:extLst>
            </c:dLbl>
            <c:dLbl>
              <c:idx val="3"/>
              <c:layout>
                <c:manualLayout>
                  <c:x val="1.2721757385568669E-2"/>
                  <c:y val="6.4227391262900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AD-43BE-A760-B70CD79EA4C7}"/>
                </c:ext>
              </c:extLst>
            </c:dLbl>
            <c:dLbl>
              <c:idx val="4"/>
              <c:layout>
                <c:manualLayout>
                  <c:x val="6.3608786927842175E-3"/>
                  <c:y val="-1.1774885707047219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9AD-43BE-A760-B70CD79EA4C7}"/>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Tốc độ tăng GRDP</c:v>
                </c:pt>
                <c:pt idx="1">
                  <c:v>Khu vực nông, 
lâm nghiệp 
và thủy sản</c:v>
                </c:pt>
                <c:pt idx="2">
                  <c:v>Khu vực 
công nghiệp
và xây dựng</c:v>
                </c:pt>
                <c:pt idx="3">
                  <c:v>Khu vực
dịch vụ</c:v>
                </c:pt>
                <c:pt idx="4">
                  <c:v>Thuế sản phẩm trừ trợ cấp sản phẩm</c:v>
                </c:pt>
              </c:strCache>
            </c:strRef>
          </c:cat>
          <c:val>
            <c:numRef>
              <c:f>Sheet1!$B$2:$B$6</c:f>
              <c:numCache>
                <c:formatCode>0.00%</c:formatCode>
                <c:ptCount val="5"/>
                <c:pt idx="0">
                  <c:v>6.9199999999999998E-2</c:v>
                </c:pt>
                <c:pt idx="1">
                  <c:v>3.2500000000000001E-2</c:v>
                </c:pt>
                <c:pt idx="2">
                  <c:v>9.5699999999999993E-2</c:v>
                </c:pt>
                <c:pt idx="3">
                  <c:v>7.6899999999999996E-2</c:v>
                </c:pt>
                <c:pt idx="4">
                  <c:v>5.9700000000000003E-2</c:v>
                </c:pt>
              </c:numCache>
            </c:numRef>
          </c:val>
          <c:extLst>
            <c:ext xmlns:c16="http://schemas.microsoft.com/office/drawing/2014/chart" uri="{C3380CC4-5D6E-409C-BE32-E72D297353CC}">
              <c16:uniqueId val="{00000001-2B34-4844-9157-A5C876EC3F8C}"/>
            </c:ext>
          </c:extLst>
        </c:ser>
        <c:dLbls>
          <c:dLblPos val="outEnd"/>
          <c:showLegendKey val="0"/>
          <c:showVal val="1"/>
          <c:showCatName val="0"/>
          <c:showSerName val="0"/>
          <c:showPercent val="0"/>
          <c:showBubbleSize val="0"/>
        </c:dLbls>
        <c:gapWidth val="219"/>
        <c:overlap val="-27"/>
        <c:axId val="124544896"/>
        <c:axId val="124553472"/>
      </c:barChart>
      <c:catAx>
        <c:axId val="124544896"/>
        <c:scaling>
          <c:orientation val="minMax"/>
        </c:scaling>
        <c:delete val="0"/>
        <c:axPos val="b"/>
        <c:numFmt formatCode="General" sourceLinked="1"/>
        <c:majorTickMark val="none"/>
        <c:minorTickMark val="none"/>
        <c:tickLblPos val="low"/>
        <c:spPr>
          <a:noFill/>
          <a:ln w="9525" cap="flat" cmpd="sng" algn="ctr">
            <a:solidFill>
              <a:srgbClr val="4D312F"/>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4553472"/>
        <c:crosses val="autoZero"/>
        <c:auto val="1"/>
        <c:lblAlgn val="ctr"/>
        <c:lblOffset val="100"/>
        <c:noMultiLvlLbl val="0"/>
      </c:catAx>
      <c:valAx>
        <c:axId val="12455347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124544896"/>
        <c:crosses val="autoZero"/>
        <c:crossBetween val="between"/>
      </c:valAx>
      <c:spPr>
        <a:noFill/>
        <a:ln>
          <a:noFill/>
        </a:ln>
        <a:effectLst>
          <a:outerShdw blurRad="50800" dist="38100" dir="5400000" algn="t" rotWithShape="0">
            <a:prstClr val="black">
              <a:alpha val="40000"/>
            </a:prstClr>
          </a:outerShdw>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accent1"/>
      </a:solidFill>
    </a:ln>
    <a:effectLst/>
    <a:scene3d>
      <a:camera prst="orthographicFront"/>
      <a:lightRig rig="threePt" dir="t"/>
    </a:scene3d>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vi-VN" b="1">
                <a:solidFill>
                  <a:srgbClr val="000099"/>
                </a:solidFill>
                <a:latin typeface="+mj-lt"/>
              </a:rPr>
              <a:t>Từ</a:t>
            </a:r>
            <a:r>
              <a:rPr lang="vi-VN" b="1" baseline="0">
                <a:solidFill>
                  <a:srgbClr val="000099"/>
                </a:solidFill>
                <a:latin typeface="+mj-lt"/>
              </a:rPr>
              <a:t> ngày 01/01/2023 đến </a:t>
            </a:r>
            <a:r>
              <a:rPr lang="en-US" b="1" baseline="0">
                <a:solidFill>
                  <a:srgbClr val="000099"/>
                </a:solidFill>
                <a:latin typeface="+mj-lt"/>
              </a:rPr>
              <a:t>30</a:t>
            </a:r>
            <a:r>
              <a:rPr lang="vi-VN" b="1" baseline="0">
                <a:solidFill>
                  <a:srgbClr val="000099"/>
                </a:solidFill>
                <a:latin typeface="+mj-lt"/>
              </a:rPr>
              <a:t>/</a:t>
            </a:r>
            <a:r>
              <a:rPr lang="en-US" b="1" baseline="0">
                <a:solidFill>
                  <a:srgbClr val="000099"/>
                </a:solidFill>
                <a:latin typeface="+mj-lt"/>
              </a:rPr>
              <a:t>9</a:t>
            </a:r>
            <a:r>
              <a:rPr lang="vi-VN" b="1" baseline="0">
                <a:solidFill>
                  <a:srgbClr val="000099"/>
                </a:solidFill>
                <a:latin typeface="+mj-lt"/>
              </a:rPr>
              <a:t>/2023</a:t>
            </a:r>
            <a:endParaRPr lang="vi-VN" b="1">
              <a:solidFill>
                <a:srgbClr val="000099"/>
              </a:solidFill>
              <a:latin typeface="+mj-lt"/>
            </a:endParaRPr>
          </a:p>
          <a:p>
            <a:pPr>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000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DB40-4745-84D4-36D922305A3B}"/>
              </c:ext>
            </c:extLst>
          </c:dPt>
          <c:dLbls>
            <c:dLbl>
              <c:idx val="0"/>
              <c:tx>
                <c:rich>
                  <a:bodyPr/>
                  <a:lstStyle/>
                  <a:p>
                    <a:r>
                      <a:rPr lang="en-US"/>
                      <a:t>61,05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B40-4745-84D4-36D922305A3B}"/>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 Bc giải ngân 9 tháng (30.9.2023) - Copy.xlsx]slide 2'!$B$13:$B$19</c:f>
              <c:strCache>
                <c:ptCount val="7"/>
                <c:pt idx="0">
                  <c:v>TỔNG SỐ</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'[Pl Bc giải ngân 9 tháng (30.9.2023) - Copy.xlsx]slide 2'!$I$13:$I$19</c:f>
              <c:numCache>
                <c:formatCode>###,000</c:formatCode>
                <c:ptCount val="7"/>
                <c:pt idx="0">
                  <c:v>61.049472521751355</c:v>
                </c:pt>
                <c:pt idx="1">
                  <c:v>56.591908722943032</c:v>
                </c:pt>
                <c:pt idx="2">
                  <c:v>80.840925203254869</c:v>
                </c:pt>
                <c:pt idx="3">
                  <c:v>71.241926345609059</c:v>
                </c:pt>
                <c:pt idx="4" formatCode="_(* ###,000_);_(* \(###,000\);_(* &quot;-&quot;_);_(@_)">
                  <c:v>41.568932290141632</c:v>
                </c:pt>
                <c:pt idx="5">
                  <c:v>98.259049824123963</c:v>
                </c:pt>
                <c:pt idx="6">
                  <c:v>65.724710781052124</c:v>
                </c:pt>
              </c:numCache>
            </c:numRef>
          </c:val>
          <c:extLst>
            <c:ext xmlns:c16="http://schemas.microsoft.com/office/drawing/2014/chart" uri="{C3380CC4-5D6E-409C-BE32-E72D297353CC}">
              <c16:uniqueId val="{00000002-DB40-4745-84D4-36D922305A3B}"/>
            </c:ext>
          </c:extLst>
        </c:ser>
        <c:dLbls>
          <c:showLegendKey val="0"/>
          <c:showVal val="0"/>
          <c:showCatName val="0"/>
          <c:showSerName val="0"/>
          <c:showPercent val="0"/>
          <c:showBubbleSize val="0"/>
        </c:dLbls>
        <c:gapWidth val="219"/>
        <c:axId val="200476928"/>
        <c:axId val="200482816"/>
      </c:barChart>
      <c:catAx>
        <c:axId val="2004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n-US"/>
          </a:p>
        </c:txPr>
        <c:crossAx val="200482816"/>
        <c:crosses val="autoZero"/>
        <c:auto val="1"/>
        <c:lblAlgn val="ctr"/>
        <c:lblOffset val="100"/>
        <c:noMultiLvlLbl val="0"/>
      </c:catAx>
      <c:valAx>
        <c:axId val="200482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1" u="none" strike="noStrike" kern="1200" baseline="0">
                    <a:solidFill>
                      <a:srgbClr val="C00000"/>
                    </a:solidFill>
                    <a:latin typeface="+mn-lt"/>
                    <a:ea typeface="+mn-ea"/>
                    <a:cs typeface="+mn-cs"/>
                  </a:defRPr>
                </a:pPr>
                <a:r>
                  <a:rPr lang="en-US" b="1" i="1">
                    <a:solidFill>
                      <a:srgbClr val="C00000"/>
                    </a:solidFill>
                  </a:rPr>
                  <a:t>Tỷ</a:t>
                </a:r>
                <a:r>
                  <a:rPr lang="en-US" b="1" i="1" baseline="0">
                    <a:solidFill>
                      <a:srgbClr val="C00000"/>
                    </a:solidFill>
                  </a:rPr>
                  <a:t> lệ giải ngân (%)</a:t>
                </a:r>
                <a:endParaRPr lang="en-US" b="1" i="1">
                  <a:solidFill>
                    <a:srgbClr val="C00000"/>
                  </a:solidFill>
                </a:endParaRPr>
              </a:p>
            </c:rich>
          </c:tx>
          <c:overlay val="0"/>
          <c:spPr>
            <a:noFill/>
            <a:ln>
              <a:noFill/>
            </a:ln>
            <a:effectLst/>
          </c:spPr>
          <c:txPr>
            <a:bodyPr rot="-5400000" spcFirstLastPara="1" vertOverflow="ellipsis" vert="horz" wrap="square" anchor="ctr" anchorCtr="1"/>
            <a:lstStyle/>
            <a:p>
              <a:pPr>
                <a:defRPr sz="1000" b="1" i="1" u="none" strike="noStrike" kern="1200" baseline="0">
                  <a:solidFill>
                    <a:srgbClr val="C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47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35958005249344E-2"/>
          <c:y val="0.1364229687504073"/>
          <c:w val="0.92016600277906435"/>
          <c:h val="0.53573622434808954"/>
        </c:manualLayout>
      </c:layout>
      <c:barChart>
        <c:barDir val="col"/>
        <c:grouping val="clustered"/>
        <c:varyColors val="0"/>
        <c:ser>
          <c:idx val="0"/>
          <c:order val="0"/>
          <c:tx>
            <c:strRef>
              <c:f>'[Pl Bc giải ngân 9 tháng (30.9.2023) - TS.xlsx]vốn cấp huyện'!$T$4:$T$6</c:f>
              <c:strCache>
                <c:ptCount val="3"/>
                <c:pt idx="0">
                  <c:v>TỶ LỆ GIẢI NGÂN (%)</c:v>
                </c:pt>
                <c:pt idx="1">
                  <c:v>TỔNG GN</c:v>
                </c:pt>
              </c:strCache>
            </c:strRef>
          </c:tx>
          <c:spPr>
            <a:solidFill>
              <a:schemeClr val="accent1"/>
            </a:solidFill>
            <a:ln>
              <a:noFill/>
            </a:ln>
            <a:effectLst/>
          </c:spPr>
          <c:invertIfNegative val="0"/>
          <c:dLbls>
            <c:dLbl>
              <c:idx val="0"/>
              <c:layout>
                <c:manualLayout>
                  <c:x val="-8.658332567065220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FA-4EDF-839D-1307447CE88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'[Pl Bc giải ngân 9 tháng (30.9.2023) - TS.xlsx]vốn cấp huyện'!$R$7:$S$17</c:f>
              <c:multiLvlStrCache>
                <c:ptCount val="11"/>
                <c:lvl>
                  <c:pt idx="0">
                    <c:v>UBND huyện Phù Mỹ</c:v>
                  </c:pt>
                  <c:pt idx="1">
                    <c:v>UBND huyện Hoài Ân</c:v>
                  </c:pt>
                  <c:pt idx="2">
                    <c:v>UBND TP Quy Nhơn</c:v>
                  </c:pt>
                  <c:pt idx="3">
                    <c:v>UBND huyện Phù Cát</c:v>
                  </c:pt>
                  <c:pt idx="4">
                    <c:v>UBND thị xã An Nhơn</c:v>
                  </c:pt>
                  <c:pt idx="5">
                    <c:v>UBND thị xã Hoài Nhơn</c:v>
                  </c:pt>
                  <c:pt idx="6">
                    <c:v>UBND huyện An Lão</c:v>
                  </c:pt>
                  <c:pt idx="7">
                    <c:v>UBND huyện Tuy Phước</c:v>
                  </c:pt>
                  <c:pt idx="8">
                    <c:v>UBND huyện Vĩnh Thạnh</c:v>
                  </c:pt>
                  <c:pt idx="9">
                    <c:v>UBND huyện Tây Sơn</c:v>
                  </c:pt>
                  <c:pt idx="10">
                    <c:v>UBND huyện Vân Canh</c:v>
                  </c:pt>
                </c:lvl>
                <c:lvl>
                  <c:pt idx="0">
                    <c:v>1</c:v>
                  </c:pt>
                  <c:pt idx="1">
                    <c:v>2</c:v>
                  </c:pt>
                  <c:pt idx="2">
                    <c:v>3</c:v>
                  </c:pt>
                  <c:pt idx="3">
                    <c:v>4</c:v>
                  </c:pt>
                  <c:pt idx="4">
                    <c:v>5</c:v>
                  </c:pt>
                  <c:pt idx="5">
                    <c:v>6</c:v>
                  </c:pt>
                  <c:pt idx="6">
                    <c:v>7</c:v>
                  </c:pt>
                  <c:pt idx="7">
                    <c:v>8</c:v>
                  </c:pt>
                  <c:pt idx="8">
                    <c:v>9</c:v>
                  </c:pt>
                  <c:pt idx="9">
                    <c:v>10</c:v>
                  </c:pt>
                  <c:pt idx="10">
                    <c:v>11</c:v>
                  </c:pt>
                </c:lvl>
              </c:multiLvlStrCache>
            </c:multiLvlStrRef>
          </c:cat>
          <c:val>
            <c:numRef>
              <c:f>'[Pl Bc giải ngân 9 tháng (30.9.2023) - TS.xlsx]vốn cấp huyện'!$T$7:$T$17</c:f>
              <c:numCache>
                <c:formatCode>#.000</c:formatCode>
                <c:ptCount val="11"/>
                <c:pt idx="0">
                  <c:v>83.778265949419477</c:v>
                </c:pt>
                <c:pt idx="1">
                  <c:v>77.446876868568779</c:v>
                </c:pt>
                <c:pt idx="2">
                  <c:v>70.932793505469732</c:v>
                </c:pt>
                <c:pt idx="3">
                  <c:v>57.221271984227492</c:v>
                </c:pt>
                <c:pt idx="4">
                  <c:v>56.056021045908665</c:v>
                </c:pt>
                <c:pt idx="5">
                  <c:v>54.777381444990922</c:v>
                </c:pt>
                <c:pt idx="6">
                  <c:v>47.353748472826155</c:v>
                </c:pt>
                <c:pt idx="7">
                  <c:v>43.205497871916485</c:v>
                </c:pt>
                <c:pt idx="8">
                  <c:v>40.130904602711901</c:v>
                </c:pt>
                <c:pt idx="9">
                  <c:v>34.071016646443717</c:v>
                </c:pt>
                <c:pt idx="10">
                  <c:v>23.817966758006328</c:v>
                </c:pt>
              </c:numCache>
            </c:numRef>
          </c:val>
          <c:extLst>
            <c:ext xmlns:c16="http://schemas.microsoft.com/office/drawing/2014/chart" uri="{C3380CC4-5D6E-409C-BE32-E72D297353CC}">
              <c16:uniqueId val="{00000000-20FA-4EDF-839D-1307447CE880}"/>
            </c:ext>
          </c:extLst>
        </c:ser>
        <c:ser>
          <c:idx val="1"/>
          <c:order val="1"/>
          <c:tx>
            <c:strRef>
              <c:f>'[Pl Bc giải ngân 9 tháng (30.9.2023) - TS.xlsx]vốn cấp huyện'!$U$4:$U$6</c:f>
              <c:strCache>
                <c:ptCount val="3"/>
                <c:pt idx="0">
                  <c:v>TỶ LỆ GIẢI NGÂN (%)</c:v>
                </c:pt>
                <c:pt idx="1">
                  <c:v>VỐN TỈNH  HỖ TRỢ THEO DỰ ÁN</c:v>
                </c:pt>
              </c:strCache>
            </c:strRef>
          </c:tx>
          <c:spPr>
            <a:solidFill>
              <a:schemeClr val="accent2"/>
            </a:solidFill>
            <a:ln>
              <a:noFill/>
            </a:ln>
            <a:effectLst/>
          </c:spPr>
          <c:invertIfNegative val="0"/>
          <c:dLbls>
            <c:dLbl>
              <c:idx val="0"/>
              <c:layout>
                <c:manualLayout>
                  <c:x val="1.0822915708831526E-3"/>
                  <c:y val="-2.603738781444392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FA-4EDF-839D-1307447CE88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'[Pl Bc giải ngân 9 tháng (30.9.2023) - TS.xlsx]vốn cấp huyện'!$R$7:$S$17</c:f>
              <c:multiLvlStrCache>
                <c:ptCount val="11"/>
                <c:lvl>
                  <c:pt idx="0">
                    <c:v>UBND huyện Phù Mỹ</c:v>
                  </c:pt>
                  <c:pt idx="1">
                    <c:v>UBND huyện Hoài Ân</c:v>
                  </c:pt>
                  <c:pt idx="2">
                    <c:v>UBND TP Quy Nhơn</c:v>
                  </c:pt>
                  <c:pt idx="3">
                    <c:v>UBND huyện Phù Cát</c:v>
                  </c:pt>
                  <c:pt idx="4">
                    <c:v>UBND thị xã An Nhơn</c:v>
                  </c:pt>
                  <c:pt idx="5">
                    <c:v>UBND thị xã Hoài Nhơn</c:v>
                  </c:pt>
                  <c:pt idx="6">
                    <c:v>UBND huyện An Lão</c:v>
                  </c:pt>
                  <c:pt idx="7">
                    <c:v>UBND huyện Tuy Phước</c:v>
                  </c:pt>
                  <c:pt idx="8">
                    <c:v>UBND huyện Vĩnh Thạnh</c:v>
                  </c:pt>
                  <c:pt idx="9">
                    <c:v>UBND huyện Tây Sơn</c:v>
                  </c:pt>
                  <c:pt idx="10">
                    <c:v>UBND huyện Vân Canh</c:v>
                  </c:pt>
                </c:lvl>
                <c:lvl>
                  <c:pt idx="0">
                    <c:v>1</c:v>
                  </c:pt>
                  <c:pt idx="1">
                    <c:v>2</c:v>
                  </c:pt>
                  <c:pt idx="2">
                    <c:v>3</c:v>
                  </c:pt>
                  <c:pt idx="3">
                    <c:v>4</c:v>
                  </c:pt>
                  <c:pt idx="4">
                    <c:v>5</c:v>
                  </c:pt>
                  <c:pt idx="5">
                    <c:v>6</c:v>
                  </c:pt>
                  <c:pt idx="6">
                    <c:v>7</c:v>
                  </c:pt>
                  <c:pt idx="7">
                    <c:v>8</c:v>
                  </c:pt>
                  <c:pt idx="8">
                    <c:v>9</c:v>
                  </c:pt>
                  <c:pt idx="9">
                    <c:v>10</c:v>
                  </c:pt>
                  <c:pt idx="10">
                    <c:v>11</c:v>
                  </c:pt>
                </c:lvl>
              </c:multiLvlStrCache>
            </c:multiLvlStrRef>
          </c:cat>
          <c:val>
            <c:numRef>
              <c:f>'[Pl Bc giải ngân 9 tháng (30.9.2023) - TS.xlsx]vốn cấp huyện'!$U$7:$U$17</c:f>
              <c:numCache>
                <c:formatCode>#.000</c:formatCode>
                <c:ptCount val="11"/>
                <c:pt idx="0">
                  <c:v>86.974144626428355</c:v>
                </c:pt>
                <c:pt idx="1">
                  <c:v>63.004622147703515</c:v>
                </c:pt>
                <c:pt idx="2">
                  <c:v>86.635603021216468</c:v>
                </c:pt>
                <c:pt idx="3">
                  <c:v>61.503533658306196</c:v>
                </c:pt>
                <c:pt idx="4">
                  <c:v>90.255614528650298</c:v>
                </c:pt>
                <c:pt idx="5">
                  <c:v>96.18268101156248</c:v>
                </c:pt>
                <c:pt idx="6">
                  <c:v>59.470302649746202</c:v>
                </c:pt>
                <c:pt idx="7">
                  <c:v>25.562770668212494</c:v>
                </c:pt>
                <c:pt idx="8">
                  <c:v>15.386953013926322</c:v>
                </c:pt>
                <c:pt idx="9">
                  <c:v>26.89417852513769</c:v>
                </c:pt>
                <c:pt idx="10">
                  <c:v>5.2954761045652505</c:v>
                </c:pt>
              </c:numCache>
            </c:numRef>
          </c:val>
          <c:extLst>
            <c:ext xmlns:c16="http://schemas.microsoft.com/office/drawing/2014/chart" uri="{C3380CC4-5D6E-409C-BE32-E72D297353CC}">
              <c16:uniqueId val="{00000001-20FA-4EDF-839D-1307447CE880}"/>
            </c:ext>
          </c:extLst>
        </c:ser>
        <c:ser>
          <c:idx val="2"/>
          <c:order val="2"/>
          <c:tx>
            <c:strRef>
              <c:f>'[Pl Bc giải ngân 9 tháng (30.9.2023) - TS.xlsx]vốn cấp huyện'!$V$4:$V$6</c:f>
              <c:strCache>
                <c:ptCount val="3"/>
                <c:pt idx="0">
                  <c:v>TỶ LỆ GIẢI NGÂN (%)</c:v>
                </c:pt>
                <c:pt idx="1">
                  <c:v>VỐN 03 CT MTQG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'[Pl Bc giải ngân 9 tháng (30.9.2023) - TS.xlsx]vốn cấp huyện'!$R$7:$S$17</c:f>
              <c:multiLvlStrCache>
                <c:ptCount val="11"/>
                <c:lvl>
                  <c:pt idx="0">
                    <c:v>UBND huyện Phù Mỹ</c:v>
                  </c:pt>
                  <c:pt idx="1">
                    <c:v>UBND huyện Hoài Ân</c:v>
                  </c:pt>
                  <c:pt idx="2">
                    <c:v>UBND TP Quy Nhơn</c:v>
                  </c:pt>
                  <c:pt idx="3">
                    <c:v>UBND huyện Phù Cát</c:v>
                  </c:pt>
                  <c:pt idx="4">
                    <c:v>UBND thị xã An Nhơn</c:v>
                  </c:pt>
                  <c:pt idx="5">
                    <c:v>UBND thị xã Hoài Nhơn</c:v>
                  </c:pt>
                  <c:pt idx="6">
                    <c:v>UBND huyện An Lão</c:v>
                  </c:pt>
                  <c:pt idx="7">
                    <c:v>UBND huyện Tuy Phước</c:v>
                  </c:pt>
                  <c:pt idx="8">
                    <c:v>UBND huyện Vĩnh Thạnh</c:v>
                  </c:pt>
                  <c:pt idx="9">
                    <c:v>UBND huyện Tây Sơn</c:v>
                  </c:pt>
                  <c:pt idx="10">
                    <c:v>UBND huyện Vân Canh</c:v>
                  </c:pt>
                </c:lvl>
                <c:lvl>
                  <c:pt idx="0">
                    <c:v>1</c:v>
                  </c:pt>
                  <c:pt idx="1">
                    <c:v>2</c:v>
                  </c:pt>
                  <c:pt idx="2">
                    <c:v>3</c:v>
                  </c:pt>
                  <c:pt idx="3">
                    <c:v>4</c:v>
                  </c:pt>
                  <c:pt idx="4">
                    <c:v>5</c:v>
                  </c:pt>
                  <c:pt idx="5">
                    <c:v>6</c:v>
                  </c:pt>
                  <c:pt idx="6">
                    <c:v>7</c:v>
                  </c:pt>
                  <c:pt idx="7">
                    <c:v>8</c:v>
                  </c:pt>
                  <c:pt idx="8">
                    <c:v>9</c:v>
                  </c:pt>
                  <c:pt idx="9">
                    <c:v>10</c:v>
                  </c:pt>
                  <c:pt idx="10">
                    <c:v>11</c:v>
                  </c:pt>
                </c:lvl>
              </c:multiLvlStrCache>
            </c:multiLvlStrRef>
          </c:cat>
          <c:val>
            <c:numRef>
              <c:f>'[Pl Bc giải ngân 9 tháng (30.9.2023) - TS.xlsx]vốn cấp huyện'!$V$7:$V$17</c:f>
              <c:numCache>
                <c:formatCode>#.000</c:formatCode>
                <c:ptCount val="11"/>
                <c:pt idx="0">
                  <c:v>34.482611068561248</c:v>
                </c:pt>
                <c:pt idx="1">
                  <c:v>69.619619817019114</c:v>
                </c:pt>
                <c:pt idx="2">
                  <c:v>43.106765210651609</c:v>
                </c:pt>
                <c:pt idx="3">
                  <c:v>51.441772748703443</c:v>
                </c:pt>
                <c:pt idx="4">
                  <c:v>95.902404526166904</c:v>
                </c:pt>
                <c:pt idx="5">
                  <c:v>88.048090523338047</c:v>
                </c:pt>
                <c:pt idx="6">
                  <c:v>39.551448493710517</c:v>
                </c:pt>
                <c:pt idx="7">
                  <c:v>63.040808350772792</c:v>
                </c:pt>
                <c:pt idx="8">
                  <c:v>52.196292863448669</c:v>
                </c:pt>
                <c:pt idx="9">
                  <c:v>44.39625083172502</c:v>
                </c:pt>
                <c:pt idx="10">
                  <c:v>29.279227503705503</c:v>
                </c:pt>
              </c:numCache>
            </c:numRef>
          </c:val>
          <c:extLst>
            <c:ext xmlns:c16="http://schemas.microsoft.com/office/drawing/2014/chart" uri="{C3380CC4-5D6E-409C-BE32-E72D297353CC}">
              <c16:uniqueId val="{00000002-20FA-4EDF-839D-1307447CE880}"/>
            </c:ext>
          </c:extLst>
        </c:ser>
        <c:ser>
          <c:idx val="3"/>
          <c:order val="3"/>
          <c:tx>
            <c:strRef>
              <c:f>'[Pl Bc giải ngân 9 tháng (30.9.2023) - TS.xlsx]vốn cấp huyện'!$W$4:$W$6</c:f>
              <c:strCache>
                <c:ptCount val="3"/>
                <c:pt idx="0">
                  <c:v>TỶ LỆ GIẢI NGÂN (%)</c:v>
                </c:pt>
                <c:pt idx="1">
                  <c:v>TỈNH PHÂN CẤP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'[Pl Bc giải ngân 9 tháng (30.9.2023) - TS.xlsx]vốn cấp huyện'!$R$7:$S$17</c:f>
              <c:multiLvlStrCache>
                <c:ptCount val="11"/>
                <c:lvl>
                  <c:pt idx="0">
                    <c:v>UBND huyện Phù Mỹ</c:v>
                  </c:pt>
                  <c:pt idx="1">
                    <c:v>UBND huyện Hoài Ân</c:v>
                  </c:pt>
                  <c:pt idx="2">
                    <c:v>UBND TP Quy Nhơn</c:v>
                  </c:pt>
                  <c:pt idx="3">
                    <c:v>UBND huyện Phù Cát</c:v>
                  </c:pt>
                  <c:pt idx="4">
                    <c:v>UBND thị xã An Nhơn</c:v>
                  </c:pt>
                  <c:pt idx="5">
                    <c:v>UBND thị xã Hoài Nhơn</c:v>
                  </c:pt>
                  <c:pt idx="6">
                    <c:v>UBND huyện An Lão</c:v>
                  </c:pt>
                  <c:pt idx="7">
                    <c:v>UBND huyện Tuy Phước</c:v>
                  </c:pt>
                  <c:pt idx="8">
                    <c:v>UBND huyện Vĩnh Thạnh</c:v>
                  </c:pt>
                  <c:pt idx="9">
                    <c:v>UBND huyện Tây Sơn</c:v>
                  </c:pt>
                  <c:pt idx="10">
                    <c:v>UBND huyện Vân Canh</c:v>
                  </c:pt>
                </c:lvl>
                <c:lvl>
                  <c:pt idx="0">
                    <c:v>1</c:v>
                  </c:pt>
                  <c:pt idx="1">
                    <c:v>2</c:v>
                  </c:pt>
                  <c:pt idx="2">
                    <c:v>3</c:v>
                  </c:pt>
                  <c:pt idx="3">
                    <c:v>4</c:v>
                  </c:pt>
                  <c:pt idx="4">
                    <c:v>5</c:v>
                  </c:pt>
                  <c:pt idx="5">
                    <c:v>6</c:v>
                  </c:pt>
                  <c:pt idx="6">
                    <c:v>7</c:v>
                  </c:pt>
                  <c:pt idx="7">
                    <c:v>8</c:v>
                  </c:pt>
                  <c:pt idx="8">
                    <c:v>9</c:v>
                  </c:pt>
                  <c:pt idx="9">
                    <c:v>10</c:v>
                  </c:pt>
                  <c:pt idx="10">
                    <c:v>11</c:v>
                  </c:pt>
                </c:lvl>
              </c:multiLvlStrCache>
            </c:multiLvlStrRef>
          </c:cat>
          <c:val>
            <c:numRef>
              <c:f>'[Pl Bc giải ngân 9 tháng (30.9.2023) - TS.xlsx]vốn cấp huyện'!$W$7:$W$17</c:f>
              <c:numCache>
                <c:formatCode>#.000</c:formatCode>
                <c:ptCount val="11"/>
                <c:pt idx="0">
                  <c:v>90.437122998329883</c:v>
                </c:pt>
                <c:pt idx="1">
                  <c:v>113.19108941909739</c:v>
                </c:pt>
                <c:pt idx="2">
                  <c:v>70.145244543630639</c:v>
                </c:pt>
                <c:pt idx="3">
                  <c:v>56.606069898707247</c:v>
                </c:pt>
                <c:pt idx="4">
                  <c:v>49.824267700501252</c:v>
                </c:pt>
                <c:pt idx="5">
                  <c:v>42.256305152291489</c:v>
                </c:pt>
                <c:pt idx="6">
                  <c:v>76.802902485838686</c:v>
                </c:pt>
                <c:pt idx="7">
                  <c:v>45.020648589813362</c:v>
                </c:pt>
                <c:pt idx="8">
                  <c:v>72.112641484674782</c:v>
                </c:pt>
                <c:pt idx="9">
                  <c:v>41.024175290200667</c:v>
                </c:pt>
                <c:pt idx="10">
                  <c:v>49.616838901921021</c:v>
                </c:pt>
              </c:numCache>
            </c:numRef>
          </c:val>
          <c:extLst>
            <c:ext xmlns:c16="http://schemas.microsoft.com/office/drawing/2014/chart" uri="{C3380CC4-5D6E-409C-BE32-E72D297353CC}">
              <c16:uniqueId val="{00000003-20FA-4EDF-839D-1307447CE880}"/>
            </c:ext>
          </c:extLst>
        </c:ser>
        <c:dLbls>
          <c:dLblPos val="outEnd"/>
          <c:showLegendKey val="0"/>
          <c:showVal val="1"/>
          <c:showCatName val="0"/>
          <c:showSerName val="0"/>
          <c:showPercent val="0"/>
          <c:showBubbleSize val="0"/>
        </c:dLbls>
        <c:gapWidth val="219"/>
        <c:overlap val="-27"/>
        <c:axId val="200626944"/>
        <c:axId val="200628480"/>
      </c:barChart>
      <c:catAx>
        <c:axId val="20062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28480"/>
        <c:crosses val="autoZero"/>
        <c:auto val="1"/>
        <c:lblAlgn val="ctr"/>
        <c:lblOffset val="100"/>
        <c:noMultiLvlLbl val="0"/>
      </c:catAx>
      <c:valAx>
        <c:axId val="20062848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626944"/>
        <c:crosses val="autoZero"/>
        <c:crossBetween val="between"/>
      </c:valAx>
      <c:spPr>
        <a:noFill/>
        <a:ln>
          <a:noFill/>
        </a:ln>
        <a:effectLst/>
      </c:spPr>
    </c:plotArea>
    <c:legend>
      <c:legendPos val="r"/>
      <c:layout>
        <c:manualLayout>
          <c:xMode val="edge"/>
          <c:yMode val="edge"/>
          <c:x val="0.77616420698153044"/>
          <c:y val="3.7851830785319673E-2"/>
          <c:w val="0.22383579301846943"/>
          <c:h val="0.2214262201050001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Sheet1!$I$9</c:f>
              <c:strCache>
                <c:ptCount val="1"/>
                <c:pt idx="0">
                  <c:v>Số dự án</c:v>
                </c:pt>
              </c:strCache>
            </c:strRef>
          </c:tx>
          <c:spPr>
            <a:solidFill>
              <a:schemeClr val="accent1"/>
            </a:solidFill>
            <a:ln>
              <a:noFill/>
            </a:ln>
            <a:effectLst/>
          </c:spPr>
          <c:invertIfNegative val="0"/>
          <c:cat>
            <c:strRef>
              <c:f>Sheet1!$H$10:$H$18</c:f>
              <c:strCache>
                <c:ptCount val="9"/>
                <c:pt idx="0">
                  <c:v>Tây Sơn</c:v>
                </c:pt>
                <c:pt idx="1">
                  <c:v>Hoài Nhơn</c:v>
                </c:pt>
                <c:pt idx="2">
                  <c:v>Quy Nhơn </c:v>
                </c:pt>
                <c:pt idx="3">
                  <c:v>Phù Mỹ</c:v>
                </c:pt>
                <c:pt idx="4">
                  <c:v>Phù Cát </c:v>
                </c:pt>
                <c:pt idx="5">
                  <c:v>Tuy Phước</c:v>
                </c:pt>
                <c:pt idx="6">
                  <c:v>Hoài Ân</c:v>
                </c:pt>
                <c:pt idx="7">
                  <c:v>Vân Canh</c:v>
                </c:pt>
                <c:pt idx="8">
                  <c:v>Trong KCN, KKT</c:v>
                </c:pt>
              </c:strCache>
            </c:strRef>
          </c:cat>
          <c:val>
            <c:numRef>
              <c:f>Sheet1!$I$10:$I$18</c:f>
              <c:numCache>
                <c:formatCode>General</c:formatCode>
                <c:ptCount val="9"/>
                <c:pt idx="0">
                  <c:v>14</c:v>
                </c:pt>
                <c:pt idx="1">
                  <c:v>9</c:v>
                </c:pt>
                <c:pt idx="2">
                  <c:v>8</c:v>
                </c:pt>
                <c:pt idx="3">
                  <c:v>9</c:v>
                </c:pt>
                <c:pt idx="4">
                  <c:v>5</c:v>
                </c:pt>
                <c:pt idx="5">
                  <c:v>3</c:v>
                </c:pt>
                <c:pt idx="6">
                  <c:v>2</c:v>
                </c:pt>
                <c:pt idx="7">
                  <c:v>1</c:v>
                </c:pt>
                <c:pt idx="8">
                  <c:v>17</c:v>
                </c:pt>
              </c:numCache>
            </c:numRef>
          </c:val>
          <c:extLst>
            <c:ext xmlns:c16="http://schemas.microsoft.com/office/drawing/2014/chart" uri="{C3380CC4-5D6E-409C-BE32-E72D297353CC}">
              <c16:uniqueId val="{00000000-3A7C-4D09-84CE-9DB81A51D2DF}"/>
            </c:ext>
          </c:extLst>
        </c:ser>
        <c:dLbls>
          <c:showLegendKey val="0"/>
          <c:showVal val="0"/>
          <c:showCatName val="0"/>
          <c:showSerName val="0"/>
          <c:showPercent val="0"/>
          <c:showBubbleSize val="0"/>
        </c:dLbls>
        <c:gapWidth val="150"/>
        <c:axId val="200713728"/>
        <c:axId val="200715264"/>
      </c:barChart>
      <c:catAx>
        <c:axId val="20071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0715264"/>
        <c:crosses val="autoZero"/>
        <c:auto val="1"/>
        <c:lblAlgn val="ctr"/>
        <c:lblOffset val="100"/>
        <c:noMultiLvlLbl val="0"/>
      </c:catAx>
      <c:valAx>
        <c:axId val="200715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07137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Sheet1!$J$9</c:f>
              <c:strCache>
                <c:ptCount val="1"/>
                <c:pt idx="0">
                  <c:v> Tổng vốn đăng ký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Sheet1!$H$10:$H$18</c:f>
              <c:strCache>
                <c:ptCount val="9"/>
                <c:pt idx="1">
                  <c:v>Phù Cát </c:v>
                </c:pt>
                <c:pt idx="2">
                  <c:v>Tây Sơn</c:v>
                </c:pt>
                <c:pt idx="3">
                  <c:v>Trong KCN, KKT</c:v>
                </c:pt>
                <c:pt idx="4">
                  <c:v>Quy Nhơn </c:v>
                </c:pt>
                <c:pt idx="5">
                  <c:v>Phù Mỹ</c:v>
                </c:pt>
                <c:pt idx="6">
                  <c:v>Hoài Nhơn</c:v>
                </c:pt>
                <c:pt idx="7">
                  <c:v>Tuy Phước</c:v>
                </c:pt>
                <c:pt idx="8">
                  <c:v>Vân Canh</c:v>
                </c:pt>
              </c:strCache>
            </c:strRef>
          </c:cat>
          <c:val>
            <c:numRef>
              <c:f>Sheet1!$J$10:$J$18</c:f>
              <c:numCache>
                <c:formatCode>_(* ###,000_);_(* \(###,000\);_(* "-"??_);_(@_)</c:formatCode>
                <c:ptCount val="9"/>
                <c:pt idx="0">
                  <c:v>0</c:v>
                </c:pt>
                <c:pt idx="1">
                  <c:v>5623.08</c:v>
                </c:pt>
                <c:pt idx="2">
                  <c:v>2815.78</c:v>
                </c:pt>
                <c:pt idx="3">
                  <c:v>2244.5500000000002</c:v>
                </c:pt>
                <c:pt idx="4">
                  <c:v>2136.29</c:v>
                </c:pt>
                <c:pt idx="5">
                  <c:v>507.41</c:v>
                </c:pt>
                <c:pt idx="6">
                  <c:v>493.91</c:v>
                </c:pt>
                <c:pt idx="7">
                  <c:v>368.73</c:v>
                </c:pt>
                <c:pt idx="8">
                  <c:v>45.57</c:v>
                </c:pt>
              </c:numCache>
            </c:numRef>
          </c:val>
          <c:extLst>
            <c:ext xmlns:c16="http://schemas.microsoft.com/office/drawing/2014/chart" uri="{C3380CC4-5D6E-409C-BE32-E72D297353CC}">
              <c16:uniqueId val="{00000000-F7F7-46FB-BA9E-5E621DD2DCE5}"/>
            </c:ext>
          </c:extLst>
        </c:ser>
        <c:dLbls>
          <c:showLegendKey val="0"/>
          <c:showVal val="1"/>
          <c:showCatName val="0"/>
          <c:showSerName val="0"/>
          <c:showPercent val="0"/>
          <c:showBubbleSize val="0"/>
        </c:dLbls>
        <c:gapWidth val="150"/>
        <c:overlap val="-25"/>
        <c:axId val="201078656"/>
        <c:axId val="201085696"/>
      </c:barChart>
      <c:catAx>
        <c:axId val="20107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1085696"/>
        <c:crosses val="autoZero"/>
        <c:auto val="1"/>
        <c:lblAlgn val="ctr"/>
        <c:lblOffset val="100"/>
        <c:noMultiLvlLbl val="0"/>
      </c:catAx>
      <c:valAx>
        <c:axId val="201085696"/>
        <c:scaling>
          <c:orientation val="minMax"/>
        </c:scaling>
        <c:delete val="1"/>
        <c:axPos val="l"/>
        <c:numFmt formatCode="_(* ###,000_);_(* \(###,000\);_(* &quot;-&quot;??_);_(@_)" sourceLinked="1"/>
        <c:majorTickMark val="none"/>
        <c:minorTickMark val="none"/>
        <c:tickLblPos val="nextTo"/>
        <c:crossAx val="20107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1447336167261553E-2"/>
          <c:y val="0.10839053515257158"/>
          <c:w val="0.92893990756850153"/>
          <c:h val="0.87763358778625955"/>
        </c:manualLayout>
      </c:layout>
      <c:barChart>
        <c:barDir val="col"/>
        <c:grouping val="clustered"/>
        <c:varyColors val="0"/>
        <c:ser>
          <c:idx val="0"/>
          <c:order val="0"/>
          <c:tx>
            <c:strRef>
              <c:f>'[230926_trình BT-final.xlsx]Vung BTB &amp; DHTB - ve'!$D$5</c:f>
              <c:strCache>
                <c:ptCount val="1"/>
                <c:pt idx="0">
                  <c:v>Tốc độ tăng GRDP 9 tháng năm 2023</c:v>
                </c:pt>
              </c:strCache>
            </c:strRef>
          </c:tx>
          <c:spPr>
            <a:solidFill>
              <a:schemeClr val="accent1"/>
            </a:solidFill>
            <a:ln>
              <a:noFill/>
            </a:ln>
            <a:effectLst/>
          </c:spPr>
          <c:invertIfNegative val="0"/>
          <c:dLbls>
            <c:dLbl>
              <c:idx val="6"/>
              <c:tx>
                <c:rich>
                  <a:bodyPr/>
                  <a:lstStyle/>
                  <a:p>
                    <a:fld id="{68A98FFF-9C39-4957-B272-6AE12E626509}" type="VALUE">
                      <a:rPr lang="en-US">
                        <a:solidFill>
                          <a:srgbClr val="FF0000"/>
                        </a:solidFill>
                        <a:highlight>
                          <a:srgbClr val="FFFF00"/>
                        </a:highlight>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18-401C-8E8F-F4C3A1B00E3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'[230926_trình BT-final.xlsx]Vung BTB &amp; DHTB - ve'!$C$6:$C$280</c:f>
              <c:strCache>
                <c:ptCount val="14"/>
                <c:pt idx="0">
                  <c:v>Khánh Hòa                </c:v>
                </c:pt>
                <c:pt idx="1">
                  <c:v>Phú Yên       </c:v>
                </c:pt>
                <c:pt idx="2">
                  <c:v>Ninh Thuận               </c:v>
                </c:pt>
                <c:pt idx="3">
                  <c:v>Thanh Hóa                </c:v>
                </c:pt>
                <c:pt idx="4">
                  <c:v>Hà Tĩnh                  </c:v>
                </c:pt>
                <c:pt idx="5">
                  <c:v>Bình Thuận               </c:v>
                </c:pt>
                <c:pt idx="6">
                  <c:v>Bình Định                </c:v>
                </c:pt>
                <c:pt idx="7">
                  <c:v>Thừa Thiên - Huế         </c:v>
                </c:pt>
                <c:pt idx="8">
                  <c:v>Quảng Bình               </c:v>
                </c:pt>
                <c:pt idx="9">
                  <c:v>Quảng Trị                </c:v>
                </c:pt>
                <c:pt idx="10">
                  <c:v>Nghệ An                  </c:v>
                </c:pt>
                <c:pt idx="11">
                  <c:v>Đà Nẵng             </c:v>
                </c:pt>
                <c:pt idx="12">
                  <c:v>Quảng Ngãi               </c:v>
                </c:pt>
                <c:pt idx="13">
                  <c:v>Quảng Nam                </c:v>
                </c:pt>
              </c:strCache>
            </c:strRef>
          </c:cat>
          <c:val>
            <c:numRef>
              <c:f>'[230926_trình BT-final.xlsx]Vung BTB &amp; DHTB - ve'!$D$6:$D$280</c:f>
              <c:numCache>
                <c:formatCode>0.00</c:formatCode>
                <c:ptCount val="14"/>
                <c:pt idx="0">
                  <c:v>9.1674829721741276</c:v>
                </c:pt>
                <c:pt idx="1">
                  <c:v>8.8690171190118861</c:v>
                </c:pt>
                <c:pt idx="2">
                  <c:v>8.6733810876542066</c:v>
                </c:pt>
                <c:pt idx="3">
                  <c:v>7.7150125775627743</c:v>
                </c:pt>
                <c:pt idx="4">
                  <c:v>7.6780444100948557</c:v>
                </c:pt>
                <c:pt idx="5">
                  <c:v>7.6773317071960889</c:v>
                </c:pt>
                <c:pt idx="6">
                  <c:v>6.9237406016442407</c:v>
                </c:pt>
                <c:pt idx="7">
                  <c:v>6.835741885780493</c:v>
                </c:pt>
                <c:pt idx="8">
                  <c:v>6.8198112014606949</c:v>
                </c:pt>
                <c:pt idx="9">
                  <c:v>6.2865474844219023</c:v>
                </c:pt>
                <c:pt idx="10">
                  <c:v>6.2713702043754438</c:v>
                </c:pt>
                <c:pt idx="11">
                  <c:v>2.825203616591935</c:v>
                </c:pt>
                <c:pt idx="12">
                  <c:v>1.8677704876991328</c:v>
                </c:pt>
                <c:pt idx="13">
                  <c:v>-8.7583810853735713</c:v>
                </c:pt>
              </c:numCache>
            </c:numRef>
          </c:val>
          <c:extLst>
            <c:ext xmlns:c16="http://schemas.microsoft.com/office/drawing/2014/chart" uri="{C3380CC4-5D6E-409C-BE32-E72D297353CC}">
              <c16:uniqueId val="{00000000-E418-401C-8E8F-F4C3A1B00E35}"/>
            </c:ext>
          </c:extLst>
        </c:ser>
        <c:dLbls>
          <c:showLegendKey val="0"/>
          <c:showVal val="0"/>
          <c:showCatName val="0"/>
          <c:showSerName val="0"/>
          <c:showPercent val="0"/>
          <c:showBubbleSize val="0"/>
        </c:dLbls>
        <c:gapWidth val="219"/>
        <c:overlap val="-27"/>
        <c:axId val="159598080"/>
        <c:axId val="159599616"/>
      </c:barChart>
      <c:catAx>
        <c:axId val="15959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99616"/>
        <c:crosses val="autoZero"/>
        <c:auto val="1"/>
        <c:lblAlgn val="ctr"/>
        <c:lblOffset val="100"/>
        <c:noMultiLvlLbl val="0"/>
      </c:catAx>
      <c:valAx>
        <c:axId val="1595996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98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spc="0" baseline="0">
                <a:solidFill>
                  <a:prstClr val="black">
                    <a:lumMod val="65000"/>
                    <a:lumOff val="35000"/>
                  </a:prstClr>
                </a:solidFill>
                <a:effectLst/>
                <a:latin typeface="Times New Roman" panose="02020603050405020304" pitchFamily="18" charset="0"/>
                <a:cs typeface="Times New Roman" panose="02020603050405020304" pitchFamily="18" charset="0"/>
              </a:rPr>
              <a:t>Tốc độ tăng GRDP Vùng Kinh tế trọng điểm miền Trung</a:t>
            </a:r>
          </a:p>
          <a:p>
            <a:pPr>
              <a:defRPr/>
            </a:pPr>
            <a:r>
              <a:rPr lang="en-US" sz="1400" b="1" i="0" u="none" strike="noStrike" kern="1200" spc="0" baseline="0">
                <a:solidFill>
                  <a:prstClr val="black">
                    <a:lumMod val="65000"/>
                    <a:lumOff val="35000"/>
                  </a:prstClr>
                </a:solidFill>
                <a:effectLst/>
                <a:latin typeface="Times New Roman" panose="02020603050405020304" pitchFamily="18" charset="0"/>
                <a:cs typeface="Times New Roman" panose="02020603050405020304" pitchFamily="18" charset="0"/>
              </a:rPr>
              <a:t>9 tháng năm 2023</a:t>
            </a:r>
            <a:endParaRPr lang="vi-VN" sz="1400" b="0" i="0" u="none" strike="noStrike" kern="1200" spc="0" baseline="0">
              <a:solidFill>
                <a:prstClr val="black">
                  <a:lumMod val="65000"/>
                  <a:lumOff val="35000"/>
                </a:prstClr>
              </a:solidFill>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'[230926_trình BT-final.xlsx]Vung KTTD'!$D$5</c:f>
              <c:strCache>
                <c:ptCount val="1"/>
                <c:pt idx="0">
                  <c:v>Tốc độ tăng GRDP 9 tháng năm 2023</c:v>
                </c:pt>
              </c:strCache>
            </c:strRef>
          </c:tx>
          <c:spPr>
            <a:solidFill>
              <a:schemeClr val="accent1"/>
            </a:solidFill>
            <a:ln>
              <a:noFill/>
            </a:ln>
            <a:effectLst/>
          </c:spPr>
          <c:invertIfNegative val="0"/>
          <c:dLbls>
            <c:dLbl>
              <c:idx val="0"/>
              <c:tx>
                <c:rich>
                  <a:bodyPr/>
                  <a:lstStyle/>
                  <a:p>
                    <a:fld id="{013B2983-30E4-49CB-99C5-68E85A68C59B}" type="VALUE">
                      <a:rPr lang="en-US">
                        <a:solidFill>
                          <a:srgbClr val="FF0000"/>
                        </a:solidFill>
                        <a:highlight>
                          <a:srgbClr val="FFFF00"/>
                        </a:highlight>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1C7-498E-91D0-C8035F27A128}"/>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'[230926_trình BT-final.xlsx]Vung KTTD'!$C$6:$C$271</c:f>
              <c:strCache>
                <c:ptCount val="5"/>
                <c:pt idx="0">
                  <c:v>Bình Định                </c:v>
                </c:pt>
                <c:pt idx="1">
                  <c:v>Thừa Thiên - Huế         </c:v>
                </c:pt>
                <c:pt idx="2">
                  <c:v>Đà Nẵng             </c:v>
                </c:pt>
                <c:pt idx="3">
                  <c:v>Quảng Ngãi               </c:v>
                </c:pt>
                <c:pt idx="4">
                  <c:v>Quảng Nam                </c:v>
                </c:pt>
              </c:strCache>
            </c:strRef>
          </c:cat>
          <c:val>
            <c:numRef>
              <c:f>'[230926_trình BT-final.xlsx]Vung KTTD'!$D$6:$D$271</c:f>
              <c:numCache>
                <c:formatCode>0.00</c:formatCode>
                <c:ptCount val="5"/>
                <c:pt idx="0">
                  <c:v>6.9237406016442407</c:v>
                </c:pt>
                <c:pt idx="1">
                  <c:v>6.835741885780493</c:v>
                </c:pt>
                <c:pt idx="2">
                  <c:v>2.825203616591935</c:v>
                </c:pt>
                <c:pt idx="3">
                  <c:v>1.8677704876991328</c:v>
                </c:pt>
                <c:pt idx="4">
                  <c:v>-8.7583810853735713</c:v>
                </c:pt>
              </c:numCache>
            </c:numRef>
          </c:val>
          <c:extLst>
            <c:ext xmlns:c16="http://schemas.microsoft.com/office/drawing/2014/chart" uri="{C3380CC4-5D6E-409C-BE32-E72D297353CC}">
              <c16:uniqueId val="{00000000-C1C7-498E-91D0-C8035F27A128}"/>
            </c:ext>
          </c:extLst>
        </c:ser>
        <c:dLbls>
          <c:showLegendKey val="0"/>
          <c:showVal val="0"/>
          <c:showCatName val="0"/>
          <c:showSerName val="0"/>
          <c:showPercent val="0"/>
          <c:showBubbleSize val="0"/>
        </c:dLbls>
        <c:gapWidth val="219"/>
        <c:overlap val="-27"/>
        <c:axId val="159632768"/>
        <c:axId val="201409664"/>
      </c:barChart>
      <c:catAx>
        <c:axId val="15963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201409664"/>
        <c:crosses val="autoZero"/>
        <c:auto val="1"/>
        <c:lblAlgn val="ctr"/>
        <c:lblOffset val="100"/>
        <c:noMultiLvlLbl val="0"/>
      </c:catAx>
      <c:valAx>
        <c:axId val="2014096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632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16982324397132"/>
          <c:y val="9.300825652797573E-2"/>
          <c:w val="0.42285806703075701"/>
          <c:h val="0.84429272684154422"/>
        </c:manualLayout>
      </c:layout>
      <c:doughnutChart>
        <c:varyColors val="1"/>
        <c:ser>
          <c:idx val="0"/>
          <c:order val="0"/>
          <c:tx>
            <c:strRef>
              <c:f>Sheet1!$B$1</c:f>
              <c:strCache>
                <c:ptCount val="1"/>
                <c:pt idx="0">
                  <c:v>Tỷ trọng</c:v>
                </c:pt>
              </c:strCache>
            </c:strRef>
          </c:tx>
          <c:spPr>
            <a:ln>
              <a:solidFill>
                <a:srgbClr val="FFFF00"/>
              </a:solidFill>
            </a:ln>
          </c:spPr>
          <c:dPt>
            <c:idx val="0"/>
            <c:bubble3D val="0"/>
            <c:explosion val="1"/>
            <c:spPr>
              <a:solidFill>
                <a:srgbClr val="92D05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1-54DD-482D-9EC8-5469531F22BD}"/>
              </c:ext>
            </c:extLst>
          </c:dPt>
          <c:dPt>
            <c:idx val="1"/>
            <c:bubble3D val="0"/>
            <c:spPr>
              <a:solidFill>
                <a:srgbClr val="FF7C8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3-54DD-482D-9EC8-5469531F22BD}"/>
              </c:ext>
            </c:extLst>
          </c:dPt>
          <c:dPt>
            <c:idx val="2"/>
            <c:bubble3D val="0"/>
            <c:spPr>
              <a:solidFill>
                <a:srgbClr val="FF990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5-54DD-482D-9EC8-5469531F22BD}"/>
              </c:ext>
            </c:extLst>
          </c:dPt>
          <c:dPt>
            <c:idx val="3"/>
            <c:bubble3D val="0"/>
            <c:explosion val="9"/>
            <c:spPr>
              <a:solidFill>
                <a:schemeClr val="accent4"/>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7-54DD-482D-9EC8-5469531F22BD}"/>
              </c:ext>
            </c:extLst>
          </c:dPt>
          <c:dLbls>
            <c:dLbl>
              <c:idx val="0"/>
              <c:layout>
                <c:manualLayout>
                  <c:x val="0.1633778378592384"/>
                  <c:y val="-6.4033256604786939E-2"/>
                </c:manualLayout>
              </c:layout>
              <c:tx>
                <c:rich>
                  <a:bodyPr/>
                  <a:lstStyle/>
                  <a:p>
                    <a:fld id="{7EEC16E9-B999-4025-8110-8759F84B5D0F}" type="PERCENTAGE">
                      <a:rPr lang="en-US" i="1"/>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4DD-482D-9EC8-5469531F22BD}"/>
                </c:ext>
              </c:extLst>
            </c:dLbl>
            <c:dLbl>
              <c:idx val="1"/>
              <c:layout>
                <c:manualLayout>
                  <c:x val="0.15792154358350849"/>
                  <c:y val="4.875324021320225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4DD-482D-9EC8-5469531F22BD}"/>
                </c:ext>
              </c:extLst>
            </c:dLbl>
            <c:dLbl>
              <c:idx val="2"/>
              <c:layout>
                <c:manualLayout>
                  <c:x val="-0.1396861444973154"/>
                  <c:y val="-7.299224023720900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4DD-482D-9EC8-5469531F22BD}"/>
                </c:ext>
              </c:extLst>
            </c:dLbl>
            <c:dLbl>
              <c:idx val="3"/>
              <c:layout>
                <c:manualLayout>
                  <c:x val="-2.8549723178367965E-2"/>
                  <c:y val="-0.1856687526484189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4DD-482D-9EC8-5469531F22B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Nông, lâm nghiệp và thủy sản</c:v>
                </c:pt>
                <c:pt idx="1">
                  <c:v>Công nghiệp và xây dựng</c:v>
                </c:pt>
                <c:pt idx="2">
                  <c:v>Dịch vụ</c:v>
                </c:pt>
                <c:pt idx="3">
                  <c:v>Thuế SP trừ trợ cấp SP</c:v>
                </c:pt>
              </c:strCache>
            </c:strRef>
          </c:cat>
          <c:val>
            <c:numRef>
              <c:f>Sheet1!$B$2:$B$5</c:f>
              <c:numCache>
                <c:formatCode>General</c:formatCode>
                <c:ptCount val="4"/>
                <c:pt idx="0">
                  <c:v>28.49</c:v>
                </c:pt>
                <c:pt idx="1">
                  <c:v>28.82</c:v>
                </c:pt>
                <c:pt idx="2">
                  <c:v>38.33</c:v>
                </c:pt>
                <c:pt idx="3">
                  <c:v>4.3600000000000003</c:v>
                </c:pt>
              </c:numCache>
            </c:numRef>
          </c:val>
          <c:extLst>
            <c:ext xmlns:c16="http://schemas.microsoft.com/office/drawing/2014/chart" uri="{C3380CC4-5D6E-409C-BE32-E72D297353CC}">
              <c16:uniqueId val="{0000000A-54DD-482D-9EC8-5469531F22B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16982324397132"/>
          <c:y val="9.300825652797573E-2"/>
          <c:w val="0.42285806703075701"/>
          <c:h val="0.84429272684154422"/>
        </c:manualLayout>
      </c:layout>
      <c:doughnutChart>
        <c:varyColors val="1"/>
        <c:ser>
          <c:idx val="0"/>
          <c:order val="0"/>
          <c:tx>
            <c:strRef>
              <c:f>Sheet1!$B$1</c:f>
              <c:strCache>
                <c:ptCount val="1"/>
                <c:pt idx="0">
                  <c:v>Tỷ trọng</c:v>
                </c:pt>
              </c:strCache>
            </c:strRef>
          </c:tx>
          <c:spPr>
            <a:ln>
              <a:solidFill>
                <a:srgbClr val="FFFF00"/>
              </a:solidFill>
            </a:ln>
          </c:spPr>
          <c:dPt>
            <c:idx val="0"/>
            <c:bubble3D val="0"/>
            <c:explosion val="1"/>
            <c:spPr>
              <a:solidFill>
                <a:srgbClr val="92D05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1-5882-4EC4-B4A4-59F7188ED3DC}"/>
              </c:ext>
            </c:extLst>
          </c:dPt>
          <c:dPt>
            <c:idx val="1"/>
            <c:bubble3D val="0"/>
            <c:spPr>
              <a:solidFill>
                <a:srgbClr val="FF7C8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3-5882-4EC4-B4A4-59F7188ED3DC}"/>
              </c:ext>
            </c:extLst>
          </c:dPt>
          <c:dPt>
            <c:idx val="2"/>
            <c:bubble3D val="0"/>
            <c:spPr>
              <a:solidFill>
                <a:srgbClr val="FF9900"/>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5-5882-4EC4-B4A4-59F7188ED3DC}"/>
              </c:ext>
            </c:extLst>
          </c:dPt>
          <c:dPt>
            <c:idx val="3"/>
            <c:bubble3D val="0"/>
            <c:explosion val="9"/>
            <c:spPr>
              <a:solidFill>
                <a:schemeClr val="accent4"/>
              </a:solidFill>
              <a:ln>
                <a:solidFill>
                  <a:srgbClr val="FFFF00"/>
                </a:solidFill>
              </a:ln>
              <a:effectLst>
                <a:outerShdw blurRad="317500" algn="ctr" rotWithShape="0">
                  <a:prstClr val="black">
                    <a:alpha val="25000"/>
                  </a:prstClr>
                </a:outerShdw>
              </a:effectLst>
            </c:spPr>
            <c:extLst>
              <c:ext xmlns:c16="http://schemas.microsoft.com/office/drawing/2014/chart" uri="{C3380CC4-5D6E-409C-BE32-E72D297353CC}">
                <c16:uniqueId val="{00000007-5882-4EC4-B4A4-59F7188ED3DC}"/>
              </c:ext>
            </c:extLst>
          </c:dPt>
          <c:dLbls>
            <c:dLbl>
              <c:idx val="0"/>
              <c:layout>
                <c:manualLayout>
                  <c:x val="9.8415991000260661E-2"/>
                  <c:y val="-8.530432872264312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882-4EC4-B4A4-59F7188ED3DC}"/>
                </c:ext>
              </c:extLst>
            </c:dLbl>
            <c:dLbl>
              <c:idx val="1"/>
              <c:layout>
                <c:manualLayout>
                  <c:x val="0.1560011524056468"/>
                  <c:y val="2.393667579760306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882-4EC4-B4A4-59F7188ED3DC}"/>
                </c:ext>
              </c:extLst>
            </c:dLbl>
            <c:dLbl>
              <c:idx val="2"/>
              <c:layout>
                <c:manualLayout>
                  <c:x val="-0.12910894349096599"/>
                  <c:y val="8.546958443492177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882-4EC4-B4A4-59F7188ED3DC}"/>
                </c:ext>
              </c:extLst>
            </c:dLbl>
            <c:dLbl>
              <c:idx val="3"/>
              <c:layout>
                <c:manualLayout>
                  <c:x val="-1.8092402811503934E-2"/>
                  <c:y val="-0.1573072474958316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882-4EC4-B4A4-59F7188ED3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Nông, lâm nghiệp và thủy sản</c:v>
                </c:pt>
                <c:pt idx="1">
                  <c:v>Công nghiệp và xây dựng</c:v>
                </c:pt>
                <c:pt idx="2">
                  <c:v>Dịch vụ</c:v>
                </c:pt>
                <c:pt idx="3">
                  <c:v>Thuế SP trừ trợ cấp SP</c:v>
                </c:pt>
              </c:strCache>
            </c:strRef>
          </c:cat>
          <c:val>
            <c:numRef>
              <c:f>Sheet1!$B$2:$B$5</c:f>
              <c:numCache>
                <c:formatCode>General</c:formatCode>
                <c:ptCount val="4"/>
                <c:pt idx="0">
                  <c:v>29</c:v>
                </c:pt>
                <c:pt idx="1">
                  <c:v>28.79</c:v>
                </c:pt>
                <c:pt idx="2">
                  <c:v>37.81</c:v>
                </c:pt>
                <c:pt idx="3">
                  <c:v>4.4000000000000004</c:v>
                </c:pt>
              </c:numCache>
            </c:numRef>
          </c:val>
          <c:extLst>
            <c:ext xmlns:c16="http://schemas.microsoft.com/office/drawing/2014/chart" uri="{C3380CC4-5D6E-409C-BE32-E72D297353CC}">
              <c16:uniqueId val="{0000000A-5882-4EC4-B4A4-59F7188ED3DC}"/>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latin typeface="Times New Roman" panose="02020603050405020304" pitchFamily="18" charset="0"/>
                <a:cs typeface="Times New Roman" panose="02020603050405020304" pitchFamily="18" charset="0"/>
              </a:rPr>
              <a:t>Tốc độ tăng Tổng GTSP 9 tháng đầu năm 2023 so với cùng kỳ</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'[Tổng giá trị sp các huyện.xlsx]Thứ hạng tốc độ'!$C$8</c:f>
              <c:strCache>
                <c:ptCount val="1"/>
                <c:pt idx="0">
                  <c:v>Tốc độ tăng Tổng GTSP 9 tháng đầu năm 2023 so với cùng kỳ</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'[Tổng giá trị sp các huyện.xlsx]Thứ hạng tốc độ'!$B$9:$B$21</c:f>
              <c:strCache>
                <c:ptCount val="11"/>
                <c:pt idx="0">
                  <c:v>Huyện Hoài Ân</c:v>
                </c:pt>
                <c:pt idx="1">
                  <c:v>Huyện Phù Cát</c:v>
                </c:pt>
                <c:pt idx="2">
                  <c:v>Huyện Tây Sơn</c:v>
                </c:pt>
                <c:pt idx="3">
                  <c:v>Thị xã Hoài Nhơn</c:v>
                </c:pt>
                <c:pt idx="4">
                  <c:v>Huyện An Lão</c:v>
                </c:pt>
                <c:pt idx="5">
                  <c:v>Huyện Tuy Phước</c:v>
                </c:pt>
                <c:pt idx="6">
                  <c:v>Thị xã An Nhơn</c:v>
                </c:pt>
                <c:pt idx="7">
                  <c:v>Huyện Phù Mỹ</c:v>
                </c:pt>
                <c:pt idx="8">
                  <c:v>TP Quy Nhơn</c:v>
                </c:pt>
                <c:pt idx="9">
                  <c:v>Huyện Vân Canh</c:v>
                </c:pt>
                <c:pt idx="10">
                  <c:v>Huyện Vĩnh Thạnh</c:v>
                </c:pt>
              </c:strCache>
            </c:strRef>
          </c:cat>
          <c:val>
            <c:numRef>
              <c:f>'[Tổng giá trị sp các huyện.xlsx]Thứ hạng tốc độ'!$C$9:$C$21</c:f>
              <c:numCache>
                <c:formatCode>0.00</c:formatCode>
                <c:ptCount val="11"/>
                <c:pt idx="0">
                  <c:v>10.43</c:v>
                </c:pt>
                <c:pt idx="1">
                  <c:v>10.26</c:v>
                </c:pt>
                <c:pt idx="2">
                  <c:v>9.07</c:v>
                </c:pt>
                <c:pt idx="3">
                  <c:v>8.84</c:v>
                </c:pt>
                <c:pt idx="4">
                  <c:v>6.82</c:v>
                </c:pt>
                <c:pt idx="5">
                  <c:v>6.57</c:v>
                </c:pt>
                <c:pt idx="6">
                  <c:v>6.5</c:v>
                </c:pt>
                <c:pt idx="7">
                  <c:v>6.49</c:v>
                </c:pt>
                <c:pt idx="8">
                  <c:v>6</c:v>
                </c:pt>
                <c:pt idx="9">
                  <c:v>5.16</c:v>
                </c:pt>
                <c:pt idx="10">
                  <c:v>5.16</c:v>
                </c:pt>
              </c:numCache>
            </c:numRef>
          </c:val>
          <c:extLst>
            <c:ext xmlns:c16="http://schemas.microsoft.com/office/drawing/2014/chart" uri="{C3380CC4-5D6E-409C-BE32-E72D297353CC}">
              <c16:uniqueId val="{00000000-B89B-45B5-BF7A-D548546952AA}"/>
            </c:ext>
          </c:extLst>
        </c:ser>
        <c:dLbls>
          <c:dLblPos val="outEnd"/>
          <c:showLegendKey val="0"/>
          <c:showVal val="1"/>
          <c:showCatName val="0"/>
          <c:showSerName val="0"/>
          <c:showPercent val="0"/>
          <c:showBubbleSize val="0"/>
        </c:dLbls>
        <c:gapWidth val="219"/>
        <c:overlap val="-27"/>
        <c:axId val="201448064"/>
        <c:axId val="201467392"/>
      </c:barChart>
      <c:catAx>
        <c:axId val="20144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1467392"/>
        <c:crosses val="autoZero"/>
        <c:auto val="1"/>
        <c:lblAlgn val="ctr"/>
        <c:lblOffset val="100"/>
        <c:noMultiLvlLbl val="0"/>
      </c:catAx>
      <c:valAx>
        <c:axId val="2014673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1448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'[Tổng giá trị sp các huyện.xlsx]Thu hang quy mo'!$B$11:$B$21</c:f>
              <c:strCache>
                <c:ptCount val="11"/>
                <c:pt idx="0">
                  <c:v>TP Quy Nhơn</c:v>
                </c:pt>
                <c:pt idx="1">
                  <c:v>Thị xã An Nhơn</c:v>
                </c:pt>
                <c:pt idx="2">
                  <c:v>Thị xã Hoài Nhơn</c:v>
                </c:pt>
                <c:pt idx="3">
                  <c:v>Huyện Phù Cát</c:v>
                </c:pt>
                <c:pt idx="4">
                  <c:v>Huyện Phù Mỹ</c:v>
                </c:pt>
                <c:pt idx="5">
                  <c:v>Huyện Tuy Phước</c:v>
                </c:pt>
                <c:pt idx="6">
                  <c:v>Huyện Tây Sơn</c:v>
                </c:pt>
                <c:pt idx="7">
                  <c:v>Huyện Hoài Ân</c:v>
                </c:pt>
                <c:pt idx="8">
                  <c:v>Huyện Vân Canh</c:v>
                </c:pt>
                <c:pt idx="9">
                  <c:v>Huyện Vĩnh Thạnh</c:v>
                </c:pt>
                <c:pt idx="10">
                  <c:v>Huyện An Lão</c:v>
                </c:pt>
              </c:strCache>
            </c:strRef>
          </c:cat>
          <c:val>
            <c:numRef>
              <c:f>'[Tổng giá trị sp các huyện.xlsx]Thu hang quy mo'!$C$11:$C$21</c:f>
            </c:numRef>
          </c:val>
          <c:extLst>
            <c:ext xmlns:c16="http://schemas.microsoft.com/office/drawing/2014/chart" uri="{C3380CC4-5D6E-409C-BE32-E72D297353CC}">
              <c16:uniqueId val="{00000000-8CAA-424E-9458-FAF6AE7464C8}"/>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8CAA-424E-9458-FAF6AE7464C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8CAA-424E-9458-FAF6AE7464C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8CAA-424E-9458-FAF6AE7464C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8CAA-424E-9458-FAF6AE7464C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A-8CAA-424E-9458-FAF6AE7464C8}"/>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8CAA-424E-9458-FAF6AE7464C8}"/>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8CAA-424E-9458-FAF6AE7464C8}"/>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8CAA-424E-9458-FAF6AE7464C8}"/>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2-8CAA-424E-9458-FAF6AE7464C8}"/>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8CAA-424E-9458-FAF6AE7464C8}"/>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6-8CAA-424E-9458-FAF6AE7464C8}"/>
              </c:ext>
            </c:extLst>
          </c:dPt>
          <c:dLbls>
            <c:dLbl>
              <c:idx val="0"/>
              <c:layout>
                <c:manualLayout>
                  <c:x val="9.8078197481776014E-2"/>
                  <c:y val="-8.6666666666666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CAA-424E-9458-FAF6AE7464C8}"/>
                </c:ext>
              </c:extLst>
            </c:dLbl>
            <c:dLbl>
              <c:idx val="1"/>
              <c:layout>
                <c:manualLayout>
                  <c:x val="0.12060967528164347"/>
                  <c:y val="8.66666666666666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CAA-424E-9458-FAF6AE7464C8}"/>
                </c:ext>
              </c:extLst>
            </c:dLbl>
            <c:dLbl>
              <c:idx val="2"/>
              <c:layout>
                <c:manualLayout>
                  <c:x val="-7.2895957587806537E-2"/>
                  <c:y val="0.1444444444444442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8CAA-424E-9458-FAF6AE7464C8}"/>
                </c:ext>
              </c:extLst>
            </c:dLbl>
            <c:dLbl>
              <c:idx val="3"/>
              <c:layout>
                <c:manualLayout>
                  <c:x val="-0.1272365805168986"/>
                  <c:y val="0.1022222222222222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8CAA-424E-9458-FAF6AE7464C8}"/>
                </c:ext>
              </c:extLst>
            </c:dLbl>
            <c:dLbl>
              <c:idx val="4"/>
              <c:layout>
                <c:manualLayout>
                  <c:x val="-0.13916500994035785"/>
                  <c:y val="5.333333333333333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8CAA-424E-9458-FAF6AE7464C8}"/>
                </c:ext>
              </c:extLst>
            </c:dLbl>
            <c:dLbl>
              <c:idx val="5"/>
              <c:layout>
                <c:manualLayout>
                  <c:x val="-0.1312127236580517"/>
                  <c:y val="-3.555555555555555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8CAA-424E-9458-FAF6AE7464C8}"/>
                </c:ext>
              </c:extLst>
            </c:dLbl>
            <c:dLbl>
              <c:idx val="6"/>
              <c:layout>
                <c:manualLayout>
                  <c:x val="-0.16699801192842942"/>
                  <c:y val="-0.1022222222222222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8CAA-424E-9458-FAF6AE7464C8}"/>
                </c:ext>
              </c:extLst>
            </c:dLbl>
            <c:dLbl>
              <c:idx val="7"/>
              <c:layout>
                <c:manualLayout>
                  <c:x val="-0.13916500994035785"/>
                  <c:y val="-0.1422222222222222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8CAA-424E-9458-FAF6AE7464C8}"/>
                </c:ext>
              </c:extLst>
            </c:dLbl>
            <c:dLbl>
              <c:idx val="8"/>
              <c:layout>
                <c:manualLayout>
                  <c:x val="-4.9039098740888007E-2"/>
                  <c:y val="-0.1488888888888888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2-8CAA-424E-9458-FAF6AE7464C8}"/>
                </c:ext>
              </c:extLst>
            </c:dLbl>
            <c:dLbl>
              <c:idx val="9"/>
              <c:layout>
                <c:manualLayout>
                  <c:x val="5.9642147117296269E-2"/>
                  <c:y val="-0.1444444444444444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4-8CAA-424E-9458-FAF6AE7464C8}"/>
                </c:ext>
              </c:extLst>
            </c:dLbl>
            <c:dLbl>
              <c:idx val="10"/>
              <c:layout>
                <c:manualLayout>
                  <c:x val="0.18422796554009269"/>
                  <c:y val="-0.1422222222222222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6-8CAA-424E-9458-FAF6AE7464C8}"/>
                </c:ext>
              </c:extLst>
            </c:dLbl>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'[Tổng giá trị sp các huyện.xlsx]Thu hang quy mo'!$B$11:$B$21</c:f>
              <c:strCache>
                <c:ptCount val="11"/>
                <c:pt idx="0">
                  <c:v>TP Quy Nhơn</c:v>
                </c:pt>
                <c:pt idx="1">
                  <c:v>Thị xã An Nhơn</c:v>
                </c:pt>
                <c:pt idx="2">
                  <c:v>Thị xã Hoài Nhơn</c:v>
                </c:pt>
                <c:pt idx="3">
                  <c:v>Huyện Phù Cát</c:v>
                </c:pt>
                <c:pt idx="4">
                  <c:v>Huyện Phù Mỹ</c:v>
                </c:pt>
                <c:pt idx="5">
                  <c:v>Huyện Tuy Phước</c:v>
                </c:pt>
                <c:pt idx="6">
                  <c:v>Huyện Tây Sơn</c:v>
                </c:pt>
                <c:pt idx="7">
                  <c:v>Huyện Hoài Ân</c:v>
                </c:pt>
                <c:pt idx="8">
                  <c:v>Huyện Vân Canh</c:v>
                </c:pt>
                <c:pt idx="9">
                  <c:v>Huyện Vĩnh Thạnh</c:v>
                </c:pt>
                <c:pt idx="10">
                  <c:v>Huyện An Lão</c:v>
                </c:pt>
              </c:strCache>
            </c:strRef>
          </c:cat>
          <c:val>
            <c:numRef>
              <c:f>'[Tổng giá trị sp các huyện.xlsx]Thu hang quy mo'!$D$11:$D$21</c:f>
              <c:numCache>
                <c:formatCode>###,000_);\(###,000\)</c:formatCode>
                <c:ptCount val="11"/>
                <c:pt idx="0">
                  <c:v>36.6</c:v>
                </c:pt>
                <c:pt idx="1">
                  <c:v>14.14</c:v>
                </c:pt>
                <c:pt idx="2">
                  <c:v>11.08</c:v>
                </c:pt>
                <c:pt idx="3">
                  <c:v>9.4600000000000009</c:v>
                </c:pt>
                <c:pt idx="4">
                  <c:v>8.5299999999999994</c:v>
                </c:pt>
                <c:pt idx="5">
                  <c:v>7.84</c:v>
                </c:pt>
                <c:pt idx="6">
                  <c:v>4.68</c:v>
                </c:pt>
                <c:pt idx="7">
                  <c:v>3.39</c:v>
                </c:pt>
                <c:pt idx="8">
                  <c:v>2.0699999999999998</c:v>
                </c:pt>
                <c:pt idx="9">
                  <c:v>1.61</c:v>
                </c:pt>
                <c:pt idx="10">
                  <c:v>0.6</c:v>
                </c:pt>
              </c:numCache>
            </c:numRef>
          </c:val>
          <c:extLst>
            <c:ext xmlns:c16="http://schemas.microsoft.com/office/drawing/2014/chart" uri="{C3380CC4-5D6E-409C-BE32-E72D297353CC}">
              <c16:uniqueId val="{00000017-8CAA-424E-9458-FAF6AE7464C8}"/>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b="1">
                <a:latin typeface="Times New Roman" panose="02020603050405020304" pitchFamily="18" charset="0"/>
                <a:cs typeface="Times New Roman" panose="02020603050405020304" pitchFamily="18" charset="0"/>
              </a:rPr>
              <a:t>IIP HẰNG THÁNG NĂM 2023</a:t>
            </a:r>
            <a:endParaRPr lang="vi-VN" b="1">
              <a:latin typeface="Times New Roman" panose="02020603050405020304" pitchFamily="18" charset="0"/>
              <a:cs typeface="Times New Roman" panose="02020603050405020304" pitchFamily="18" charset="0"/>
            </a:endParaRPr>
          </a:p>
          <a:p>
            <a:pPr>
              <a:defRPr b="1">
                <a:latin typeface="Times New Roman" panose="02020603050405020304" pitchFamily="18" charset="0"/>
                <a:cs typeface="Times New Roman" panose="02020603050405020304" pitchFamily="18" charset="0"/>
              </a:defRPr>
            </a:pPr>
            <a:r>
              <a:rPr lang="en-US" b="1">
                <a:latin typeface="Times New Roman" panose="02020603050405020304" pitchFamily="18" charset="0"/>
                <a:cs typeface="Times New Roman" panose="02020603050405020304" pitchFamily="18" charset="0"/>
              </a:rPr>
              <a:t>(THÁNG SO SÁNH SO VỚI CÙNG KỲ NĂM 2022)</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'[CHI TIEU TINH - HUYEN - 30 08 2023.xlsx]IIP + XNK'!$D$4</c:f>
              <c:strCache>
                <c:ptCount val="1"/>
                <c:pt idx="0">
                  <c:v>IIP HẰNG THÁNG NĂM 2023(THÁNG SO SÁNH SO VỚI CÙNG KỲ NĂM 2022)</c:v>
                </c:pt>
              </c:strCache>
            </c:strRef>
          </c:tx>
          <c:spPr>
            <a:ln w="28575" cap="rnd">
              <a:solidFill>
                <a:schemeClr val="accent1"/>
              </a:solidFill>
              <a:round/>
            </a:ln>
            <a:effectLst/>
          </c:spPr>
          <c:marker>
            <c:symbol val="none"/>
          </c:marker>
          <c:dLbls>
            <c:dLbl>
              <c:idx val="0"/>
              <c:layout>
                <c:manualLayout>
                  <c:x val="-4.5265550575068335E-2"/>
                  <c:y val="4.06593289321539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C0-4D59-A008-4A7FB2DC37C8}"/>
                </c:ext>
              </c:extLst>
            </c:dLbl>
            <c:dLbl>
              <c:idx val="3"/>
              <c:layout>
                <c:manualLayout>
                  <c:x val="-4.742130355836735E-2"/>
                  <c:y val="6.2637344571156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C0-4D59-A008-4A7FB2DC37C8}"/>
                </c:ext>
              </c:extLst>
            </c:dLbl>
            <c:dLbl>
              <c:idx val="4"/>
              <c:layout>
                <c:manualLayout>
                  <c:x val="-4.5265550575068404E-2"/>
                  <c:y val="8.4615360210158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C0-4D59-A008-4A7FB2DC37C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 TIEU TINH - HUYEN - 30 08 2023.xlsx]IIP + XNK'!$E$3:$M$3</c:f>
              <c:strCache>
                <c:ptCount val="9"/>
                <c:pt idx="0">
                  <c:v>Tháng 1</c:v>
                </c:pt>
                <c:pt idx="1">
                  <c:v>Tháng 2</c:v>
                </c:pt>
                <c:pt idx="2">
                  <c:v> Tháng 3</c:v>
                </c:pt>
                <c:pt idx="3">
                  <c:v>Tháng 4</c:v>
                </c:pt>
                <c:pt idx="4">
                  <c:v>Tháng 5</c:v>
                </c:pt>
                <c:pt idx="5">
                  <c:v>Tháng 6</c:v>
                </c:pt>
                <c:pt idx="6">
                  <c:v>Tháng 7</c:v>
                </c:pt>
                <c:pt idx="7">
                  <c:v>Tháng 8</c:v>
                </c:pt>
                <c:pt idx="8">
                  <c:v>Tháng 9</c:v>
                </c:pt>
              </c:strCache>
            </c:strRef>
          </c:cat>
          <c:val>
            <c:numRef>
              <c:f>'[CHI TIEU TINH - HUYEN - 30 08 2023.xlsx]IIP + XNK'!$E$4:$M$4</c:f>
              <c:numCache>
                <c:formatCode>General</c:formatCode>
                <c:ptCount val="9"/>
                <c:pt idx="0">
                  <c:v>-6.46</c:v>
                </c:pt>
                <c:pt idx="1">
                  <c:v>6.82</c:v>
                </c:pt>
                <c:pt idx="2">
                  <c:v>3.06</c:v>
                </c:pt>
                <c:pt idx="3">
                  <c:v>-3.59</c:v>
                </c:pt>
                <c:pt idx="4">
                  <c:v>-2.62</c:v>
                </c:pt>
                <c:pt idx="5">
                  <c:v>2.1</c:v>
                </c:pt>
                <c:pt idx="6">
                  <c:v>2.27</c:v>
                </c:pt>
                <c:pt idx="7">
                  <c:v>7.04</c:v>
                </c:pt>
                <c:pt idx="8">
                  <c:v>6</c:v>
                </c:pt>
              </c:numCache>
            </c:numRef>
          </c:val>
          <c:smooth val="0"/>
          <c:extLst>
            <c:ext xmlns:c16="http://schemas.microsoft.com/office/drawing/2014/chart" uri="{C3380CC4-5D6E-409C-BE32-E72D297353CC}">
              <c16:uniqueId val="{00000003-54C0-4D59-A008-4A7FB2DC37C8}"/>
            </c:ext>
          </c:extLst>
        </c:ser>
        <c:dLbls>
          <c:dLblPos val="t"/>
          <c:showLegendKey val="0"/>
          <c:showVal val="1"/>
          <c:showCatName val="0"/>
          <c:showSerName val="0"/>
          <c:showPercent val="0"/>
          <c:showBubbleSize val="0"/>
        </c:dLbls>
        <c:smooth val="0"/>
        <c:axId val="200154496"/>
        <c:axId val="200157440"/>
      </c:lineChart>
      <c:catAx>
        <c:axId val="2001544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00157440"/>
        <c:crosses val="autoZero"/>
        <c:auto val="1"/>
        <c:lblAlgn val="ctr"/>
        <c:lblOffset val="100"/>
        <c:noMultiLvlLbl val="0"/>
      </c:catAx>
      <c:valAx>
        <c:axId val="200157440"/>
        <c:scaling>
          <c:orientation val="minMax"/>
        </c:scaling>
        <c:delete val="0"/>
        <c:axPos val="l"/>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0154496"/>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'[2023.08.16 - BIEU CHI TIEU QUY III - TINH - HUYEN.xlsx]XUAT KHAU'!$D$4</c:f>
              <c:strCache>
                <c:ptCount val="1"/>
                <c:pt idx="0">
                  <c:v>XUẤT KHẨU NĂM 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'[2023.08.16 - BIEU CHI TIEU QUY III - TINH - HUYEN.xlsx]XUAT KHAU'!$E$3:$M$3</c:f>
              <c:strCache>
                <c:ptCount val="9"/>
                <c:pt idx="0">
                  <c:v>Tháng 1</c:v>
                </c:pt>
                <c:pt idx="1">
                  <c:v>Tháng 2</c:v>
                </c:pt>
                <c:pt idx="2">
                  <c:v> Tháng 3</c:v>
                </c:pt>
                <c:pt idx="3">
                  <c:v>Tháng 4</c:v>
                </c:pt>
                <c:pt idx="4">
                  <c:v>Tháng 5</c:v>
                </c:pt>
                <c:pt idx="5">
                  <c:v>Tháng 6</c:v>
                </c:pt>
                <c:pt idx="6">
                  <c:v>Tháng 7</c:v>
                </c:pt>
                <c:pt idx="7">
                  <c:v>Tháng 8</c:v>
                </c:pt>
                <c:pt idx="8">
                  <c:v>Tháng 9</c:v>
                </c:pt>
              </c:strCache>
            </c:strRef>
          </c:cat>
          <c:val>
            <c:numRef>
              <c:f>'[2023.08.16 - BIEU CHI TIEU QUY III - TINH - HUYEN.xlsx]XUAT KHAU'!$E$4:$M$4</c:f>
              <c:numCache>
                <c:formatCode>General</c:formatCode>
                <c:ptCount val="9"/>
                <c:pt idx="0">
                  <c:v>107.04</c:v>
                </c:pt>
                <c:pt idx="1">
                  <c:v>113.46</c:v>
                </c:pt>
                <c:pt idx="2">
                  <c:v>152.01</c:v>
                </c:pt>
                <c:pt idx="3">
                  <c:v>122.39</c:v>
                </c:pt>
                <c:pt idx="4">
                  <c:v>121.05</c:v>
                </c:pt>
                <c:pt idx="5">
                  <c:v>117.84</c:v>
                </c:pt>
                <c:pt idx="6">
                  <c:v>121.26</c:v>
                </c:pt>
                <c:pt idx="7">
                  <c:v>148.71</c:v>
                </c:pt>
                <c:pt idx="8">
                  <c:v>150.24</c:v>
                </c:pt>
              </c:numCache>
            </c:numRef>
          </c:val>
          <c:extLst>
            <c:ext xmlns:c16="http://schemas.microsoft.com/office/drawing/2014/chart" uri="{C3380CC4-5D6E-409C-BE32-E72D297353CC}">
              <c16:uniqueId val="{00000000-5B7F-493D-910A-9B022792C0D9}"/>
            </c:ext>
          </c:extLst>
        </c:ser>
        <c:dLbls>
          <c:dLblPos val="outEnd"/>
          <c:showLegendKey val="0"/>
          <c:showVal val="1"/>
          <c:showCatName val="0"/>
          <c:showSerName val="0"/>
          <c:showPercent val="0"/>
          <c:showBubbleSize val="0"/>
        </c:dLbls>
        <c:gapWidth val="219"/>
        <c:axId val="200198784"/>
        <c:axId val="200369664"/>
      </c:barChart>
      <c:catAx>
        <c:axId val="20019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00369664"/>
        <c:crosses val="autoZero"/>
        <c:auto val="1"/>
        <c:lblAlgn val="ctr"/>
        <c:lblOffset val="100"/>
        <c:noMultiLvlLbl val="0"/>
      </c:catAx>
      <c:valAx>
        <c:axId val="2003696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vi-VN" b="1"/>
                  <a:t>Triệu USD</a:t>
                </a:r>
              </a:p>
              <a:p>
                <a:pPr>
                  <a:defRPr/>
                </a:pPr>
                <a:endParaRPr lang="vi-V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98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0.73618</cdr:x>
      <cdr:y>0.06596</cdr:y>
    </cdr:from>
    <cdr:to>
      <cdr:x>0.91771</cdr:x>
      <cdr:y>0.27285</cdr:y>
    </cdr:to>
    <cdr:sp macro="" textlink="">
      <cdr:nvSpPr>
        <cdr:cNvPr id="2" name="TextBox 1">
          <a:extLst xmlns:a="http://schemas.openxmlformats.org/drawingml/2006/main">
            <a:ext uri="{FF2B5EF4-FFF2-40B4-BE49-F238E27FC236}">
              <a16:creationId xmlns:a16="http://schemas.microsoft.com/office/drawing/2014/main" id="{6D37A5E8-E8A6-B301-064E-7ED03831B7D8}"/>
            </a:ext>
          </a:extLst>
        </cdr:cNvPr>
        <cdr:cNvSpPr txBox="1"/>
      </cdr:nvSpPr>
      <cdr:spPr>
        <a:xfrm xmlns:a="http://schemas.openxmlformats.org/drawingml/2006/main">
          <a:off x="3448241" y="207622"/>
          <a:ext cx="850293" cy="6512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err="1">
              <a:solidFill>
                <a:srgbClr val="28883A"/>
              </a:solidFill>
              <a:latin typeface="+mn-lt"/>
            </a:rPr>
            <a:t>Nông</a:t>
          </a:r>
          <a:r>
            <a:rPr lang="en-US" sz="1800" b="1" dirty="0">
              <a:solidFill>
                <a:srgbClr val="28883A"/>
              </a:solidFill>
              <a:latin typeface="+mn-lt"/>
            </a:rPr>
            <a:t>, </a:t>
          </a:r>
          <a:r>
            <a:rPr lang="en-US" sz="1800" b="1" dirty="0" err="1">
              <a:solidFill>
                <a:srgbClr val="28883A"/>
              </a:solidFill>
              <a:latin typeface="+mn-lt"/>
            </a:rPr>
            <a:t>lâm</a:t>
          </a:r>
          <a:r>
            <a:rPr lang="en-US" sz="1800" b="1" dirty="0">
              <a:solidFill>
                <a:srgbClr val="28883A"/>
              </a:solidFill>
              <a:latin typeface="+mn-lt"/>
            </a:rPr>
            <a:t> </a:t>
          </a:r>
          <a:r>
            <a:rPr lang="en-US" sz="1800" b="1" dirty="0" err="1">
              <a:solidFill>
                <a:srgbClr val="28883A"/>
              </a:solidFill>
              <a:latin typeface="+mn-lt"/>
            </a:rPr>
            <a:t>nghiệp</a:t>
          </a:r>
          <a:r>
            <a:rPr lang="en-US" sz="1800" b="1" dirty="0">
              <a:solidFill>
                <a:srgbClr val="28883A"/>
              </a:solidFill>
              <a:latin typeface="+mn-lt"/>
            </a:rPr>
            <a:t> </a:t>
          </a:r>
        </a:p>
        <a:p xmlns:a="http://schemas.openxmlformats.org/drawingml/2006/main">
          <a:pPr algn="ctr"/>
          <a:r>
            <a:rPr lang="en-US" sz="1800" b="1" dirty="0" err="1">
              <a:solidFill>
                <a:srgbClr val="28883A"/>
              </a:solidFill>
              <a:latin typeface="+mn-lt"/>
            </a:rPr>
            <a:t>và</a:t>
          </a:r>
          <a:r>
            <a:rPr lang="en-US" sz="1800" b="1" dirty="0">
              <a:solidFill>
                <a:srgbClr val="28883A"/>
              </a:solidFill>
              <a:latin typeface="+mn-lt"/>
            </a:rPr>
            <a:t> </a:t>
          </a:r>
          <a:r>
            <a:rPr lang="en-US" sz="1800" b="1" dirty="0" err="1">
              <a:solidFill>
                <a:srgbClr val="28883A"/>
              </a:solidFill>
              <a:latin typeface="+mn-lt"/>
            </a:rPr>
            <a:t>thủy</a:t>
          </a:r>
          <a:r>
            <a:rPr lang="en-US" sz="1800" b="1" dirty="0">
              <a:solidFill>
                <a:srgbClr val="28883A"/>
              </a:solidFill>
              <a:latin typeface="+mn-lt"/>
            </a:rPr>
            <a:t> </a:t>
          </a:r>
          <a:r>
            <a:rPr lang="en-US" sz="1800" b="1" dirty="0" err="1">
              <a:solidFill>
                <a:srgbClr val="28883A"/>
              </a:solidFill>
              <a:latin typeface="+mn-lt"/>
            </a:rPr>
            <a:t>sản</a:t>
          </a:r>
          <a:endParaRPr lang="en-US" sz="1800" b="1" dirty="0">
            <a:solidFill>
              <a:srgbClr val="28883A"/>
            </a:solidFill>
            <a:latin typeface="+mn-lt"/>
          </a:endParaRPr>
        </a:p>
      </cdr:txBody>
    </cdr:sp>
  </cdr:relSizeAnchor>
  <cdr:relSizeAnchor xmlns:cdr="http://schemas.openxmlformats.org/drawingml/2006/chartDrawing">
    <cdr:from>
      <cdr:x>0.76608</cdr:x>
      <cdr:y>0.5382</cdr:y>
    </cdr:from>
    <cdr:to>
      <cdr:x>1</cdr:x>
      <cdr:y>0.77511</cdr:y>
    </cdr:to>
    <cdr:sp macro="" textlink="">
      <cdr:nvSpPr>
        <cdr:cNvPr id="3" name="TextBox 2">
          <a:extLst xmlns:a="http://schemas.openxmlformats.org/drawingml/2006/main">
            <a:ext uri="{FF2B5EF4-FFF2-40B4-BE49-F238E27FC236}">
              <a16:creationId xmlns:a16="http://schemas.microsoft.com/office/drawing/2014/main" id="{004F003A-80CE-7AA2-625E-A94435163922}"/>
            </a:ext>
          </a:extLst>
        </cdr:cNvPr>
        <cdr:cNvSpPr txBox="1"/>
      </cdr:nvSpPr>
      <cdr:spPr>
        <a:xfrm xmlns:a="http://schemas.openxmlformats.org/drawingml/2006/main">
          <a:off x="3588292" y="1694099"/>
          <a:ext cx="1095673" cy="7457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FF0066"/>
              </a:solidFill>
              <a:latin typeface="+mn-lt"/>
              <a:ea typeface="+mn-ea"/>
              <a:cs typeface="+mn-cs"/>
            </a:rPr>
            <a:t>Công</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nghiệp</a:t>
          </a:r>
          <a:r>
            <a:rPr lang="en-US" sz="1800" b="1" dirty="0">
              <a:solidFill>
                <a:srgbClr val="FF0066"/>
              </a:solidFill>
              <a:latin typeface="+mn-lt"/>
              <a:ea typeface="+mn-ea"/>
              <a:cs typeface="+mn-cs"/>
            </a:rPr>
            <a:t> </a:t>
          </a:r>
        </a:p>
        <a:p xmlns:a="http://schemas.openxmlformats.org/drawingml/2006/main">
          <a:pPr marL="0" indent="0" algn="ctr"/>
          <a:r>
            <a:rPr lang="en-US" sz="1800" b="1" dirty="0" err="1">
              <a:solidFill>
                <a:srgbClr val="FF0066"/>
              </a:solidFill>
              <a:latin typeface="+mn-lt"/>
              <a:ea typeface="+mn-ea"/>
              <a:cs typeface="+mn-cs"/>
            </a:rPr>
            <a:t>và</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xây</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dựng</a:t>
          </a:r>
          <a:endParaRPr lang="en-US" sz="1800" b="1" dirty="0">
            <a:solidFill>
              <a:srgbClr val="FF0066"/>
            </a:solidFill>
            <a:latin typeface="+mn-lt"/>
            <a:ea typeface="+mn-ea"/>
            <a:cs typeface="+mn-cs"/>
          </a:endParaRPr>
        </a:p>
      </cdr:txBody>
    </cdr:sp>
  </cdr:relSizeAnchor>
  <cdr:relSizeAnchor xmlns:cdr="http://schemas.openxmlformats.org/drawingml/2006/chartDrawing">
    <cdr:from>
      <cdr:x>0.06736</cdr:x>
      <cdr:y>0.44774</cdr:y>
    </cdr:from>
    <cdr:to>
      <cdr:x>0.16878</cdr:x>
      <cdr:y>0.53651</cdr:y>
    </cdr:to>
    <cdr:sp macro="" textlink="">
      <cdr:nvSpPr>
        <cdr:cNvPr id="4" name="TextBox 3">
          <a:extLst xmlns:a="http://schemas.openxmlformats.org/drawingml/2006/main">
            <a:ext uri="{FF2B5EF4-FFF2-40B4-BE49-F238E27FC236}">
              <a16:creationId xmlns:a16="http://schemas.microsoft.com/office/drawing/2014/main" id="{E7B5E230-D2F6-5B1A-7244-E2CB1F3F86C1}"/>
            </a:ext>
          </a:extLst>
        </cdr:cNvPr>
        <cdr:cNvSpPr txBox="1"/>
      </cdr:nvSpPr>
      <cdr:spPr>
        <a:xfrm xmlns:a="http://schemas.openxmlformats.org/drawingml/2006/main">
          <a:off x="520248" y="2125627"/>
          <a:ext cx="783327" cy="421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CC6600"/>
              </a:solidFill>
              <a:latin typeface="+mn-lt"/>
              <a:ea typeface="+mn-ea"/>
              <a:cs typeface="+mn-cs"/>
            </a:rPr>
            <a:t>Dịch</a:t>
          </a:r>
          <a:r>
            <a:rPr lang="en-US" sz="1800" b="1" dirty="0">
              <a:solidFill>
                <a:srgbClr val="CC6600"/>
              </a:solidFill>
              <a:latin typeface="+mn-lt"/>
              <a:ea typeface="+mn-ea"/>
              <a:cs typeface="+mn-cs"/>
            </a:rPr>
            <a:t> </a:t>
          </a:r>
          <a:r>
            <a:rPr lang="en-US" sz="1800" b="1" dirty="0" err="1">
              <a:solidFill>
                <a:srgbClr val="CC6600"/>
              </a:solidFill>
              <a:latin typeface="+mn-lt"/>
              <a:ea typeface="+mn-ea"/>
              <a:cs typeface="+mn-cs"/>
            </a:rPr>
            <a:t>vụ</a:t>
          </a:r>
          <a:endParaRPr lang="en-US" sz="1800" b="1" dirty="0">
            <a:solidFill>
              <a:srgbClr val="CC6600"/>
            </a:solidFill>
            <a:latin typeface="+mn-lt"/>
            <a:ea typeface="+mn-ea"/>
            <a:cs typeface="+mn-cs"/>
          </a:endParaRPr>
        </a:p>
      </cdr:txBody>
    </cdr:sp>
  </cdr:relSizeAnchor>
  <cdr:relSizeAnchor xmlns:cdr="http://schemas.openxmlformats.org/drawingml/2006/chartDrawing">
    <cdr:from>
      <cdr:x>0.03254</cdr:x>
      <cdr:y>0</cdr:y>
    </cdr:from>
    <cdr:to>
      <cdr:x>0.35562</cdr:x>
      <cdr:y>0.2747</cdr:y>
    </cdr:to>
    <cdr:sp macro="" textlink="">
      <cdr:nvSpPr>
        <cdr:cNvPr id="5" name="TextBox 4">
          <a:extLst xmlns:a="http://schemas.openxmlformats.org/drawingml/2006/main">
            <a:ext uri="{FF2B5EF4-FFF2-40B4-BE49-F238E27FC236}">
              <a16:creationId xmlns:a16="http://schemas.microsoft.com/office/drawing/2014/main" id="{B05613FD-DFB4-9AF1-B8E6-3C363A3B6E26}"/>
            </a:ext>
          </a:extLst>
        </cdr:cNvPr>
        <cdr:cNvSpPr txBox="1"/>
      </cdr:nvSpPr>
      <cdr:spPr>
        <a:xfrm xmlns:a="http://schemas.openxmlformats.org/drawingml/2006/main">
          <a:off x="152401" y="0"/>
          <a:ext cx="1513296" cy="8646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err="1">
              <a:solidFill>
                <a:srgbClr val="C00000"/>
              </a:solidFill>
            </a:rPr>
            <a:t>Thuế</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r>
            <a:rPr lang="en-US" sz="1600" b="1" dirty="0">
              <a:solidFill>
                <a:srgbClr val="C00000"/>
              </a:solidFill>
            </a:rPr>
            <a:t> </a:t>
          </a:r>
        </a:p>
        <a:p xmlns:a="http://schemas.openxmlformats.org/drawingml/2006/main">
          <a:pPr algn="ctr">
            <a:lnSpc>
              <a:spcPct val="150000"/>
            </a:lnSpc>
          </a:pPr>
          <a:r>
            <a:rPr lang="en-US" sz="1600" b="1" dirty="0" err="1">
              <a:solidFill>
                <a:srgbClr val="C00000"/>
              </a:solidFill>
            </a:rPr>
            <a:t>trừ</a:t>
          </a:r>
          <a:r>
            <a:rPr lang="en-US" sz="1600" b="1" dirty="0">
              <a:solidFill>
                <a:srgbClr val="C00000"/>
              </a:solidFill>
            </a:rPr>
            <a:t> </a:t>
          </a:r>
          <a:r>
            <a:rPr lang="en-US" sz="1600" b="1" dirty="0" err="1">
              <a:solidFill>
                <a:srgbClr val="C00000"/>
              </a:solidFill>
            </a:rPr>
            <a:t>trợ</a:t>
          </a:r>
          <a:r>
            <a:rPr lang="en-US" sz="1600" b="1" dirty="0">
              <a:solidFill>
                <a:srgbClr val="C00000"/>
              </a:solidFill>
            </a:rPr>
            <a:t> </a:t>
          </a:r>
          <a:r>
            <a:rPr lang="en-US" sz="1600" b="1" dirty="0" err="1">
              <a:solidFill>
                <a:srgbClr val="C00000"/>
              </a:solidFill>
            </a:rPr>
            <a:t>cấp</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endParaRPr lang="en-US" sz="1600" b="1" dirty="0">
            <a:solidFill>
              <a:srgbClr val="C00000"/>
            </a:solidFill>
          </a:endParaRPr>
        </a:p>
      </cdr:txBody>
    </cdr:sp>
  </cdr:relSizeAnchor>
  <cdr:relSizeAnchor xmlns:cdr="http://schemas.openxmlformats.org/drawingml/2006/chartDrawing">
    <cdr:from>
      <cdr:x>0.68567</cdr:x>
      <cdr:y>0.60744</cdr:y>
    </cdr:from>
    <cdr:to>
      <cdr:x>0.80978</cdr:x>
      <cdr:y>0.60744</cdr:y>
    </cdr:to>
    <cdr:cxnSp macro="">
      <cdr:nvCxnSpPr>
        <cdr:cNvPr id="9" name="Straight Arrow Connector 8">
          <a:extLst xmlns:a="http://schemas.openxmlformats.org/drawingml/2006/main">
            <a:ext uri="{FF2B5EF4-FFF2-40B4-BE49-F238E27FC236}">
              <a16:creationId xmlns:a16="http://schemas.microsoft.com/office/drawing/2014/main" id="{580D08E4-35BB-368A-F6CB-42BC7DE732B0}"/>
            </a:ext>
          </a:extLst>
        </cdr:cNvPr>
        <cdr:cNvCxnSpPr/>
      </cdr:nvCxnSpPr>
      <cdr:spPr>
        <a:xfrm xmlns:a="http://schemas.openxmlformats.org/drawingml/2006/main">
          <a:off x="4756800" y="2110604"/>
          <a:ext cx="861060" cy="0"/>
        </a:xfrm>
        <a:prstGeom xmlns:a="http://schemas.openxmlformats.org/drawingml/2006/main" prst="straightConnector1">
          <a:avLst/>
        </a:prstGeom>
        <a:ln xmlns:a="http://schemas.openxmlformats.org/drawingml/2006/main" w="25400">
          <a:solidFill>
            <a:srgbClr val="FF7C80"/>
          </a:solidFill>
          <a:prstDash val="sysDot"/>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0.60109</cdr:x>
      <cdr:y>0.13593</cdr:y>
    </cdr:from>
    <cdr:to>
      <cdr:x>0.74937</cdr:x>
      <cdr:y>0.18199</cdr:y>
    </cdr:to>
    <cdr:cxnSp macro="">
      <cdr:nvCxnSpPr>
        <cdr:cNvPr id="12" name="Straight Arrow Connector 11">
          <a:extLst xmlns:a="http://schemas.openxmlformats.org/drawingml/2006/main">
            <a:ext uri="{FF2B5EF4-FFF2-40B4-BE49-F238E27FC236}">
              <a16:creationId xmlns:a16="http://schemas.microsoft.com/office/drawing/2014/main" id="{792ABFFE-6B21-A96A-C4AE-D82040DEDD2A}"/>
            </a:ext>
          </a:extLst>
        </cdr:cNvPr>
        <cdr:cNvCxnSpPr/>
      </cdr:nvCxnSpPr>
      <cdr:spPr>
        <a:xfrm xmlns:a="http://schemas.openxmlformats.org/drawingml/2006/main" flipV="1">
          <a:off x="4170060" y="472304"/>
          <a:ext cx="1028700" cy="160020"/>
        </a:xfrm>
        <a:prstGeom xmlns:a="http://schemas.openxmlformats.org/drawingml/2006/main" prst="straightConnector1">
          <a:avLst/>
        </a:prstGeom>
        <a:ln xmlns:a="http://schemas.openxmlformats.org/drawingml/2006/main" w="25400">
          <a:solidFill>
            <a:srgbClr val="92D05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0.28586</cdr:x>
      <cdr:y>0.12716</cdr:y>
    </cdr:from>
    <cdr:to>
      <cdr:x>0.37922</cdr:x>
      <cdr:y>0.12716</cdr:y>
    </cdr:to>
    <cdr:cxnSp macro="">
      <cdr:nvCxnSpPr>
        <cdr:cNvPr id="22" name="Straight Arrow Connector 21">
          <a:extLst xmlns:a="http://schemas.openxmlformats.org/drawingml/2006/main">
            <a:ext uri="{FF2B5EF4-FFF2-40B4-BE49-F238E27FC236}">
              <a16:creationId xmlns:a16="http://schemas.microsoft.com/office/drawing/2014/main" id="{4E8FDAA2-3A52-28B7-E606-1E8592BBF5B4}"/>
            </a:ext>
          </a:extLst>
        </cdr:cNvPr>
        <cdr:cNvCxnSpPr/>
      </cdr:nvCxnSpPr>
      <cdr:spPr>
        <a:xfrm xmlns:a="http://schemas.openxmlformats.org/drawingml/2006/main" flipH="1">
          <a:off x="1983120" y="441824"/>
          <a:ext cx="647700" cy="0"/>
        </a:xfrm>
        <a:prstGeom xmlns:a="http://schemas.openxmlformats.org/drawingml/2006/main" prst="straightConnector1">
          <a:avLst/>
        </a:prstGeom>
        <a:ln xmlns:a="http://schemas.openxmlformats.org/drawingml/2006/main" w="22225">
          <a:solidFill>
            <a:srgbClr val="C75C3E"/>
          </a:solidFill>
          <a:prstDash val="sysDot"/>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0.16878</cdr:x>
      <cdr:y>0.49212</cdr:y>
    </cdr:from>
    <cdr:to>
      <cdr:x>0.2668</cdr:x>
      <cdr:y>0.52551</cdr:y>
    </cdr:to>
    <cdr:cxnSp macro="">
      <cdr:nvCxnSpPr>
        <cdr:cNvPr id="27" name="Straight Arrow Connector 26">
          <a:extLst xmlns:a="http://schemas.openxmlformats.org/drawingml/2006/main">
            <a:ext uri="{FF2B5EF4-FFF2-40B4-BE49-F238E27FC236}">
              <a16:creationId xmlns:a16="http://schemas.microsoft.com/office/drawing/2014/main" id="{FDCB7D43-77C6-86DE-D347-4283CDCA600D}"/>
            </a:ext>
          </a:extLst>
        </cdr:cNvPr>
        <cdr:cNvCxnSpPr>
          <a:endCxn xmlns:a="http://schemas.openxmlformats.org/drawingml/2006/main" id="4" idx="3"/>
        </cdr:cNvCxnSpPr>
      </cdr:nvCxnSpPr>
      <cdr:spPr>
        <a:xfrm xmlns:a="http://schemas.openxmlformats.org/drawingml/2006/main" flipH="1" flipV="1">
          <a:off x="1303575" y="2336319"/>
          <a:ext cx="757067" cy="158518"/>
        </a:xfrm>
        <a:prstGeom xmlns:a="http://schemas.openxmlformats.org/drawingml/2006/main" prst="straightConnector1">
          <a:avLst/>
        </a:prstGeom>
        <a:ln xmlns:a="http://schemas.openxmlformats.org/drawingml/2006/main" w="25400">
          <a:solidFill>
            <a:srgbClr val="FF990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0.73618</cdr:x>
      <cdr:y>0.06596</cdr:y>
    </cdr:from>
    <cdr:to>
      <cdr:x>0.96576</cdr:x>
      <cdr:y>0.33927</cdr:y>
    </cdr:to>
    <cdr:sp macro="" textlink="">
      <cdr:nvSpPr>
        <cdr:cNvPr id="2" name="TextBox 1">
          <a:extLst xmlns:a="http://schemas.openxmlformats.org/drawingml/2006/main">
            <a:ext uri="{FF2B5EF4-FFF2-40B4-BE49-F238E27FC236}">
              <a16:creationId xmlns:a16="http://schemas.microsoft.com/office/drawing/2014/main" id="{6D37A5E8-E8A6-B301-064E-7ED03831B7D8}"/>
            </a:ext>
          </a:extLst>
        </cdr:cNvPr>
        <cdr:cNvSpPr txBox="1"/>
      </cdr:nvSpPr>
      <cdr:spPr>
        <a:xfrm xmlns:a="http://schemas.openxmlformats.org/drawingml/2006/main">
          <a:off x="3776684" y="208020"/>
          <a:ext cx="1177771" cy="8619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err="1">
              <a:solidFill>
                <a:srgbClr val="28883A"/>
              </a:solidFill>
              <a:latin typeface="+mn-lt"/>
            </a:rPr>
            <a:t>Nông</a:t>
          </a:r>
          <a:r>
            <a:rPr lang="en-US" sz="1800" b="1" dirty="0">
              <a:solidFill>
                <a:srgbClr val="28883A"/>
              </a:solidFill>
              <a:latin typeface="+mn-lt"/>
            </a:rPr>
            <a:t>, </a:t>
          </a:r>
          <a:r>
            <a:rPr lang="en-US" sz="1800" b="1" dirty="0" err="1">
              <a:solidFill>
                <a:srgbClr val="28883A"/>
              </a:solidFill>
              <a:latin typeface="+mn-lt"/>
            </a:rPr>
            <a:t>lâm</a:t>
          </a:r>
          <a:r>
            <a:rPr lang="en-US" sz="1800" b="1" dirty="0">
              <a:solidFill>
                <a:srgbClr val="28883A"/>
              </a:solidFill>
              <a:latin typeface="+mn-lt"/>
            </a:rPr>
            <a:t> </a:t>
          </a:r>
          <a:r>
            <a:rPr lang="en-US" sz="1800" b="1" dirty="0" err="1">
              <a:solidFill>
                <a:srgbClr val="28883A"/>
              </a:solidFill>
              <a:latin typeface="+mn-lt"/>
            </a:rPr>
            <a:t>nghiệp</a:t>
          </a:r>
          <a:r>
            <a:rPr lang="en-US" sz="1800" b="1" dirty="0">
              <a:solidFill>
                <a:srgbClr val="28883A"/>
              </a:solidFill>
              <a:latin typeface="+mn-lt"/>
            </a:rPr>
            <a:t> </a:t>
          </a:r>
        </a:p>
        <a:p xmlns:a="http://schemas.openxmlformats.org/drawingml/2006/main">
          <a:pPr algn="ctr"/>
          <a:r>
            <a:rPr lang="en-US" sz="1800" b="1" dirty="0" err="1">
              <a:solidFill>
                <a:srgbClr val="28883A"/>
              </a:solidFill>
              <a:latin typeface="+mn-lt"/>
            </a:rPr>
            <a:t>và</a:t>
          </a:r>
          <a:r>
            <a:rPr lang="en-US" sz="1800" b="1" dirty="0">
              <a:solidFill>
                <a:srgbClr val="28883A"/>
              </a:solidFill>
              <a:latin typeface="+mn-lt"/>
            </a:rPr>
            <a:t> </a:t>
          </a:r>
          <a:r>
            <a:rPr lang="en-US" sz="1800" b="1" dirty="0" err="1">
              <a:solidFill>
                <a:srgbClr val="28883A"/>
              </a:solidFill>
              <a:latin typeface="+mn-lt"/>
            </a:rPr>
            <a:t>thủy</a:t>
          </a:r>
          <a:r>
            <a:rPr lang="en-US" sz="1800" b="1" dirty="0">
              <a:solidFill>
                <a:srgbClr val="28883A"/>
              </a:solidFill>
              <a:latin typeface="+mn-lt"/>
            </a:rPr>
            <a:t> </a:t>
          </a:r>
          <a:r>
            <a:rPr lang="en-US" sz="1800" b="1" dirty="0" err="1">
              <a:solidFill>
                <a:srgbClr val="28883A"/>
              </a:solidFill>
              <a:latin typeface="+mn-lt"/>
            </a:rPr>
            <a:t>sản</a:t>
          </a:r>
          <a:endParaRPr lang="en-US" sz="1800" b="1" dirty="0">
            <a:solidFill>
              <a:srgbClr val="28883A"/>
            </a:solidFill>
            <a:latin typeface="+mn-lt"/>
          </a:endParaRPr>
        </a:p>
      </cdr:txBody>
    </cdr:sp>
  </cdr:relSizeAnchor>
  <cdr:relSizeAnchor xmlns:cdr="http://schemas.openxmlformats.org/drawingml/2006/chartDrawing">
    <cdr:from>
      <cdr:x>0.76608</cdr:x>
      <cdr:y>0.5382</cdr:y>
    </cdr:from>
    <cdr:to>
      <cdr:x>1</cdr:x>
      <cdr:y>0.75263</cdr:y>
    </cdr:to>
    <cdr:sp macro="" textlink="">
      <cdr:nvSpPr>
        <cdr:cNvPr id="3" name="TextBox 2">
          <a:extLst xmlns:a="http://schemas.openxmlformats.org/drawingml/2006/main">
            <a:ext uri="{FF2B5EF4-FFF2-40B4-BE49-F238E27FC236}">
              <a16:creationId xmlns:a16="http://schemas.microsoft.com/office/drawing/2014/main" id="{004F003A-80CE-7AA2-625E-A94435163922}"/>
            </a:ext>
          </a:extLst>
        </cdr:cNvPr>
        <cdr:cNvSpPr txBox="1"/>
      </cdr:nvSpPr>
      <cdr:spPr>
        <a:xfrm xmlns:a="http://schemas.openxmlformats.org/drawingml/2006/main">
          <a:off x="3930075" y="1697340"/>
          <a:ext cx="1200035" cy="6762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FF0066"/>
              </a:solidFill>
              <a:latin typeface="+mn-lt"/>
              <a:ea typeface="+mn-ea"/>
              <a:cs typeface="+mn-cs"/>
            </a:rPr>
            <a:t>Công</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nghiệp</a:t>
          </a:r>
          <a:r>
            <a:rPr lang="en-US" sz="1800" b="1" dirty="0">
              <a:solidFill>
                <a:srgbClr val="FF0066"/>
              </a:solidFill>
              <a:latin typeface="+mn-lt"/>
              <a:ea typeface="+mn-ea"/>
              <a:cs typeface="+mn-cs"/>
            </a:rPr>
            <a:t> </a:t>
          </a:r>
        </a:p>
        <a:p xmlns:a="http://schemas.openxmlformats.org/drawingml/2006/main">
          <a:pPr marL="0" indent="0" algn="ctr"/>
          <a:r>
            <a:rPr lang="en-US" sz="1800" b="1" dirty="0" err="1">
              <a:solidFill>
                <a:srgbClr val="FF0066"/>
              </a:solidFill>
              <a:latin typeface="+mn-lt"/>
              <a:ea typeface="+mn-ea"/>
              <a:cs typeface="+mn-cs"/>
            </a:rPr>
            <a:t>và</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xây</a:t>
          </a:r>
          <a:r>
            <a:rPr lang="en-US" sz="1800" b="1" dirty="0">
              <a:solidFill>
                <a:srgbClr val="FF0066"/>
              </a:solidFill>
              <a:latin typeface="+mn-lt"/>
              <a:ea typeface="+mn-ea"/>
              <a:cs typeface="+mn-cs"/>
            </a:rPr>
            <a:t> </a:t>
          </a:r>
          <a:r>
            <a:rPr lang="en-US" sz="1800" b="1" dirty="0" err="1">
              <a:solidFill>
                <a:srgbClr val="FF0066"/>
              </a:solidFill>
              <a:latin typeface="+mn-lt"/>
              <a:ea typeface="+mn-ea"/>
              <a:cs typeface="+mn-cs"/>
            </a:rPr>
            <a:t>dựng</a:t>
          </a:r>
          <a:endParaRPr lang="en-US" sz="1800" b="1" dirty="0">
            <a:solidFill>
              <a:srgbClr val="FF0066"/>
            </a:solidFill>
            <a:latin typeface="+mn-lt"/>
            <a:ea typeface="+mn-ea"/>
            <a:cs typeface="+mn-cs"/>
          </a:endParaRPr>
        </a:p>
      </cdr:txBody>
    </cdr:sp>
  </cdr:relSizeAnchor>
  <cdr:relSizeAnchor xmlns:cdr="http://schemas.openxmlformats.org/drawingml/2006/chartDrawing">
    <cdr:from>
      <cdr:x>0.06347</cdr:x>
      <cdr:y>0.518</cdr:y>
    </cdr:from>
    <cdr:to>
      <cdr:x>0.16489</cdr:x>
      <cdr:y>0.72215</cdr:y>
    </cdr:to>
    <cdr:sp macro="" textlink="">
      <cdr:nvSpPr>
        <cdr:cNvPr id="4" name="TextBox 3">
          <a:extLst xmlns:a="http://schemas.openxmlformats.org/drawingml/2006/main">
            <a:ext uri="{FF2B5EF4-FFF2-40B4-BE49-F238E27FC236}">
              <a16:creationId xmlns:a16="http://schemas.microsoft.com/office/drawing/2014/main" id="{E7B5E230-D2F6-5B1A-7244-E2CB1F3F86C1}"/>
            </a:ext>
          </a:extLst>
        </cdr:cNvPr>
        <cdr:cNvSpPr txBox="1"/>
      </cdr:nvSpPr>
      <cdr:spPr>
        <a:xfrm xmlns:a="http://schemas.openxmlformats.org/drawingml/2006/main">
          <a:off x="325603" y="1633637"/>
          <a:ext cx="520295" cy="6438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indent="0" algn="ctr"/>
          <a:r>
            <a:rPr lang="en-US" sz="1800" b="1" dirty="0" err="1">
              <a:solidFill>
                <a:srgbClr val="CC6600"/>
              </a:solidFill>
              <a:latin typeface="+mn-lt"/>
              <a:ea typeface="+mn-ea"/>
              <a:cs typeface="+mn-cs"/>
            </a:rPr>
            <a:t>Dịch</a:t>
          </a:r>
          <a:r>
            <a:rPr lang="en-US" sz="1800" b="1" dirty="0">
              <a:solidFill>
                <a:srgbClr val="CC6600"/>
              </a:solidFill>
              <a:latin typeface="+mn-lt"/>
              <a:ea typeface="+mn-ea"/>
              <a:cs typeface="+mn-cs"/>
            </a:rPr>
            <a:t> </a:t>
          </a:r>
          <a:r>
            <a:rPr lang="en-US" sz="1800" b="1" dirty="0" err="1">
              <a:solidFill>
                <a:srgbClr val="CC6600"/>
              </a:solidFill>
              <a:latin typeface="+mn-lt"/>
              <a:ea typeface="+mn-ea"/>
              <a:cs typeface="+mn-cs"/>
            </a:rPr>
            <a:t>vụ</a:t>
          </a:r>
          <a:endParaRPr lang="en-US" sz="1800" b="1" dirty="0">
            <a:solidFill>
              <a:srgbClr val="CC6600"/>
            </a:solidFill>
            <a:latin typeface="+mn-lt"/>
            <a:ea typeface="+mn-ea"/>
            <a:cs typeface="+mn-cs"/>
          </a:endParaRPr>
        </a:p>
      </cdr:txBody>
    </cdr:sp>
  </cdr:relSizeAnchor>
  <cdr:relSizeAnchor xmlns:cdr="http://schemas.openxmlformats.org/drawingml/2006/chartDrawing">
    <cdr:from>
      <cdr:x>0.08362</cdr:x>
      <cdr:y>0.00229</cdr:y>
    </cdr:from>
    <cdr:to>
      <cdr:x>0.33541</cdr:x>
      <cdr:y>0.25469</cdr:y>
    </cdr:to>
    <cdr:sp macro="" textlink="">
      <cdr:nvSpPr>
        <cdr:cNvPr id="5" name="TextBox 4">
          <a:extLst xmlns:a="http://schemas.openxmlformats.org/drawingml/2006/main">
            <a:ext uri="{FF2B5EF4-FFF2-40B4-BE49-F238E27FC236}">
              <a16:creationId xmlns:a16="http://schemas.microsoft.com/office/drawing/2014/main" id="{B05613FD-DFB4-9AF1-B8E6-3C363A3B6E26}"/>
            </a:ext>
          </a:extLst>
        </cdr:cNvPr>
        <cdr:cNvSpPr txBox="1"/>
      </cdr:nvSpPr>
      <cdr:spPr>
        <a:xfrm xmlns:a="http://schemas.openxmlformats.org/drawingml/2006/main">
          <a:off x="428977" y="7221"/>
          <a:ext cx="1291710" cy="7959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err="1">
              <a:solidFill>
                <a:srgbClr val="C00000"/>
              </a:solidFill>
            </a:rPr>
            <a:t>Thuế</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r>
            <a:rPr lang="en-US" sz="1600" b="1" dirty="0">
              <a:solidFill>
                <a:srgbClr val="C00000"/>
              </a:solidFill>
            </a:rPr>
            <a:t> </a:t>
          </a:r>
        </a:p>
        <a:p xmlns:a="http://schemas.openxmlformats.org/drawingml/2006/main">
          <a:pPr algn="ctr">
            <a:lnSpc>
              <a:spcPct val="150000"/>
            </a:lnSpc>
          </a:pPr>
          <a:r>
            <a:rPr lang="en-US" sz="1600" b="1" dirty="0" err="1">
              <a:solidFill>
                <a:srgbClr val="C00000"/>
              </a:solidFill>
            </a:rPr>
            <a:t>trừ</a:t>
          </a:r>
          <a:r>
            <a:rPr lang="en-US" sz="1600" b="1" dirty="0">
              <a:solidFill>
                <a:srgbClr val="C00000"/>
              </a:solidFill>
            </a:rPr>
            <a:t> </a:t>
          </a:r>
          <a:r>
            <a:rPr lang="en-US" sz="1600" b="1" dirty="0" err="1">
              <a:solidFill>
                <a:srgbClr val="C00000"/>
              </a:solidFill>
            </a:rPr>
            <a:t>trợ</a:t>
          </a:r>
          <a:r>
            <a:rPr lang="en-US" sz="1600" b="1" dirty="0">
              <a:solidFill>
                <a:srgbClr val="C00000"/>
              </a:solidFill>
            </a:rPr>
            <a:t> </a:t>
          </a:r>
          <a:r>
            <a:rPr lang="en-US" sz="1600" b="1" dirty="0" err="1">
              <a:solidFill>
                <a:srgbClr val="C00000"/>
              </a:solidFill>
            </a:rPr>
            <a:t>cấp</a:t>
          </a:r>
          <a:r>
            <a:rPr lang="en-US" sz="1600" b="1" dirty="0">
              <a:solidFill>
                <a:srgbClr val="C00000"/>
              </a:solidFill>
            </a:rPr>
            <a:t> </a:t>
          </a:r>
          <a:r>
            <a:rPr lang="en-US" sz="1600" b="1" dirty="0" err="1">
              <a:solidFill>
                <a:srgbClr val="C00000"/>
              </a:solidFill>
            </a:rPr>
            <a:t>sản</a:t>
          </a:r>
          <a:r>
            <a:rPr lang="en-US" sz="1600" b="1" dirty="0">
              <a:solidFill>
                <a:srgbClr val="C00000"/>
              </a:solidFill>
            </a:rPr>
            <a:t> </a:t>
          </a:r>
          <a:r>
            <a:rPr lang="en-US" sz="1600" b="1" dirty="0" err="1">
              <a:solidFill>
                <a:srgbClr val="C00000"/>
              </a:solidFill>
            </a:rPr>
            <a:t>phẩm</a:t>
          </a:r>
          <a:endParaRPr lang="en-US" sz="1600" b="1" dirty="0">
            <a:solidFill>
              <a:srgbClr val="C00000"/>
            </a:solidFill>
          </a:endParaRPr>
        </a:p>
      </cdr:txBody>
    </cdr:sp>
  </cdr:relSizeAnchor>
  <cdr:relSizeAnchor xmlns:cdr="http://schemas.openxmlformats.org/drawingml/2006/chartDrawing">
    <cdr:from>
      <cdr:x>0.68567</cdr:x>
      <cdr:y>0.60744</cdr:y>
    </cdr:from>
    <cdr:to>
      <cdr:x>0.80978</cdr:x>
      <cdr:y>0.60744</cdr:y>
    </cdr:to>
    <cdr:cxnSp macro="">
      <cdr:nvCxnSpPr>
        <cdr:cNvPr id="9" name="Straight Arrow Connector 8">
          <a:extLst xmlns:a="http://schemas.openxmlformats.org/drawingml/2006/main">
            <a:ext uri="{FF2B5EF4-FFF2-40B4-BE49-F238E27FC236}">
              <a16:creationId xmlns:a16="http://schemas.microsoft.com/office/drawing/2014/main" id="{580D08E4-35BB-368A-F6CB-42BC7DE732B0}"/>
            </a:ext>
          </a:extLst>
        </cdr:cNvPr>
        <cdr:cNvCxnSpPr/>
      </cdr:nvCxnSpPr>
      <cdr:spPr>
        <a:xfrm xmlns:a="http://schemas.openxmlformats.org/drawingml/2006/main">
          <a:off x="4756800" y="2110604"/>
          <a:ext cx="861060" cy="0"/>
        </a:xfrm>
        <a:prstGeom xmlns:a="http://schemas.openxmlformats.org/drawingml/2006/main" prst="straightConnector1">
          <a:avLst/>
        </a:prstGeom>
        <a:ln xmlns:a="http://schemas.openxmlformats.org/drawingml/2006/main" w="25400">
          <a:solidFill>
            <a:srgbClr val="FF7C80"/>
          </a:solidFill>
          <a:prstDash val="sysDot"/>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0.60109</cdr:x>
      <cdr:y>0.13593</cdr:y>
    </cdr:from>
    <cdr:to>
      <cdr:x>0.74937</cdr:x>
      <cdr:y>0.18199</cdr:y>
    </cdr:to>
    <cdr:cxnSp macro="">
      <cdr:nvCxnSpPr>
        <cdr:cNvPr id="12" name="Straight Arrow Connector 11">
          <a:extLst xmlns:a="http://schemas.openxmlformats.org/drawingml/2006/main">
            <a:ext uri="{FF2B5EF4-FFF2-40B4-BE49-F238E27FC236}">
              <a16:creationId xmlns:a16="http://schemas.microsoft.com/office/drawing/2014/main" id="{792ABFFE-6B21-A96A-C4AE-D82040DEDD2A}"/>
            </a:ext>
          </a:extLst>
        </cdr:cNvPr>
        <cdr:cNvCxnSpPr/>
      </cdr:nvCxnSpPr>
      <cdr:spPr>
        <a:xfrm xmlns:a="http://schemas.openxmlformats.org/drawingml/2006/main" flipV="1">
          <a:off x="4170060" y="472304"/>
          <a:ext cx="1028700" cy="160020"/>
        </a:xfrm>
        <a:prstGeom xmlns:a="http://schemas.openxmlformats.org/drawingml/2006/main" prst="straightConnector1">
          <a:avLst/>
        </a:prstGeom>
        <a:ln xmlns:a="http://schemas.openxmlformats.org/drawingml/2006/main" w="25400">
          <a:solidFill>
            <a:srgbClr val="92D05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0.28586</cdr:x>
      <cdr:y>0.12716</cdr:y>
    </cdr:from>
    <cdr:to>
      <cdr:x>0.37922</cdr:x>
      <cdr:y>0.12716</cdr:y>
    </cdr:to>
    <cdr:cxnSp macro="">
      <cdr:nvCxnSpPr>
        <cdr:cNvPr id="22" name="Straight Arrow Connector 21">
          <a:extLst xmlns:a="http://schemas.openxmlformats.org/drawingml/2006/main">
            <a:ext uri="{FF2B5EF4-FFF2-40B4-BE49-F238E27FC236}">
              <a16:creationId xmlns:a16="http://schemas.microsoft.com/office/drawing/2014/main" id="{4E8FDAA2-3A52-28B7-E606-1E8592BBF5B4}"/>
            </a:ext>
          </a:extLst>
        </cdr:cNvPr>
        <cdr:cNvCxnSpPr/>
      </cdr:nvCxnSpPr>
      <cdr:spPr>
        <a:xfrm xmlns:a="http://schemas.openxmlformats.org/drawingml/2006/main" flipH="1">
          <a:off x="1983120" y="441824"/>
          <a:ext cx="647700" cy="0"/>
        </a:xfrm>
        <a:prstGeom xmlns:a="http://schemas.openxmlformats.org/drawingml/2006/main" prst="straightConnector1">
          <a:avLst/>
        </a:prstGeom>
        <a:ln xmlns:a="http://schemas.openxmlformats.org/drawingml/2006/main" w="22225">
          <a:solidFill>
            <a:srgbClr val="C75C3E"/>
          </a:solidFill>
          <a:prstDash val="sysDot"/>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0.16489</cdr:x>
      <cdr:y>0.59577</cdr:y>
    </cdr:from>
    <cdr:to>
      <cdr:x>0.26291</cdr:x>
      <cdr:y>0.62007</cdr:y>
    </cdr:to>
    <cdr:cxnSp macro="">
      <cdr:nvCxnSpPr>
        <cdr:cNvPr id="27" name="Straight Arrow Connector 26">
          <a:extLst xmlns:a="http://schemas.openxmlformats.org/drawingml/2006/main">
            <a:ext uri="{FF2B5EF4-FFF2-40B4-BE49-F238E27FC236}">
              <a16:creationId xmlns:a16="http://schemas.microsoft.com/office/drawing/2014/main" id="{FDCB7D43-77C6-86DE-D347-4283CDCA600D}"/>
            </a:ext>
          </a:extLst>
        </cdr:cNvPr>
        <cdr:cNvCxnSpPr>
          <a:endCxn xmlns:a="http://schemas.openxmlformats.org/drawingml/2006/main" id="4" idx="3"/>
        </cdr:cNvCxnSpPr>
      </cdr:nvCxnSpPr>
      <cdr:spPr>
        <a:xfrm xmlns:a="http://schemas.openxmlformats.org/drawingml/2006/main" flipH="1">
          <a:off x="845898" y="1878903"/>
          <a:ext cx="502854" cy="76646"/>
        </a:xfrm>
        <a:prstGeom xmlns:a="http://schemas.openxmlformats.org/drawingml/2006/main" prst="straightConnector1">
          <a:avLst/>
        </a:prstGeom>
        <a:ln xmlns:a="http://schemas.openxmlformats.org/drawingml/2006/main" w="25400">
          <a:solidFill>
            <a:srgbClr val="FF990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B13A25BA-8A98-4EEA-8689-C0028DE6E2D9}" type="datetimeFigureOut">
              <a:rPr lang="en-US" smtClean="0"/>
              <a:t>10/5/2023</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769496F-9A71-4833-9730-4D2CD16F06D7}" type="datetimeFigureOut">
              <a:rPr lang="en-US" smtClean="0"/>
              <a:t>10/5/2023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AF8F-956A-473C-8D25-2FC25ECD8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6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97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462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76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903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549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76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886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3524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9554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9382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760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497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8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906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50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17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627452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995805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442590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4349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9599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739742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336850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1694E-3169-44A7-8401-E9E00CD4E967}" type="slidenum">
              <a:rPr lang="en-US" smtClean="0"/>
              <a:t>67</a:t>
            </a:fld>
            <a:endParaRPr lang="en-US"/>
          </a:p>
        </p:txBody>
      </p:sp>
    </p:spTree>
    <p:extLst>
      <p:ext uri="{BB962C8B-B14F-4D97-AF65-F5344CB8AC3E}">
        <p14:creationId xmlns:p14="http://schemas.microsoft.com/office/powerpoint/2010/main" val="3471403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1694E-3169-44A7-8401-E9E00CD4E967}" type="slidenum">
              <a:rPr lang="en-US" smtClean="0"/>
              <a:t>71</a:t>
            </a:fld>
            <a:endParaRPr lang="en-US"/>
          </a:p>
        </p:txBody>
      </p:sp>
    </p:spTree>
    <p:extLst>
      <p:ext uri="{BB962C8B-B14F-4D97-AF65-F5344CB8AC3E}">
        <p14:creationId xmlns:p14="http://schemas.microsoft.com/office/powerpoint/2010/main" val="3877146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493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493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765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8577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87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10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50000"/>
              </a:lnSpc>
              <a:spcBef>
                <a:spcPts val="0"/>
              </a:spcBef>
              <a:spcAft>
                <a:spcPts val="0"/>
              </a:spcAft>
              <a:buClr>
                <a:srgbClr val="000000"/>
              </a:buClr>
              <a:buSzPts val="1100"/>
              <a:buFontTx/>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Tăng trưởng kinh tế trong quý 4 năm 2022:</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sản xuất:</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nông, lâm nghiệp và thủy sản </a:t>
            </a:r>
            <a:r>
              <a:rPr lang="de-DE" sz="1200" dirty="0">
                <a:effectLst/>
                <a:latin typeface="Times New Roman" panose="02020603050405020304" pitchFamily="18" charset="0"/>
                <a:ea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3,85%,</a:t>
            </a:r>
            <a:r>
              <a:rPr lang="de-DE" sz="1200" dirty="0">
                <a:effectLst/>
                <a:latin typeface="Times New Roman" panose="02020603050405020304" pitchFamily="18" charset="0"/>
                <a:ea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8,36%</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vào mức tăng tổng giá trị tăng thêm của toàn nền kinh tế;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công nghiệp và xây dựng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4,22%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28,64%</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dịch vụ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8,12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63%</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sử dụng: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Tiêu dùng cuối cùng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7,12</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82,6% </a:t>
            </a:r>
            <a:r>
              <a:rPr lang="de-DE"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vào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tốc độ tăng chung của nền kinh tế;</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Tích lũy tài sản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5,61</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43,78%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vào tốc độ tăng chung;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Xuất khẩu hàng hóa và dịch vụ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highlight>
                  <a:srgbClr val="FFFF00"/>
                </a:highlight>
                <a:latin typeface="Times New Roman" panose="02020603050405020304" pitchFamily="18" charset="0"/>
                <a:ea typeface="Times New Roman" panose="02020603050405020304" pitchFamily="18" charset="0"/>
              </a:rPr>
              <a:t>6,14</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hập khẩu hàng hóa và dịch vụ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b="1" dirty="0">
                <a:effectLst/>
                <a:highlight>
                  <a:srgbClr val="FFFF00"/>
                </a:highlight>
                <a:latin typeface="Times New Roman" panose="02020603050405020304" pitchFamily="18" charset="0"/>
                <a:ea typeface="Times New Roman" panose="02020603050405020304" pitchFamily="18" charset="0"/>
              </a:rPr>
              <a:t> 4,83%</a:t>
            </a:r>
            <a:r>
              <a:rPr lang="vi-VN"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de-DE" sz="1800" dirty="0">
                <a:effectLst/>
                <a:latin typeface="Times New Roman" panose="02020603050405020304" pitchFamily="18" charset="0"/>
                <a:ea typeface="Times New Roman" panose="02020603050405020304" pitchFamily="18" charset="0"/>
              </a:rPr>
              <a:t>chênh lệch xuất, nhập khẩu hàng hóa và dịch vụ làm giảm </a:t>
            </a:r>
            <a:r>
              <a:rPr lang="de-DE" sz="1800" b="1" dirty="0">
                <a:effectLst/>
                <a:highlight>
                  <a:srgbClr val="FFFF00"/>
                </a:highlight>
                <a:latin typeface="Times New Roman" panose="02020603050405020304" pitchFamily="18" charset="0"/>
                <a:ea typeface="Times New Roman" panose="02020603050405020304" pitchFamily="18" charset="0"/>
              </a:rPr>
              <a:t>26,38%.</a:t>
            </a:r>
            <a:r>
              <a:rPr lang="vi-VN" sz="2000" b="1" dirty="0">
                <a:effectLst/>
                <a:highlight>
                  <a:srgbClr val="FFFF00"/>
                </a:highlight>
              </a:rPr>
              <a:t> </a:t>
            </a:r>
            <a:endParaRPr lang="en-US" sz="1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250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244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57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50000"/>
              </a:lnSpc>
              <a:spcBef>
                <a:spcPts val="0"/>
              </a:spcBef>
              <a:spcAft>
                <a:spcPts val="0"/>
              </a:spcAft>
              <a:buClr>
                <a:srgbClr val="000000"/>
              </a:buClr>
              <a:buSzPts val="1100"/>
              <a:buFontTx/>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Tăng trưởng kinh tế trong quý 4 năm 2022:</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b="0" spc="-1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sản xuất:</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nông, lâm nghiệp và thủy sản </a:t>
            </a:r>
            <a:r>
              <a:rPr lang="de-DE" sz="1200" dirty="0">
                <a:effectLst/>
                <a:latin typeface="Times New Roman" panose="02020603050405020304" pitchFamily="18" charset="0"/>
                <a:ea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3,85%,</a:t>
            </a:r>
            <a:r>
              <a:rPr lang="de-DE" sz="1200" dirty="0">
                <a:effectLst/>
                <a:latin typeface="Times New Roman" panose="02020603050405020304" pitchFamily="18" charset="0"/>
                <a:ea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8,36%</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vào mức tăng tổng giá trị tăng thêm của toàn nền kinh tế;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công nghiệp và xây dựng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4,22%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28,64%</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Khu vực dịch vụ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8,12</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đóng góp </a:t>
            </a:r>
            <a:r>
              <a:rPr lang="de-DE" sz="1200" b="1" spc="-10" dirty="0">
                <a:effectLst/>
                <a:latin typeface="Times New Roman" panose="02020603050405020304" pitchFamily="18" charset="0"/>
                <a:ea typeface="Times New Roman" panose="02020603050405020304" pitchFamily="18" charset="0"/>
                <a:cs typeface="Times New Roman" panose="02020603050405020304" pitchFamily="18" charset="0"/>
              </a:rPr>
              <a:t>63%</a:t>
            </a:r>
            <a:r>
              <a:rPr lang="de-DE" sz="1200" spc="-1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Theo phương pháp sử dụng: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Tiêu dùng cuối cùng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7,12</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so với cùng kỳ năm trước;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82,6% </a:t>
            </a:r>
            <a:r>
              <a:rPr lang="de-DE" sz="12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vào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tốc độ tăng chung của nền kinh tế;</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Tích lũy tài sản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tăng </a:t>
            </a:r>
            <a:r>
              <a:rPr lang="de-DE" sz="1200" b="1" dirty="0">
                <a:effectLst/>
                <a:latin typeface="Times New Roman" panose="02020603050405020304" pitchFamily="18" charset="0"/>
                <a:ea typeface="Times New Roman" panose="02020603050405020304" pitchFamily="18" charset="0"/>
              </a:rPr>
              <a:t>5,61</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đóng góp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43,78% </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vào tốc độ tăng chung;</a:t>
            </a:r>
          </a:p>
          <a:p>
            <a:pPr marL="158750" marR="0" lvl="0" indent="0" algn="l" defTabSz="914400" rtl="0" eaLnBrk="1" fontAlgn="auto" latinLnBrk="0" hangingPunct="1">
              <a:lnSpc>
                <a:spcPct val="150000"/>
              </a:lnSpc>
              <a:spcBef>
                <a:spcPts val="0"/>
              </a:spcBef>
              <a:spcAft>
                <a:spcPts val="0"/>
              </a:spcAft>
              <a:buClr>
                <a:srgbClr val="000000"/>
              </a:buClr>
              <a:buSzPts val="1100"/>
              <a:buNone/>
              <a:tabLst/>
              <a:defRPr/>
            </a:pP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Xuất khẩu hàng hóa và dịch vụ </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1" dirty="0">
                <a:effectLst/>
                <a:highlight>
                  <a:srgbClr val="FFFF00"/>
                </a:highlight>
                <a:latin typeface="Times New Roman" panose="02020603050405020304" pitchFamily="18" charset="0"/>
                <a:ea typeface="Times New Roman" panose="02020603050405020304" pitchFamily="18" charset="0"/>
              </a:rPr>
              <a:t>6,14</a:t>
            </a:r>
            <a:r>
              <a:rPr lang="de-DE"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b="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de-DE" sz="1200" dirty="0">
                <a:effectLst/>
                <a:latin typeface="Times New Roman" panose="02020603050405020304" pitchFamily="18" charset="0"/>
                <a:ea typeface="Times New Roman" panose="02020603050405020304" pitchFamily="18" charset="0"/>
                <a:cs typeface="Times New Roman" panose="02020603050405020304" pitchFamily="18" charset="0"/>
              </a:rPr>
              <a:t>hập khẩu hàng hóa và dịch vụ </a:t>
            </a:r>
            <a:r>
              <a:rPr lang="de-DE"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giảm</a:t>
            </a:r>
            <a:r>
              <a:rPr lang="de-DE" sz="1200" b="1" dirty="0">
                <a:effectLst/>
                <a:highlight>
                  <a:srgbClr val="FFFF00"/>
                </a:highlight>
                <a:latin typeface="Times New Roman" panose="02020603050405020304" pitchFamily="18" charset="0"/>
                <a:ea typeface="Times New Roman" panose="02020603050405020304" pitchFamily="18" charset="0"/>
              </a:rPr>
              <a:t> 4,83%</a:t>
            </a:r>
            <a:r>
              <a:rPr lang="vi-VN" sz="12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de-DE" sz="1800" dirty="0">
                <a:effectLst/>
                <a:latin typeface="Times New Roman" panose="02020603050405020304" pitchFamily="18" charset="0"/>
                <a:ea typeface="Times New Roman" panose="02020603050405020304" pitchFamily="18" charset="0"/>
              </a:rPr>
              <a:t>chênh lệch xuất, nhập khẩu hàng hóa và dịch vụ làm giảm </a:t>
            </a:r>
            <a:r>
              <a:rPr lang="de-DE" sz="1800" b="1" dirty="0">
                <a:effectLst/>
                <a:highlight>
                  <a:srgbClr val="FFFF00"/>
                </a:highlight>
                <a:latin typeface="Times New Roman" panose="02020603050405020304" pitchFamily="18" charset="0"/>
                <a:ea typeface="Times New Roman" panose="02020603050405020304" pitchFamily="18" charset="0"/>
              </a:rPr>
              <a:t>26,38%.</a:t>
            </a:r>
            <a:r>
              <a:rPr lang="vi-VN" sz="2000" b="1" dirty="0">
                <a:effectLst/>
                <a:highlight>
                  <a:srgbClr val="FFFF00"/>
                </a:highlight>
              </a:rPr>
              <a:t> </a:t>
            </a:r>
            <a:endParaRPr lang="en-US" sz="1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955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dirty="0">
              <a:solidFill>
                <a:schemeClr val="bg1"/>
              </a:solidFill>
            </a:endParaRPr>
          </a:p>
        </p:txBody>
      </p:sp>
      <p:pic>
        <p:nvPicPr>
          <p:cNvPr id="4" name="Picture 3">
            <a:extLst>
              <a:ext uri="{FF2B5EF4-FFF2-40B4-BE49-F238E27FC236}">
                <a16:creationId xmlns:a16="http://schemas.microsoft.com/office/drawing/2014/main" id="{A76312C5-E0E5-4523-BCA1-3FAC43AF8F7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10/5/2023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10/5/2023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10/5/2023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10/5/2023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10/5/2023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10/5/2023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375890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id="{2A305796-4420-41B5-A522-C826E0D23B4A}"/>
              </a:ext>
            </a:extLst>
          </p:cNvPr>
          <p:cNvSpPr txBox="1"/>
          <p:nvPr userDrawn="1">
            <p:custDataLst>
              <p:tags r:id="rId4"/>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62946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atin typeface="+mj-lt"/>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539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8"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78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lvl1pPr>
              <a:defRPr sz="3600"/>
            </a:lvl1p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2066070-0DE7-42E7-B2EA-1B718EC8B148}" type="slidenum">
              <a:rPr lang="en-US"/>
              <a:pPr/>
              <a:t>‹#›</a:t>
            </a:fld>
            <a:endParaRPr lang="en-US"/>
          </a:p>
        </p:txBody>
      </p:sp>
    </p:spTree>
    <p:extLst>
      <p:ext uri="{BB962C8B-B14F-4D97-AF65-F5344CB8AC3E}">
        <p14:creationId xmlns:p14="http://schemas.microsoft.com/office/powerpoint/2010/main" val="336036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10/5/2023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0" r:id="rId12"/>
    <p:sldLayoutId id="2147483931" r:id="rId13"/>
    <p:sldLayoutId id="2147483933" r:id="rId14"/>
    <p:sldLayoutId id="2147483935" r:id="rId15"/>
    <p:sldLayoutId id="2147483937" r:id="rId16"/>
    <p:sldLayoutId id="2147483938"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package" Target="../embeddings/Microsoft_Excel_Worksheet6.xlsx"/><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4.bin"/><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20.emf"/></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Excel_Worksheet7.xlsx"/><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Excel_Worksheet8.xlsx"/><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Excel_Worksheet9.xlsx"/><Relationship Id="rId1" Type="http://schemas.openxmlformats.org/officeDocument/2006/relationships/slideLayout" Target="../slideLayouts/slideLayout15.xml"/><Relationship Id="rId4" Type="http://schemas.openxmlformats.org/officeDocument/2006/relationships/chart" Target="../charts/char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package" Target="../embeddings/Microsoft_Excel_Worksheet10.xlsx"/><Relationship Id="rId1" Type="http://schemas.openxmlformats.org/officeDocument/2006/relationships/slideLayout" Target="../slideLayouts/slideLayout15.xml"/><Relationship Id="rId5" Type="http://schemas.openxmlformats.org/officeDocument/2006/relationships/image" Target="../media/image30.emf"/><Relationship Id="rId4" Type="http://schemas.openxmlformats.org/officeDocument/2006/relationships/package" Target="../embeddings/Microsoft_Excel_Worksheet11.xlsx"/></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chart" Target="../charts/chart11.xml"/><Relationship Id="rId1" Type="http://schemas.openxmlformats.org/officeDocument/2006/relationships/slideLayout" Target="../slideLayouts/slideLayout15.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Excel_Worksheet13.xlsx"/><Relationship Id="rId1" Type="http://schemas.openxmlformats.org/officeDocument/2006/relationships/slideLayout" Target="../slideLayouts/slideLayout25.xml"/><Relationship Id="rId4" Type="http://schemas.openxmlformats.org/officeDocument/2006/relationships/chart" Target="../charts/chart12.xml"/></Relationships>
</file>

<file path=ppt/slides/_rels/slide5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6.jpg"/><Relationship Id="rId5" Type="http://schemas.openxmlformats.org/officeDocument/2006/relationships/image" Target="../media/image6.emf"/><Relationship Id="rId4" Type="http://schemas.openxmlformats.org/officeDocument/2006/relationships/oleObject" Target="../embeddings/oleObject5.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6.bin"/><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image" Target="../media/image36.jpg"/><Relationship Id="rId5" Type="http://schemas.openxmlformats.org/officeDocument/2006/relationships/image" Target="../media/image6.emf"/><Relationship Id="rId4" Type="http://schemas.openxmlformats.org/officeDocument/2006/relationships/oleObject" Target="../embeddings/oleObject7.bin"/></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sted-image.png">
            <a:extLst>
              <a:ext uri="{FF2B5EF4-FFF2-40B4-BE49-F238E27FC236}">
                <a16:creationId xmlns:a16="http://schemas.microsoft.com/office/drawing/2014/main" id="{8413E89C-B49A-4475-84BD-2CFB51B219DF}"/>
              </a:ext>
            </a:extLst>
          </p:cNvPr>
          <p:cNvPicPr>
            <a:picLocks noChangeAspect="1"/>
          </p:cNvPicPr>
          <p:nvPr/>
        </p:nvPicPr>
        <p:blipFill>
          <a:blip r:embed="rId3"/>
          <a:srcRect/>
          <a:stretch>
            <a:fillRect/>
          </a:stretch>
        </p:blipFill>
        <p:spPr>
          <a:xfrm flipH="1">
            <a:off x="2740721" y="11906"/>
            <a:ext cx="9451279" cy="6438900"/>
          </a:xfrm>
          <a:prstGeom prst="rect">
            <a:avLst/>
          </a:prstGeom>
          <a:effectLst>
            <a:softEdge rad="0"/>
          </a:effectLst>
        </p:spPr>
      </p:pic>
      <p:grpSp>
        <p:nvGrpSpPr>
          <p:cNvPr id="17" name="Group 16">
            <a:extLst>
              <a:ext uri="{FF2B5EF4-FFF2-40B4-BE49-F238E27FC236}">
                <a16:creationId xmlns:a16="http://schemas.microsoft.com/office/drawing/2014/main" id="{6BEB7F04-DEC3-47AD-A430-C67E8368B8AA}"/>
              </a:ext>
            </a:extLst>
          </p:cNvPr>
          <p:cNvGrpSpPr/>
          <p:nvPr/>
        </p:nvGrpSpPr>
        <p:grpSpPr>
          <a:xfrm>
            <a:off x="1" y="-4110"/>
            <a:ext cx="10083566" cy="6438900"/>
            <a:chOff x="-109056" y="115017"/>
            <a:chExt cx="8408711" cy="6323177"/>
          </a:xfrm>
          <a:solidFill>
            <a:srgbClr val="6A2A5B">
              <a:alpha val="89000"/>
            </a:srgbClr>
          </a:solidFill>
        </p:grpSpPr>
        <p:sp>
          <p:nvSpPr>
            <p:cNvPr id="18" name="Pentagon 20">
              <a:extLst>
                <a:ext uri="{FF2B5EF4-FFF2-40B4-BE49-F238E27FC236}">
                  <a16:creationId xmlns:a16="http://schemas.microsoft.com/office/drawing/2014/main" id="{507A1D26-8631-40AC-AFE5-53E0147BBEA7}"/>
                </a:ext>
              </a:extLst>
            </p:cNvPr>
            <p:cNvSpPr/>
            <p:nvPr userDrawn="1"/>
          </p:nvSpPr>
          <p:spPr>
            <a:xfrm>
              <a:off x="-109056" y="115017"/>
              <a:ext cx="8228045" cy="6323177"/>
            </a:xfrm>
            <a:prstGeom prst="homePlate">
              <a:avLst/>
            </a:prstGeom>
            <a:solidFill>
              <a:srgbClr val="0164AE">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dirty="0">
                <a:solidFill>
                  <a:srgbClr val="FFFFFF"/>
                </a:solidFill>
                <a:latin typeface="ＭＳ Ｐゴシック" panose="020B0600070205080204" pitchFamily="50" charset="-128"/>
                <a:ea typeface="ＭＳ Ｐゴシック" panose="020B0600070205080204" pitchFamily="50" charset="-128"/>
                <a:cs typeface="Mitr Medium" panose="00000600000000000000" pitchFamily="2" charset="-34"/>
              </a:endParaRPr>
            </a:p>
          </p:txBody>
        </p:sp>
        <p:pic>
          <p:nvPicPr>
            <p:cNvPr id="19" name="Picture 18">
              <a:extLst>
                <a:ext uri="{FF2B5EF4-FFF2-40B4-BE49-F238E27FC236}">
                  <a16:creationId xmlns:a16="http://schemas.microsoft.com/office/drawing/2014/main" id="{315DCEA7-C2DC-40D1-BACA-167C315695B6}"/>
                </a:ext>
              </a:extLst>
            </p:cNvPr>
            <p:cNvPicPr>
              <a:picLocks noChangeAspect="1"/>
            </p:cNvPicPr>
            <p:nvPr userDrawn="1"/>
          </p:nvPicPr>
          <p:blipFill>
            <a:blip r:embed="rId4"/>
            <a:stretch>
              <a:fillRect/>
            </a:stretch>
          </p:blipFill>
          <p:spPr>
            <a:xfrm>
              <a:off x="6589367" y="1345559"/>
              <a:ext cx="1710288" cy="4166883"/>
            </a:xfrm>
            <a:prstGeom prst="rect">
              <a:avLst/>
            </a:prstGeom>
            <a:noFill/>
          </p:spPr>
        </p:pic>
      </p:grpSp>
      <p:grpSp>
        <p:nvGrpSpPr>
          <p:cNvPr id="20" name="Group 19">
            <a:extLst>
              <a:ext uri="{FF2B5EF4-FFF2-40B4-BE49-F238E27FC236}">
                <a16:creationId xmlns:a16="http://schemas.microsoft.com/office/drawing/2014/main" id="{64BEBFA1-C7BB-4062-8115-9A1ABE0A7034}"/>
              </a:ext>
            </a:extLst>
          </p:cNvPr>
          <p:cNvGrpSpPr/>
          <p:nvPr/>
        </p:nvGrpSpPr>
        <p:grpSpPr>
          <a:xfrm>
            <a:off x="0" y="6462712"/>
            <a:ext cx="12196369" cy="408670"/>
            <a:chOff x="-4369" y="6508750"/>
            <a:chExt cx="12196369" cy="349250"/>
          </a:xfrm>
        </p:grpSpPr>
        <p:sp>
          <p:nvSpPr>
            <p:cNvPr id="21" name="Rectangle 11">
              <a:extLst>
                <a:ext uri="{FF2B5EF4-FFF2-40B4-BE49-F238E27FC236}">
                  <a16:creationId xmlns:a16="http://schemas.microsoft.com/office/drawing/2014/main" id="{CDCD82A2-682A-4780-8979-ED3B618E94C1}"/>
                </a:ext>
              </a:extLst>
            </p:cNvPr>
            <p:cNvSpPr/>
            <p:nvPr/>
          </p:nvSpPr>
          <p:spPr>
            <a:xfrm>
              <a:off x="-4369" y="6508750"/>
              <a:ext cx="6473749" cy="349250"/>
            </a:xfrm>
            <a:custGeom>
              <a:avLst/>
              <a:gdLst>
                <a:gd name="connsiteX0" fmla="*/ 0 w 6473749"/>
                <a:gd name="connsiteY0" fmla="*/ 0 h 514350"/>
                <a:gd name="connsiteX1" fmla="*/ 6473749 w 6473749"/>
                <a:gd name="connsiteY1" fmla="*/ 0 h 514350"/>
                <a:gd name="connsiteX2" fmla="*/ 6473749 w 6473749"/>
                <a:gd name="connsiteY2" fmla="*/ 514350 h 514350"/>
                <a:gd name="connsiteX3" fmla="*/ 0 w 6473749"/>
                <a:gd name="connsiteY3" fmla="*/ 514350 h 514350"/>
                <a:gd name="connsiteX4" fmla="*/ 0 w 6473749"/>
                <a:gd name="connsiteY4" fmla="*/ 0 h 514350"/>
                <a:gd name="connsiteX0" fmla="*/ 0 w 6473749"/>
                <a:gd name="connsiteY0" fmla="*/ 0 h 514350"/>
                <a:gd name="connsiteX1" fmla="*/ 6153709 w 6473749"/>
                <a:gd name="connsiteY1" fmla="*/ 0 h 514350"/>
                <a:gd name="connsiteX2" fmla="*/ 6473749 w 6473749"/>
                <a:gd name="connsiteY2" fmla="*/ 514350 h 514350"/>
                <a:gd name="connsiteX3" fmla="*/ 0 w 6473749"/>
                <a:gd name="connsiteY3" fmla="*/ 514350 h 514350"/>
                <a:gd name="connsiteX4" fmla="*/ 0 w 6473749"/>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3749" h="514350">
                  <a:moveTo>
                    <a:pt x="0" y="0"/>
                  </a:moveTo>
                  <a:lnTo>
                    <a:pt x="6153709" y="0"/>
                  </a:lnTo>
                  <a:lnTo>
                    <a:pt x="6473749" y="514350"/>
                  </a:lnTo>
                  <a:lnTo>
                    <a:pt x="0" y="514350"/>
                  </a:lnTo>
                  <a:lnTo>
                    <a:pt x="0" y="0"/>
                  </a:lnTo>
                  <a:close/>
                </a:path>
              </a:pathLst>
            </a:custGeom>
            <a:solidFill>
              <a:srgbClr val="F4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4C23"/>
                </a:solidFill>
                <a:effectLst/>
                <a:uLnTx/>
                <a:uFillTx/>
                <a:latin typeface="Calibri" panose="020F0502020204030204"/>
                <a:ea typeface="+mn-ea"/>
                <a:cs typeface="+mn-cs"/>
              </a:endParaRPr>
            </a:p>
          </p:txBody>
        </p:sp>
        <p:sp>
          <p:nvSpPr>
            <p:cNvPr id="22" name="Rectangle 12">
              <a:extLst>
                <a:ext uri="{FF2B5EF4-FFF2-40B4-BE49-F238E27FC236}">
                  <a16:creationId xmlns:a16="http://schemas.microsoft.com/office/drawing/2014/main" id="{D70AE314-47AF-4463-A229-E5673DCD3E56}"/>
                </a:ext>
              </a:extLst>
            </p:cNvPr>
            <p:cNvSpPr/>
            <p:nvPr/>
          </p:nvSpPr>
          <p:spPr>
            <a:xfrm>
              <a:off x="6322219" y="6620854"/>
              <a:ext cx="5869781" cy="237145"/>
            </a:xfrm>
            <a:custGeom>
              <a:avLst/>
              <a:gdLst>
                <a:gd name="connsiteX0" fmla="*/ 0 w 5648325"/>
                <a:gd name="connsiteY0" fmla="*/ 0 h 428625"/>
                <a:gd name="connsiteX1" fmla="*/ 5648325 w 5648325"/>
                <a:gd name="connsiteY1" fmla="*/ 0 h 428625"/>
                <a:gd name="connsiteX2" fmla="*/ 5648325 w 5648325"/>
                <a:gd name="connsiteY2" fmla="*/ 428625 h 428625"/>
                <a:gd name="connsiteX3" fmla="*/ 0 w 5648325"/>
                <a:gd name="connsiteY3" fmla="*/ 428625 h 428625"/>
                <a:gd name="connsiteX4" fmla="*/ 0 w 5648325"/>
                <a:gd name="connsiteY4" fmla="*/ 0 h 428625"/>
                <a:gd name="connsiteX0" fmla="*/ 0 w 5869781"/>
                <a:gd name="connsiteY0" fmla="*/ 2381 h 428625"/>
                <a:gd name="connsiteX1" fmla="*/ 5869781 w 5869781"/>
                <a:gd name="connsiteY1" fmla="*/ 0 h 428625"/>
                <a:gd name="connsiteX2" fmla="*/ 5869781 w 5869781"/>
                <a:gd name="connsiteY2" fmla="*/ 428625 h 428625"/>
                <a:gd name="connsiteX3" fmla="*/ 221456 w 5869781"/>
                <a:gd name="connsiteY3" fmla="*/ 428625 h 428625"/>
                <a:gd name="connsiteX4" fmla="*/ 0 w 5869781"/>
                <a:gd name="connsiteY4" fmla="*/ 2381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781" h="428625">
                  <a:moveTo>
                    <a:pt x="0" y="2381"/>
                  </a:moveTo>
                  <a:lnTo>
                    <a:pt x="5869781" y="0"/>
                  </a:lnTo>
                  <a:lnTo>
                    <a:pt x="5869781" y="428625"/>
                  </a:lnTo>
                  <a:lnTo>
                    <a:pt x="221456" y="428625"/>
                  </a:lnTo>
                  <a:lnTo>
                    <a:pt x="0" y="2381"/>
                  </a:lnTo>
                  <a:close/>
                </a:path>
              </a:pathLst>
            </a:custGeom>
            <a:solidFill>
              <a:srgbClr val="00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E508593D-8C0D-4163-9A4A-7D6922F8A0DF}"/>
              </a:ext>
            </a:extLst>
          </p:cNvPr>
          <p:cNvSpPr/>
          <p:nvPr/>
        </p:nvSpPr>
        <p:spPr>
          <a:xfrm>
            <a:off x="-411061" y="2749142"/>
            <a:ext cx="8934275" cy="830997"/>
          </a:xfrm>
          <a:prstGeom prst="rect">
            <a:avLst/>
          </a:prstGeom>
        </p:spPr>
        <p:txBody>
          <a:bodyPr wrap="square">
            <a:spAutoFit/>
          </a:bodyPr>
          <a:lstStyle/>
          <a:p>
            <a:pPr algn="ctr"/>
            <a:r>
              <a:rPr lang="vi-VN" sz="2400" b="1">
                <a:solidFill>
                  <a:schemeClr val="bg1"/>
                </a:solidFill>
                <a:latin typeface="Times New Roman" panose="02020603050405020304" pitchFamily="18" charset="0"/>
                <a:cs typeface="Times New Roman" panose="02020603050405020304" pitchFamily="18" charset="0"/>
              </a:rPr>
              <a:t>TÌNH </a:t>
            </a:r>
            <a:r>
              <a:rPr lang="vi-VN" sz="2400" b="1" dirty="0">
                <a:solidFill>
                  <a:schemeClr val="bg1"/>
                </a:solidFill>
                <a:latin typeface="Times New Roman" panose="02020603050405020304" pitchFamily="18" charset="0"/>
                <a:cs typeface="Times New Roman" panose="02020603050405020304" pitchFamily="18" charset="0"/>
              </a:rPr>
              <a:t>HÌNH KINH TẾ-XÃ </a:t>
            </a:r>
            <a:r>
              <a:rPr lang="vi-VN" sz="2400" b="1">
                <a:solidFill>
                  <a:schemeClr val="bg1"/>
                </a:solidFill>
                <a:latin typeface="Times New Roman" panose="02020603050405020304" pitchFamily="18" charset="0"/>
                <a:cs typeface="Times New Roman" panose="02020603050405020304" pitchFamily="18" charset="0"/>
              </a:rPr>
              <a:t>HỘI 9 THÁNG ĐẦU NĂM</a:t>
            </a:r>
            <a:endParaRPr lang="vi-VN" sz="2400" b="1" dirty="0">
              <a:solidFill>
                <a:schemeClr val="bg1"/>
              </a:solidFill>
              <a:latin typeface="Times New Roman" panose="02020603050405020304" pitchFamily="18" charset="0"/>
              <a:cs typeface="Times New Roman" panose="02020603050405020304" pitchFamily="18" charset="0"/>
            </a:endParaRPr>
          </a:p>
          <a:p>
            <a:pPr algn="ctr"/>
            <a:r>
              <a:rPr lang="vi-VN" sz="2400" b="1" dirty="0">
                <a:solidFill>
                  <a:schemeClr val="bg1"/>
                </a:solidFill>
                <a:latin typeface="Times New Roman" panose="02020603050405020304" pitchFamily="18" charset="0"/>
                <a:cs typeface="Times New Roman" panose="02020603050405020304" pitchFamily="18" charset="0"/>
              </a:rPr>
              <a:t>VÀ NHIỆM VỤ TRỌNG </a:t>
            </a:r>
            <a:r>
              <a:rPr lang="vi-VN" sz="2400" b="1">
                <a:solidFill>
                  <a:schemeClr val="bg1"/>
                </a:solidFill>
                <a:latin typeface="Times New Roman" panose="02020603050405020304" pitchFamily="18" charset="0"/>
                <a:cs typeface="Times New Roman" panose="02020603050405020304" pitchFamily="18" charset="0"/>
              </a:rPr>
              <a:t>TÂM 3 THÁNG CUỐI NĂM </a:t>
            </a:r>
            <a:r>
              <a:rPr lang="vi-VN" sz="2400" b="1" dirty="0">
                <a:solidFill>
                  <a:schemeClr val="bg1"/>
                </a:solidFill>
                <a:latin typeface="Times New Roman" panose="02020603050405020304" pitchFamily="18" charset="0"/>
                <a:cs typeface="Times New Roman" panose="02020603050405020304" pitchFamily="18" charset="0"/>
              </a:rPr>
              <a:t>2023</a:t>
            </a:r>
          </a:p>
        </p:txBody>
      </p:sp>
      <p:pic>
        <p:nvPicPr>
          <p:cNvPr id="23" name="Picture 22">
            <a:extLst>
              <a:ext uri="{FF2B5EF4-FFF2-40B4-BE49-F238E27FC236}">
                <a16:creationId xmlns:a16="http://schemas.microsoft.com/office/drawing/2014/main" id="{AFF07513-015F-41A9-A359-F024D1A33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208" y="470420"/>
            <a:ext cx="1964164" cy="1988507"/>
          </a:xfrm>
          <a:prstGeom prst="rect">
            <a:avLst/>
          </a:prstGeom>
        </p:spPr>
      </p:pic>
    </p:spTree>
    <p:extLst>
      <p:ext uri="{BB962C8B-B14F-4D97-AF65-F5344CB8AC3E}">
        <p14:creationId xmlns:p14="http://schemas.microsoft.com/office/powerpoint/2010/main" val="15963291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46F163C-66BC-C7A6-BB15-9C16C1787CC5}"/>
              </a:ext>
            </a:extLst>
          </p:cNvPr>
          <p:cNvGraphicFramePr>
            <a:graphicFrameLocks/>
          </p:cNvGraphicFramePr>
          <p:nvPr/>
        </p:nvGraphicFramePr>
        <p:xfrm>
          <a:off x="6342548" y="638547"/>
          <a:ext cx="5228457" cy="358232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06D03D79-0B62-8633-2463-3F508B07C798}"/>
              </a:ext>
            </a:extLst>
          </p:cNvPr>
          <p:cNvSpPr txBox="1">
            <a:spLocks/>
          </p:cNvSpPr>
          <p:nvPr/>
        </p:nvSpPr>
        <p:spPr>
          <a:xfrm>
            <a:off x="6649803" y="4220873"/>
            <a:ext cx="434549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1800" b="1">
                <a:solidFill>
                  <a:srgbClr val="FF0000"/>
                </a:solidFill>
                <a:cs typeface="Arial" panose="020B0604020202020204" pitchFamily="34" charset="0"/>
              </a:rPr>
              <a:t>CƠ CẤU KINH TẾ 9 THÁNG NĂM 2023</a:t>
            </a:r>
          </a:p>
          <a:p>
            <a:pPr>
              <a:lnSpc>
                <a:spcPct val="100000"/>
              </a:lnSpc>
            </a:pPr>
            <a:endParaRPr lang="vi-VN" sz="2800" b="1" dirty="0">
              <a:solidFill>
                <a:srgbClr val="064273"/>
              </a:solidFill>
              <a:ea typeface="+mn-ea"/>
              <a:cs typeface="Arial" panose="020B0604020202020204" pitchFamily="34" charset="0"/>
            </a:endParaRPr>
          </a:p>
        </p:txBody>
      </p:sp>
      <p:graphicFrame>
        <p:nvGraphicFramePr>
          <p:cNvPr id="5" name="Chart 4">
            <a:extLst>
              <a:ext uri="{FF2B5EF4-FFF2-40B4-BE49-F238E27FC236}">
                <a16:creationId xmlns:a16="http://schemas.microsoft.com/office/drawing/2014/main" id="{75A55BE3-D598-1BB1-2774-416D11B1FB7C}"/>
              </a:ext>
            </a:extLst>
          </p:cNvPr>
          <p:cNvGraphicFramePr>
            <a:graphicFrameLocks/>
          </p:cNvGraphicFramePr>
          <p:nvPr/>
        </p:nvGraphicFramePr>
        <p:xfrm>
          <a:off x="562062" y="638546"/>
          <a:ext cx="5466825" cy="3582327"/>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E6639C72-69F2-1AB3-FDD1-BBD1532EF732}"/>
              </a:ext>
            </a:extLst>
          </p:cNvPr>
          <p:cNvSpPr txBox="1">
            <a:spLocks/>
          </p:cNvSpPr>
          <p:nvPr/>
        </p:nvSpPr>
        <p:spPr>
          <a:xfrm>
            <a:off x="1062475" y="4213695"/>
            <a:ext cx="4807337"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000" b="1">
                <a:solidFill>
                  <a:srgbClr val="00B050"/>
                </a:solidFill>
                <a:cs typeface="Arial" panose="020B0604020202020204" pitchFamily="34" charset="0"/>
              </a:rPr>
              <a:t>CƠ CẤU KINH TẾ 9 THÁNG NĂM 2022</a:t>
            </a:r>
          </a:p>
          <a:p>
            <a:pPr>
              <a:lnSpc>
                <a:spcPct val="100000"/>
              </a:lnSpc>
            </a:pPr>
            <a:endParaRPr lang="vi-VN" sz="2800" b="1" dirty="0">
              <a:solidFill>
                <a:srgbClr val="064273"/>
              </a:solidFill>
              <a:ea typeface="+mn-ea"/>
              <a:cs typeface="Arial" panose="020B0604020202020204" pitchFamily="34" charset="0"/>
            </a:endParaRPr>
          </a:p>
        </p:txBody>
      </p:sp>
      <p:sp>
        <p:nvSpPr>
          <p:cNvPr id="3" name="TextBox 2">
            <a:extLst>
              <a:ext uri="{FF2B5EF4-FFF2-40B4-BE49-F238E27FC236}">
                <a16:creationId xmlns:a16="http://schemas.microsoft.com/office/drawing/2014/main" id="{9C4B6EDD-2FF8-1579-A98A-96F6002EC4FF}"/>
              </a:ext>
            </a:extLst>
          </p:cNvPr>
          <p:cNvSpPr txBox="1"/>
          <p:nvPr/>
        </p:nvSpPr>
        <p:spPr>
          <a:xfrm>
            <a:off x="562062" y="97421"/>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Cơ cấu GRDP 9 tháng đầu năm 2023 so với cùng kỳ năm 2022</a:t>
            </a:r>
          </a:p>
        </p:txBody>
      </p:sp>
      <p:sp>
        <p:nvSpPr>
          <p:cNvPr id="4" name="TextBox 3">
            <a:extLst>
              <a:ext uri="{FF2B5EF4-FFF2-40B4-BE49-F238E27FC236}">
                <a16:creationId xmlns:a16="http://schemas.microsoft.com/office/drawing/2014/main" id="{6F7A86B9-0DB5-3970-A9B2-D9B62430A14A}"/>
              </a:ext>
            </a:extLst>
          </p:cNvPr>
          <p:cNvSpPr txBox="1"/>
          <p:nvPr/>
        </p:nvSpPr>
        <p:spPr>
          <a:xfrm>
            <a:off x="562062" y="4505036"/>
            <a:ext cx="11316749" cy="2369880"/>
          </a:xfrm>
          <a:prstGeom prst="rect">
            <a:avLst/>
          </a:prstGeom>
          <a:noFill/>
        </p:spPr>
        <p:txBody>
          <a:bodyPr wrap="square">
            <a:spAutoFit/>
          </a:body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b="0" kern="1200">
                <a:solidFill>
                  <a:schemeClr val="dk1"/>
                </a:solidFill>
                <a:effectLst/>
                <a:latin typeface="Times New Roman" panose="02020603050405020304" pitchFamily="18" charset="0"/>
                <a:ea typeface="+mn-ea"/>
                <a:cs typeface="Times New Roman" panose="02020603050405020304" pitchFamily="18" charset="0"/>
              </a:rPr>
              <a:t>Chuyển dịch cơ cấu kinh tế đúng hướng, giảm khu vực nông, lâm, thủy sản và tăng khu vực công nghiệp – xây dựng và dịch vụ:</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Nông, lâm, thủy sản giảm 0,51%</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a:solidFill>
                  <a:schemeClr val="dk1"/>
                </a:solidFill>
                <a:latin typeface="Times New Roman" panose="02020603050405020304" pitchFamily="18" charset="0"/>
                <a:cs typeface="Times New Roman" panose="02020603050405020304" pitchFamily="18" charset="0"/>
              </a:rPr>
              <a:t>Công nghiệp – xây dựng tăng 0,03%</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Dịch vụ tăng 0,52%</a:t>
            </a:r>
          </a:p>
          <a:p>
            <a:pPr marL="612000" marR="0" lvl="0" indent="-342900" algn="l"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a:solidFill>
                  <a:schemeClr val="dk1"/>
                </a:solidFill>
                <a:latin typeface="Times New Roman" panose="02020603050405020304" pitchFamily="18" charset="0"/>
                <a:cs typeface="Times New Roman" panose="02020603050405020304" pitchFamily="18" charset="0"/>
              </a:rPr>
              <a:t>Thuế sản phẩm trừ trợ cấp sản phẩm giảm 0,04%</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75071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694888" y="140296"/>
            <a:ext cx="7788003"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II. THỰC HIỆN CÁC CHỈ TIÊU CỦA CẤP HUYỆN</a:t>
            </a:r>
          </a:p>
        </p:txBody>
      </p:sp>
      <p:sp>
        <p:nvSpPr>
          <p:cNvPr id="2" name="TextBox 1">
            <a:extLst>
              <a:ext uri="{FF2B5EF4-FFF2-40B4-BE49-F238E27FC236}">
                <a16:creationId xmlns:a16="http://schemas.microsoft.com/office/drawing/2014/main" id="{9CC5DA20-2217-BBB5-ABE1-A4802EFDECC4}"/>
              </a:ext>
            </a:extLst>
          </p:cNvPr>
          <p:cNvSpPr txBox="1"/>
          <p:nvPr/>
        </p:nvSpPr>
        <p:spPr>
          <a:xfrm>
            <a:off x="1096022" y="616842"/>
            <a:ext cx="10111670"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1. Kết quả thực hiện chỉ tiêu Tổng giá trị sản phẩm của từng địa phương:</a:t>
            </a:r>
            <a:endParaRPr lang="vi-VN" b="1">
              <a:solidFill>
                <a:srgbClr val="FF0000"/>
              </a:solidFill>
              <a:latin typeface="+mj-lt"/>
              <a:cs typeface="Arial" panose="020B0604020202020204" pitchFamily="34" charset="0"/>
            </a:endParaRPr>
          </a:p>
        </p:txBody>
      </p:sp>
      <p:graphicFrame>
        <p:nvGraphicFramePr>
          <p:cNvPr id="3" name="Chart 2">
            <a:extLst>
              <a:ext uri="{FF2B5EF4-FFF2-40B4-BE49-F238E27FC236}">
                <a16:creationId xmlns:a16="http://schemas.microsoft.com/office/drawing/2014/main" id="{2C742E60-ED4F-C870-F665-DD535A28480A}"/>
              </a:ext>
            </a:extLst>
          </p:cNvPr>
          <p:cNvGraphicFramePr>
            <a:graphicFrameLocks/>
          </p:cNvGraphicFramePr>
          <p:nvPr/>
        </p:nvGraphicFramePr>
        <p:xfrm>
          <a:off x="453006" y="1147909"/>
          <a:ext cx="10620462" cy="55045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7178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38A3ED9-DC1A-7623-0986-EEE26CDF7043}"/>
              </a:ext>
            </a:extLst>
          </p:cNvPr>
          <p:cNvSpPr txBox="1"/>
          <p:nvPr/>
        </p:nvSpPr>
        <p:spPr>
          <a:xfrm>
            <a:off x="1392572" y="222309"/>
            <a:ext cx="961467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Cơ cấuTổng giá trị sản phẩm</a:t>
            </a:r>
          </a:p>
        </p:txBody>
      </p:sp>
      <p:graphicFrame>
        <p:nvGraphicFramePr>
          <p:cNvPr id="3" name="Chart 2">
            <a:extLst>
              <a:ext uri="{FF2B5EF4-FFF2-40B4-BE49-F238E27FC236}">
                <a16:creationId xmlns:a16="http://schemas.microsoft.com/office/drawing/2014/main" id="{659F9893-0E26-DEB3-05F8-2A0B459E9F1B}"/>
              </a:ext>
            </a:extLst>
          </p:cNvPr>
          <p:cNvGraphicFramePr>
            <a:graphicFrameLocks/>
          </p:cNvGraphicFramePr>
          <p:nvPr>
            <p:extLst>
              <p:ext uri="{D42A27DB-BD31-4B8C-83A1-F6EECF244321}">
                <p14:modId xmlns:p14="http://schemas.microsoft.com/office/powerpoint/2010/main" val="4146091984"/>
              </p:ext>
            </p:extLst>
          </p:nvPr>
        </p:nvGraphicFramePr>
        <p:xfrm>
          <a:off x="352339" y="1006679"/>
          <a:ext cx="7734648" cy="55139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41FA3E48-8796-59CD-93B2-2BF250E0309C}"/>
              </a:ext>
            </a:extLst>
          </p:cNvPr>
          <p:cNvGraphicFramePr>
            <a:graphicFrameLocks noGrp="1"/>
          </p:cNvGraphicFramePr>
          <p:nvPr>
            <p:extLst>
              <p:ext uri="{D42A27DB-BD31-4B8C-83A1-F6EECF244321}">
                <p14:modId xmlns:p14="http://schemas.microsoft.com/office/powerpoint/2010/main" val="3844795445"/>
              </p:ext>
            </p:extLst>
          </p:nvPr>
        </p:nvGraphicFramePr>
        <p:xfrm>
          <a:off x="8205555" y="1847850"/>
          <a:ext cx="3937000" cy="31623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1783388888"/>
                    </a:ext>
                  </a:extLst>
                </a:gridCol>
                <a:gridCol w="2374900">
                  <a:extLst>
                    <a:ext uri="{9D8B030D-6E8A-4147-A177-3AD203B41FA5}">
                      <a16:colId xmlns:a16="http://schemas.microsoft.com/office/drawing/2014/main" val="371083095"/>
                    </a:ext>
                  </a:extLst>
                </a:gridCol>
                <a:gridCol w="952500">
                  <a:extLst>
                    <a:ext uri="{9D8B030D-6E8A-4147-A177-3AD203B41FA5}">
                      <a16:colId xmlns:a16="http://schemas.microsoft.com/office/drawing/2014/main" val="4026406149"/>
                    </a:ext>
                  </a:extLst>
                </a:gridCol>
              </a:tblGrid>
              <a:tr h="419100">
                <a:tc>
                  <a:txBody>
                    <a:bodyPr/>
                    <a:lstStyle/>
                    <a:p>
                      <a:pPr algn="ctr" fontAlgn="ctr"/>
                      <a:r>
                        <a:rPr lang="vi-VN" sz="1400" u="none" strike="noStrike">
                          <a:effectLst/>
                          <a:latin typeface="+mj-lt"/>
                        </a:rPr>
                        <a:t>STT</a:t>
                      </a:r>
                      <a:endParaRPr lang="vi-VN" sz="14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Huyện/thị xã/thành phố</a:t>
                      </a:r>
                      <a:endParaRPr lang="vi-VN" sz="13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Cơ cấu</a:t>
                      </a:r>
                      <a:br>
                        <a:rPr lang="vi-VN" sz="1300" u="none" strike="noStrike">
                          <a:effectLst/>
                          <a:latin typeface="+mj-lt"/>
                        </a:rPr>
                      </a:br>
                      <a:r>
                        <a:rPr lang="vi-VN" sz="1300" u="none" strike="noStrike">
                          <a:effectLst/>
                          <a:latin typeface="+mj-lt"/>
                        </a:rPr>
                        <a:t>(%)</a:t>
                      </a:r>
                      <a:endParaRPr lang="vi-VN" sz="13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3711388"/>
                  </a:ext>
                </a:extLst>
              </a:tr>
              <a:tr h="228600">
                <a:tc>
                  <a:txBody>
                    <a:bodyPr/>
                    <a:lstStyle/>
                    <a:p>
                      <a:pPr algn="ctr" fontAlgn="ctr"/>
                      <a:r>
                        <a:rPr lang="vi-VN" sz="1300" u="none" strike="noStrike">
                          <a:effectLst/>
                          <a:latin typeface="+mj-lt"/>
                        </a:rPr>
                        <a:t> </a:t>
                      </a:r>
                      <a:endParaRPr lang="vi-VN" sz="13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b="1" u="none" strike="noStrike">
                          <a:effectLst/>
                          <a:latin typeface="+mj-lt"/>
                        </a:rPr>
                        <a:t>Tổng số toàn tỉnh</a:t>
                      </a:r>
                      <a:endParaRPr lang="vi-VN" sz="1300" b="1"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b="1" u="none" strike="noStrike">
                          <a:effectLst/>
                          <a:latin typeface="+mj-lt"/>
                        </a:rPr>
                        <a:t>100,00</a:t>
                      </a:r>
                      <a:endParaRPr lang="vi-VN" sz="1300" b="1"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971729"/>
                  </a:ext>
                </a:extLst>
              </a:tr>
              <a:tr h="228600">
                <a:tc>
                  <a:txBody>
                    <a:bodyPr/>
                    <a:lstStyle/>
                    <a:p>
                      <a:pPr algn="ctr" fontAlgn="ctr"/>
                      <a:r>
                        <a:rPr lang="vi-VN" sz="1300" u="none" strike="noStrike">
                          <a:effectLst/>
                          <a:latin typeface="+mj-lt"/>
                        </a:rPr>
                        <a:t>1</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TP Quy Nhơn</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36,60</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8460061"/>
                  </a:ext>
                </a:extLst>
              </a:tr>
              <a:tr h="228600">
                <a:tc>
                  <a:txBody>
                    <a:bodyPr/>
                    <a:lstStyle/>
                    <a:p>
                      <a:pPr algn="ctr" fontAlgn="ctr"/>
                      <a:r>
                        <a:rPr lang="vi-VN" sz="1300" u="none" strike="noStrike">
                          <a:effectLst/>
                          <a:latin typeface="+mj-lt"/>
                        </a:rPr>
                        <a:t>2</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Thị xã An Nhơn</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14,14</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0193692"/>
                  </a:ext>
                </a:extLst>
              </a:tr>
              <a:tr h="228600">
                <a:tc>
                  <a:txBody>
                    <a:bodyPr/>
                    <a:lstStyle/>
                    <a:p>
                      <a:pPr algn="ctr" fontAlgn="ctr"/>
                      <a:r>
                        <a:rPr lang="vi-VN" sz="1300" u="none" strike="noStrike">
                          <a:effectLst/>
                          <a:latin typeface="+mj-lt"/>
                        </a:rPr>
                        <a:t>3</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Thị xã Hoài Nhơn</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11,08</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3958873"/>
                  </a:ext>
                </a:extLst>
              </a:tr>
              <a:tr h="228600">
                <a:tc>
                  <a:txBody>
                    <a:bodyPr/>
                    <a:lstStyle/>
                    <a:p>
                      <a:pPr algn="ctr" fontAlgn="ctr"/>
                      <a:r>
                        <a:rPr lang="vi-VN" sz="1300" u="none" strike="noStrike">
                          <a:effectLst/>
                          <a:latin typeface="+mj-lt"/>
                        </a:rPr>
                        <a:t>4</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 Phù Cát</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9,46</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024989"/>
                  </a:ext>
                </a:extLst>
              </a:tr>
              <a:tr h="228600">
                <a:tc>
                  <a:txBody>
                    <a:bodyPr/>
                    <a:lstStyle/>
                    <a:p>
                      <a:pPr algn="ctr" fontAlgn="ctr"/>
                      <a:r>
                        <a:rPr lang="vi-VN" sz="1300" u="none" strike="noStrike">
                          <a:effectLst/>
                          <a:latin typeface="+mj-lt"/>
                        </a:rPr>
                        <a:t>5</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 Phù Mỹ</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8,53</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9367613"/>
                  </a:ext>
                </a:extLst>
              </a:tr>
              <a:tr h="228600">
                <a:tc>
                  <a:txBody>
                    <a:bodyPr/>
                    <a:lstStyle/>
                    <a:p>
                      <a:pPr algn="ctr" fontAlgn="ctr"/>
                      <a:r>
                        <a:rPr lang="vi-VN" sz="1300" u="none" strike="noStrike">
                          <a:effectLst/>
                          <a:latin typeface="+mj-lt"/>
                        </a:rPr>
                        <a:t>6</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 Tuy Phước</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7,84</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4942174"/>
                  </a:ext>
                </a:extLst>
              </a:tr>
              <a:tr h="228600">
                <a:tc>
                  <a:txBody>
                    <a:bodyPr/>
                    <a:lstStyle/>
                    <a:p>
                      <a:pPr algn="ctr" fontAlgn="ctr"/>
                      <a:r>
                        <a:rPr lang="vi-VN" sz="1300" u="none" strike="noStrike">
                          <a:effectLst/>
                          <a:latin typeface="+mj-lt"/>
                        </a:rPr>
                        <a:t>7</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 Tây Sơn</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4,68</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1352724"/>
                  </a:ext>
                </a:extLst>
              </a:tr>
              <a:tr h="228600">
                <a:tc>
                  <a:txBody>
                    <a:bodyPr/>
                    <a:lstStyle/>
                    <a:p>
                      <a:pPr algn="ctr" fontAlgn="ctr"/>
                      <a:r>
                        <a:rPr lang="vi-VN" sz="1300" u="none" strike="noStrike">
                          <a:effectLst/>
                          <a:latin typeface="+mj-lt"/>
                        </a:rPr>
                        <a:t>8</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 Hoài Ân</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3,39</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0798045"/>
                  </a:ext>
                </a:extLst>
              </a:tr>
              <a:tr h="228600">
                <a:tc>
                  <a:txBody>
                    <a:bodyPr/>
                    <a:lstStyle/>
                    <a:p>
                      <a:pPr algn="ctr" fontAlgn="ctr"/>
                      <a:r>
                        <a:rPr lang="vi-VN" sz="1300" u="none" strike="noStrike">
                          <a:effectLst/>
                          <a:latin typeface="+mj-lt"/>
                        </a:rPr>
                        <a:t>9</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 Vân Canh</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2,07</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7381926"/>
                  </a:ext>
                </a:extLst>
              </a:tr>
              <a:tr h="228600">
                <a:tc>
                  <a:txBody>
                    <a:bodyPr/>
                    <a:lstStyle/>
                    <a:p>
                      <a:pPr algn="ctr" fontAlgn="ctr"/>
                      <a:r>
                        <a:rPr lang="vi-VN" sz="1300" u="none" strike="noStrike">
                          <a:effectLst/>
                          <a:latin typeface="+mj-lt"/>
                        </a:rPr>
                        <a:t>10</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 Vĩnh Thạnh</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1,61</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4989331"/>
                  </a:ext>
                </a:extLst>
              </a:tr>
              <a:tr h="228600">
                <a:tc>
                  <a:txBody>
                    <a:bodyPr/>
                    <a:lstStyle/>
                    <a:p>
                      <a:pPr algn="ctr" fontAlgn="ctr"/>
                      <a:r>
                        <a:rPr lang="vi-VN" sz="1300" u="none" strike="noStrike">
                          <a:effectLst/>
                          <a:latin typeface="+mj-lt"/>
                        </a:rPr>
                        <a:t>11</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Huyện An Lão</a:t>
                      </a:r>
                      <a:endParaRPr lang="vi-VN" sz="13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u="none" strike="noStrike">
                          <a:effectLst/>
                          <a:latin typeface="+mj-lt"/>
                        </a:rPr>
                        <a:t>0,60</a:t>
                      </a:r>
                      <a:endParaRPr lang="vi-VN" sz="1300" b="0" i="0" u="none" strike="noStrike">
                        <a:solidFill>
                          <a:srgbClr val="000000"/>
                        </a:solidFill>
                        <a:effectLst/>
                        <a:latin typeface="+mj-lt"/>
                      </a:endParaRPr>
                    </a:p>
                  </a:txBody>
                  <a:tcPr marL="0" marR="1143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26850"/>
                  </a:ext>
                </a:extLst>
              </a:tr>
            </a:tbl>
          </a:graphicData>
        </a:graphic>
      </p:graphicFrame>
    </p:spTree>
    <p:extLst>
      <p:ext uri="{BB962C8B-B14F-4D97-AF65-F5344CB8AC3E}">
        <p14:creationId xmlns:p14="http://schemas.microsoft.com/office/powerpoint/2010/main" val="2518956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marL="342900" indent="-342900">
              <a:lnSpc>
                <a:spcPct val="100000"/>
              </a:lnSpc>
              <a:buAutoNum type="arabicPeriod"/>
            </a:pP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a:latin typeface="Times New Roman" panose="02020603050405020304" pitchFamily="18" charset="0"/>
                <a:cs typeface="Times New Roman" panose="02020603050405020304" pitchFamily="18" charset="0"/>
              </a:rPr>
              <a:t>Thành </a:t>
            </a:r>
            <a:r>
              <a:rPr lang="en-US" b="1" dirty="0" err="1">
                <a:latin typeface="Times New Roman" panose="02020603050405020304" pitchFamily="18" charset="0"/>
                <a:cs typeface="Times New Roman" panose="02020603050405020304" pitchFamily="18" charset="0"/>
              </a:rPr>
              <a:t>phố</a:t>
            </a:r>
            <a:r>
              <a:rPr lang="en-US" b="1" dirty="0">
                <a:latin typeface="Times New Roman" panose="02020603050405020304" pitchFamily="18" charset="0"/>
                <a:cs typeface="Times New Roman" panose="02020603050405020304" pitchFamily="18" charset="0"/>
              </a:rPr>
              <a:t> Quy </a:t>
            </a:r>
            <a:r>
              <a:rPr lang="en-US" b="1" dirty="0" err="1">
                <a:latin typeface="Times New Roman" panose="02020603050405020304" pitchFamily="18" charset="0"/>
                <a:cs typeface="Times New Roman" panose="02020603050405020304" pitchFamily="18" charset="0"/>
              </a:rPr>
              <a:t>Nhơn</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6" name="Table 5">
            <a:extLst>
              <a:ext uri="{FF2B5EF4-FFF2-40B4-BE49-F238E27FC236}">
                <a16:creationId xmlns:a16="http://schemas.microsoft.com/office/drawing/2014/main" id="{8C0A94E0-49CD-D00E-C833-B09EB423F6A8}"/>
              </a:ext>
            </a:extLst>
          </p:cNvPr>
          <p:cNvGraphicFramePr>
            <a:graphicFrameLocks noGrp="1"/>
          </p:cNvGraphicFramePr>
          <p:nvPr>
            <p:extLst>
              <p:ext uri="{D42A27DB-BD31-4B8C-83A1-F6EECF244321}">
                <p14:modId xmlns:p14="http://schemas.microsoft.com/office/powerpoint/2010/main" val="121388544"/>
              </p:ext>
            </p:extLst>
          </p:nvPr>
        </p:nvGraphicFramePr>
        <p:xfrm>
          <a:off x="159391" y="333162"/>
          <a:ext cx="11811700" cy="6170669"/>
        </p:xfrm>
        <a:graphic>
          <a:graphicData uri="http://schemas.openxmlformats.org/drawingml/2006/table">
            <a:tbl>
              <a:tblPr>
                <a:tableStyleId>{5C22544A-7EE6-4342-B048-85BDC9FD1C3A}</a:tableStyleId>
              </a:tblPr>
              <a:tblGrid>
                <a:gridCol w="703675">
                  <a:extLst>
                    <a:ext uri="{9D8B030D-6E8A-4147-A177-3AD203B41FA5}">
                      <a16:colId xmlns:a16="http://schemas.microsoft.com/office/drawing/2014/main" val="3143184981"/>
                    </a:ext>
                  </a:extLst>
                </a:gridCol>
                <a:gridCol w="3417854">
                  <a:extLst>
                    <a:ext uri="{9D8B030D-6E8A-4147-A177-3AD203B41FA5}">
                      <a16:colId xmlns:a16="http://schemas.microsoft.com/office/drawing/2014/main" val="804777466"/>
                    </a:ext>
                  </a:extLst>
                </a:gridCol>
                <a:gridCol w="893955">
                  <a:extLst>
                    <a:ext uri="{9D8B030D-6E8A-4147-A177-3AD203B41FA5}">
                      <a16:colId xmlns:a16="http://schemas.microsoft.com/office/drawing/2014/main" val="3835100935"/>
                    </a:ext>
                  </a:extLst>
                </a:gridCol>
                <a:gridCol w="1235023">
                  <a:extLst>
                    <a:ext uri="{9D8B030D-6E8A-4147-A177-3AD203B41FA5}">
                      <a16:colId xmlns:a16="http://schemas.microsoft.com/office/drawing/2014/main" val="103560590"/>
                    </a:ext>
                  </a:extLst>
                </a:gridCol>
                <a:gridCol w="1195530">
                  <a:extLst>
                    <a:ext uri="{9D8B030D-6E8A-4147-A177-3AD203B41FA5}">
                      <a16:colId xmlns:a16="http://schemas.microsoft.com/office/drawing/2014/main" val="1705466376"/>
                    </a:ext>
                  </a:extLst>
                </a:gridCol>
                <a:gridCol w="761120">
                  <a:extLst>
                    <a:ext uri="{9D8B030D-6E8A-4147-A177-3AD203B41FA5}">
                      <a16:colId xmlns:a16="http://schemas.microsoft.com/office/drawing/2014/main" val="1751321329"/>
                    </a:ext>
                  </a:extLst>
                </a:gridCol>
                <a:gridCol w="761120">
                  <a:extLst>
                    <a:ext uri="{9D8B030D-6E8A-4147-A177-3AD203B41FA5}">
                      <a16:colId xmlns:a16="http://schemas.microsoft.com/office/drawing/2014/main" val="456699035"/>
                    </a:ext>
                  </a:extLst>
                </a:gridCol>
                <a:gridCol w="1006233">
                  <a:extLst>
                    <a:ext uri="{9D8B030D-6E8A-4147-A177-3AD203B41FA5}">
                      <a16:colId xmlns:a16="http://schemas.microsoft.com/office/drawing/2014/main" val="2916720063"/>
                    </a:ext>
                  </a:extLst>
                </a:gridCol>
                <a:gridCol w="1032990">
                  <a:extLst>
                    <a:ext uri="{9D8B030D-6E8A-4147-A177-3AD203B41FA5}">
                      <a16:colId xmlns:a16="http://schemas.microsoft.com/office/drawing/2014/main" val="1093495923"/>
                    </a:ext>
                  </a:extLst>
                </a:gridCol>
                <a:gridCol w="804200">
                  <a:extLst>
                    <a:ext uri="{9D8B030D-6E8A-4147-A177-3AD203B41FA5}">
                      <a16:colId xmlns:a16="http://schemas.microsoft.com/office/drawing/2014/main" val="3912319339"/>
                    </a:ext>
                  </a:extLst>
                </a:gridCol>
              </a:tblGrid>
              <a:tr h="314275">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KH 2023 UBND  tại VB số 20/UBND-TH tỉnh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Kết quả thực hiện 9 tháng năm 2023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Lũy</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kế</a:t>
                      </a:r>
                      <a:r>
                        <a:rPr lang="en-US" sz="1200" b="1" u="none" strike="noStrike" dirty="0">
                          <a:effectLst/>
                          <a:latin typeface="Times New Roman" panose="02020603050405020304" pitchFamily="18" charset="0"/>
                          <a:cs typeface="Times New Roman" panose="02020603050405020304" pitchFamily="18" charset="0"/>
                        </a:rPr>
                        <a:t> 9 </a:t>
                      </a:r>
                      <a:r>
                        <a:rPr lang="en-US" sz="1200" b="1" u="none" strike="noStrike" dirty="0" err="1">
                          <a:effectLst/>
                          <a:latin typeface="Times New Roman" panose="02020603050405020304" pitchFamily="18" charset="0"/>
                          <a:cs typeface="Times New Roman" panose="02020603050405020304" pitchFamily="18" charset="0"/>
                        </a:rPr>
                        <a:t>tháng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đầu</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năm</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với</a:t>
                      </a:r>
                      <a:r>
                        <a:rPr lang="en-US" sz="1200" b="1" u="none" strike="noStrike" dirty="0">
                          <a:effectLst/>
                          <a:latin typeface="Times New Roman" panose="02020603050405020304" pitchFamily="18" charset="0"/>
                          <a:cs typeface="Times New Roman" panose="02020603050405020304" pitchFamily="18" charset="0"/>
                        </a:rPr>
                        <a: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833894"/>
                  </a:ext>
                </a:extLst>
              </a:tr>
              <a:tr h="57639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Cùng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kỳ</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KH </a:t>
                      </a:r>
                      <a:r>
                        <a:rPr lang="en-US" sz="1200" b="1" u="none" strike="noStrike" dirty="0" err="1">
                          <a:effectLst/>
                          <a:latin typeface="Times New Roman" panose="02020603050405020304" pitchFamily="18" charset="0"/>
                          <a:cs typeface="Times New Roman" panose="02020603050405020304" pitchFamily="18" charset="0"/>
                        </a:rPr>
                        <a:t>năm</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06086681"/>
                  </a:ext>
                </a:extLst>
              </a:tr>
              <a:tr h="171547">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8</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71547">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60.032.876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42.306.872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70,47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17.726.004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60.032.876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3507193"/>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2.151.653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1.595.074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-0,02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74,13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556.579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2.151.653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0305083"/>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36.792.117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25.087.148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68,19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11.704.969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36.792.117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8316565"/>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26.380.172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18.131.053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68,73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8.249.119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26.380.172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9055050"/>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10.411.945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6.956.095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14,11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66,81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3.455.850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10.411.945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70208"/>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21.089.106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15.624.650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74,09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5.464.456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21.089.106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2103678"/>
                  </a:ext>
                </a:extLst>
              </a:tr>
              <a:tr h="171547">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Tốc độ tăng giá trị sản phẩm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8,58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15,28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8,58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7463677"/>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-0,02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0738451"/>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Công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và</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xây</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dựng</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18,82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9721547"/>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30,81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9705793"/>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14,11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7588492"/>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8,82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1655515"/>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1.030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1.030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272047"/>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Tổng thu ngân sách trên địa bàn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3.221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1.801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1.420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3.221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4427212"/>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Thu tiền sử dụng đất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9516067"/>
                  </a:ext>
                </a:extLst>
              </a:tr>
              <a:tr h="34309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Tỷ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51.854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37.600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14.254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51.854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7993542"/>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2846433"/>
                  </a:ext>
                </a:extLst>
              </a:tr>
              <a:tr h="2375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dirty="0">
                          <a:solidFill>
                            <a:srgbClr val="000000"/>
                          </a:solidFill>
                          <a:effectLst/>
                          <a:latin typeface="Times New Roman" panose="02020603050405020304" pitchFamily="18" charset="0"/>
                        </a:rPr>
                        <a:t>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3147120"/>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Giảm tỷ lệ nghèo đa chiều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000000"/>
                          </a:solidFill>
                          <a:effectLst/>
                          <a:latin typeface="Times New Roman" panose="02020603050405020304" pitchFamily="18" charset="0"/>
                        </a:rPr>
                        <a:t>0,11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000000"/>
                          </a:solidFill>
                          <a:effectLst/>
                          <a:latin typeface="Times New Roman" panose="02020603050405020304" pitchFamily="18" charset="0"/>
                        </a:rPr>
                        <a:t>0,11 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000000"/>
                          </a:solidFill>
                          <a:effectLst/>
                          <a:latin typeface="Times New Roman" panose="02020603050405020304" pitchFamily="18" charset="0"/>
                        </a:rPr>
                        <a:t>0,11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2997361"/>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0477505"/>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6.432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5137661"/>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Đào tạo nghề lao động nông thôn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155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155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4766608"/>
                  </a:ext>
                </a:extLst>
              </a:tr>
              <a:tr h="17154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0406730"/>
                  </a:ext>
                </a:extLst>
              </a:tr>
              <a:tr h="26446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685328"/>
                  </a:ext>
                </a:extLst>
              </a:tr>
              <a:tr h="15454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4832306"/>
                  </a:ext>
                </a:extLst>
              </a:tr>
            </a:tbl>
          </a:graphicData>
        </a:graphic>
      </p:graphicFrame>
    </p:spTree>
    <p:extLst>
      <p:ext uri="{BB962C8B-B14F-4D97-AF65-F5344CB8AC3E}">
        <p14:creationId xmlns:p14="http://schemas.microsoft.com/office/powerpoint/2010/main" val="3443898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2.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a:latin typeface="Times New Roman" panose="02020603050405020304" pitchFamily="18" charset="0"/>
                <a:cs typeface="Times New Roman" panose="02020603050405020304" pitchFamily="18" charset="0"/>
              </a:rPr>
              <a:t>Thị </a:t>
            </a:r>
            <a:r>
              <a:rPr lang="en-US" b="1" dirty="0" err="1">
                <a:latin typeface="Times New Roman" panose="02020603050405020304" pitchFamily="18" charset="0"/>
                <a:cs typeface="Times New Roman" panose="02020603050405020304" pitchFamily="18" charset="0"/>
              </a:rPr>
              <a:t>xã</a:t>
            </a:r>
            <a:r>
              <a:rPr lang="en-US" b="1" dirty="0">
                <a:latin typeface="Times New Roman" panose="02020603050405020304" pitchFamily="18" charset="0"/>
                <a:cs typeface="Times New Roman" panose="02020603050405020304" pitchFamily="18" charset="0"/>
              </a:rPr>
              <a:t> An </a:t>
            </a:r>
            <a:r>
              <a:rPr lang="en-US" b="1" dirty="0" err="1">
                <a:latin typeface="Times New Roman" panose="02020603050405020304" pitchFamily="18" charset="0"/>
                <a:cs typeface="Times New Roman" panose="02020603050405020304" pitchFamily="18" charset="0"/>
              </a:rPr>
              <a:t>Nhơn</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3" name="Table 2">
            <a:extLst>
              <a:ext uri="{FF2B5EF4-FFF2-40B4-BE49-F238E27FC236}">
                <a16:creationId xmlns:a16="http://schemas.microsoft.com/office/drawing/2014/main" id="{9A1C274D-CA6E-48B8-309E-BCA4369AE1AD}"/>
              </a:ext>
            </a:extLst>
          </p:cNvPr>
          <p:cNvGraphicFramePr>
            <a:graphicFrameLocks noGrp="1"/>
          </p:cNvGraphicFramePr>
          <p:nvPr>
            <p:extLst>
              <p:ext uri="{D42A27DB-BD31-4B8C-83A1-F6EECF244321}">
                <p14:modId xmlns:p14="http://schemas.microsoft.com/office/powerpoint/2010/main" val="1825446047"/>
              </p:ext>
            </p:extLst>
          </p:nvPr>
        </p:nvGraphicFramePr>
        <p:xfrm>
          <a:off x="260059" y="419449"/>
          <a:ext cx="11627140" cy="6412144"/>
        </p:xfrm>
        <a:graphic>
          <a:graphicData uri="http://schemas.openxmlformats.org/drawingml/2006/table">
            <a:tbl>
              <a:tblPr>
                <a:tableStyleId>{5C22544A-7EE6-4342-B048-85BDC9FD1C3A}</a:tableStyleId>
              </a:tblPr>
              <a:tblGrid>
                <a:gridCol w="740539">
                  <a:extLst>
                    <a:ext uri="{9D8B030D-6E8A-4147-A177-3AD203B41FA5}">
                      <a16:colId xmlns:a16="http://schemas.microsoft.com/office/drawing/2014/main" val="2850019058"/>
                    </a:ext>
                  </a:extLst>
                </a:gridCol>
                <a:gridCol w="3147296">
                  <a:extLst>
                    <a:ext uri="{9D8B030D-6E8A-4147-A177-3AD203B41FA5}">
                      <a16:colId xmlns:a16="http://schemas.microsoft.com/office/drawing/2014/main" val="3881767182"/>
                    </a:ext>
                  </a:extLst>
                </a:gridCol>
                <a:gridCol w="1031467">
                  <a:extLst>
                    <a:ext uri="{9D8B030D-6E8A-4147-A177-3AD203B41FA5}">
                      <a16:colId xmlns:a16="http://schemas.microsoft.com/office/drawing/2014/main" val="2224216126"/>
                    </a:ext>
                  </a:extLst>
                </a:gridCol>
                <a:gridCol w="1071138">
                  <a:extLst>
                    <a:ext uri="{9D8B030D-6E8A-4147-A177-3AD203B41FA5}">
                      <a16:colId xmlns:a16="http://schemas.microsoft.com/office/drawing/2014/main" val="3230359208"/>
                    </a:ext>
                  </a:extLst>
                </a:gridCol>
                <a:gridCol w="1018242">
                  <a:extLst>
                    <a:ext uri="{9D8B030D-6E8A-4147-A177-3AD203B41FA5}">
                      <a16:colId xmlns:a16="http://schemas.microsoft.com/office/drawing/2014/main" val="213335440"/>
                    </a:ext>
                  </a:extLst>
                </a:gridCol>
                <a:gridCol w="833107">
                  <a:extLst>
                    <a:ext uri="{9D8B030D-6E8A-4147-A177-3AD203B41FA5}">
                      <a16:colId xmlns:a16="http://schemas.microsoft.com/office/drawing/2014/main" val="3987737327"/>
                    </a:ext>
                  </a:extLst>
                </a:gridCol>
                <a:gridCol w="833107">
                  <a:extLst>
                    <a:ext uri="{9D8B030D-6E8A-4147-A177-3AD203B41FA5}">
                      <a16:colId xmlns:a16="http://schemas.microsoft.com/office/drawing/2014/main" val="4018862485"/>
                    </a:ext>
                  </a:extLst>
                </a:gridCol>
                <a:gridCol w="1021549">
                  <a:extLst>
                    <a:ext uri="{9D8B030D-6E8A-4147-A177-3AD203B41FA5}">
                      <a16:colId xmlns:a16="http://schemas.microsoft.com/office/drawing/2014/main" val="3966930860"/>
                    </a:ext>
                  </a:extLst>
                </a:gridCol>
                <a:gridCol w="1031467">
                  <a:extLst>
                    <a:ext uri="{9D8B030D-6E8A-4147-A177-3AD203B41FA5}">
                      <a16:colId xmlns:a16="http://schemas.microsoft.com/office/drawing/2014/main" val="2469068429"/>
                    </a:ext>
                  </a:extLst>
                </a:gridCol>
                <a:gridCol w="899228">
                  <a:extLst>
                    <a:ext uri="{9D8B030D-6E8A-4147-A177-3AD203B41FA5}">
                      <a16:colId xmlns:a16="http://schemas.microsoft.com/office/drawing/2014/main" val="269931659"/>
                    </a:ext>
                  </a:extLst>
                </a:gridCol>
              </a:tblGrid>
              <a:tr h="315050">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Đơn vị tính</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KH 2023 UBND  tại VB số 20/UBND-TH tỉnh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Kết quả thực hiện 9 tháng năm 2023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Lũy</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kế</a:t>
                      </a:r>
                      <a:r>
                        <a:rPr lang="en-US" sz="1200" b="1" u="none" strike="noStrike" dirty="0">
                          <a:effectLst/>
                          <a:latin typeface="Times New Roman" panose="02020603050405020304" pitchFamily="18" charset="0"/>
                          <a:cs typeface="Times New Roman" panose="02020603050405020304" pitchFamily="18" charset="0"/>
                        </a:rPr>
                        <a:t> 9 </a:t>
                      </a:r>
                      <a:r>
                        <a:rPr lang="en-US" sz="1200" b="1" u="none" strike="noStrike" dirty="0" err="1">
                          <a:effectLst/>
                          <a:latin typeface="Times New Roman" panose="02020603050405020304" pitchFamily="18" charset="0"/>
                          <a:cs typeface="Times New Roman" panose="02020603050405020304" pitchFamily="18" charset="0"/>
                        </a:rPr>
                        <a:t>tháng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đầu</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năm</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với</a:t>
                      </a:r>
                      <a:r>
                        <a:rPr lang="en-US" sz="1200" b="1" u="none" strike="noStrike" dirty="0">
                          <a:effectLst/>
                          <a:latin typeface="Times New Roman" panose="02020603050405020304" pitchFamily="18" charset="0"/>
                          <a:cs typeface="Times New Roman" panose="02020603050405020304" pitchFamily="18" charset="0"/>
                        </a:rPr>
                        <a: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888387"/>
                  </a:ext>
                </a:extLst>
              </a:tr>
              <a:tr h="34344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KH </a:t>
                      </a:r>
                      <a:r>
                        <a:rPr lang="en-US" sz="1200" b="1" u="none" strike="noStrike" dirty="0" err="1">
                          <a:effectLst/>
                          <a:latin typeface="Times New Roman" panose="02020603050405020304" pitchFamily="18" charset="0"/>
                          <a:cs typeface="Times New Roman" panose="02020603050405020304" pitchFamily="18" charset="0"/>
                        </a:rPr>
                        <a:t>năm</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82036260"/>
                  </a:ext>
                </a:extLst>
              </a:tr>
              <a:tr h="169407">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9407">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22.767.749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16.477.177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72,37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6.290.572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22.767.749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6774020"/>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1.987.676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1.715.754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86,32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271.922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1.987.676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998800"/>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16.807.436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11.786.057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70,12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5.021.379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16.807.436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4071465"/>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14.317.824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10.205.189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71,28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4.112.635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14.317.824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1813483"/>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2.489.612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1.580.868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26,34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63,5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908.744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2.489.612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7059626"/>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Dịch</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vụ</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3.972.376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2.975.366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997.010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3.972.376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0633991"/>
                  </a:ext>
                </a:extLst>
              </a:tr>
              <a:tr h="169407">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Tốc độ tăng giá trị sản phẩm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8,32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7,00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4958029"/>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2,68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2399552"/>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6,60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7,78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48865"/>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19,15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7990730"/>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26,34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-16,35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1587728"/>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665241"/>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3062031"/>
                  </a:ext>
                </a:extLst>
              </a:tr>
              <a:tr h="29138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Tổng thu ngân sách trên địa bàn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989.050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685.675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59,08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303.375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989.050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8826729"/>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Thu tiền sử dụng đất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600.000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375.160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43,62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224.840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600.000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7972488"/>
                  </a:ext>
                </a:extLst>
              </a:tr>
              <a:tr h="3388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Tỷ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12.054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9.344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2.710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12.054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1450710"/>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95,09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94,71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99,6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95,09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95,09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7649120"/>
                  </a:ext>
                </a:extLst>
              </a:tr>
              <a:tr h="3388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000000"/>
                          </a:solidFill>
                          <a:effectLst/>
                          <a:latin typeface="Times New Roman" panose="02020603050405020304" pitchFamily="18" charset="0"/>
                        </a:rPr>
                        <a:t>100,83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100,83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3737249"/>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Giảm tỷ lệ nghèo đa chiều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0,42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1,87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1,87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103,89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0636186"/>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1.295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1.295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2717098"/>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310741"/>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Đào tạo nghề lao động nông thôn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412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57,54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938911"/>
                  </a:ext>
                </a:extLst>
              </a:tr>
              <a:tr h="16940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682601"/>
                  </a:ext>
                </a:extLst>
              </a:tr>
              <a:tr h="3388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89,89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2146478"/>
                  </a:ext>
                </a:extLst>
              </a:tr>
              <a:tr h="33881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90" marR="4690" marT="46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97,54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110,84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97,54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97,54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000000"/>
                          </a:solidFill>
                          <a:effectLst/>
                          <a:latin typeface="Times New Roman" panose="02020603050405020304" pitchFamily="18" charset="0"/>
                        </a:rPr>
                        <a:t>110,84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5009858"/>
                  </a:ext>
                </a:extLst>
              </a:tr>
            </a:tbl>
          </a:graphicData>
        </a:graphic>
      </p:graphicFrame>
    </p:spTree>
    <p:extLst>
      <p:ext uri="{BB962C8B-B14F-4D97-AF65-F5344CB8AC3E}">
        <p14:creationId xmlns:p14="http://schemas.microsoft.com/office/powerpoint/2010/main" val="4072314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3.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err="1">
                <a:latin typeface="Times New Roman" panose="02020603050405020304" pitchFamily="18" charset="0"/>
                <a:cs typeface="Times New Roman" panose="02020603050405020304" pitchFamily="18" charset="0"/>
              </a:rPr>
              <a:t>thị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Nhơn</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33386062"/>
              </p:ext>
            </p:extLst>
          </p:nvPr>
        </p:nvGraphicFramePr>
        <p:xfrm>
          <a:off x="259360" y="308936"/>
          <a:ext cx="11423562" cy="6458841"/>
        </p:xfrm>
        <a:graphic>
          <a:graphicData uri="http://schemas.openxmlformats.org/drawingml/2006/table">
            <a:tbl>
              <a:tblPr>
                <a:tableStyleId>{5C22544A-7EE6-4342-B048-85BDC9FD1C3A}</a:tableStyleId>
              </a:tblPr>
              <a:tblGrid>
                <a:gridCol w="520986">
                  <a:extLst>
                    <a:ext uri="{9D8B030D-6E8A-4147-A177-3AD203B41FA5}">
                      <a16:colId xmlns:a16="http://schemas.microsoft.com/office/drawing/2014/main" val="20000"/>
                    </a:ext>
                  </a:extLst>
                </a:gridCol>
                <a:gridCol w="3557951">
                  <a:extLst>
                    <a:ext uri="{9D8B030D-6E8A-4147-A177-3AD203B41FA5}">
                      <a16:colId xmlns:a16="http://schemas.microsoft.com/office/drawing/2014/main" val="20001"/>
                    </a:ext>
                  </a:extLst>
                </a:gridCol>
                <a:gridCol w="815453">
                  <a:extLst>
                    <a:ext uri="{9D8B030D-6E8A-4147-A177-3AD203B41FA5}">
                      <a16:colId xmlns:a16="http://schemas.microsoft.com/office/drawing/2014/main" val="20002"/>
                    </a:ext>
                  </a:extLst>
                </a:gridCol>
                <a:gridCol w="1087644">
                  <a:extLst>
                    <a:ext uri="{9D8B030D-6E8A-4147-A177-3AD203B41FA5}">
                      <a16:colId xmlns:a16="http://schemas.microsoft.com/office/drawing/2014/main" val="20003"/>
                    </a:ext>
                  </a:extLst>
                </a:gridCol>
                <a:gridCol w="1021323">
                  <a:extLst>
                    <a:ext uri="{9D8B030D-6E8A-4147-A177-3AD203B41FA5}">
                      <a16:colId xmlns:a16="http://schemas.microsoft.com/office/drawing/2014/main" val="20004"/>
                    </a:ext>
                  </a:extLst>
                </a:gridCol>
                <a:gridCol w="822364">
                  <a:extLst>
                    <a:ext uri="{9D8B030D-6E8A-4147-A177-3AD203B41FA5}">
                      <a16:colId xmlns:a16="http://schemas.microsoft.com/office/drawing/2014/main" val="20005"/>
                    </a:ext>
                  </a:extLst>
                </a:gridCol>
                <a:gridCol w="825679">
                  <a:extLst>
                    <a:ext uri="{9D8B030D-6E8A-4147-A177-3AD203B41FA5}">
                      <a16:colId xmlns:a16="http://schemas.microsoft.com/office/drawing/2014/main" val="20006"/>
                    </a:ext>
                  </a:extLst>
                </a:gridCol>
                <a:gridCol w="1020632">
                  <a:extLst>
                    <a:ext uri="{9D8B030D-6E8A-4147-A177-3AD203B41FA5}">
                      <a16:colId xmlns:a16="http://schemas.microsoft.com/office/drawing/2014/main" val="20007"/>
                    </a:ext>
                  </a:extLst>
                </a:gridCol>
                <a:gridCol w="915902">
                  <a:extLst>
                    <a:ext uri="{9D8B030D-6E8A-4147-A177-3AD203B41FA5}">
                      <a16:colId xmlns:a16="http://schemas.microsoft.com/office/drawing/2014/main" val="20008"/>
                    </a:ext>
                  </a:extLst>
                </a:gridCol>
                <a:gridCol w="835628">
                  <a:extLst>
                    <a:ext uri="{9D8B030D-6E8A-4147-A177-3AD203B41FA5}">
                      <a16:colId xmlns:a16="http://schemas.microsoft.com/office/drawing/2014/main" val="20009"/>
                    </a:ext>
                  </a:extLst>
                </a:gridCol>
              </a:tblGrid>
              <a:tr h="389777">
                <a:tc rowSpan="2">
                  <a:txBody>
                    <a:bodyPr/>
                    <a:lstStyle/>
                    <a:p>
                      <a:pPr algn="ctr" fontAlgn="ctr"/>
                      <a:r>
                        <a:rPr lang="en-US" sz="1300" b="1" u="none" strike="noStrike" dirty="0" err="1">
                          <a:effectLst/>
                          <a:latin typeface="Times New Roman" panose="02020603050405020304" pitchFamily="18" charset="0"/>
                          <a:cs typeface="Times New Roman" panose="02020603050405020304" pitchFamily="18" charset="0"/>
                        </a:rPr>
                        <a:t>STT</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300" b="1" u="none" strike="noStrike">
                          <a:effectLst/>
                          <a:latin typeface="Times New Roman" panose="02020603050405020304" pitchFamily="18" charset="0"/>
                          <a:cs typeface="Times New Roman" panose="02020603050405020304" pitchFamily="18" charset="0"/>
                        </a:rPr>
                        <a:t>Chỉ tiêu</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300" b="1" u="none" strike="noStrike" dirty="0">
                          <a:effectLst/>
                          <a:latin typeface="Times New Roman" panose="02020603050405020304" pitchFamily="18" charset="0"/>
                          <a:cs typeface="Times New Roman" panose="02020603050405020304" pitchFamily="18" charset="0"/>
                        </a:rPr>
                        <a:t>Đơn vị tính</a:t>
                      </a:r>
                      <a:endParaRPr lang="vi-VN"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300" b="1" u="none" strike="noStrike">
                          <a:effectLst/>
                          <a:latin typeface="Times New Roman" panose="02020603050405020304" pitchFamily="18" charset="0"/>
                          <a:cs typeface="Times New Roman" panose="02020603050405020304" pitchFamily="18" charset="0"/>
                        </a:rPr>
                        <a:t>KH 2023 UBND  tại VB số 20/UBND-TH tỉnh</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300" b="1" u="none" strike="noStrike">
                          <a:effectLst/>
                          <a:latin typeface="Times New Roman" panose="02020603050405020304" pitchFamily="18" charset="0"/>
                          <a:cs typeface="Times New Roman" panose="02020603050405020304" pitchFamily="18" charset="0"/>
                        </a:rPr>
                        <a:t>Kết quả thực hiện 9 tháng năm 2023</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vi-VN" sz="1300" b="1" u="none" strike="noStrike" dirty="0">
                          <a:effectLst/>
                          <a:latin typeface="Times New Roman" panose="02020603050405020304" pitchFamily="18" charset="0"/>
                          <a:cs typeface="Times New Roman" panose="02020603050405020304" pitchFamily="18" charset="0"/>
                        </a:rPr>
                        <a:t>Lũy kế 9 tháng đầu năm so với:</a:t>
                      </a:r>
                      <a:endParaRPr lang="vi-VN"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rowSpan="2">
                  <a:txBody>
                    <a:bodyPr/>
                    <a:lstStyle/>
                    <a:p>
                      <a:pPr algn="ctr" fontAlgn="ctr"/>
                      <a:r>
                        <a:rPr lang="en-US" sz="1300" b="1" u="none" strike="noStrike" dirty="0" err="1">
                          <a:effectLst/>
                          <a:latin typeface="Times New Roman" panose="02020603050405020304" pitchFamily="18" charset="0"/>
                          <a:cs typeface="Times New Roman" panose="02020603050405020304" pitchFamily="18" charset="0"/>
                        </a:rPr>
                        <a:t>Nhiệm</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vụ</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còn</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lại</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phải</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thực</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hiện</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trong</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quý</a:t>
                      </a:r>
                      <a:r>
                        <a:rPr lang="en-US" sz="1300" b="1" u="none" strike="noStrike" dirty="0">
                          <a:effectLst/>
                          <a:latin typeface="Times New Roman" panose="02020603050405020304" pitchFamily="18" charset="0"/>
                          <a:cs typeface="Times New Roman" panose="02020603050405020304" pitchFamily="18" charset="0"/>
                        </a:rPr>
                        <a:t> IV</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300" b="1" u="none" strike="noStrike">
                          <a:effectLst/>
                          <a:latin typeface="Times New Roman" panose="02020603050405020304" pitchFamily="18" charset="0"/>
                          <a:cs typeface="Times New Roman" panose="02020603050405020304" pitchFamily="18" charset="0"/>
                        </a:rPr>
                        <a:t>Ước thực hiện cả năm 2023</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300" b="1" u="none" strike="noStrike">
                          <a:effectLst/>
                          <a:latin typeface="Times New Roman" panose="02020603050405020304" pitchFamily="18" charset="0"/>
                          <a:cs typeface="Times New Roman" panose="02020603050405020304" pitchFamily="18" charset="0"/>
                        </a:rPr>
                        <a:t>Ước TH năm 2023 so với KH</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142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300" b="1" u="none" strike="noStrike">
                          <a:effectLst/>
                          <a:latin typeface="Times New Roman" panose="02020603050405020304" pitchFamily="18" charset="0"/>
                          <a:cs typeface="Times New Roman" panose="02020603050405020304" pitchFamily="18" charset="0"/>
                        </a:rPr>
                        <a:t>Cùng kỳ</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300" b="1" u="none" strike="noStrike" dirty="0">
                          <a:effectLst/>
                          <a:latin typeface="Times New Roman" panose="02020603050405020304" pitchFamily="18" charset="0"/>
                          <a:cs typeface="Times New Roman" panose="02020603050405020304" pitchFamily="18" charset="0"/>
                        </a:rPr>
                        <a:t>KH năm</a:t>
                      </a:r>
                      <a:endParaRPr lang="vi-VN"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97326">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7"/>
                  </a:ext>
                </a:extLst>
              </a:tr>
              <a:tr h="197326">
                <a:tc>
                  <a:txBody>
                    <a:bodyPr/>
                    <a:lstStyle/>
                    <a:p>
                      <a:pPr algn="ctr" fontAlgn="ctr"/>
                      <a:r>
                        <a:rPr lang="en-US" sz="1300" b="1" u="none" strike="noStrike" dirty="0">
                          <a:effectLst/>
                          <a:latin typeface="Times New Roman" panose="02020603050405020304" pitchFamily="18" charset="0"/>
                          <a:cs typeface="Times New Roman" panose="02020603050405020304" pitchFamily="18" charset="0"/>
                        </a:rPr>
                        <a:t>1</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b="1" u="none" strike="noStrike">
                          <a:effectLst/>
                          <a:latin typeface="Times New Roman" panose="02020603050405020304" pitchFamily="18" charset="0"/>
                          <a:cs typeface="Times New Roman" panose="02020603050405020304" pitchFamily="18" charset="0"/>
                        </a:rPr>
                        <a:t>Tổng giá trị sản phẩm (giá so sánh)</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b="1" u="none" strike="noStrike" dirty="0">
                          <a:effectLst/>
                          <a:latin typeface="Times New Roman" panose="02020603050405020304" pitchFamily="18" charset="0"/>
                          <a:cs typeface="Times New Roman" panose="02020603050405020304" pitchFamily="18" charset="0"/>
                        </a:rPr>
                        <a:t>Triệu đồng</a:t>
                      </a:r>
                      <a:endParaRPr lang="vi-VN"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16.421.277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11.771.122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10,81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71,68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4.650.155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16.421.277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Nông, lâm, thuỷ sản</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Triệu đồng</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5.316.300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3.860.072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2,39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72,61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1.456.228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5.316.300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Công</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nghiệp</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và</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xây</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dựng</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Triệu đồng</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6.595.136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4.786.860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15,61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72,58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1.808.276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6.595.136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 Công nghiệp</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Triệu đồng</a:t>
                      </a:r>
                      <a:endParaRPr lang="vi-VN" sz="11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4.477.338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3.093.076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69,08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1.384.262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4.477.338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 Xây dựng</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Triệu đồng</a:t>
                      </a:r>
                      <a:endParaRPr lang="vi-VN" sz="11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2.117.798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1.693.784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38,47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79,98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424.014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2.117.798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Dịch vụ</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Triệu đồng</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4.509.841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3.124.190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69,27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1.385.651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4.509.841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7326">
                <a:tc>
                  <a:txBody>
                    <a:bodyPr/>
                    <a:lstStyle/>
                    <a:p>
                      <a:pPr algn="ctr" fontAlgn="ctr"/>
                      <a:r>
                        <a:rPr lang="en-US" sz="1300" b="1" u="none" strike="noStrike">
                          <a:effectLst/>
                          <a:latin typeface="Times New Roman" panose="02020603050405020304" pitchFamily="18" charset="0"/>
                          <a:cs typeface="Times New Roman" panose="02020603050405020304" pitchFamily="18" charset="0"/>
                        </a:rPr>
                        <a:t>2</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b="1" u="none" strike="noStrike">
                          <a:effectLst/>
                          <a:latin typeface="Times New Roman" panose="02020603050405020304" pitchFamily="18" charset="0"/>
                          <a:cs typeface="Times New Roman" panose="02020603050405020304" pitchFamily="18" charset="0"/>
                        </a:rPr>
                        <a:t>Tốc độ tăng giá trị sản phẩm</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7,04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10,81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2,74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7,04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1"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Nông, lâm, thuỷ sản</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2,39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4,65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Công nghiệp và xây dựng</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15,61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-2,94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9,85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 Công nghiệp</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24,02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 Xây dựng</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38,47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-43,23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Dịch vụ</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8,99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3</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Kim ngạch xuất khẩu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USD</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158,06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99,52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76,73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47,94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4</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Tổng thu ngân sách trên địa bàn</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Triệu đồng</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694.990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426.785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60,48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61,41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293.205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719.990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 Thu tiền sử dụng đất</a:t>
                      </a:r>
                      <a:endParaRPr lang="vi-VN" sz="13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Triệu đồng</a:t>
                      </a:r>
                      <a:endParaRPr lang="vi-VN" sz="1100" b="0" i="1"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425.000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202.273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41,73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47,59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247.727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450.000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105,88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5</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Doanh thu bán lẻ hàng hóa và dịch vụ</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Tỷ đồng</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10.280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7.473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72,69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2.807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10.280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6</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Tỷ lệ dân số tham gia bảo hiểm y tế</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95,94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95,75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96,59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30614">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7</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8</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Giảm tỷ lệ nghèo đa chiều</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dirty="0">
                          <a:solidFill>
                            <a:srgbClr val="000000"/>
                          </a:solidFill>
                          <a:effectLst/>
                          <a:latin typeface="Times New Roman" panose="02020603050405020304" pitchFamily="18" charset="0"/>
                        </a:rPr>
                        <a:t> 1,07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dirty="0">
                          <a:solidFill>
                            <a:srgbClr val="000000"/>
                          </a:solidFill>
                          <a:effectLst/>
                          <a:latin typeface="Times New Roman" panose="02020603050405020304" pitchFamily="18" charset="0"/>
                        </a:rPr>
                        <a:t> 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9</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Bảo hiểm xã hội tự nguyện</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Người</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2.606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2.451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94,05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2.606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10</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Tạo việc làm mới</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Người</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5.900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4.865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82,46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1.295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6.160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104,41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11</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Đào tạo nghề lao động nông thôn</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Người</a:t>
                      </a:r>
                      <a:endParaRPr lang="vi-VN"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147,62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156,19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19732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12</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Tỷ lệ che phủ rừng</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49,82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98,76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49,6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99,56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r h="287777">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13</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67,52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97,75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 69.02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69,02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5"/>
                  </a:ext>
                </a:extLst>
              </a:tr>
              <a:tr h="304165">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14</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18" marR="5018" marT="50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71,97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99,96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1023908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369332"/>
          </a:xfrm>
          <a:prstGeom prst="rect">
            <a:avLst/>
          </a:prstGeom>
          <a:noFill/>
        </p:spPr>
        <p:txBody>
          <a:bodyPr wrap="square">
            <a:spAutoFit/>
          </a:bodyPr>
          <a:lstStyle/>
          <a:p>
            <a:pPr>
              <a:lnSpc>
                <a:spcPct val="100000"/>
              </a:lnSpc>
            </a:pPr>
            <a:r>
              <a:rPr lang="en-US" b="1" dirty="0">
                <a:latin typeface="+mj-lt"/>
                <a:cs typeface="Arial" panose="020B0604020202020204" pitchFamily="34" charset="0"/>
              </a:rPr>
              <a:t>4.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err="1">
                <a:latin typeface="Times New Roman" panose="02020603050405020304" pitchFamily="18" charset="0"/>
                <a:cs typeface="Times New Roman" panose="02020603050405020304" pitchFamily="18" charset="0"/>
              </a:rPr>
              <a:t>huyện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Cát</a:t>
            </a:r>
            <a:endParaRPr lang="vi-VN" b="1" dirty="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15121157"/>
              </p:ext>
            </p:extLst>
          </p:nvPr>
        </p:nvGraphicFramePr>
        <p:xfrm>
          <a:off x="456790" y="273878"/>
          <a:ext cx="11128854" cy="6584122"/>
        </p:xfrm>
        <a:graphic>
          <a:graphicData uri="http://schemas.openxmlformats.org/drawingml/2006/table">
            <a:tbl>
              <a:tblPr>
                <a:tableStyleId>{5C22544A-7EE6-4342-B048-85BDC9FD1C3A}</a:tableStyleId>
              </a:tblPr>
              <a:tblGrid>
                <a:gridCol w="701595">
                  <a:extLst>
                    <a:ext uri="{9D8B030D-6E8A-4147-A177-3AD203B41FA5}">
                      <a16:colId xmlns:a16="http://schemas.microsoft.com/office/drawing/2014/main" val="20000"/>
                    </a:ext>
                  </a:extLst>
                </a:gridCol>
                <a:gridCol w="3407742">
                  <a:extLst>
                    <a:ext uri="{9D8B030D-6E8A-4147-A177-3AD203B41FA5}">
                      <a16:colId xmlns:a16="http://schemas.microsoft.com/office/drawing/2014/main" val="20001"/>
                    </a:ext>
                  </a:extLst>
                </a:gridCol>
                <a:gridCol w="891310">
                  <a:extLst>
                    <a:ext uri="{9D8B030D-6E8A-4147-A177-3AD203B41FA5}">
                      <a16:colId xmlns:a16="http://schemas.microsoft.com/office/drawing/2014/main" val="20002"/>
                    </a:ext>
                  </a:extLst>
                </a:gridCol>
                <a:gridCol w="1080491">
                  <a:extLst>
                    <a:ext uri="{9D8B030D-6E8A-4147-A177-3AD203B41FA5}">
                      <a16:colId xmlns:a16="http://schemas.microsoft.com/office/drawing/2014/main" val="20003"/>
                    </a:ext>
                  </a:extLst>
                </a:gridCol>
                <a:gridCol w="866791">
                  <a:extLst>
                    <a:ext uri="{9D8B030D-6E8A-4147-A177-3AD203B41FA5}">
                      <a16:colId xmlns:a16="http://schemas.microsoft.com/office/drawing/2014/main" val="20004"/>
                    </a:ext>
                  </a:extLst>
                </a:gridCol>
                <a:gridCol w="758865">
                  <a:extLst>
                    <a:ext uri="{9D8B030D-6E8A-4147-A177-3AD203B41FA5}">
                      <a16:colId xmlns:a16="http://schemas.microsoft.com/office/drawing/2014/main" val="20005"/>
                    </a:ext>
                  </a:extLst>
                </a:gridCol>
                <a:gridCol w="758865">
                  <a:extLst>
                    <a:ext uri="{9D8B030D-6E8A-4147-A177-3AD203B41FA5}">
                      <a16:colId xmlns:a16="http://schemas.microsoft.com/office/drawing/2014/main" val="20006"/>
                    </a:ext>
                  </a:extLst>
                </a:gridCol>
                <a:gridCol w="887731">
                  <a:extLst>
                    <a:ext uri="{9D8B030D-6E8A-4147-A177-3AD203B41FA5}">
                      <a16:colId xmlns:a16="http://schemas.microsoft.com/office/drawing/2014/main" val="20007"/>
                    </a:ext>
                  </a:extLst>
                </a:gridCol>
                <a:gridCol w="973641">
                  <a:extLst>
                    <a:ext uri="{9D8B030D-6E8A-4147-A177-3AD203B41FA5}">
                      <a16:colId xmlns:a16="http://schemas.microsoft.com/office/drawing/2014/main" val="20008"/>
                    </a:ext>
                  </a:extLst>
                </a:gridCol>
                <a:gridCol w="801823">
                  <a:extLst>
                    <a:ext uri="{9D8B030D-6E8A-4147-A177-3AD203B41FA5}">
                      <a16:colId xmlns:a16="http://schemas.microsoft.com/office/drawing/2014/main" val="20009"/>
                    </a:ext>
                  </a:extLst>
                </a:gridCol>
              </a:tblGrid>
              <a:tr h="367097">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Chỉ</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tiêu</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KH</a:t>
                      </a:r>
                      <a:r>
                        <a:rPr lang="en-US" sz="1200" b="1" u="none" strike="noStrike" dirty="0">
                          <a:effectLst/>
                          <a:latin typeface="Times New Roman" panose="02020603050405020304" pitchFamily="18" charset="0"/>
                          <a:cs typeface="Times New Roman" panose="02020603050405020304" pitchFamily="18" charset="0"/>
                        </a:rPr>
                        <a:t> 2023 </a:t>
                      </a:r>
                      <a:r>
                        <a:rPr lang="en-US" sz="1200" b="1" u="none" strike="noStrike" dirty="0" err="1">
                          <a:effectLst/>
                          <a:latin typeface="Times New Roman" panose="02020603050405020304" pitchFamily="18" charset="0"/>
                          <a:cs typeface="Times New Roman" panose="02020603050405020304" pitchFamily="18" charset="0"/>
                        </a:rPr>
                        <a:t>UBND</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tại</a:t>
                      </a:r>
                      <a:r>
                        <a:rPr lang="en-US" sz="1200" b="1" u="none" strike="noStrike" dirty="0">
                          <a:effectLst/>
                          <a:latin typeface="Times New Roman" panose="02020603050405020304" pitchFamily="18" charset="0"/>
                          <a:cs typeface="Times New Roman" panose="02020603050405020304" pitchFamily="18" charset="0"/>
                        </a:rPr>
                        <a:t> VB </a:t>
                      </a:r>
                      <a:r>
                        <a:rPr lang="en-US" sz="1200" b="1" u="none" strike="noStrike" dirty="0" err="1">
                          <a:effectLst/>
                          <a:latin typeface="Times New Roman" panose="02020603050405020304" pitchFamily="18" charset="0"/>
                          <a:cs typeface="Times New Roman" panose="02020603050405020304" pitchFamily="18" charset="0"/>
                        </a:rPr>
                        <a:t>số</a:t>
                      </a:r>
                      <a:r>
                        <a:rPr lang="en-US" sz="1200" b="1" u="none" strike="noStrike" dirty="0">
                          <a:effectLst/>
                          <a:latin typeface="Times New Roman" panose="02020603050405020304" pitchFamily="18" charset="0"/>
                          <a:cs typeface="Times New Roman" panose="02020603050405020304" pitchFamily="18" charset="0"/>
                        </a:rPr>
                        <a:t> 20/</a:t>
                      </a:r>
                      <a:r>
                        <a:rPr lang="en-US" sz="1200" b="1" u="none" strike="noStrike" dirty="0" err="1">
                          <a:effectLst/>
                          <a:latin typeface="Times New Roman" panose="02020603050405020304" pitchFamily="18" charset="0"/>
                          <a:cs typeface="Times New Roman" panose="02020603050405020304" pitchFamily="18" charset="0"/>
                        </a:rPr>
                        <a:t>UBND</a:t>
                      </a:r>
                      <a:r>
                        <a:rPr lang="en-US" sz="1200" b="1" u="none" strike="noStrike" dirty="0">
                          <a:effectLst/>
                          <a:latin typeface="Times New Roman" panose="02020603050405020304" pitchFamily="18" charset="0"/>
                          <a:cs typeface="Times New Roman" panose="02020603050405020304" pitchFamily="18" charset="0"/>
                        </a:rPr>
                        <a:t>-TH </a:t>
                      </a:r>
                      <a:r>
                        <a:rPr lang="en-US" sz="1200" b="1" u="none" strike="noStrike" dirty="0" err="1">
                          <a:effectLst/>
                          <a:latin typeface="Times New Roman" panose="02020603050405020304" pitchFamily="18" charset="0"/>
                          <a:cs typeface="Times New Roman" panose="02020603050405020304" pitchFamily="18" charset="0"/>
                        </a:rPr>
                        <a:t>tỉnh</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Kết quả thực hiện 9 tháng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Lũy kế 9 tháng đầu năm so với:</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403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KH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18932">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7"/>
                  </a:ext>
                </a:extLst>
              </a:tr>
              <a:tr h="218932">
                <a:tc>
                  <a:txBody>
                    <a:bodyPr/>
                    <a:lstStyle/>
                    <a:p>
                      <a:pPr algn="ctr" fontAlgn="ctr"/>
                      <a:r>
                        <a:rPr lang="en-US" sz="1300" b="1" u="none" strike="noStrike" dirty="0">
                          <a:effectLst/>
                          <a:latin typeface="Times New Roman" panose="02020603050405020304" pitchFamily="18" charset="0"/>
                          <a:cs typeface="Times New Roman" panose="02020603050405020304" pitchFamily="18" charset="0"/>
                        </a:rPr>
                        <a:t>1</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b="1" u="none" strike="noStrike" dirty="0" err="1">
                          <a:effectLst/>
                          <a:latin typeface="Times New Roman" panose="02020603050405020304" pitchFamily="18" charset="0"/>
                          <a:cs typeface="Times New Roman" panose="02020603050405020304" pitchFamily="18" charset="0"/>
                        </a:rPr>
                        <a:t>Tổng</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giá</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trị</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sản</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phẩm</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giá</a:t>
                      </a:r>
                      <a:r>
                        <a:rPr lang="en-US" sz="1300" b="1" u="none" strike="noStrike" dirty="0">
                          <a:effectLst/>
                          <a:latin typeface="Times New Roman" panose="02020603050405020304" pitchFamily="18" charset="0"/>
                          <a:cs typeface="Times New Roman" panose="02020603050405020304" pitchFamily="18" charset="0"/>
                        </a:rPr>
                        <a:t> so </a:t>
                      </a:r>
                      <a:r>
                        <a:rPr lang="en-US" sz="1300" b="1" u="none" strike="noStrike" dirty="0" err="1">
                          <a:effectLst/>
                          <a:latin typeface="Times New Roman" panose="02020603050405020304" pitchFamily="18" charset="0"/>
                          <a:cs typeface="Times New Roman" panose="02020603050405020304" pitchFamily="18" charset="0"/>
                        </a:rPr>
                        <a:t>sánh</a:t>
                      </a:r>
                      <a:r>
                        <a:rPr lang="en-US" sz="1300" b="1" u="none" strike="noStrike" dirty="0">
                          <a:effectLst/>
                          <a:latin typeface="Times New Roman" panose="02020603050405020304" pitchFamily="18" charset="0"/>
                          <a:cs typeface="Times New Roman" panose="02020603050405020304" pitchFamily="18" charset="0"/>
                        </a:rPr>
                        <a:t>)</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Triệu đồng</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13.392.885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10.166.526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10,26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75,91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3.963.550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14.130.076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105,5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18932">
                <a:tc>
                  <a:txBody>
                    <a:bodyPr/>
                    <a:lstStyle/>
                    <a:p>
                      <a:pPr algn="ctr" fontAlgn="ctr"/>
                      <a:r>
                        <a:rPr lang="en-US" sz="1300" u="none" strike="noStrike" dirty="0">
                          <a:effectLst/>
                          <a:latin typeface="Times New Roman" panose="02020603050405020304" pitchFamily="18" charset="0"/>
                          <a:cs typeface="Times New Roman" panose="02020603050405020304" pitchFamily="18" charset="0"/>
                        </a:rPr>
                        <a:t> </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Nông, lâm, thuỷ sản</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4.936.020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4.051.953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3,52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82,09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1.196.416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5.248.369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106,33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18932">
                <a:tc>
                  <a:txBody>
                    <a:bodyPr/>
                    <a:lstStyle/>
                    <a:p>
                      <a:pPr algn="ctr" fontAlgn="ctr"/>
                      <a:r>
                        <a:rPr lang="en-US" sz="1300" u="none" strike="noStrike" dirty="0">
                          <a:effectLst/>
                          <a:latin typeface="Times New Roman" panose="02020603050405020304" pitchFamily="18" charset="0"/>
                          <a:cs typeface="Times New Roman" panose="02020603050405020304" pitchFamily="18" charset="0"/>
                        </a:rPr>
                        <a:t> </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Công</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nghiệp</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và</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xây</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dựng</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dirty="0">
                          <a:effectLst/>
                          <a:latin typeface="Times New Roman" panose="02020603050405020304" pitchFamily="18" charset="0"/>
                          <a:cs typeface="Times New Roman" panose="02020603050405020304" pitchFamily="18" charset="0"/>
                        </a:rPr>
                        <a:t>Triệu đồng</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5.539.974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4.184.890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19,23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75,54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1.652.463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5.837.353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105,37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18932">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 Công nghiệp</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3.965.766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3.063.200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17,85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77,24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1.044.081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4.107.281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103,57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18932">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 Xây dựng</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1.574.208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1.121.690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23,17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71,25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608.382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1.730.072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18932">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Dịch</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vụ</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2.916.891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1.929.683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7,41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66,16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1.114.671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3.044.354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104,37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03830">
                <a:tc>
                  <a:txBody>
                    <a:bodyPr/>
                    <a:lstStyle/>
                    <a:p>
                      <a:pPr algn="ctr" fontAlgn="ctr"/>
                      <a:r>
                        <a:rPr lang="en-US" sz="1300" b="1" u="none" strike="noStrike">
                          <a:effectLst/>
                          <a:latin typeface="Times New Roman" panose="02020603050405020304" pitchFamily="18" charset="0"/>
                          <a:cs typeface="Times New Roman" panose="02020603050405020304" pitchFamily="18" charset="0"/>
                        </a:rPr>
                        <a:t>2</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b="1" u="none" strike="noStrike">
                          <a:effectLst/>
                          <a:latin typeface="Times New Roman" panose="02020603050405020304" pitchFamily="18" charset="0"/>
                          <a:cs typeface="Times New Roman" panose="02020603050405020304" pitchFamily="18" charset="0"/>
                        </a:rPr>
                        <a:t>Tốc độ tăng giá trị sản phẩm</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7,52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10,26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23,65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13,71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1" i="0" u="none" strike="noStrike">
                          <a:solidFill>
                            <a:srgbClr val="000000"/>
                          </a:solidFill>
                          <a:effectLst/>
                          <a:latin typeface="Times New Roman" panose="02020603050405020304" pitchFamily="18" charset="0"/>
                        </a:rPr>
                        <a:t>105,76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Nông</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lâm</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thuỷ</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sản</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3,52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45,03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Công nghiệp và xây dựng</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10,56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19,23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16,49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 Công nghiệp</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11,61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17,85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15,58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 Xây dựng</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23,17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11,24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18,69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 Dịch vụ</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7,41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26,75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13,76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3</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Kim ngạch xuất khẩu </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101,91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105,79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79,62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26,09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18932">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4</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dirty="0">
                          <a:effectLst/>
                          <a:latin typeface="Times New Roman" panose="02020603050405020304" pitchFamily="18" charset="0"/>
                          <a:cs typeface="Times New Roman" panose="02020603050405020304" pitchFamily="18" charset="0"/>
                        </a:rPr>
                        <a:t>Tổng thu ngân sách trên địa bàn</a:t>
                      </a:r>
                      <a:endParaRPr lang="vi-VN"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507.210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478.600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85,11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94,36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64.228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542.828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107,02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18932">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 </a:t>
                      </a:r>
                      <a:endParaRPr lang="en-US" sz="13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 Thu tiền sử dụng đất</a:t>
                      </a:r>
                      <a:endParaRPr lang="vi-VN" sz="13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300.000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275.500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70,22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91,83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38.037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313.537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104,51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23974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5</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dirty="0" err="1">
                          <a:effectLst/>
                          <a:latin typeface="Times New Roman" panose="02020603050405020304" pitchFamily="18" charset="0"/>
                          <a:cs typeface="Times New Roman" panose="02020603050405020304" pitchFamily="18" charset="0"/>
                        </a:rPr>
                        <a:t>Doanh</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thu</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bán</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lẻ</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hàng</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hóa</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và</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dịch</a:t>
                      </a:r>
                      <a:r>
                        <a:rPr lang="en-US" sz="1300" u="none" strike="noStrike" dirty="0">
                          <a:effectLst/>
                          <a:latin typeface="Times New Roman" panose="02020603050405020304" pitchFamily="18" charset="0"/>
                          <a:cs typeface="Times New Roman" panose="02020603050405020304" pitchFamily="18" charset="0"/>
                        </a:rPr>
                        <a:t> </a:t>
                      </a:r>
                      <a:r>
                        <a:rPr lang="en-US" sz="1300" u="none" strike="noStrike" dirty="0" err="1">
                          <a:effectLst/>
                          <a:latin typeface="Times New Roman" panose="02020603050405020304" pitchFamily="18" charset="0"/>
                          <a:cs typeface="Times New Roman" panose="02020603050405020304" pitchFamily="18" charset="0"/>
                        </a:rPr>
                        <a:t>vụ</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5.588,07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4.055,02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1.533,05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5.588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6</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Tỷ lệ dân số tham gia bảo hiểm y tế</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94,33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94,35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dirty="0">
                          <a:solidFill>
                            <a:srgbClr val="000000"/>
                          </a:solidFill>
                          <a:effectLst/>
                          <a:latin typeface="Times New Roman" panose="02020603050405020304" pitchFamily="18" charset="0"/>
                        </a:rPr>
                        <a:t>100,1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dirty="0">
                          <a:solidFill>
                            <a:srgbClr val="000000"/>
                          </a:solidFill>
                          <a:effectLst/>
                          <a:latin typeface="Times New Roman" panose="02020603050405020304" pitchFamily="18" charset="0"/>
                        </a:rPr>
                        <a:t>100,02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94,37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94,38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100,05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397295">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7</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dirty="0">
                          <a:solidFill>
                            <a:srgbClr val="000000"/>
                          </a:solidFill>
                          <a:effectLst/>
                          <a:latin typeface="Times New Roman" panose="02020603050405020304" pitchFamily="18" charset="0"/>
                        </a:rPr>
                        <a:t>99,85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dirty="0">
                          <a:solidFill>
                            <a:srgbClr val="000000"/>
                          </a:solidFill>
                          <a:effectLst/>
                          <a:latin typeface="Times New Roman" panose="02020603050405020304" pitchFamily="18" charset="0"/>
                        </a:rPr>
                        <a:t>99,85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8</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Giảm tỷ lệ nghèo đa chiều</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dirty="0">
                          <a:solidFill>
                            <a:srgbClr val="000000"/>
                          </a:solidFill>
                          <a:effectLst/>
                          <a:latin typeface="Times New Roman" panose="02020603050405020304" pitchFamily="18" charset="0"/>
                        </a:rPr>
                        <a:t>-0,13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0,13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1,29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9</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Bảo hiểm xã hội tự nguyện</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1.771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1.520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-378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-251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1.771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1.771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20383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10</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Tạo việc làm mới</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2.150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1.650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2.150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22081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11</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Đào tạo nghề lao động nông thôn</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650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350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-300,00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580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650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Times New Roman"/>
                        </a:rPr>
                        <a:t>100,00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22081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12</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300" u="none" strike="noStrike">
                          <a:effectLst/>
                          <a:latin typeface="Times New Roman" panose="02020603050405020304" pitchFamily="18" charset="0"/>
                          <a:cs typeface="Times New Roman" panose="02020603050405020304" pitchFamily="18" charset="0"/>
                        </a:rPr>
                        <a:t>Tỷ lệ che phủ rừng</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650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350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-300,00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580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650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100,00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r h="23974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13</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43,1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42,94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42,6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42,94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43,1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43,1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100,00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5"/>
                  </a:ext>
                </a:extLst>
              </a:tr>
              <a:tr h="239746">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14</a:t>
                      </a:r>
                      <a:endParaRPr lang="en-US" sz="1300" b="1"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300" u="none" strike="noStrike" dirty="0">
                          <a:effectLst/>
                          <a:latin typeface="Times New Roman" panose="02020603050405020304" pitchFamily="18" charset="0"/>
                          <a:cs typeface="Times New Roman" panose="02020603050405020304" pitchFamily="18" charset="0"/>
                        </a:rPr>
                        <a:t>Tỷ lệ chất thải rắn ở đô thị được thu gom</a:t>
                      </a:r>
                      <a:endParaRPr lang="vi-VN"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87,35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80,05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4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91,65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87,34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a:solidFill>
                            <a:srgbClr val="000000"/>
                          </a:solidFill>
                          <a:effectLst/>
                          <a:latin typeface="Times New Roman"/>
                        </a:rPr>
                        <a:t>87,35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1400" b="0" i="0" u="none" strike="noStrike" dirty="0">
                          <a:solidFill>
                            <a:srgbClr val="000000"/>
                          </a:solidFill>
                          <a:effectLst/>
                          <a:latin typeface="Times New Roman"/>
                        </a:rPr>
                        <a:t>100,00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3082300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5.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err="1">
                <a:latin typeface="Times New Roman" panose="02020603050405020304" pitchFamily="18" charset="0"/>
                <a:cs typeface="Times New Roman" panose="02020603050405020304" pitchFamily="18" charset="0"/>
              </a:rPr>
              <a:t>huyện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Mỹ</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3" name="Table 2">
            <a:extLst>
              <a:ext uri="{FF2B5EF4-FFF2-40B4-BE49-F238E27FC236}">
                <a16:creationId xmlns:a16="http://schemas.microsoft.com/office/drawing/2014/main" id="{4D16847D-8472-02C1-5A76-17F364F295C1}"/>
              </a:ext>
            </a:extLst>
          </p:cNvPr>
          <p:cNvGraphicFramePr>
            <a:graphicFrameLocks noGrp="1"/>
          </p:cNvGraphicFramePr>
          <p:nvPr>
            <p:extLst>
              <p:ext uri="{D42A27DB-BD31-4B8C-83A1-F6EECF244321}">
                <p14:modId xmlns:p14="http://schemas.microsoft.com/office/powerpoint/2010/main" val="1321082414"/>
              </p:ext>
            </p:extLst>
          </p:nvPr>
        </p:nvGraphicFramePr>
        <p:xfrm>
          <a:off x="357942" y="373606"/>
          <a:ext cx="11562816" cy="6437773"/>
        </p:xfrm>
        <a:graphic>
          <a:graphicData uri="http://schemas.openxmlformats.org/drawingml/2006/table">
            <a:tbl>
              <a:tblPr>
                <a:tableStyleId>{5C22544A-7EE6-4342-B048-85BDC9FD1C3A}</a:tableStyleId>
              </a:tblPr>
              <a:tblGrid>
                <a:gridCol w="539680">
                  <a:extLst>
                    <a:ext uri="{9D8B030D-6E8A-4147-A177-3AD203B41FA5}">
                      <a16:colId xmlns:a16="http://schemas.microsoft.com/office/drawing/2014/main" val="4015614098"/>
                    </a:ext>
                  </a:extLst>
                </a:gridCol>
                <a:gridCol w="3218389">
                  <a:extLst>
                    <a:ext uri="{9D8B030D-6E8A-4147-A177-3AD203B41FA5}">
                      <a16:colId xmlns:a16="http://schemas.microsoft.com/office/drawing/2014/main" val="3042908810"/>
                    </a:ext>
                  </a:extLst>
                </a:gridCol>
                <a:gridCol w="957939">
                  <a:extLst>
                    <a:ext uri="{9D8B030D-6E8A-4147-A177-3AD203B41FA5}">
                      <a16:colId xmlns:a16="http://schemas.microsoft.com/office/drawing/2014/main" val="1200290770"/>
                    </a:ext>
                  </a:extLst>
                </a:gridCol>
                <a:gridCol w="1240408">
                  <a:extLst>
                    <a:ext uri="{9D8B030D-6E8A-4147-A177-3AD203B41FA5}">
                      <a16:colId xmlns:a16="http://schemas.microsoft.com/office/drawing/2014/main" val="1053181307"/>
                    </a:ext>
                  </a:extLst>
                </a:gridCol>
                <a:gridCol w="1007063">
                  <a:extLst>
                    <a:ext uri="{9D8B030D-6E8A-4147-A177-3AD203B41FA5}">
                      <a16:colId xmlns:a16="http://schemas.microsoft.com/office/drawing/2014/main" val="81373473"/>
                    </a:ext>
                  </a:extLst>
                </a:gridCol>
                <a:gridCol w="835127">
                  <a:extLst>
                    <a:ext uri="{9D8B030D-6E8A-4147-A177-3AD203B41FA5}">
                      <a16:colId xmlns:a16="http://schemas.microsoft.com/office/drawing/2014/main" val="3671190148"/>
                    </a:ext>
                  </a:extLst>
                </a:gridCol>
                <a:gridCol w="801354">
                  <a:extLst>
                    <a:ext uri="{9D8B030D-6E8A-4147-A177-3AD203B41FA5}">
                      <a16:colId xmlns:a16="http://schemas.microsoft.com/office/drawing/2014/main" val="8166885"/>
                    </a:ext>
                  </a:extLst>
                </a:gridCol>
                <a:gridCol w="1056190">
                  <a:extLst>
                    <a:ext uri="{9D8B030D-6E8A-4147-A177-3AD203B41FA5}">
                      <a16:colId xmlns:a16="http://schemas.microsoft.com/office/drawing/2014/main" val="3649589647"/>
                    </a:ext>
                  </a:extLst>
                </a:gridCol>
                <a:gridCol w="1031626">
                  <a:extLst>
                    <a:ext uri="{9D8B030D-6E8A-4147-A177-3AD203B41FA5}">
                      <a16:colId xmlns:a16="http://schemas.microsoft.com/office/drawing/2014/main" val="2318196737"/>
                    </a:ext>
                  </a:extLst>
                </a:gridCol>
                <a:gridCol w="875040">
                  <a:extLst>
                    <a:ext uri="{9D8B030D-6E8A-4147-A177-3AD203B41FA5}">
                      <a16:colId xmlns:a16="http://schemas.microsoft.com/office/drawing/2014/main" val="368567505"/>
                    </a:ext>
                  </a:extLst>
                </a:gridCol>
              </a:tblGrid>
              <a:tr h="332336">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Chỉ</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tiêu</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KH 2023 UBND  </a:t>
                      </a:r>
                      <a:r>
                        <a:rPr lang="en-US" sz="1200" b="1" u="none" strike="noStrike" dirty="0" err="1">
                          <a:effectLst/>
                          <a:latin typeface="Times New Roman" panose="02020603050405020304" pitchFamily="18" charset="0"/>
                          <a:cs typeface="Times New Roman" panose="02020603050405020304" pitchFamily="18" charset="0"/>
                        </a:rPr>
                        <a:t>tại</a:t>
                      </a:r>
                      <a:r>
                        <a:rPr lang="en-US" sz="1200" b="1" u="none" strike="noStrike" dirty="0">
                          <a:effectLst/>
                          <a:latin typeface="Times New Roman" panose="02020603050405020304" pitchFamily="18" charset="0"/>
                          <a:cs typeface="Times New Roman" panose="02020603050405020304" pitchFamily="18" charset="0"/>
                        </a:rPr>
                        <a:t> VB </a:t>
                      </a:r>
                      <a:r>
                        <a:rPr lang="en-US" sz="1200" b="1" u="none" strike="noStrike" dirty="0" err="1">
                          <a:effectLst/>
                          <a:latin typeface="Times New Roman" panose="02020603050405020304" pitchFamily="18" charset="0"/>
                          <a:cs typeface="Times New Roman" panose="02020603050405020304" pitchFamily="18" charset="0"/>
                        </a:rPr>
                        <a:t>số</a:t>
                      </a:r>
                      <a:r>
                        <a:rPr lang="en-US" sz="1200" b="1" u="none" strike="noStrike" dirty="0">
                          <a:effectLst/>
                          <a:latin typeface="Times New Roman" panose="02020603050405020304" pitchFamily="18" charset="0"/>
                          <a:cs typeface="Times New Roman" panose="02020603050405020304" pitchFamily="18" charset="0"/>
                        </a:rPr>
                        <a:t> 20/UBND-TH </a:t>
                      </a:r>
                      <a:r>
                        <a:rPr lang="en-US" sz="1200" b="1" u="none" strike="noStrike" dirty="0" err="1">
                          <a:effectLst/>
                          <a:latin typeface="Times New Roman" panose="02020603050405020304" pitchFamily="18" charset="0"/>
                          <a:cs typeface="Times New Roman" panose="02020603050405020304" pitchFamily="18" charset="0"/>
                        </a:rPr>
                        <a:t>tỉnh</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Kết</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quả</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thực</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hiện</a:t>
                      </a:r>
                      <a:r>
                        <a:rPr lang="en-US" sz="1200" b="1" u="none" strike="noStrike" dirty="0">
                          <a:effectLst/>
                          <a:latin typeface="Times New Roman" panose="02020603050405020304" pitchFamily="18" charset="0"/>
                          <a:cs typeface="Times New Roman" panose="02020603050405020304" pitchFamily="18" charset="0"/>
                        </a:rPr>
                        <a:t> 9 </a:t>
                      </a:r>
                      <a:r>
                        <a:rPr lang="en-US" sz="1200" b="1" u="none" strike="noStrike" dirty="0" err="1">
                          <a:effectLst/>
                          <a:latin typeface="Times New Roman" panose="02020603050405020304" pitchFamily="18" charset="0"/>
                          <a:cs typeface="Times New Roman" panose="02020603050405020304" pitchFamily="18" charset="0"/>
                        </a:rPr>
                        <a:t>tháng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năm</a:t>
                      </a:r>
                      <a:r>
                        <a:rPr lang="en-US" sz="1200" b="1" u="none" strike="noStrike" dirty="0">
                          <a:effectLst/>
                          <a:latin typeface="Times New Roman" panose="02020603050405020304" pitchFamily="18" charset="0"/>
                          <a:cs typeface="Times New Roman" panose="02020603050405020304" pitchFamily="18" charset="0"/>
                        </a:rPr>
                        <a:t> 2023</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Lũy</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kế</a:t>
                      </a:r>
                      <a:r>
                        <a:rPr lang="en-US" sz="1200" b="1" u="none" strike="noStrike" dirty="0">
                          <a:effectLst/>
                          <a:latin typeface="Times New Roman" panose="02020603050405020304" pitchFamily="18" charset="0"/>
                          <a:cs typeface="Times New Roman" panose="02020603050405020304" pitchFamily="18" charset="0"/>
                        </a:rPr>
                        <a:t> 9 </a:t>
                      </a:r>
                      <a:r>
                        <a:rPr lang="en-US" sz="1200" b="1" u="none" strike="noStrike" dirty="0" err="1">
                          <a:effectLst/>
                          <a:latin typeface="Times New Roman" panose="02020603050405020304" pitchFamily="18" charset="0"/>
                          <a:cs typeface="Times New Roman" panose="02020603050405020304" pitchFamily="18" charset="0"/>
                        </a:rPr>
                        <a:t>tháng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đầu</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năm</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với</a:t>
                      </a:r>
                      <a:r>
                        <a:rPr lang="en-US" sz="1200" b="1" u="none" strike="noStrike" dirty="0">
                          <a:effectLst/>
                          <a:latin typeface="Times New Roman" panose="02020603050405020304" pitchFamily="18" charset="0"/>
                          <a:cs typeface="Times New Roman" panose="02020603050405020304" pitchFamily="18" charset="0"/>
                        </a:rPr>
                        <a: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6427072"/>
                  </a:ext>
                </a:extLst>
              </a:tr>
              <a:tr h="42766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Cùng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kỳ</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KH </a:t>
                      </a:r>
                      <a:r>
                        <a:rPr lang="en-US" sz="1200" b="1" u="none" strike="noStrike" dirty="0" err="1">
                          <a:effectLst/>
                          <a:latin typeface="Times New Roman" panose="02020603050405020304" pitchFamily="18" charset="0"/>
                          <a:cs typeface="Times New Roman" panose="02020603050405020304" pitchFamily="18" charset="0"/>
                        </a:rPr>
                        <a:t>năm</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64645984"/>
                  </a:ext>
                </a:extLst>
              </a:tr>
              <a:tr h="181405">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1405">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11.968.284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8.838.952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73,85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3.153.439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11.992.391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100,2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7252792"/>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6.139.057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4.770.104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77,7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1.368.953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6.139.057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5119266"/>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Công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và</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xây</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dựng</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3.100.158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2.269.033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15,73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73,19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848.254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3.117.287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4135924"/>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2.343.830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1.596.508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68,12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763.017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2.359.525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2721994"/>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756.328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672.525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50,14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88,92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85.237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757.762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6287992"/>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2.729.069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1.799.815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65,95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936.232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2.736.047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3477569"/>
                  </a:ext>
                </a:extLst>
              </a:tr>
              <a:tr h="181405">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Tốc độ tăng giá trị sản phẩm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6,30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6,49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4,86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6,51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3034331"/>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9285500"/>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10,34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15,73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-0,09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3558867"/>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12,00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31,55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12,75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9648009"/>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5,50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50,14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-69,31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1963445"/>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13,48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9,78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2721467"/>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2,316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-65,43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28,95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5,68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039280"/>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Tổng thu ngân sách trên địa bàn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358.750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266.450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74,27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192.900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459.350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128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7778415"/>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Thu tiền sử dụng đất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150.000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114.030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76,02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135.970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250.000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166,7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5343869"/>
                  </a:ext>
                </a:extLst>
              </a:tr>
              <a:tr h="36281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Tỷ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5.898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4.190,14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15,04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2.180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6.370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1225506"/>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93,8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98,32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4952588"/>
                  </a:ext>
                </a:extLst>
              </a:tr>
              <a:tr h="36281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8,41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-6,81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97,62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580728"/>
                  </a:ext>
                </a:extLst>
              </a:tr>
              <a:tr h="181405">
                <a:tc>
                  <a:txBody>
                    <a:bodyPr/>
                    <a:lstStyle/>
                    <a:p>
                      <a:pPr algn="ctr" fontAlgn="ctr"/>
                      <a:r>
                        <a:rPr lang="en-US" sz="1200" u="none" strike="noStrike">
                          <a:solidFill>
                            <a:srgbClr val="FF0000"/>
                          </a:solidFill>
                          <a:effectLst/>
                          <a:latin typeface="Times New Roman" panose="02020603050405020304" pitchFamily="18" charset="0"/>
                          <a:cs typeface="Times New Roman" panose="02020603050405020304" pitchFamily="18" charset="0"/>
                        </a:rPr>
                        <a:t>8</a:t>
                      </a:r>
                      <a:endParaRPr lang="en-US" sz="1200" b="1" i="0" u="none" strike="noStrike">
                        <a:solidFill>
                          <a:srgbClr val="FF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solidFill>
                            <a:srgbClr val="FF0000"/>
                          </a:solidFill>
                          <a:effectLst/>
                          <a:latin typeface="Times New Roman" panose="02020603050405020304" pitchFamily="18" charset="0"/>
                          <a:cs typeface="Times New Roman" panose="02020603050405020304" pitchFamily="18" charset="0"/>
                        </a:rPr>
                        <a:t>Giảm tỷ lệ nghèo đa chiều</a:t>
                      </a:r>
                      <a:endParaRPr lang="en-US" sz="1200" b="1" i="0" u="none" strike="noStrike">
                        <a:solidFill>
                          <a:srgbClr val="FF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solidFill>
                            <a:srgbClr val="FF0000"/>
                          </a:solidFill>
                          <a:effectLst/>
                          <a:latin typeface="Times New Roman" panose="02020603050405020304" pitchFamily="18" charset="0"/>
                          <a:cs typeface="Times New Roman" panose="02020603050405020304" pitchFamily="18" charset="0"/>
                        </a:rPr>
                        <a:t>%</a:t>
                      </a:r>
                      <a:endParaRPr lang="en-US" sz="1200" b="0" i="0" u="none" strike="noStrike">
                        <a:solidFill>
                          <a:srgbClr val="FF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FF0000"/>
                          </a:solidFill>
                          <a:effectLst/>
                          <a:latin typeface="Times New Roman" panose="02020603050405020304" pitchFamily="18" charset="0"/>
                        </a:rPr>
                        <a:t>1,08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FF0000"/>
                          </a:solidFill>
                          <a:effectLst/>
                          <a:latin typeface="Times New Roman" panose="02020603050405020304" pitchFamily="18" charset="0"/>
                        </a:rPr>
                        <a:t> 1,09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FF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FF0000"/>
                          </a:solidFill>
                          <a:effectLst/>
                          <a:latin typeface="Times New Roman" panose="02020603050405020304" pitchFamily="18" charset="0"/>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FF0000"/>
                          </a:solidFill>
                          <a:effectLst/>
                          <a:latin typeface="Times New Roman" panose="02020603050405020304" pitchFamily="18" charset="0"/>
                        </a:rPr>
                        <a:t>1,09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FF0000"/>
                          </a:solidFill>
                          <a:effectLst/>
                          <a:latin typeface="Times New Roman" panose="02020603050405020304" pitchFamily="18" charset="0"/>
                        </a:rPr>
                        <a:t>1,09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FF0000"/>
                          </a:solidFill>
                          <a:effectLst/>
                          <a:latin typeface="Times New Roman" panose="02020603050405020304" pitchFamily="18" charset="0"/>
                        </a:rPr>
                        <a:t>100,9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1215774"/>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2.142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000000"/>
                          </a:solidFill>
                          <a:effectLst/>
                          <a:latin typeface="Times New Roman" panose="02020603050405020304" pitchFamily="18" charset="0"/>
                        </a:rPr>
                        <a:t>2.020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94,3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2.142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4898373"/>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2.200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1.745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79,32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555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2.300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104,5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9331194"/>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Đào tạo nghề lao động nông thôn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144,33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166,7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4465491"/>
                  </a:ext>
                </a:extLst>
              </a:tr>
              <a:tr h="18140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33,25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32,25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96,99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33,25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33,25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9101732"/>
                  </a:ext>
                </a:extLst>
              </a:tr>
              <a:tr h="36281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74,09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73,27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98,89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74,09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74,09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6095844"/>
                  </a:ext>
                </a:extLst>
              </a:tr>
              <a:tr h="36281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946" marR="4946" marT="49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130,57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135,7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3950123"/>
                  </a:ext>
                </a:extLst>
              </a:tr>
            </a:tbl>
          </a:graphicData>
        </a:graphic>
      </p:graphicFrame>
    </p:spTree>
    <p:extLst>
      <p:ext uri="{BB962C8B-B14F-4D97-AF65-F5344CB8AC3E}">
        <p14:creationId xmlns:p14="http://schemas.microsoft.com/office/powerpoint/2010/main" val="3125963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6.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err="1">
                <a:latin typeface="Times New Roman" panose="02020603050405020304" pitchFamily="18" charset="0"/>
                <a:cs typeface="Times New Roman" panose="02020603050405020304" pitchFamily="18" charset="0"/>
              </a:rPr>
              <a:t>huyện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Phước</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4" name="Table 3">
            <a:extLst>
              <a:ext uri="{FF2B5EF4-FFF2-40B4-BE49-F238E27FC236}">
                <a16:creationId xmlns:a16="http://schemas.microsoft.com/office/drawing/2014/main" id="{690E0B94-DFDE-4346-D776-52E677ADF9DC}"/>
              </a:ext>
            </a:extLst>
          </p:cNvPr>
          <p:cNvGraphicFramePr>
            <a:graphicFrameLocks noGrp="1"/>
          </p:cNvGraphicFramePr>
          <p:nvPr>
            <p:extLst>
              <p:ext uri="{D42A27DB-BD31-4B8C-83A1-F6EECF244321}">
                <p14:modId xmlns:p14="http://schemas.microsoft.com/office/powerpoint/2010/main" val="1494505365"/>
              </p:ext>
            </p:extLst>
          </p:nvPr>
        </p:nvGraphicFramePr>
        <p:xfrm>
          <a:off x="427839" y="327169"/>
          <a:ext cx="11492918" cy="6490946"/>
        </p:xfrm>
        <a:graphic>
          <a:graphicData uri="http://schemas.openxmlformats.org/drawingml/2006/table">
            <a:tbl>
              <a:tblPr>
                <a:tableStyleId>{5C22544A-7EE6-4342-B048-85BDC9FD1C3A}</a:tableStyleId>
              </a:tblPr>
              <a:tblGrid>
                <a:gridCol w="573407">
                  <a:extLst>
                    <a:ext uri="{9D8B030D-6E8A-4147-A177-3AD203B41FA5}">
                      <a16:colId xmlns:a16="http://schemas.microsoft.com/office/drawing/2014/main" val="987482797"/>
                    </a:ext>
                  </a:extLst>
                </a:gridCol>
                <a:gridCol w="2624432">
                  <a:extLst>
                    <a:ext uri="{9D8B030D-6E8A-4147-A177-3AD203B41FA5}">
                      <a16:colId xmlns:a16="http://schemas.microsoft.com/office/drawing/2014/main" val="2784629392"/>
                    </a:ext>
                  </a:extLst>
                </a:gridCol>
                <a:gridCol w="860109">
                  <a:extLst>
                    <a:ext uri="{9D8B030D-6E8A-4147-A177-3AD203B41FA5}">
                      <a16:colId xmlns:a16="http://schemas.microsoft.com/office/drawing/2014/main" val="420861802"/>
                    </a:ext>
                  </a:extLst>
                </a:gridCol>
                <a:gridCol w="1193560">
                  <a:extLst>
                    <a:ext uri="{9D8B030D-6E8A-4147-A177-3AD203B41FA5}">
                      <a16:colId xmlns:a16="http://schemas.microsoft.com/office/drawing/2014/main" val="1291455316"/>
                    </a:ext>
                  </a:extLst>
                </a:gridCol>
                <a:gridCol w="1182847">
                  <a:extLst>
                    <a:ext uri="{9D8B030D-6E8A-4147-A177-3AD203B41FA5}">
                      <a16:colId xmlns:a16="http://schemas.microsoft.com/office/drawing/2014/main" val="3068466144"/>
                    </a:ext>
                  </a:extLst>
                </a:gridCol>
                <a:gridCol w="1015068">
                  <a:extLst>
                    <a:ext uri="{9D8B030D-6E8A-4147-A177-3AD203B41FA5}">
                      <a16:colId xmlns:a16="http://schemas.microsoft.com/office/drawing/2014/main" val="2081026246"/>
                    </a:ext>
                  </a:extLst>
                </a:gridCol>
                <a:gridCol w="1073791">
                  <a:extLst>
                    <a:ext uri="{9D8B030D-6E8A-4147-A177-3AD203B41FA5}">
                      <a16:colId xmlns:a16="http://schemas.microsoft.com/office/drawing/2014/main" val="2124011930"/>
                    </a:ext>
                  </a:extLst>
                </a:gridCol>
                <a:gridCol w="1169543">
                  <a:extLst>
                    <a:ext uri="{9D8B030D-6E8A-4147-A177-3AD203B41FA5}">
                      <a16:colId xmlns:a16="http://schemas.microsoft.com/office/drawing/2014/main" val="3618462071"/>
                    </a:ext>
                  </a:extLst>
                </a:gridCol>
                <a:gridCol w="884917">
                  <a:extLst>
                    <a:ext uri="{9D8B030D-6E8A-4147-A177-3AD203B41FA5}">
                      <a16:colId xmlns:a16="http://schemas.microsoft.com/office/drawing/2014/main" val="75238165"/>
                    </a:ext>
                  </a:extLst>
                </a:gridCol>
                <a:gridCol w="915244">
                  <a:extLst>
                    <a:ext uri="{9D8B030D-6E8A-4147-A177-3AD203B41FA5}">
                      <a16:colId xmlns:a16="http://schemas.microsoft.com/office/drawing/2014/main" val="81538378"/>
                    </a:ext>
                  </a:extLst>
                </a:gridCol>
              </a:tblGrid>
              <a:tr h="313838">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Chỉ</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tiêu</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KH 2023 UBND  tại VB số 20/UBND-TH tỉnh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Kết quả thực hiện 9 tháng năm 2023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Lũy</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kế</a:t>
                      </a:r>
                      <a:r>
                        <a:rPr lang="en-US" sz="1200" b="1" u="none" strike="noStrike" dirty="0">
                          <a:effectLst/>
                          <a:latin typeface="Times New Roman" panose="02020603050405020304" pitchFamily="18" charset="0"/>
                          <a:cs typeface="Times New Roman" panose="02020603050405020304" pitchFamily="18" charset="0"/>
                        </a:rPr>
                        <a:t> 9 </a:t>
                      </a:r>
                      <a:r>
                        <a:rPr lang="en-US" sz="1200" b="1" u="none" strike="noStrike" dirty="0" err="1">
                          <a:effectLst/>
                          <a:latin typeface="Times New Roman" panose="02020603050405020304" pitchFamily="18" charset="0"/>
                          <a:cs typeface="Times New Roman" panose="02020603050405020304" pitchFamily="18" charset="0"/>
                        </a:rPr>
                        <a:t>tháng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đầu</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năm</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với</a:t>
                      </a:r>
                      <a:r>
                        <a:rPr lang="en-US" sz="1200" b="1" u="none" strike="noStrike" dirty="0">
                          <a:effectLst/>
                          <a:latin typeface="Times New Roman" panose="02020603050405020304" pitchFamily="18" charset="0"/>
                          <a:cs typeface="Times New Roman" panose="02020603050405020304" pitchFamily="18" charset="0"/>
                        </a:rPr>
                        <a: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5809774"/>
                  </a:ext>
                </a:extLst>
              </a:tr>
              <a:tr h="47945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KH </a:t>
                      </a:r>
                      <a:r>
                        <a:rPr lang="en-US" sz="1200" b="1" u="none" strike="noStrike" dirty="0" err="1">
                          <a:effectLst/>
                          <a:latin typeface="Times New Roman" panose="02020603050405020304" pitchFamily="18" charset="0"/>
                          <a:cs typeface="Times New Roman" panose="02020603050405020304" pitchFamily="18" charset="0"/>
                        </a:rPr>
                        <a:t>năm</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80888251"/>
                  </a:ext>
                </a:extLst>
              </a:tr>
              <a:tr h="169112">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9112">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11.923.367</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8.702.439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6,57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72,99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3.267.386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11.969.825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100,41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3443840"/>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2.584.205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1.979.401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4,78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76,6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607.309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2.586.710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100,1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4168479"/>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6.133.298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4.437.533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72,35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1.724.807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6.162.340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100,5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413393"/>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4.952.038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3.538.842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71,46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1.436.666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4.975.508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100,5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0739918"/>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1.181.260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898.691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29,59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76,08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288.141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1.186.832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100,5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7494368"/>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3.205.864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2.285.505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8,54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71,29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935.270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3.220.775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100,5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7279635"/>
                  </a:ext>
                </a:extLst>
              </a:tr>
              <a:tr h="169112">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Tốc độ tăng giá trị sản phẩm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dirty="0">
                          <a:effectLst/>
                          <a:latin typeface="Times New Roman" panose="02020603050405020304" pitchFamily="18" charset="0"/>
                          <a:cs typeface="Times New Roman" panose="02020603050405020304" pitchFamily="18" charset="0"/>
                        </a:rPr>
                        <a:t>5,57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6,57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4,95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1" i="0" u="none" strike="noStrike">
                          <a:solidFill>
                            <a:srgbClr val="000000"/>
                          </a:solidFill>
                          <a:effectLst/>
                          <a:latin typeface="Times New Roman" panose="02020603050405020304" pitchFamily="18" charset="0"/>
                        </a:rPr>
                        <a:t>5,98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1121336"/>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3,20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4,78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1,23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1699601"/>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5,60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6,38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5,37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533024"/>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5,50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18,15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1535844"/>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6,00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29,59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-31,54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893413"/>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7,50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8,54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6,7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200" b="0" i="0" u="none" strike="noStrike">
                          <a:solidFill>
                            <a:srgbClr val="000000"/>
                          </a:solidFill>
                          <a:effectLst/>
                          <a:latin typeface="Times New Roman" panose="02020603050405020304" pitchFamily="18" charset="0"/>
                        </a:rPr>
                        <a:t>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4760204"/>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68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34.715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-35.14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51.05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33.285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68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867656"/>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Tổng thu ngân sách trên địa bàn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515,340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418,353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81.18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99,615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517,968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5981747"/>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Thu tiền sử dụng đất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261,556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-40.00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87.19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38,444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273089"/>
                  </a:ext>
                </a:extLst>
              </a:tr>
              <a:tr h="33822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Tỷ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10,536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7,433.937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115.0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70.56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3,102.063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10,536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807437"/>
                  </a:ext>
                </a:extLst>
              </a:tr>
              <a:tr h="33822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94.73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94.47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99.73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94.76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94.76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656879"/>
                  </a:ext>
                </a:extLst>
              </a:tr>
              <a:tr h="33822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7.31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200" u="none" strike="noStrike">
                          <a:effectLst/>
                          <a:latin typeface="Times New Roman" panose="02020603050405020304" pitchFamily="18" charset="0"/>
                          <a:cs typeface="Times New Roman" panose="02020603050405020304" pitchFamily="18" charset="0"/>
                        </a:rPr>
                        <a:t>Vượt 0,15</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10</a:t>
                      </a:r>
                      <a:r>
                        <a:rPr lang="vi-VN" sz="1200" u="none" strike="noStrike" dirty="0">
                          <a:effectLst/>
                          <a:latin typeface="Times New Roman" panose="02020603050405020304" pitchFamily="18" charset="0"/>
                          <a:cs typeface="Times New Roman" panose="02020603050405020304" pitchFamily="18" charset="0"/>
                        </a:rPr>
                        <a:t>0</a:t>
                      </a:r>
                      <a:r>
                        <a:rPr lang="en-US" sz="1200" u="none" strike="noStrike" dirty="0">
                          <a:effectLst/>
                          <a:latin typeface="Times New Roman" panose="02020603050405020304" pitchFamily="18" charset="0"/>
                          <a:cs typeface="Times New Roman" panose="02020603050405020304" pitchFamily="18" charset="0"/>
                        </a:rPr>
                        <a:t>.</a:t>
                      </a:r>
                      <a:r>
                        <a:rPr lang="vi-VN" sz="1200" u="none" strike="noStrike" dirty="0">
                          <a:effectLst/>
                          <a:latin typeface="Times New Roman" panose="02020603050405020304" pitchFamily="18" charset="0"/>
                          <a:cs typeface="Times New Roman" panose="02020603050405020304" pitchFamily="18" charset="0"/>
                        </a:rPr>
                        <a:t>15</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2873737"/>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Giảm tỷ lệ nghèo đa chiều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chemeClr val="dk1"/>
                          </a:solidFill>
                          <a:effectLst/>
                          <a:latin typeface="Times New Roman" panose="02020603050405020304" pitchFamily="18" charset="0"/>
                          <a:cs typeface="Times New Roman" panose="02020603050405020304" pitchFamily="18" charset="0"/>
                        </a:rPr>
                        <a:t>1.72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1.72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4592146"/>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1,497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92.41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1,670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103.08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94137"/>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3,816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109.03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3,816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109.03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8915688"/>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Đào tạo nghề lao động nông thôn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350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220.00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770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220.00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292491"/>
                  </a:ext>
                </a:extLst>
              </a:tr>
              <a:tr h="16911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5630218"/>
                  </a:ext>
                </a:extLst>
              </a:tr>
              <a:tr h="33822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87.49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74.38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85.02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87.49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87.49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1766988"/>
                  </a:ext>
                </a:extLst>
              </a:tr>
              <a:tr h="33822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72.00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86.32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119.89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88.00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a:effectLst/>
                          <a:latin typeface="Times New Roman" panose="02020603050405020304" pitchFamily="18" charset="0"/>
                          <a:cs typeface="Times New Roman" panose="02020603050405020304" pitchFamily="18" charset="0"/>
                        </a:rPr>
                        <a:t>88.00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u="none" strike="noStrike" dirty="0">
                          <a:effectLst/>
                          <a:latin typeface="Times New Roman" panose="02020603050405020304" pitchFamily="18" charset="0"/>
                          <a:cs typeface="Times New Roman" panose="02020603050405020304" pitchFamily="18" charset="0"/>
                        </a:rPr>
                        <a:t>122.22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00" marR="4700" marT="4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813931"/>
                  </a:ext>
                </a:extLst>
              </a:tr>
            </a:tbl>
          </a:graphicData>
        </a:graphic>
      </p:graphicFrame>
    </p:spTree>
    <p:extLst>
      <p:ext uri="{BB962C8B-B14F-4D97-AF65-F5344CB8AC3E}">
        <p14:creationId xmlns:p14="http://schemas.microsoft.com/office/powerpoint/2010/main" val="2170473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7.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err="1">
                <a:latin typeface="Times New Roman" panose="02020603050405020304" pitchFamily="18" charset="0"/>
                <a:cs typeface="Times New Roman" panose="02020603050405020304" pitchFamily="18" charset="0"/>
              </a:rPr>
              <a:t>huyện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sơn</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4" name="Table 3">
            <a:extLst>
              <a:ext uri="{FF2B5EF4-FFF2-40B4-BE49-F238E27FC236}">
                <a16:creationId xmlns:a16="http://schemas.microsoft.com/office/drawing/2014/main" id="{09947636-D443-1AF7-C67F-DE2DCC6FCEDA}"/>
              </a:ext>
            </a:extLst>
          </p:cNvPr>
          <p:cNvGraphicFramePr>
            <a:graphicFrameLocks noGrp="1"/>
          </p:cNvGraphicFramePr>
          <p:nvPr>
            <p:extLst>
              <p:ext uri="{D42A27DB-BD31-4B8C-83A1-F6EECF244321}">
                <p14:modId xmlns:p14="http://schemas.microsoft.com/office/powerpoint/2010/main" val="335749385"/>
              </p:ext>
            </p:extLst>
          </p:nvPr>
        </p:nvGraphicFramePr>
        <p:xfrm>
          <a:off x="357942" y="369115"/>
          <a:ext cx="11512483" cy="6268970"/>
        </p:xfrm>
        <a:graphic>
          <a:graphicData uri="http://schemas.openxmlformats.org/drawingml/2006/table">
            <a:tbl>
              <a:tblPr>
                <a:tableStyleId>{5C22544A-7EE6-4342-B048-85BDC9FD1C3A}</a:tableStyleId>
              </a:tblPr>
              <a:tblGrid>
                <a:gridCol w="685247">
                  <a:extLst>
                    <a:ext uri="{9D8B030D-6E8A-4147-A177-3AD203B41FA5}">
                      <a16:colId xmlns:a16="http://schemas.microsoft.com/office/drawing/2014/main" val="2684527729"/>
                    </a:ext>
                  </a:extLst>
                </a:gridCol>
                <a:gridCol w="3387143">
                  <a:extLst>
                    <a:ext uri="{9D8B030D-6E8A-4147-A177-3AD203B41FA5}">
                      <a16:colId xmlns:a16="http://schemas.microsoft.com/office/drawing/2014/main" val="1648986467"/>
                    </a:ext>
                  </a:extLst>
                </a:gridCol>
                <a:gridCol w="927279">
                  <a:extLst>
                    <a:ext uri="{9D8B030D-6E8A-4147-A177-3AD203B41FA5}">
                      <a16:colId xmlns:a16="http://schemas.microsoft.com/office/drawing/2014/main" val="1955543795"/>
                    </a:ext>
                  </a:extLst>
                </a:gridCol>
                <a:gridCol w="1043189">
                  <a:extLst>
                    <a:ext uri="{9D8B030D-6E8A-4147-A177-3AD203B41FA5}">
                      <a16:colId xmlns:a16="http://schemas.microsoft.com/office/drawing/2014/main" val="3881231582"/>
                    </a:ext>
                  </a:extLst>
                </a:gridCol>
                <a:gridCol w="1003170">
                  <a:extLst>
                    <a:ext uri="{9D8B030D-6E8A-4147-A177-3AD203B41FA5}">
                      <a16:colId xmlns:a16="http://schemas.microsoft.com/office/drawing/2014/main" val="4062724946"/>
                    </a:ext>
                  </a:extLst>
                </a:gridCol>
                <a:gridCol w="902694">
                  <a:extLst>
                    <a:ext uri="{9D8B030D-6E8A-4147-A177-3AD203B41FA5}">
                      <a16:colId xmlns:a16="http://schemas.microsoft.com/office/drawing/2014/main" val="1936288220"/>
                    </a:ext>
                  </a:extLst>
                </a:gridCol>
                <a:gridCol w="789856">
                  <a:extLst>
                    <a:ext uri="{9D8B030D-6E8A-4147-A177-3AD203B41FA5}">
                      <a16:colId xmlns:a16="http://schemas.microsoft.com/office/drawing/2014/main" val="1947406908"/>
                    </a:ext>
                  </a:extLst>
                </a:gridCol>
                <a:gridCol w="1040605">
                  <a:extLst>
                    <a:ext uri="{9D8B030D-6E8A-4147-A177-3AD203B41FA5}">
                      <a16:colId xmlns:a16="http://schemas.microsoft.com/office/drawing/2014/main" val="1553812011"/>
                    </a:ext>
                  </a:extLst>
                </a:gridCol>
                <a:gridCol w="968517">
                  <a:extLst>
                    <a:ext uri="{9D8B030D-6E8A-4147-A177-3AD203B41FA5}">
                      <a16:colId xmlns:a16="http://schemas.microsoft.com/office/drawing/2014/main" val="536356937"/>
                    </a:ext>
                  </a:extLst>
                </a:gridCol>
                <a:gridCol w="764783">
                  <a:extLst>
                    <a:ext uri="{9D8B030D-6E8A-4147-A177-3AD203B41FA5}">
                      <a16:colId xmlns:a16="http://schemas.microsoft.com/office/drawing/2014/main" val="1146933812"/>
                    </a:ext>
                  </a:extLst>
                </a:gridCol>
              </a:tblGrid>
              <a:tr h="314126">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KH 2023 UBND  tại VB số 20/UBND-TH tỉnh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Kết quả thực hiện 9 tháng năm 2023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Lũy</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kế</a:t>
                      </a:r>
                      <a:r>
                        <a:rPr lang="en-US" sz="1200" b="1" u="none" strike="noStrike" dirty="0">
                          <a:effectLst/>
                          <a:latin typeface="Times New Roman" panose="02020603050405020304" pitchFamily="18" charset="0"/>
                          <a:cs typeface="Times New Roman" panose="02020603050405020304" pitchFamily="18" charset="0"/>
                        </a:rPr>
                        <a:t> 9 </a:t>
                      </a:r>
                      <a:r>
                        <a:rPr lang="en-US" sz="1200" b="1" u="none" strike="noStrike" dirty="0" err="1">
                          <a:effectLst/>
                          <a:latin typeface="Times New Roman" panose="02020603050405020304" pitchFamily="18" charset="0"/>
                          <a:cs typeface="Times New Roman" panose="02020603050405020304" pitchFamily="18" charset="0"/>
                        </a:rPr>
                        <a:t>tháng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đầu</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năm</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với</a:t>
                      </a:r>
                      <a:r>
                        <a:rPr lang="en-US" sz="1200" b="1" u="none" strike="noStrike" dirty="0">
                          <a:effectLst/>
                          <a:latin typeface="Times New Roman" panose="02020603050405020304" pitchFamily="18" charset="0"/>
                          <a:cs typeface="Times New Roman" panose="02020603050405020304" pitchFamily="18" charset="0"/>
                        </a:rPr>
                        <a: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431354"/>
                  </a:ext>
                </a:extLst>
              </a:tr>
              <a:tr h="35951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KH </a:t>
                      </a:r>
                      <a:r>
                        <a:rPr lang="en-US" sz="1200" b="1" u="none" strike="noStrike" dirty="0" err="1">
                          <a:effectLst/>
                          <a:latin typeface="Times New Roman" panose="02020603050405020304" pitchFamily="18" charset="0"/>
                          <a:cs typeface="Times New Roman" panose="02020603050405020304" pitchFamily="18" charset="0"/>
                        </a:rPr>
                        <a:t>năm</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81829024"/>
                  </a:ext>
                </a:extLst>
              </a:tr>
              <a:tr h="208444">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4126">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6.884.478,00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5.055.276,00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9,07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73,41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1.830.869,00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6.894.109,03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FF0000"/>
                          </a:solidFill>
                          <a:effectLst/>
                          <a:latin typeface="Times New Roman" panose="02020603050405020304" pitchFamily="18" charset="0"/>
                        </a:rPr>
                        <a:t>100,14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22217"/>
                  </a:ext>
                </a:extLst>
              </a:tr>
              <a:tr h="23330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1.723.823,00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1.440.031,00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83,46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314.664,00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1.762.659,03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102,25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2652008"/>
                  </a:ext>
                </a:extLst>
              </a:tr>
              <a:tr h="2768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2.890.342,00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2.078.600,00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13,12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71,92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832.537,00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2.911.137,00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5003134"/>
                  </a:ext>
                </a:extLst>
              </a:tr>
              <a:tr h="20604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dirty="0">
                          <a:effectLst/>
                          <a:latin typeface="Times New Roman" panose="02020603050405020304" pitchFamily="18" charset="0"/>
                          <a:cs typeface="Times New Roman" panose="02020603050405020304" pitchFamily="18" charset="0"/>
                        </a:rPr>
                        <a:t>     + </a:t>
                      </a:r>
                      <a:r>
                        <a:rPr lang="en-US" sz="1200" u="none" strike="noStrike" dirty="0" err="1">
                          <a:effectLst/>
                          <a:latin typeface="Times New Roman" panose="02020603050405020304" pitchFamily="18" charset="0"/>
                          <a:cs typeface="Times New Roman" panose="02020603050405020304" pitchFamily="18" charset="0"/>
                        </a:rPr>
                        <a:t>Công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2.084.248,00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1.446.852,00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69,42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537.396,00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1.984.248,00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95,2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3475052"/>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806.094,00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631.748,00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34,08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78,37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295.141,00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926.889,00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114,99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1629180"/>
                  </a:ext>
                </a:extLst>
              </a:tr>
              <a:tr h="160493">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2.270.313,00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1.536.645,00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67,68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683.668,00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2.220.313,00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0670541"/>
                  </a:ext>
                </a:extLst>
              </a:tr>
              <a:tr h="164537">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Tốc độ tăng giá trị sản phẩm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7,56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9,07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panose="02020603050405020304" pitchFamily="18" charset="0"/>
                        </a:rPr>
                        <a:t>3,69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7,71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4516920"/>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-0,32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5,54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9907237"/>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9,09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13,12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2,53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9,87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2967122"/>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1,70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0937215"/>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34,08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4,07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22,80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9029048"/>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panose="02020603050405020304" pitchFamily="18" charset="0"/>
                        </a:rPr>
                        <a:t>7,14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1243268"/>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53.000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50.257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116.40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94.8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11.543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61.800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116.6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028816"/>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Tổng thu ngân sách trên địa bàn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210,620.00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143,980.00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37.54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68.36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130051.00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274,031.00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130.11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1498369"/>
                  </a:ext>
                </a:extLst>
              </a:tr>
              <a:tr h="164537">
                <a:tc>
                  <a:txBody>
                    <a:bodyPr/>
                    <a:lstStyle/>
                    <a:p>
                      <a:pPr algn="ctr" fontAlgn="ctr"/>
                      <a:r>
                        <a:rPr lang="en-US" sz="1200" i="1"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i="1" u="none" strike="noStrike">
                          <a:effectLst/>
                          <a:latin typeface="Times New Roman" panose="02020603050405020304" pitchFamily="18" charset="0"/>
                          <a:cs typeface="Times New Roman" panose="02020603050405020304" pitchFamily="18" charset="0"/>
                        </a:rPr>
                        <a:t>- Thu tiền sử dụng đất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i="1"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i="1" u="none" strike="noStrike">
                          <a:effectLst/>
                          <a:latin typeface="Times New Roman" panose="02020603050405020304" pitchFamily="18" charset="0"/>
                          <a:cs typeface="Times New Roman" panose="02020603050405020304" pitchFamily="18" charset="0"/>
                        </a:rPr>
                        <a:t>100,000.00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i="1" u="none" strike="noStrike">
                          <a:effectLst/>
                          <a:latin typeface="Times New Roman" panose="02020603050405020304" pitchFamily="18" charset="0"/>
                          <a:cs typeface="Times New Roman" panose="02020603050405020304" pitchFamily="18" charset="0"/>
                        </a:rPr>
                        <a:t>42,415.00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i="1" u="none" strike="noStrike">
                          <a:effectLst/>
                          <a:latin typeface="Times New Roman" panose="02020603050405020304" pitchFamily="18" charset="0"/>
                          <a:cs typeface="Times New Roman" panose="02020603050405020304" pitchFamily="18" charset="0"/>
                        </a:rPr>
                        <a:t>14.68</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i="1" u="none" strike="noStrike">
                          <a:effectLst/>
                          <a:latin typeface="Times New Roman" panose="02020603050405020304" pitchFamily="18" charset="0"/>
                          <a:cs typeface="Times New Roman" panose="02020603050405020304" pitchFamily="18" charset="0"/>
                        </a:rPr>
                        <a:t>42.42</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i="1" u="none" strike="noStrike">
                          <a:effectLst/>
                          <a:latin typeface="Times New Roman" panose="02020603050405020304" pitchFamily="18" charset="0"/>
                          <a:cs typeface="Times New Roman" panose="02020603050405020304" pitchFamily="18" charset="0"/>
                        </a:rPr>
                        <a:t>107585.00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i="1" u="none" strike="noStrike">
                          <a:effectLst/>
                          <a:latin typeface="Times New Roman" panose="02020603050405020304" pitchFamily="18" charset="0"/>
                          <a:cs typeface="Times New Roman" panose="02020603050405020304" pitchFamily="18" charset="0"/>
                        </a:rPr>
                        <a:t>150,000.00</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i="1" u="none" strike="noStrike" dirty="0">
                          <a:effectLst/>
                          <a:latin typeface="Times New Roman" panose="02020603050405020304" pitchFamily="18" charset="0"/>
                          <a:cs typeface="Times New Roman" panose="02020603050405020304" pitchFamily="18" charset="0"/>
                        </a:rPr>
                        <a:t>150.00</a:t>
                      </a:r>
                      <a:endParaRPr lang="en-US" sz="12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1522599"/>
                  </a:ext>
                </a:extLst>
              </a:tr>
              <a:tr h="30143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Tỷ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4,449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3,229.363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115.4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72.6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1,219.6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4,449.0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a:effectLst/>
                          <a:latin typeface="Times New Roman" panose="02020603050405020304" pitchFamily="18" charset="0"/>
                          <a:cs typeface="Times New Roman" panose="02020603050405020304" pitchFamily="18" charset="0"/>
                        </a:rPr>
                        <a:t>100.0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0554449"/>
                  </a:ext>
                </a:extLst>
              </a:tr>
              <a:tr h="16035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95.51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101.07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96.05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101.64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7365909"/>
                  </a:ext>
                </a:extLst>
              </a:tr>
              <a:tr h="26360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7.86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7.63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107.73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103.01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7.60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103.01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616782"/>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Giảm tỷ lệ nghèo đa chiều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2.96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114.73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138296"/>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1,426.00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1,270.00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81.10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89.06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156.00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1,426.00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653202"/>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2,665.00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104.92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133.25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296.00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2,961.00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148.05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1865089"/>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Đào tạo nghề lao động nông thôn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657.00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156.43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328.50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657</a:t>
                      </a: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328.50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8401082"/>
                  </a:ext>
                </a:extLst>
              </a:tr>
              <a:tr h="164537">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56.34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56.34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8011239"/>
                  </a:ext>
                </a:extLst>
              </a:tr>
              <a:tr h="27338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93.42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92.02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99.40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93.96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93.96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100.58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7259561"/>
                  </a:ext>
                </a:extLst>
              </a:tr>
              <a:tr h="24469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75.50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98.05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87.55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113.70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66" marR="4566" marT="456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3147357"/>
                  </a:ext>
                </a:extLst>
              </a:tr>
            </a:tbl>
          </a:graphicData>
        </a:graphic>
      </p:graphicFrame>
    </p:spTree>
    <p:extLst>
      <p:ext uri="{BB962C8B-B14F-4D97-AF65-F5344CB8AC3E}">
        <p14:creationId xmlns:p14="http://schemas.microsoft.com/office/powerpoint/2010/main" val="3124108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290909"/>
            <a:ext cx="5576082"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276837" y="2571102"/>
            <a:ext cx="5380239" cy="954107"/>
          </a:xfrm>
          <a:prstGeom prst="rect">
            <a:avLst/>
          </a:prstGeom>
        </p:spPr>
        <p:txBody>
          <a:bodyPr wrap="square">
            <a:spAutoFit/>
          </a:bodyPr>
          <a:lstStyle/>
          <a:p>
            <a:pPr algn="ctr"/>
            <a:r>
              <a:rPr lang="en-US" sz="28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KINH TẾ - XÃ HỘI 9 THÁNG ĐẦU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497497" y="1489222"/>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488661" y="633176"/>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1" name="Picture 10" descr="A picture containing text, nature, sunset, shore&#10;&#10;Description automatically generated">
            <a:extLst>
              <a:ext uri="{FF2B5EF4-FFF2-40B4-BE49-F238E27FC236}">
                <a16:creationId xmlns:a16="http://schemas.microsoft.com/office/drawing/2014/main" id="{2F860FAF-9492-55AF-50F0-2841DC9DA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1" y="-10093"/>
            <a:ext cx="6621511" cy="6868093"/>
          </a:xfrm>
          <a:prstGeom prst="rect">
            <a:avLst/>
          </a:prstGeom>
        </p:spPr>
      </p:pic>
    </p:spTree>
    <p:extLst>
      <p:ext uri="{BB962C8B-B14F-4D97-AF65-F5344CB8AC3E}">
        <p14:creationId xmlns:p14="http://schemas.microsoft.com/office/powerpoint/2010/main" val="10795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8.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err="1">
                <a:latin typeface="Times New Roman" panose="02020603050405020304" pitchFamily="18" charset="0"/>
                <a:cs typeface="Times New Roman" panose="02020603050405020304" pitchFamily="18" charset="0"/>
              </a:rPr>
              <a:t>huyện</a:t>
            </a:r>
            <a:r>
              <a:rPr lang="en-US" b="1" dirty="0">
                <a:latin typeface="Times New Roman" panose="02020603050405020304" pitchFamily="18" charset="0"/>
                <a:cs typeface="Times New Roman" panose="02020603050405020304" pitchFamily="18" charset="0"/>
              </a:rPr>
              <a:t> Hoài </a:t>
            </a:r>
            <a:r>
              <a:rPr lang="en-US" b="1" dirty="0" err="1">
                <a:latin typeface="Times New Roman" panose="02020603050405020304" pitchFamily="18" charset="0"/>
                <a:cs typeface="Times New Roman" panose="02020603050405020304" pitchFamily="18" charset="0"/>
              </a:rPr>
              <a:t>Ân</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4" name="Table 3">
            <a:extLst>
              <a:ext uri="{FF2B5EF4-FFF2-40B4-BE49-F238E27FC236}">
                <a16:creationId xmlns:a16="http://schemas.microsoft.com/office/drawing/2014/main" id="{17C6A87E-706A-BC80-26EF-D7B52776C324}"/>
              </a:ext>
            </a:extLst>
          </p:cNvPr>
          <p:cNvGraphicFramePr>
            <a:graphicFrameLocks noGrp="1"/>
          </p:cNvGraphicFramePr>
          <p:nvPr>
            <p:extLst>
              <p:ext uri="{D42A27DB-BD31-4B8C-83A1-F6EECF244321}">
                <p14:modId xmlns:p14="http://schemas.microsoft.com/office/powerpoint/2010/main" val="908242649"/>
              </p:ext>
            </p:extLst>
          </p:nvPr>
        </p:nvGraphicFramePr>
        <p:xfrm>
          <a:off x="357941" y="330098"/>
          <a:ext cx="11336309" cy="6471878"/>
        </p:xfrm>
        <a:graphic>
          <a:graphicData uri="http://schemas.openxmlformats.org/drawingml/2006/table">
            <a:tbl>
              <a:tblPr>
                <a:tableStyleId>{5C22544A-7EE6-4342-B048-85BDC9FD1C3A}</a:tableStyleId>
              </a:tblPr>
              <a:tblGrid>
                <a:gridCol w="631960">
                  <a:extLst>
                    <a:ext uri="{9D8B030D-6E8A-4147-A177-3AD203B41FA5}">
                      <a16:colId xmlns:a16="http://schemas.microsoft.com/office/drawing/2014/main" val="2772031754"/>
                    </a:ext>
                  </a:extLst>
                </a:gridCol>
                <a:gridCol w="2690036">
                  <a:extLst>
                    <a:ext uri="{9D8B030D-6E8A-4147-A177-3AD203B41FA5}">
                      <a16:colId xmlns:a16="http://schemas.microsoft.com/office/drawing/2014/main" val="40845818"/>
                    </a:ext>
                  </a:extLst>
                </a:gridCol>
                <a:gridCol w="996599">
                  <a:extLst>
                    <a:ext uri="{9D8B030D-6E8A-4147-A177-3AD203B41FA5}">
                      <a16:colId xmlns:a16="http://schemas.microsoft.com/office/drawing/2014/main" val="815825390"/>
                    </a:ext>
                  </a:extLst>
                </a:gridCol>
                <a:gridCol w="1140340">
                  <a:extLst>
                    <a:ext uri="{9D8B030D-6E8A-4147-A177-3AD203B41FA5}">
                      <a16:colId xmlns:a16="http://schemas.microsoft.com/office/drawing/2014/main" val="1478670473"/>
                    </a:ext>
                  </a:extLst>
                </a:gridCol>
                <a:gridCol w="1111591">
                  <a:extLst>
                    <a:ext uri="{9D8B030D-6E8A-4147-A177-3AD203B41FA5}">
                      <a16:colId xmlns:a16="http://schemas.microsoft.com/office/drawing/2014/main" val="2331227789"/>
                    </a:ext>
                  </a:extLst>
                </a:gridCol>
                <a:gridCol w="907160">
                  <a:extLst>
                    <a:ext uri="{9D8B030D-6E8A-4147-A177-3AD203B41FA5}">
                      <a16:colId xmlns:a16="http://schemas.microsoft.com/office/drawing/2014/main" val="3572290620"/>
                    </a:ext>
                  </a:extLst>
                </a:gridCol>
                <a:gridCol w="907160">
                  <a:extLst>
                    <a:ext uri="{9D8B030D-6E8A-4147-A177-3AD203B41FA5}">
                      <a16:colId xmlns:a16="http://schemas.microsoft.com/office/drawing/2014/main" val="1921629714"/>
                    </a:ext>
                  </a:extLst>
                </a:gridCol>
                <a:gridCol w="907160">
                  <a:extLst>
                    <a:ext uri="{9D8B030D-6E8A-4147-A177-3AD203B41FA5}">
                      <a16:colId xmlns:a16="http://schemas.microsoft.com/office/drawing/2014/main" val="2364279674"/>
                    </a:ext>
                  </a:extLst>
                </a:gridCol>
                <a:gridCol w="958266">
                  <a:extLst>
                    <a:ext uri="{9D8B030D-6E8A-4147-A177-3AD203B41FA5}">
                      <a16:colId xmlns:a16="http://schemas.microsoft.com/office/drawing/2014/main" val="3748484253"/>
                    </a:ext>
                  </a:extLst>
                </a:gridCol>
                <a:gridCol w="1086037">
                  <a:extLst>
                    <a:ext uri="{9D8B030D-6E8A-4147-A177-3AD203B41FA5}">
                      <a16:colId xmlns:a16="http://schemas.microsoft.com/office/drawing/2014/main" val="1672549694"/>
                    </a:ext>
                  </a:extLst>
                </a:gridCol>
              </a:tblGrid>
              <a:tr h="249221">
                <a:tc rowSpan="2">
                  <a:txBody>
                    <a:bodyPr/>
                    <a:lstStyle/>
                    <a:p>
                      <a:pPr algn="ctr" fontAlgn="ctr"/>
                      <a:r>
                        <a:rPr lang="en-US" sz="1100" b="1" u="none" strike="noStrike" dirty="0">
                          <a:effectLst/>
                          <a:latin typeface="Times New Roman" panose="02020603050405020304" pitchFamily="18" charset="0"/>
                          <a:cs typeface="Times New Roman" panose="02020603050405020304" pitchFamily="18" charset="0"/>
                        </a:rPr>
                        <a:t>STT</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Chỉ tiêu</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100" b="1" u="none" strike="noStrike">
                          <a:effectLst/>
                          <a:latin typeface="Times New Roman" panose="02020603050405020304" pitchFamily="18" charset="0"/>
                          <a:cs typeface="Times New Roman" panose="02020603050405020304" pitchFamily="18" charset="0"/>
                        </a:rPr>
                        <a:t>Đơn vị tính</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KH 2023 UBND  tại VB số 20/UBND-TH tỉnh</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Kết quả thực hiện 9 tháng năm 2023</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100" b="1" u="none" strike="noStrike" dirty="0" err="1">
                          <a:effectLst/>
                          <a:latin typeface="Times New Roman" panose="02020603050405020304" pitchFamily="18" charset="0"/>
                          <a:cs typeface="Times New Roman" panose="02020603050405020304" pitchFamily="18" charset="0"/>
                        </a:rPr>
                        <a:t>Lũy</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kế</a:t>
                      </a:r>
                      <a:r>
                        <a:rPr lang="en-US" sz="1100" b="1" u="none" strike="noStrike" dirty="0">
                          <a:effectLst/>
                          <a:latin typeface="Times New Roman" panose="02020603050405020304" pitchFamily="18" charset="0"/>
                          <a:cs typeface="Times New Roman" panose="02020603050405020304" pitchFamily="18" charset="0"/>
                        </a:rPr>
                        <a:t> 9 </a:t>
                      </a:r>
                      <a:r>
                        <a:rPr lang="en-US" sz="1100" b="1" u="none" strike="noStrike" dirty="0" err="1">
                          <a:effectLst/>
                          <a:latin typeface="Times New Roman" panose="02020603050405020304" pitchFamily="18" charset="0"/>
                          <a:cs typeface="Times New Roman" panose="02020603050405020304" pitchFamily="18" charset="0"/>
                        </a:rPr>
                        <a:t>tháng</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đầu</a:t>
                      </a:r>
                      <a:r>
                        <a:rPr lang="en-US" sz="1100" b="1" u="none" strike="noStrike" dirty="0">
                          <a:effectLst/>
                          <a:latin typeface="Times New Roman" panose="02020603050405020304" pitchFamily="18" charset="0"/>
                          <a:cs typeface="Times New Roman" panose="02020603050405020304" pitchFamily="18" charset="0"/>
                        </a:rPr>
                        <a:t> </a:t>
                      </a:r>
                      <a:r>
                        <a:rPr lang="en-US" sz="1100" b="1" u="none" strike="noStrike" dirty="0" err="1">
                          <a:effectLst/>
                          <a:latin typeface="Times New Roman" panose="02020603050405020304" pitchFamily="18" charset="0"/>
                          <a:cs typeface="Times New Roman" panose="02020603050405020304" pitchFamily="18" charset="0"/>
                        </a:rPr>
                        <a:t>năm</a:t>
                      </a:r>
                      <a:r>
                        <a:rPr lang="en-US" sz="1100" b="1" u="none" strike="noStrike" dirty="0">
                          <a:effectLst/>
                          <a:latin typeface="Times New Roman" panose="02020603050405020304" pitchFamily="18" charset="0"/>
                          <a:cs typeface="Times New Roman" panose="02020603050405020304" pitchFamily="18" charset="0"/>
                        </a:rPr>
                        <a:t> so </a:t>
                      </a:r>
                      <a:r>
                        <a:rPr lang="en-US" sz="1100" b="1" u="none" strike="noStrike" dirty="0" err="1">
                          <a:effectLst/>
                          <a:latin typeface="Times New Roman" panose="02020603050405020304" pitchFamily="18" charset="0"/>
                          <a:cs typeface="Times New Roman" panose="02020603050405020304" pitchFamily="18" charset="0"/>
                        </a:rPr>
                        <a:t>với</a:t>
                      </a:r>
                      <a:r>
                        <a:rPr lang="en-US" sz="1100" b="1" u="none" strike="noStrike" dirty="0">
                          <a:effectLst/>
                          <a:latin typeface="Times New Roman" panose="02020603050405020304" pitchFamily="18" charset="0"/>
                          <a:cs typeface="Times New Roman" panose="02020603050405020304" pitchFamily="18" charset="0"/>
                        </a:rPr>
                        <a:t> (%):</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100" b="1" u="none" strike="noStrike" dirty="0" err="1">
                          <a:effectLst/>
                          <a:latin typeface="Times New Roman" panose="02020603050405020304" pitchFamily="18" charset="0"/>
                          <a:cs typeface="Times New Roman" panose="02020603050405020304" pitchFamily="18" charset="0"/>
                        </a:rPr>
                        <a:t>Nhiệm</a:t>
                      </a:r>
                      <a:r>
                        <a:rPr lang="en-US" sz="1100" b="1" u="none" strike="noStrike" baseline="0" dirty="0">
                          <a:effectLst/>
                          <a:latin typeface="Times New Roman" panose="02020603050405020304" pitchFamily="18" charset="0"/>
                          <a:cs typeface="Times New Roman" panose="02020603050405020304" pitchFamily="18" charset="0"/>
                        </a:rPr>
                        <a:t> </a:t>
                      </a:r>
                      <a:r>
                        <a:rPr lang="en-US" sz="1100" b="1" u="none" strike="noStrike" baseline="0" dirty="0" err="1">
                          <a:effectLst/>
                          <a:latin typeface="Times New Roman" panose="02020603050405020304" pitchFamily="18" charset="0"/>
                          <a:cs typeface="Times New Roman" panose="02020603050405020304" pitchFamily="18" charset="0"/>
                        </a:rPr>
                        <a:t>vụ</a:t>
                      </a:r>
                      <a:r>
                        <a:rPr lang="en-US" sz="1100" b="1" u="none" strike="noStrike" baseline="0" dirty="0">
                          <a:effectLst/>
                          <a:latin typeface="Times New Roman" panose="02020603050405020304" pitchFamily="18" charset="0"/>
                          <a:cs typeface="Times New Roman" panose="02020603050405020304" pitchFamily="18" charset="0"/>
                        </a:rPr>
                        <a:t> </a:t>
                      </a:r>
                      <a:r>
                        <a:rPr lang="en-US" sz="1100" b="1" u="none" strike="noStrike" baseline="0" dirty="0" err="1">
                          <a:effectLst/>
                          <a:latin typeface="Times New Roman" panose="02020603050405020304" pitchFamily="18" charset="0"/>
                          <a:cs typeface="Times New Roman" panose="02020603050405020304" pitchFamily="18" charset="0"/>
                        </a:rPr>
                        <a:t>còn</a:t>
                      </a:r>
                      <a:r>
                        <a:rPr lang="en-US" sz="1100" b="1" u="none" strike="noStrike" baseline="0" dirty="0">
                          <a:effectLst/>
                          <a:latin typeface="Times New Roman" panose="02020603050405020304" pitchFamily="18" charset="0"/>
                          <a:cs typeface="Times New Roman" panose="02020603050405020304" pitchFamily="18" charset="0"/>
                        </a:rPr>
                        <a:t> </a:t>
                      </a:r>
                      <a:r>
                        <a:rPr lang="en-US" sz="1100" b="1" u="none" strike="noStrike" baseline="0" dirty="0" err="1">
                          <a:effectLst/>
                          <a:latin typeface="Times New Roman" panose="02020603050405020304" pitchFamily="18" charset="0"/>
                          <a:cs typeface="Times New Roman" panose="02020603050405020304" pitchFamily="18" charset="0"/>
                        </a:rPr>
                        <a:t>lại</a:t>
                      </a:r>
                      <a:r>
                        <a:rPr lang="en-US" sz="1100" b="1" u="none" strike="noStrike" baseline="0" dirty="0">
                          <a:effectLst/>
                          <a:latin typeface="Times New Roman" panose="02020603050405020304" pitchFamily="18" charset="0"/>
                          <a:cs typeface="Times New Roman" panose="02020603050405020304" pitchFamily="18" charset="0"/>
                        </a:rPr>
                        <a:t> </a:t>
                      </a:r>
                      <a:r>
                        <a:rPr lang="en-US" sz="1100" b="1" u="none" strike="noStrike" baseline="0" dirty="0" err="1">
                          <a:effectLst/>
                          <a:latin typeface="Times New Roman" panose="02020603050405020304" pitchFamily="18" charset="0"/>
                          <a:cs typeface="Times New Roman" panose="02020603050405020304" pitchFamily="18" charset="0"/>
                        </a:rPr>
                        <a:t>phải</a:t>
                      </a:r>
                      <a:r>
                        <a:rPr lang="en-US" sz="1100" b="1" u="none" strike="noStrike" baseline="0" dirty="0">
                          <a:effectLst/>
                          <a:latin typeface="Times New Roman" panose="02020603050405020304" pitchFamily="18" charset="0"/>
                          <a:cs typeface="Times New Roman" panose="02020603050405020304" pitchFamily="18" charset="0"/>
                        </a:rPr>
                        <a:t> </a:t>
                      </a:r>
                      <a:r>
                        <a:rPr lang="en-US" sz="1100" b="1" u="none" strike="noStrike" baseline="0" dirty="0" err="1">
                          <a:effectLst/>
                          <a:latin typeface="Times New Roman" panose="02020603050405020304" pitchFamily="18" charset="0"/>
                          <a:cs typeface="Times New Roman" panose="02020603050405020304" pitchFamily="18" charset="0"/>
                        </a:rPr>
                        <a:t>thực</a:t>
                      </a:r>
                      <a:r>
                        <a:rPr lang="en-US" sz="1100" b="1" u="none" strike="noStrike" baseline="0" dirty="0">
                          <a:effectLst/>
                          <a:latin typeface="Times New Roman" panose="02020603050405020304" pitchFamily="18" charset="0"/>
                          <a:cs typeface="Times New Roman" panose="02020603050405020304" pitchFamily="18" charset="0"/>
                        </a:rPr>
                        <a:t> </a:t>
                      </a:r>
                      <a:r>
                        <a:rPr lang="en-US" sz="1100" b="1" u="none" strike="noStrike" baseline="0" dirty="0" err="1">
                          <a:effectLst/>
                          <a:latin typeface="Times New Roman" panose="02020603050405020304" pitchFamily="18" charset="0"/>
                          <a:cs typeface="Times New Roman" panose="02020603050405020304" pitchFamily="18" charset="0"/>
                        </a:rPr>
                        <a:t>hiện</a:t>
                      </a:r>
                      <a:r>
                        <a:rPr lang="en-US" sz="1100" b="1" u="none" strike="noStrike" baseline="0" dirty="0">
                          <a:effectLst/>
                          <a:latin typeface="Times New Roman" panose="02020603050405020304" pitchFamily="18" charset="0"/>
                          <a:cs typeface="Times New Roman" panose="02020603050405020304" pitchFamily="18" charset="0"/>
                        </a:rPr>
                        <a:t> </a:t>
                      </a:r>
                      <a:r>
                        <a:rPr lang="en-US" sz="1100" b="1" u="none" strike="noStrike" baseline="0" dirty="0" err="1">
                          <a:effectLst/>
                          <a:latin typeface="Times New Roman" panose="02020603050405020304" pitchFamily="18" charset="0"/>
                          <a:cs typeface="Times New Roman" panose="02020603050405020304" pitchFamily="18" charset="0"/>
                        </a:rPr>
                        <a:t>trong</a:t>
                      </a:r>
                      <a:r>
                        <a:rPr lang="en-US" sz="1100" b="1" u="none" strike="noStrike" baseline="0" dirty="0">
                          <a:effectLst/>
                          <a:latin typeface="Times New Roman" panose="02020603050405020304" pitchFamily="18" charset="0"/>
                          <a:cs typeface="Times New Roman" panose="02020603050405020304" pitchFamily="18" charset="0"/>
                        </a:rPr>
                        <a:t> </a:t>
                      </a:r>
                      <a:r>
                        <a:rPr lang="en-US" sz="1100" b="1" u="none" strike="noStrike" baseline="0" dirty="0" err="1">
                          <a:effectLst/>
                          <a:latin typeface="Times New Roman" panose="02020603050405020304" pitchFamily="18" charset="0"/>
                          <a:cs typeface="Times New Roman" panose="02020603050405020304" pitchFamily="18" charset="0"/>
                        </a:rPr>
                        <a:t>quý</a:t>
                      </a:r>
                      <a:r>
                        <a:rPr lang="en-US" sz="1100" b="1" u="none" strike="noStrike" baseline="0" dirty="0">
                          <a:effectLst/>
                          <a:latin typeface="Times New Roman" panose="02020603050405020304" pitchFamily="18" charset="0"/>
                          <a:cs typeface="Times New Roman" panose="02020603050405020304" pitchFamily="18" charset="0"/>
                        </a:rPr>
                        <a:t> IV</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100" b="1" u="none" strike="noStrike">
                          <a:effectLst/>
                          <a:latin typeface="Times New Roman" panose="02020603050405020304" pitchFamily="18" charset="0"/>
                          <a:cs typeface="Times New Roman" panose="02020603050405020304" pitchFamily="18" charset="0"/>
                        </a:rPr>
                        <a:t>Ước thực hiện cả năm 2023</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Ước TH năm 2023 so với KH</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0367354"/>
                  </a:ext>
                </a:extLst>
              </a:tr>
              <a:tr h="37390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Cùng kỳ</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u="none" strike="noStrike" dirty="0">
                          <a:effectLst/>
                          <a:latin typeface="Times New Roman" panose="02020603050405020304" pitchFamily="18" charset="0"/>
                          <a:cs typeface="Times New Roman" panose="02020603050405020304" pitchFamily="18" charset="0"/>
                        </a:rPr>
                        <a:t>KH </a:t>
                      </a:r>
                      <a:r>
                        <a:rPr lang="en-US" sz="1100" b="1" u="none" strike="noStrike" dirty="0" err="1">
                          <a:effectLst/>
                          <a:latin typeface="Times New Roman" panose="02020603050405020304" pitchFamily="18" charset="0"/>
                          <a:cs typeface="Times New Roman" panose="02020603050405020304" pitchFamily="18" charset="0"/>
                        </a:rPr>
                        <a:t>năm</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1751092"/>
                  </a:ext>
                </a:extLst>
              </a:tr>
              <a:tr h="260678">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0678">
                <a:tc>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1" u="none" strike="noStrike">
                          <a:effectLst/>
                          <a:latin typeface="Times New Roman" panose="02020603050405020304" pitchFamily="18" charset="0"/>
                          <a:cs typeface="Times New Roman" panose="02020603050405020304" pitchFamily="18" charset="0"/>
                        </a:rPr>
                        <a:t>Tổng giá trị sản phẩm (giá so sánh)</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Triệu đồng</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dirty="0">
                          <a:effectLst/>
                          <a:latin typeface="Times New Roman" panose="02020603050405020304" pitchFamily="18" charset="0"/>
                          <a:cs typeface="Times New Roman" panose="02020603050405020304" pitchFamily="18" charset="0"/>
                        </a:rPr>
                        <a:t>4.798.304</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3,598,238.0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110.43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74.99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1,300,700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u="none" strike="noStrike">
                          <a:effectLst/>
                          <a:latin typeface="Times New Roman" panose="02020603050405020304" pitchFamily="18" charset="0"/>
                          <a:cs typeface="Times New Roman" panose="02020603050405020304" pitchFamily="18" charset="0"/>
                        </a:rPr>
                        <a:t>4,898,938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1" i="0" u="none" strike="noStrike" dirty="0">
                          <a:solidFill>
                            <a:srgbClr val="000000"/>
                          </a:solidFill>
                          <a:effectLst/>
                          <a:latin typeface="Times New Roman" panose="02020603050405020304" pitchFamily="18" charset="0"/>
                        </a:rPr>
                        <a:t>102.21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6599420"/>
                  </a:ext>
                </a:extLst>
              </a:tr>
              <a:tr h="249221">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Nông, lâm, thuỷ sản</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đồng</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u="none" strike="noStrike" dirty="0">
                          <a:effectLst/>
                          <a:latin typeface="Times New Roman" panose="02020603050405020304" pitchFamily="18" charset="0"/>
                          <a:cs typeface="Times New Roman" panose="02020603050405020304" pitchFamily="18" charset="0"/>
                        </a:rPr>
                        <a:t>2.431.570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1,877,482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106.20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77.21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560,000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2,437,482</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Times New Roman" panose="02020603050405020304" pitchFamily="18" charset="0"/>
                        </a:rPr>
                        <a:t>100.25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4015964"/>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Công nghiệp và xây dựng</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đồng</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931,946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733,818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130.80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78.74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295,700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1,029,518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Times New Roman" panose="02020603050405020304" pitchFamily="18" charset="0"/>
                        </a:rPr>
                        <a:t>111.32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1101475"/>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 Công nghiệp</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đồng</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322,809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225,273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104.01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69.79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95,700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320,973</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Times New Roman" panose="02020603050405020304" pitchFamily="18" charset="0"/>
                        </a:rPr>
                        <a:t>99.39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772102"/>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 Xây dựng</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đồng</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609,137</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508,545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147.65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83.49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200,000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708,545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Times New Roman" panose="02020603050405020304" pitchFamily="18" charset="0"/>
                        </a:rPr>
                        <a:t>117.75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7529162"/>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Dịch</a:t>
                      </a:r>
                      <a:r>
                        <a:rPr lang="en-US" sz="1100" u="none" strike="noStrike" dirty="0">
                          <a:effectLst/>
                          <a:latin typeface="Times New Roman" panose="02020603050405020304" pitchFamily="18" charset="0"/>
                          <a:cs typeface="Times New Roman" panose="02020603050405020304" pitchFamily="18" charset="0"/>
                        </a:rPr>
                        <a:t> </a:t>
                      </a:r>
                      <a:r>
                        <a:rPr lang="en-US" sz="1100" u="none" strike="noStrike" dirty="0" err="1">
                          <a:effectLst/>
                          <a:latin typeface="Times New Roman" panose="02020603050405020304" pitchFamily="18" charset="0"/>
                          <a:cs typeface="Times New Roman" panose="02020603050405020304" pitchFamily="18" charset="0"/>
                        </a:rPr>
                        <a:t>vụ</a:t>
                      </a:r>
                      <a:endParaRPr lang="en-US"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đồng</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1,434,788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986,938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106.20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68.79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445,000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1,431,938</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dirty="0">
                          <a:solidFill>
                            <a:srgbClr val="000000"/>
                          </a:solidFill>
                          <a:effectLst/>
                          <a:latin typeface="Times New Roman" panose="02020603050405020304" pitchFamily="18" charset="0"/>
                        </a:rPr>
                        <a:t>99.79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9996046"/>
                  </a:ext>
                </a:extLst>
              </a:tr>
              <a:tr h="260678">
                <a:tc>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2</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b="1" u="none" strike="noStrike">
                          <a:effectLst/>
                          <a:latin typeface="Times New Roman" panose="02020603050405020304" pitchFamily="18" charset="0"/>
                          <a:cs typeface="Times New Roman" panose="02020603050405020304" pitchFamily="18" charset="0"/>
                        </a:rPr>
                        <a:t>Tốc độ tăng giá trị sản phẩm</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b="1"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5,52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10,43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0,92</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a:effectLst/>
                          <a:latin typeface="Times New Roman" panose="02020603050405020304" pitchFamily="18" charset="0"/>
                          <a:cs typeface="Times New Roman" panose="02020603050405020304" pitchFamily="18" charset="0"/>
                        </a:rPr>
                        <a:t>7,74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4441173"/>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Nông, lâm, thuỷ sản</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4,00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4,25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1842073"/>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Công nghiệp và xây dựng</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8,14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30,80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-1,69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19,46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265897"/>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 Công nghiệp</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7,00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4,01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12,46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6,39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0720310"/>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 Xây dựng</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8,75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47,65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26,50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9010735"/>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Dịch vụ</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6,5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6,20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6,29</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106830"/>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3</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Kim ngạch xuất khẩu </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USD</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6,865.0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3,500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10,365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5792440"/>
                  </a:ext>
                </a:extLst>
              </a:tr>
              <a:tr h="26067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4</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Tổng thu ngân sách trên địa bàn</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đồng</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99,620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121,829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45.1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90.5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27,314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149,143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110.8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5635629"/>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 </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Thu tiền sử dụng đất</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Triệu đồng</a:t>
                      </a:r>
                      <a:endParaRPr lang="en-US" sz="1100" b="0" i="1"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50,000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71,711</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31.0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84.4</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13,300</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85,011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583289"/>
                  </a:ext>
                </a:extLst>
              </a:tr>
              <a:tr h="26067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5</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Doanh thu bán lẻ hàng hóa và dịch vụ</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Tỷ đồng</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3,904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2,815.6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1,300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4,116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105.4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3624114"/>
                  </a:ext>
                </a:extLst>
              </a:tr>
              <a:tr h="26067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6</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Tỷ lệ dân số tham gia bảo hiểm y tế</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93.85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93.53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100 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054970"/>
                  </a:ext>
                </a:extLst>
              </a:tr>
              <a:tr h="26067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7</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7.34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100 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7846939"/>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8</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Giảm tỷ lệ nghèo đa chiều</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9.56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100 </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4817274"/>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9</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Bảo hiểm xã hội tự nguyện</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Người</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1,753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1,580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1,750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1,750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99.8</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6507560"/>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10</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Tạo việc làm mới</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Người</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2,550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1,943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632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2,575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7319384"/>
                  </a:ext>
                </a:extLst>
              </a:tr>
              <a:tr h="26067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11</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Đào tạo nghề lao động nông thôn</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100" u="none" strike="noStrike">
                          <a:effectLst/>
                          <a:latin typeface="Times New Roman" panose="02020603050405020304" pitchFamily="18" charset="0"/>
                          <a:cs typeface="Times New Roman" panose="02020603050405020304" pitchFamily="18" charset="0"/>
                        </a:rPr>
                        <a:t>Người</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224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249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250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111.6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3412256"/>
                  </a:ext>
                </a:extLst>
              </a:tr>
              <a:tr h="13033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12</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Tỷ lệ che phủ rừng</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66.7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100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6545085"/>
                  </a:ext>
                </a:extLst>
              </a:tr>
              <a:tr h="260678">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13</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97.19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97,84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97,84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100.0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3067884"/>
                  </a:ext>
                </a:extLst>
              </a:tr>
              <a:tr h="260678">
                <a:tc>
                  <a:txBody>
                    <a:bodyPr/>
                    <a:lstStyle/>
                    <a:p>
                      <a:pPr algn="ctr" fontAlgn="ctr"/>
                      <a:r>
                        <a:rPr lang="en-US" sz="1100" u="none" strike="noStrike" dirty="0">
                          <a:effectLst/>
                          <a:latin typeface="Times New Roman" panose="02020603050405020304" pitchFamily="18" charset="0"/>
                          <a:cs typeface="Times New Roman" panose="02020603050405020304" pitchFamily="18" charset="0"/>
                        </a:rPr>
                        <a:t>14</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1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100" u="none" strike="noStrike">
                          <a:effectLst/>
                          <a:latin typeface="Times New Roman" panose="02020603050405020304" pitchFamily="18" charset="0"/>
                          <a:cs typeface="Times New Roman" panose="02020603050405020304" pitchFamily="18" charset="0"/>
                        </a:rPr>
                        <a:t>%</a:t>
                      </a: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62.02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a:effectLst/>
                          <a:latin typeface="Times New Roman" panose="02020603050405020304" pitchFamily="18" charset="0"/>
                          <a:cs typeface="Times New Roman" panose="02020603050405020304" pitchFamily="18" charset="0"/>
                        </a:rPr>
                        <a:t>64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64</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u="none" strike="noStrike" dirty="0">
                          <a:effectLst/>
                          <a:latin typeface="Times New Roman" panose="02020603050405020304" pitchFamily="18" charset="0"/>
                          <a:cs typeface="Times New Roman" panose="02020603050405020304" pitchFamily="18" charset="0"/>
                        </a:rPr>
                        <a:t>100.0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907" marR="3907" marT="390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300466"/>
                  </a:ext>
                </a:extLst>
              </a:tr>
            </a:tbl>
          </a:graphicData>
        </a:graphic>
      </p:graphicFrame>
    </p:spTree>
    <p:extLst>
      <p:ext uri="{BB962C8B-B14F-4D97-AF65-F5344CB8AC3E}">
        <p14:creationId xmlns:p14="http://schemas.microsoft.com/office/powerpoint/2010/main" val="2710874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369332"/>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9. </a:t>
            </a:r>
            <a:r>
              <a:rPr lang="vi-VN" b="1" dirty="0">
                <a:latin typeface="+mj-lt"/>
                <a:cs typeface="Arial" panose="020B0604020202020204" pitchFamily="34" charset="0"/>
              </a:rPr>
              <a:t>Kết quả thực hiện các chỉ tiêu </a:t>
            </a:r>
            <a:r>
              <a:rPr lang="vi-VN" b="1" dirty="0">
                <a:latin typeface="Times New Roman" panose="02020603050405020304" pitchFamily="18" charset="0"/>
                <a:cs typeface="Times New Roman" panose="02020603050405020304" pitchFamily="18" charset="0"/>
              </a:rPr>
              <a:t>UBND</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Vĩnh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Thạnh</a:t>
            </a:r>
            <a:endParaRPr lang="vi-VN"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14652520"/>
              </p:ext>
            </p:extLst>
          </p:nvPr>
        </p:nvGraphicFramePr>
        <p:xfrm>
          <a:off x="357943" y="355096"/>
          <a:ext cx="11593651" cy="6528730"/>
        </p:xfrm>
        <a:graphic>
          <a:graphicData uri="http://schemas.openxmlformats.org/drawingml/2006/table">
            <a:tbl>
              <a:tblPr>
                <a:tableStyleId>{5C22544A-7EE6-4342-B048-85BDC9FD1C3A}</a:tableStyleId>
              </a:tblPr>
              <a:tblGrid>
                <a:gridCol w="735618">
                  <a:extLst>
                    <a:ext uri="{9D8B030D-6E8A-4147-A177-3AD203B41FA5}">
                      <a16:colId xmlns:a16="http://schemas.microsoft.com/office/drawing/2014/main" val="20000"/>
                    </a:ext>
                  </a:extLst>
                </a:gridCol>
                <a:gridCol w="3555489">
                  <a:extLst>
                    <a:ext uri="{9D8B030D-6E8A-4147-A177-3AD203B41FA5}">
                      <a16:colId xmlns:a16="http://schemas.microsoft.com/office/drawing/2014/main" val="20001"/>
                    </a:ext>
                  </a:extLst>
                </a:gridCol>
                <a:gridCol w="904196">
                  <a:extLst>
                    <a:ext uri="{9D8B030D-6E8A-4147-A177-3AD203B41FA5}">
                      <a16:colId xmlns:a16="http://schemas.microsoft.com/office/drawing/2014/main" val="20002"/>
                    </a:ext>
                  </a:extLst>
                </a:gridCol>
                <a:gridCol w="1057450">
                  <a:extLst>
                    <a:ext uri="{9D8B030D-6E8A-4147-A177-3AD203B41FA5}">
                      <a16:colId xmlns:a16="http://schemas.microsoft.com/office/drawing/2014/main" val="20003"/>
                    </a:ext>
                  </a:extLst>
                </a:gridCol>
                <a:gridCol w="1011474">
                  <a:extLst>
                    <a:ext uri="{9D8B030D-6E8A-4147-A177-3AD203B41FA5}">
                      <a16:colId xmlns:a16="http://schemas.microsoft.com/office/drawing/2014/main" val="20004"/>
                    </a:ext>
                  </a:extLst>
                </a:gridCol>
                <a:gridCol w="812245">
                  <a:extLst>
                    <a:ext uri="{9D8B030D-6E8A-4147-A177-3AD203B41FA5}">
                      <a16:colId xmlns:a16="http://schemas.microsoft.com/office/drawing/2014/main" val="20005"/>
                    </a:ext>
                  </a:extLst>
                </a:gridCol>
                <a:gridCol w="816077">
                  <a:extLst>
                    <a:ext uri="{9D8B030D-6E8A-4147-A177-3AD203B41FA5}">
                      <a16:colId xmlns:a16="http://schemas.microsoft.com/office/drawing/2014/main" val="20006"/>
                    </a:ext>
                  </a:extLst>
                </a:gridCol>
                <a:gridCol w="1013970">
                  <a:extLst>
                    <a:ext uri="{9D8B030D-6E8A-4147-A177-3AD203B41FA5}">
                      <a16:colId xmlns:a16="http://schemas.microsoft.com/office/drawing/2014/main" val="20007"/>
                    </a:ext>
                  </a:extLst>
                </a:gridCol>
                <a:gridCol w="978794">
                  <a:extLst>
                    <a:ext uri="{9D8B030D-6E8A-4147-A177-3AD203B41FA5}">
                      <a16:colId xmlns:a16="http://schemas.microsoft.com/office/drawing/2014/main" val="20008"/>
                    </a:ext>
                  </a:extLst>
                </a:gridCol>
                <a:gridCol w="708338">
                  <a:extLst>
                    <a:ext uri="{9D8B030D-6E8A-4147-A177-3AD203B41FA5}">
                      <a16:colId xmlns:a16="http://schemas.microsoft.com/office/drawing/2014/main" val="20009"/>
                    </a:ext>
                  </a:extLst>
                </a:gridCol>
              </a:tblGrid>
              <a:tr h="447457">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CHỈ</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TIÊU</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KH 2023 UBND  tại VB số 20/UBND-TH tỉnh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Kết quả thực hiện 9 tháng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vi-VN" sz="1200" b="1" u="none" strike="noStrike" dirty="0">
                          <a:effectLst/>
                        </a:rPr>
                        <a:t>Lũy kế 9 tháng đầu năm so với</a:t>
                      </a:r>
                      <a:endParaRPr lang="vi-VN" sz="1200" b="1" i="0" u="none" strike="noStrike" dirty="0">
                        <a:solidFill>
                          <a:srgbClr val="000000"/>
                        </a:solidFill>
                        <a:effectLst/>
                        <a:latin typeface="Times New Roman"/>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050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b="1" u="none" strike="noStrike" dirty="0">
                          <a:effectLst/>
                          <a:latin typeface="Times New Roman" panose="02020603050405020304" pitchFamily="18" charset="0"/>
                          <a:cs typeface="Times New Roman" panose="02020603050405020304" pitchFamily="18" charset="0"/>
                        </a:rPr>
                        <a:t>KH năm</a:t>
                      </a:r>
                      <a:endParaRPr lang="vi-VN"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41667">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7"/>
                  </a:ext>
                </a:extLst>
              </a:tr>
              <a:tr h="267086">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1</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b="1" u="none" strike="noStrike" dirty="0" err="1">
                          <a:effectLst/>
                          <a:latin typeface="Times New Roman" panose="02020603050405020304" pitchFamily="18" charset="0"/>
                          <a:cs typeface="Times New Roman" panose="02020603050405020304" pitchFamily="18" charset="0"/>
                        </a:rPr>
                        <a:t>TỔNG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GIÁ</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TRỊ</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SẢN</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PHẨM</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giá</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sánh</a:t>
                      </a:r>
                      <a:r>
                        <a:rPr lang="en-US" sz="1200" b="1" u="none" strike="noStrike" dirty="0">
                          <a:effectLst/>
                          <a:latin typeface="Times New Roman" panose="02020603050405020304" pitchFamily="18" charset="0"/>
                          <a:cs typeface="Times New Roman" panose="02020603050405020304" pitchFamily="18" charset="0"/>
                        </a:rPr>
                        <a:t> 2010)</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Tr.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2.460.539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1.715.034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5,20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69,70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300" b="1" i="0" u="none" strike="noStrike">
                          <a:solidFill>
                            <a:srgbClr val="000000"/>
                          </a:solidFill>
                          <a:effectLst/>
                          <a:latin typeface="Times New Roman" panose="02020603050405020304" pitchFamily="18" charset="0"/>
                        </a:rPr>
                        <a:t>745.505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2.460.539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460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Nông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lâm</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và</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thủy</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sản</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Khu</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vực</a:t>
                      </a:r>
                      <a:r>
                        <a:rPr lang="en-US" sz="1200" u="none" strike="noStrike" dirty="0">
                          <a:effectLst/>
                          <a:latin typeface="Times New Roman" panose="02020603050405020304" pitchFamily="18" charset="0"/>
                          <a:cs typeface="Times New Roman" panose="02020603050405020304" pitchFamily="18" charset="0"/>
                        </a:rPr>
                        <a:t> I)</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544.694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479.384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300" b="0" i="0" u="none" strike="noStrike">
                          <a:solidFill>
                            <a:srgbClr val="000000"/>
                          </a:solidFill>
                          <a:effectLst/>
                          <a:latin typeface="Times New Roman" panose="02020603050405020304" pitchFamily="18" charset="0"/>
                        </a:rPr>
                        <a:t>65.310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544.694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8178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Công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nghiệp</a:t>
                      </a:r>
                      <a:r>
                        <a:rPr lang="en-US" sz="1200" u="none" strike="noStrike" dirty="0">
                          <a:effectLst/>
                          <a:latin typeface="Times New Roman" panose="02020603050405020304" pitchFamily="18" charset="0"/>
                          <a:cs typeface="Times New Roman" panose="02020603050405020304" pitchFamily="18" charset="0"/>
                        </a:rPr>
                        <a:t> - </a:t>
                      </a:r>
                      <a:r>
                        <a:rPr lang="en-US" sz="1200" u="none" strike="noStrike" dirty="0" err="1">
                          <a:effectLst/>
                          <a:latin typeface="Times New Roman" panose="02020603050405020304" pitchFamily="18" charset="0"/>
                          <a:cs typeface="Times New Roman" panose="02020603050405020304" pitchFamily="18" charset="0"/>
                        </a:rPr>
                        <a:t>Xây</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dựng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Khu</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vực</a:t>
                      </a:r>
                      <a:r>
                        <a:rPr lang="en-US" sz="1200" u="none" strike="noStrike" dirty="0">
                          <a:effectLst/>
                          <a:latin typeface="Times New Roman" panose="02020603050405020304" pitchFamily="18" charset="0"/>
                          <a:cs typeface="Times New Roman" panose="02020603050405020304" pitchFamily="18" charset="0"/>
                        </a:rPr>
                        <a:t> II)</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dirty="0">
                          <a:effectLst/>
                          <a:latin typeface="Times New Roman" panose="02020603050405020304" pitchFamily="18" charset="0"/>
                          <a:cs typeface="Times New Roman" panose="02020603050405020304" pitchFamily="18" charset="0"/>
                        </a:rPr>
                        <a:t>Tr. đồng</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1.345.426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902.664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67,10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300" b="0" i="0" u="none" strike="noStrike">
                          <a:solidFill>
                            <a:srgbClr val="000000"/>
                          </a:solidFill>
                          <a:effectLst/>
                          <a:latin typeface="Times New Roman" panose="02020603050405020304" pitchFamily="18" charset="0"/>
                        </a:rPr>
                        <a:t>442.762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1.345.426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0497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1.250.691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838.501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5,60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300" b="0" i="0" u="none" strike="noStrike">
                          <a:solidFill>
                            <a:srgbClr val="000000"/>
                          </a:solidFill>
                          <a:effectLst/>
                          <a:latin typeface="Times New Roman" panose="02020603050405020304" pitchFamily="18" charset="0"/>
                        </a:rPr>
                        <a:t>412.190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1,,250,691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876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 đồng</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94.735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64.163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16,00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67,70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300" b="0" i="0" u="none" strike="noStrike">
                          <a:solidFill>
                            <a:srgbClr val="000000"/>
                          </a:solidFill>
                          <a:effectLst/>
                          <a:latin typeface="Times New Roman" panose="02020603050405020304" pitchFamily="18" charset="0"/>
                        </a:rPr>
                        <a:t>30.572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94.735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0497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Thương mại - Dịch vụ (Khu vực III)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570.419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332.986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58,40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300" b="0" i="0" u="none" strike="noStrike">
                          <a:solidFill>
                            <a:srgbClr val="000000"/>
                          </a:solidFill>
                          <a:effectLst/>
                          <a:latin typeface="Times New Roman" panose="02020603050405020304" pitchFamily="18" charset="0"/>
                        </a:rPr>
                        <a:t>237.433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570.419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98142">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b="1" u="none" strike="noStrike" dirty="0" err="1">
                          <a:effectLst/>
                          <a:latin typeface="Times New Roman" panose="02020603050405020304" pitchFamily="18" charset="0"/>
                          <a:cs typeface="Times New Roman" panose="02020603050405020304" pitchFamily="18" charset="0"/>
                        </a:rPr>
                        <a:t>TỐC</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ĐỘ</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TĂNG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TỔNG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GIÁ</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TRỊ</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SẢN</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PHẨM</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7,76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5,20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14,80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7,76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1"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6460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Nông, lâm nghiệp  và thủy sản (Khu vực I)</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8178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Công nghiệp - Xây dựng (Khu vực II)</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10,71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21,10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10,71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18178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Trong đó: Công nghiệp</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5,60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8178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16,00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18178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Thương mại - Dịch vụ (Khu vực III)</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5835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Tổng thu ngân sách trên địa bàn</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77.700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74.667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15.033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89.700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2100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Trong đó: Thu t tiền sử dụng đất</a:t>
                      </a:r>
                      <a:endParaRPr lang="vi-VN"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Triệu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1.733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17,3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18.267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20.000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5886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Doanh</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thu</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bán</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lẻ</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hàng</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hóa</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và</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dịch</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vụ</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Tỷ đồng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571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409,72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161,28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571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153258">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1000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4.080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4.920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r>
                        <a:rPr lang="en-US" sz="1300" b="0" i="0" u="none" strike="noStrike">
                          <a:solidFill>
                            <a:srgbClr val="000000"/>
                          </a:solidFill>
                          <a:effectLst/>
                          <a:latin typeface="Times New Roman" panose="02020603050405020304" pitchFamily="18" charset="0"/>
                        </a:rPr>
                        <a:t>9.000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258352">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0,51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101,01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8"/>
                  </a:ext>
                </a:extLst>
              </a:tr>
              <a:tr h="181784">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771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85,67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9"/>
                  </a:ext>
                </a:extLst>
              </a:tr>
              <a:tr h="181784">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 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Đào tạo nghề lao động nông thôn</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dirty="0">
                          <a:solidFill>
                            <a:srgbClr val="000000"/>
                          </a:solidFill>
                          <a:effectLst/>
                          <a:latin typeface="Times New Roman" panose="02020603050405020304" pitchFamily="18"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181784">
                <a:tc>
                  <a:txBody>
                    <a:bodyPr/>
                    <a:lstStyle/>
                    <a:p>
                      <a:pPr algn="ctr" fontAlgn="ctr"/>
                      <a:r>
                        <a:rPr lang="en-US" sz="1200" b="0" i="0" u="none" strike="noStrike" dirty="0">
                          <a:solidFill>
                            <a:schemeClr val="dk1"/>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hộ nghèo theo tiêu chí mới</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6,99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dirty="0">
                          <a:solidFill>
                            <a:srgbClr val="000000"/>
                          </a:solidFill>
                          <a:effectLst/>
                          <a:latin typeface="Times New Roman" panose="02020603050405020304" pitchFamily="18" charset="0"/>
                        </a:rPr>
                        <a:t>10,27 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103,28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1"/>
                  </a:ext>
                </a:extLst>
              </a:tr>
              <a:tr h="181784">
                <a:tc>
                  <a:txBody>
                    <a:bodyPr/>
                    <a:lstStyle/>
                    <a:p>
                      <a:pPr algn="ctr" fontAlgn="ctr"/>
                      <a:r>
                        <a:rPr lang="en-US" sz="1200" b="0" i="0" u="none" strike="noStrike" dirty="0">
                          <a:solidFill>
                            <a:schemeClr val="dk1"/>
                          </a:solidFill>
                          <a:effectLst/>
                          <a:latin typeface="Times New Roman" panose="02020603050405020304" pitchFamily="18" charset="0"/>
                          <a:cs typeface="Times New Roman" panose="02020603050405020304" pitchFamily="18" charset="0"/>
                        </a:rPr>
                        <a:t>10</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69,54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1,96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102,46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2"/>
                  </a:ext>
                </a:extLst>
              </a:tr>
              <a:tr h="181784">
                <a:tc>
                  <a:txBody>
                    <a:bodyPr/>
                    <a:lstStyle/>
                    <a:p>
                      <a:pPr algn="ctr" fontAlgn="ctr"/>
                      <a:r>
                        <a:rPr lang="en-US" sz="1200" b="0" i="0" u="none" strike="noStrike" dirty="0">
                          <a:solidFill>
                            <a:schemeClr val="dk1"/>
                          </a:solidFill>
                          <a:effectLst/>
                          <a:latin typeface="Times New Roman" panose="02020603050405020304" pitchFamily="18" charset="0"/>
                          <a:cs typeface="Times New Roman" panose="02020603050405020304" pitchFamily="18" charset="0"/>
                        </a:rPr>
                        <a:t>11</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76,9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76,35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+0,35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-0,55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76,35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76,35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99,45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r h="181784">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12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người dân tham gia bảo hiểm y tế </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97,06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-2,39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99,43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100,39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
                  </a:ext>
                </a:extLst>
              </a:tr>
              <a:tr h="181784">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13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894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5"/>
                  </a:ext>
                </a:extLst>
              </a:tr>
              <a:tr h="181784">
                <a:tc>
                  <a:txBody>
                    <a:bodyPr/>
                    <a:lstStyle/>
                    <a:p>
                      <a:pPr algn="ctr" fontAlgn="ctr"/>
                      <a:r>
                        <a:rPr lang="en-US" sz="1200" u="none" strike="noStrike" dirty="0">
                          <a:effectLst/>
                          <a:latin typeface="Times New Roman" panose="02020603050405020304" pitchFamily="18" charset="0"/>
                          <a:cs typeface="Times New Roman" panose="02020603050405020304" pitchFamily="18" charset="0"/>
                        </a:rPr>
                        <a:t>14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đô thị được thu gom</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505" marR="4505" marT="45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69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70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ctr"/>
                      <a:r>
                        <a:rPr lang="en-US" sz="1300" b="0" i="0" u="none" strike="noStrike">
                          <a:solidFill>
                            <a:srgbClr val="000000"/>
                          </a:solidFill>
                          <a:effectLst/>
                          <a:latin typeface="Times New Roman" panose="02020603050405020304" pitchFamily="18" charset="0"/>
                        </a:rPr>
                        <a:t>113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919671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10.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err="1">
                <a:latin typeface="Times New Roman" panose="02020603050405020304" pitchFamily="18" charset="0"/>
                <a:cs typeface="Times New Roman" panose="02020603050405020304" pitchFamily="18" charset="0"/>
              </a:rPr>
              <a:t>huyện</a:t>
            </a:r>
            <a:r>
              <a:rPr lang="en-US" b="1" dirty="0">
                <a:latin typeface="Times New Roman" panose="02020603050405020304" pitchFamily="18" charset="0"/>
                <a:cs typeface="Times New Roman" panose="02020603050405020304" pitchFamily="18" charset="0"/>
              </a:rPr>
              <a:t> Vân </a:t>
            </a:r>
            <a:r>
              <a:rPr lang="en-US" b="1" dirty="0" err="1">
                <a:latin typeface="Times New Roman" panose="02020603050405020304" pitchFamily="18" charset="0"/>
                <a:cs typeface="Times New Roman" panose="02020603050405020304" pitchFamily="18" charset="0"/>
              </a:rPr>
              <a:t>Canh</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3" name="Table 2">
            <a:extLst>
              <a:ext uri="{FF2B5EF4-FFF2-40B4-BE49-F238E27FC236}">
                <a16:creationId xmlns:a16="http://schemas.microsoft.com/office/drawing/2014/main" id="{7B3566D6-DF26-0C08-8BD5-11843A74D724}"/>
              </a:ext>
            </a:extLst>
          </p:cNvPr>
          <p:cNvGraphicFramePr>
            <a:graphicFrameLocks noGrp="1"/>
          </p:cNvGraphicFramePr>
          <p:nvPr>
            <p:extLst>
              <p:ext uri="{D42A27DB-BD31-4B8C-83A1-F6EECF244321}">
                <p14:modId xmlns:p14="http://schemas.microsoft.com/office/powerpoint/2010/main" val="1394443229"/>
              </p:ext>
            </p:extLst>
          </p:nvPr>
        </p:nvGraphicFramePr>
        <p:xfrm>
          <a:off x="419450" y="541949"/>
          <a:ext cx="11338961" cy="6281164"/>
        </p:xfrm>
        <a:graphic>
          <a:graphicData uri="http://schemas.openxmlformats.org/drawingml/2006/table">
            <a:tbl>
              <a:tblPr>
                <a:tableStyleId>{5C22544A-7EE6-4342-B048-85BDC9FD1C3A}</a:tableStyleId>
              </a:tblPr>
              <a:tblGrid>
                <a:gridCol w="511728">
                  <a:extLst>
                    <a:ext uri="{9D8B030D-6E8A-4147-A177-3AD203B41FA5}">
                      <a16:colId xmlns:a16="http://schemas.microsoft.com/office/drawing/2014/main" val="1221187381"/>
                    </a:ext>
                  </a:extLst>
                </a:gridCol>
                <a:gridCol w="3385899">
                  <a:extLst>
                    <a:ext uri="{9D8B030D-6E8A-4147-A177-3AD203B41FA5}">
                      <a16:colId xmlns:a16="http://schemas.microsoft.com/office/drawing/2014/main" val="310957534"/>
                    </a:ext>
                  </a:extLst>
                </a:gridCol>
                <a:gridCol w="990278">
                  <a:extLst>
                    <a:ext uri="{9D8B030D-6E8A-4147-A177-3AD203B41FA5}">
                      <a16:colId xmlns:a16="http://schemas.microsoft.com/office/drawing/2014/main" val="1531647429"/>
                    </a:ext>
                  </a:extLst>
                </a:gridCol>
                <a:gridCol w="1079148">
                  <a:extLst>
                    <a:ext uri="{9D8B030D-6E8A-4147-A177-3AD203B41FA5}">
                      <a16:colId xmlns:a16="http://schemas.microsoft.com/office/drawing/2014/main" val="3780371050"/>
                    </a:ext>
                  </a:extLst>
                </a:gridCol>
                <a:gridCol w="863317">
                  <a:extLst>
                    <a:ext uri="{9D8B030D-6E8A-4147-A177-3AD203B41FA5}">
                      <a16:colId xmlns:a16="http://schemas.microsoft.com/office/drawing/2014/main" val="1882932304"/>
                    </a:ext>
                  </a:extLst>
                </a:gridCol>
                <a:gridCol w="876013">
                  <a:extLst>
                    <a:ext uri="{9D8B030D-6E8A-4147-A177-3AD203B41FA5}">
                      <a16:colId xmlns:a16="http://schemas.microsoft.com/office/drawing/2014/main" val="1427314231"/>
                    </a:ext>
                  </a:extLst>
                </a:gridCol>
                <a:gridCol w="876013">
                  <a:extLst>
                    <a:ext uri="{9D8B030D-6E8A-4147-A177-3AD203B41FA5}">
                      <a16:colId xmlns:a16="http://schemas.microsoft.com/office/drawing/2014/main" val="279310728"/>
                    </a:ext>
                  </a:extLst>
                </a:gridCol>
                <a:gridCol w="1043675">
                  <a:extLst>
                    <a:ext uri="{9D8B030D-6E8A-4147-A177-3AD203B41FA5}">
                      <a16:colId xmlns:a16="http://schemas.microsoft.com/office/drawing/2014/main" val="3840598154"/>
                    </a:ext>
                  </a:extLst>
                </a:gridCol>
                <a:gridCol w="837127">
                  <a:extLst>
                    <a:ext uri="{9D8B030D-6E8A-4147-A177-3AD203B41FA5}">
                      <a16:colId xmlns:a16="http://schemas.microsoft.com/office/drawing/2014/main" val="2031335395"/>
                    </a:ext>
                  </a:extLst>
                </a:gridCol>
                <a:gridCol w="875763">
                  <a:extLst>
                    <a:ext uri="{9D8B030D-6E8A-4147-A177-3AD203B41FA5}">
                      <a16:colId xmlns:a16="http://schemas.microsoft.com/office/drawing/2014/main" val="35164302"/>
                    </a:ext>
                  </a:extLst>
                </a:gridCol>
              </a:tblGrid>
              <a:tr h="294439">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KH 2023 UBND  tại VB số 20/UBND-TH tỉnh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Kết quả thực hiện 9 tháng năm 2023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Lũy</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kế</a:t>
                      </a:r>
                      <a:r>
                        <a:rPr lang="en-US" sz="1200" b="1" u="none" strike="noStrike" dirty="0">
                          <a:effectLst/>
                          <a:latin typeface="Times New Roman" panose="02020603050405020304" pitchFamily="18" charset="0"/>
                          <a:cs typeface="Times New Roman" panose="02020603050405020304" pitchFamily="18" charset="0"/>
                        </a:rPr>
                        <a:t> 9 </a:t>
                      </a:r>
                      <a:r>
                        <a:rPr lang="en-US" sz="1200" b="1" u="none" strike="noStrike" dirty="0" err="1">
                          <a:effectLst/>
                          <a:latin typeface="Times New Roman" panose="02020603050405020304" pitchFamily="18" charset="0"/>
                          <a:cs typeface="Times New Roman" panose="02020603050405020304" pitchFamily="18" charset="0"/>
                        </a:rPr>
                        <a:t>tháng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đầu</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năm</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với</a:t>
                      </a:r>
                      <a:r>
                        <a:rPr lang="en-US" sz="1200" b="1" u="none" strike="noStrike" dirty="0">
                          <a:effectLst/>
                          <a:latin typeface="Times New Roman" panose="02020603050405020304" pitchFamily="18" charset="0"/>
                          <a:cs typeface="Times New Roman" panose="02020603050405020304" pitchFamily="18" charset="0"/>
                        </a:rPr>
                        <a: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8236259"/>
                  </a:ext>
                </a:extLst>
              </a:tr>
              <a:tr h="43970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KH </a:t>
                      </a:r>
                      <a:r>
                        <a:rPr lang="en-US" sz="1200" b="1" u="none" strike="noStrike" dirty="0" err="1">
                          <a:effectLst/>
                          <a:latin typeface="Times New Roman" panose="02020603050405020304" pitchFamily="18" charset="0"/>
                          <a:cs typeface="Times New Roman" panose="02020603050405020304" pitchFamily="18" charset="0"/>
                        </a:rPr>
                        <a:t>năm</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75118980"/>
                  </a:ext>
                </a:extLst>
              </a:tr>
              <a:tr h="160721">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0721">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3.340.385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2.211.962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5,16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66,22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1.136.938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3.348.900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100,25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933584"/>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720.987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472.437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65,53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252.063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724.500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100,49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1298173"/>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2.166.930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1.364.492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62,97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805.308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2.169.800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191575"/>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1.859.678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1.183.672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63,65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678.728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1.862.400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3281894"/>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307.252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180.820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16,85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58,85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126.580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307.400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9584636"/>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452.468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375.033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82,89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79.567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454.600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5442708"/>
                  </a:ext>
                </a:extLst>
              </a:tr>
              <a:tr h="160721">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Tốc độ tăng giá trị sản phẩm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10,92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5,16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125,22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11,21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7684169"/>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103,64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2741699"/>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15,48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5,74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137,44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15,64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1001474"/>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17,33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151,07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6008573"/>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5,44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16,85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92,64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9610158"/>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4,49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748405"/>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22,004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109,3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84,631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34,004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130,78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2796487"/>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Tổng thu ngân sách trên địa bàn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82.100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102.533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39.895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124,888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25.516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106.729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9195830"/>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Thu tiền sử dụng đất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5.000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3.572,14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3.230,10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71,443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2.254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035248"/>
                  </a:ext>
                </a:extLst>
              </a:tr>
              <a:tr h="25072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Tỷ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318,9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72,975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118,1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437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5715635"/>
                  </a:ext>
                </a:extLst>
              </a:tr>
              <a:tr h="160721">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15694"/>
                  </a:ext>
                </a:extLst>
              </a:tr>
              <a:tr h="321440">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106,07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100,089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0193153"/>
                  </a:ext>
                </a:extLst>
              </a:tr>
              <a:tr h="19286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Giảm tỷ lệ nghèo đa chiều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dirty="0">
                          <a:solidFill>
                            <a:srgbClr val="000000"/>
                          </a:solidFill>
                          <a:effectLst/>
                          <a:latin typeface="Times New Roman" panose="02020603050405020304" pitchFamily="18" charset="0"/>
                        </a:rPr>
                        <a:t>8.9 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1633107"/>
                  </a:ext>
                </a:extLst>
              </a:tr>
              <a:tr h="19286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630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89,235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0238221"/>
                  </a:ext>
                </a:extLst>
              </a:tr>
              <a:tr h="19286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448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89,6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3609936"/>
                  </a:ext>
                </a:extLst>
              </a:tr>
              <a:tr h="192864">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Đào tạo nghề lao động nông thôn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50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295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84,29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0400830"/>
                  </a:ext>
                </a:extLst>
              </a:tr>
              <a:tr h="19929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72,25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71,92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0,22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99,543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800" b="0" i="0" u="none" strike="noStrike">
                          <a:solidFill>
                            <a:srgbClr val="000000"/>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72,25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1369587"/>
                  </a:ext>
                </a:extLst>
              </a:tr>
              <a:tr h="288176">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43,08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34,19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79,364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34,19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34,19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79,36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6488769"/>
                  </a:ext>
                </a:extLst>
              </a:tr>
              <a:tr h="321440">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868" marR="4868" marT="48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68,06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100,088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panose="02020603050405020304" pitchFamily="18" charset="0"/>
                        </a:rPr>
                        <a:t>110,3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0951932"/>
                  </a:ext>
                </a:extLst>
              </a:tr>
            </a:tbl>
          </a:graphicData>
        </a:graphic>
      </p:graphicFrame>
    </p:spTree>
    <p:extLst>
      <p:ext uri="{BB962C8B-B14F-4D97-AF65-F5344CB8AC3E}">
        <p14:creationId xmlns:p14="http://schemas.microsoft.com/office/powerpoint/2010/main" val="3536766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7538"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9CC5DA20-2217-BBB5-ABE1-A4802EFDECC4}"/>
              </a:ext>
            </a:extLst>
          </p:cNvPr>
          <p:cNvSpPr txBox="1"/>
          <p:nvPr/>
        </p:nvSpPr>
        <p:spPr>
          <a:xfrm>
            <a:off x="357941" y="-14229"/>
            <a:ext cx="10111670" cy="646331"/>
          </a:xfrm>
          <a:prstGeom prst="rect">
            <a:avLst/>
          </a:prstGeom>
          <a:noFill/>
        </p:spPr>
        <p:txBody>
          <a:bodyPr wrap="square">
            <a:spAutoFit/>
          </a:bodyPr>
          <a:lstStyle/>
          <a:p>
            <a:pPr>
              <a:lnSpc>
                <a:spcPct val="100000"/>
              </a:lnSpc>
            </a:pPr>
            <a:r>
              <a:rPr lang="en-US" b="1" dirty="0">
                <a:latin typeface="Times New Roman" panose="02020603050405020304" pitchFamily="18" charset="0"/>
                <a:cs typeface="Times New Roman" panose="02020603050405020304" pitchFamily="18" charset="0"/>
              </a:rPr>
              <a:t>11. </a:t>
            </a:r>
            <a:r>
              <a:rPr lang="vi-VN" b="1" dirty="0">
                <a:latin typeface="+mj-lt"/>
                <a:cs typeface="Arial" panose="020B0604020202020204" pitchFamily="34" charset="0"/>
              </a:rPr>
              <a:t>Kết quả thực hiện các chỉ tiêu UBND</a:t>
            </a:r>
            <a:r>
              <a:rPr lang="en-US" b="1" dirty="0">
                <a:latin typeface="+mj-lt"/>
                <a:cs typeface="Arial" panose="020B0604020202020204" pitchFamily="34" charset="0"/>
              </a:rPr>
              <a:t> </a:t>
            </a:r>
            <a:r>
              <a:rPr lang="en-US" b="1" dirty="0" err="1">
                <a:latin typeface="Times New Roman" panose="02020603050405020304" pitchFamily="18" charset="0"/>
                <a:cs typeface="Times New Roman" panose="02020603050405020304" pitchFamily="18" charset="0"/>
              </a:rPr>
              <a:t>huyện</a:t>
            </a:r>
            <a:r>
              <a:rPr lang="en-US" b="1" dirty="0">
                <a:latin typeface="Times New Roman" panose="02020603050405020304" pitchFamily="18" charset="0"/>
                <a:cs typeface="Times New Roman" panose="02020603050405020304" pitchFamily="18" charset="0"/>
              </a:rPr>
              <a:t> An </a:t>
            </a:r>
            <a:r>
              <a:rPr lang="en-US" b="1" dirty="0" err="1">
                <a:latin typeface="Times New Roman" panose="02020603050405020304" pitchFamily="18" charset="0"/>
                <a:cs typeface="Times New Roman" panose="02020603050405020304" pitchFamily="18" charset="0"/>
              </a:rPr>
              <a:t>Lão</a:t>
            </a:r>
            <a:endParaRPr lang="en-US" b="1" dirty="0">
              <a:latin typeface="Times New Roman" panose="02020603050405020304" pitchFamily="18" charset="0"/>
              <a:cs typeface="Times New Roman" panose="02020603050405020304" pitchFamily="18" charset="0"/>
            </a:endParaRPr>
          </a:p>
          <a:p>
            <a:pPr marL="342900" indent="-342900">
              <a:lnSpc>
                <a:spcPct val="100000"/>
              </a:lnSpc>
              <a:buAutoNum type="arabicPeriod"/>
            </a:pPr>
            <a:endParaRPr lang="vi-VN" b="1" dirty="0">
              <a:solidFill>
                <a:srgbClr val="FF0000"/>
              </a:solidFill>
              <a:latin typeface="+mj-lt"/>
              <a:cs typeface="Arial" panose="020B0604020202020204" pitchFamily="34" charset="0"/>
            </a:endParaRPr>
          </a:p>
        </p:txBody>
      </p:sp>
      <p:graphicFrame>
        <p:nvGraphicFramePr>
          <p:cNvPr id="4" name="Table 3">
            <a:extLst>
              <a:ext uri="{FF2B5EF4-FFF2-40B4-BE49-F238E27FC236}">
                <a16:creationId xmlns:a16="http://schemas.microsoft.com/office/drawing/2014/main" id="{CA14BDC1-F102-6253-55B0-E1034C2DB3DD}"/>
              </a:ext>
            </a:extLst>
          </p:cNvPr>
          <p:cNvGraphicFramePr>
            <a:graphicFrameLocks noGrp="1"/>
          </p:cNvGraphicFramePr>
          <p:nvPr>
            <p:extLst>
              <p:ext uri="{D42A27DB-BD31-4B8C-83A1-F6EECF244321}">
                <p14:modId xmlns:p14="http://schemas.microsoft.com/office/powerpoint/2010/main" val="4169485746"/>
              </p:ext>
            </p:extLst>
          </p:nvPr>
        </p:nvGraphicFramePr>
        <p:xfrm>
          <a:off x="553673" y="503340"/>
          <a:ext cx="11207693" cy="6195894"/>
        </p:xfrm>
        <a:graphic>
          <a:graphicData uri="http://schemas.openxmlformats.org/drawingml/2006/table">
            <a:tbl>
              <a:tblPr>
                <a:tableStyleId>{5C22544A-7EE6-4342-B048-85BDC9FD1C3A}</a:tableStyleId>
              </a:tblPr>
              <a:tblGrid>
                <a:gridCol w="949909">
                  <a:extLst>
                    <a:ext uri="{9D8B030D-6E8A-4147-A177-3AD203B41FA5}">
                      <a16:colId xmlns:a16="http://schemas.microsoft.com/office/drawing/2014/main" val="2160313957"/>
                    </a:ext>
                  </a:extLst>
                </a:gridCol>
                <a:gridCol w="2936083">
                  <a:extLst>
                    <a:ext uri="{9D8B030D-6E8A-4147-A177-3AD203B41FA5}">
                      <a16:colId xmlns:a16="http://schemas.microsoft.com/office/drawing/2014/main" val="1414357087"/>
                    </a:ext>
                  </a:extLst>
                </a:gridCol>
                <a:gridCol w="962245">
                  <a:extLst>
                    <a:ext uri="{9D8B030D-6E8A-4147-A177-3AD203B41FA5}">
                      <a16:colId xmlns:a16="http://schemas.microsoft.com/office/drawing/2014/main" val="1012112280"/>
                    </a:ext>
                  </a:extLst>
                </a:gridCol>
                <a:gridCol w="1064023">
                  <a:extLst>
                    <a:ext uri="{9D8B030D-6E8A-4147-A177-3AD203B41FA5}">
                      <a16:colId xmlns:a16="http://schemas.microsoft.com/office/drawing/2014/main" val="2692023319"/>
                    </a:ext>
                  </a:extLst>
                </a:gridCol>
                <a:gridCol w="804955">
                  <a:extLst>
                    <a:ext uri="{9D8B030D-6E8A-4147-A177-3AD203B41FA5}">
                      <a16:colId xmlns:a16="http://schemas.microsoft.com/office/drawing/2014/main" val="3688428031"/>
                    </a:ext>
                  </a:extLst>
                </a:gridCol>
                <a:gridCol w="949909">
                  <a:extLst>
                    <a:ext uri="{9D8B030D-6E8A-4147-A177-3AD203B41FA5}">
                      <a16:colId xmlns:a16="http://schemas.microsoft.com/office/drawing/2014/main" val="2143131777"/>
                    </a:ext>
                  </a:extLst>
                </a:gridCol>
                <a:gridCol w="838882">
                  <a:extLst>
                    <a:ext uri="{9D8B030D-6E8A-4147-A177-3AD203B41FA5}">
                      <a16:colId xmlns:a16="http://schemas.microsoft.com/office/drawing/2014/main" val="2985989764"/>
                    </a:ext>
                  </a:extLst>
                </a:gridCol>
                <a:gridCol w="1037358">
                  <a:extLst>
                    <a:ext uri="{9D8B030D-6E8A-4147-A177-3AD203B41FA5}">
                      <a16:colId xmlns:a16="http://schemas.microsoft.com/office/drawing/2014/main" val="3128567561"/>
                    </a:ext>
                  </a:extLst>
                </a:gridCol>
                <a:gridCol w="824248">
                  <a:extLst>
                    <a:ext uri="{9D8B030D-6E8A-4147-A177-3AD203B41FA5}">
                      <a16:colId xmlns:a16="http://schemas.microsoft.com/office/drawing/2014/main" val="3963543028"/>
                    </a:ext>
                  </a:extLst>
                </a:gridCol>
                <a:gridCol w="840081">
                  <a:extLst>
                    <a:ext uri="{9D8B030D-6E8A-4147-A177-3AD203B41FA5}">
                      <a16:colId xmlns:a16="http://schemas.microsoft.com/office/drawing/2014/main" val="211623213"/>
                    </a:ext>
                  </a:extLst>
                </a:gridCol>
              </a:tblGrid>
              <a:tr h="301759">
                <a:tc rowSpan="2">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Chỉ tiêu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Đơn vị tính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KH 2023 UBND  tại VB số 20/UBND-TH tỉnh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Kết quả thực hiện 9 tháng năm 2023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Lũy</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kế</a:t>
                      </a:r>
                      <a:r>
                        <a:rPr lang="en-US" sz="1200" b="1" u="none" strike="noStrike" dirty="0">
                          <a:effectLst/>
                          <a:latin typeface="Times New Roman" panose="02020603050405020304" pitchFamily="18" charset="0"/>
                          <a:cs typeface="Times New Roman" panose="02020603050405020304" pitchFamily="18" charset="0"/>
                        </a:rPr>
                        <a:t> 9 </a:t>
                      </a:r>
                      <a:r>
                        <a:rPr lang="en-US" sz="1200" b="1" u="none" strike="noStrike" dirty="0" err="1">
                          <a:effectLst/>
                          <a:latin typeface="Times New Roman" panose="02020603050405020304" pitchFamily="18" charset="0"/>
                          <a:cs typeface="Times New Roman" panose="02020603050405020304" pitchFamily="18" charset="0"/>
                        </a:rPr>
                        <a:t>tháng</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đầu</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năm</a:t>
                      </a:r>
                      <a:r>
                        <a:rPr lang="en-US" sz="1200" b="1" u="none" strike="noStrike" dirty="0">
                          <a:effectLst/>
                          <a:latin typeface="Times New Roman" panose="02020603050405020304" pitchFamily="18" charset="0"/>
                          <a:cs typeface="Times New Roman" panose="02020603050405020304" pitchFamily="18" charset="0"/>
                        </a:rPr>
                        <a:t> so </a:t>
                      </a:r>
                      <a:r>
                        <a:rPr lang="en-US" sz="1200" b="1" u="none" strike="noStrike" dirty="0" err="1">
                          <a:effectLst/>
                          <a:latin typeface="Times New Roman" panose="02020603050405020304" pitchFamily="18" charset="0"/>
                          <a:cs typeface="Times New Roman" panose="02020603050405020304" pitchFamily="18" charset="0"/>
                        </a:rPr>
                        <a:t>với</a:t>
                      </a:r>
                      <a:r>
                        <a:rPr lang="en-US" sz="1200" b="1" u="none" strike="noStrike" dirty="0">
                          <a:effectLst/>
                          <a:latin typeface="Times New Roman" panose="02020603050405020304" pitchFamily="18" charset="0"/>
                          <a:cs typeface="Times New Roman" panose="02020603050405020304" pitchFamily="18" charset="0"/>
                        </a:rPr>
                        <a:t>:</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Nhiệm</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vụ</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còn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lại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phải</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thực</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hiện</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trong</a:t>
                      </a:r>
                      <a:r>
                        <a:rPr lang="en-US" sz="1200" b="1" u="none" strike="noStrike" baseline="0" dirty="0">
                          <a:effectLst/>
                          <a:latin typeface="Times New Roman" panose="02020603050405020304" pitchFamily="18" charset="0"/>
                          <a:cs typeface="Times New Roman" panose="02020603050405020304" pitchFamily="18" charset="0"/>
                        </a:rPr>
                        <a:t> </a:t>
                      </a:r>
                      <a:r>
                        <a:rPr lang="en-US" sz="1200" b="1" u="none" strike="noStrike" baseline="0" dirty="0" err="1">
                          <a:effectLst/>
                          <a:latin typeface="Times New Roman" panose="02020603050405020304" pitchFamily="18" charset="0"/>
                          <a:cs typeface="Times New Roman" panose="02020603050405020304" pitchFamily="18" charset="0"/>
                        </a:rPr>
                        <a:t>quý</a:t>
                      </a:r>
                      <a:r>
                        <a:rPr lang="en-US" sz="1200" b="1" u="none" strike="noStrike" baseline="0" dirty="0">
                          <a:effectLst/>
                          <a:latin typeface="Times New Roman" panose="02020603050405020304" pitchFamily="18" charset="0"/>
                          <a:cs typeface="Times New Roman" panose="02020603050405020304" pitchFamily="18" charset="0"/>
                        </a:rPr>
                        <a:t> IV</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200" b="1" u="none" strike="noStrike">
                          <a:effectLst/>
                          <a:latin typeface="Times New Roman" panose="02020603050405020304" pitchFamily="18" charset="0"/>
                          <a:cs typeface="Times New Roman" panose="02020603050405020304" pitchFamily="18" charset="0"/>
                        </a:rPr>
                        <a:t>Ước thực hiện cả năm 2023</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Ước TH năm 2023 so với KH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209426"/>
                  </a:ext>
                </a:extLst>
              </a:tr>
              <a:tr h="43991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Cùng kỳ</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a:effectLst/>
                          <a:latin typeface="Times New Roman" panose="02020603050405020304" pitchFamily="18" charset="0"/>
                          <a:cs typeface="Times New Roman" panose="02020603050405020304" pitchFamily="18" charset="0"/>
                        </a:rPr>
                        <a:t>KH </a:t>
                      </a:r>
                      <a:r>
                        <a:rPr lang="en-US" sz="1200" b="1" u="none" strike="noStrike" dirty="0" err="1">
                          <a:effectLst/>
                          <a:latin typeface="Times New Roman" panose="02020603050405020304" pitchFamily="18" charset="0"/>
                          <a:cs typeface="Times New Roman" panose="02020603050405020304" pitchFamily="18" charset="0"/>
                        </a:rPr>
                        <a:t>năm</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68673062"/>
                  </a:ext>
                </a:extLst>
              </a:tr>
              <a:tr h="160233">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2</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3</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4</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Times New Roman" panose="02020603050405020304" pitchFamily="18" charset="0"/>
                          <a:cs typeface="Times New Roman" panose="02020603050405020304" pitchFamily="18" charset="0"/>
                        </a:rPr>
                        <a:t>5</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6</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7</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8</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Times New Roman" panose="02020603050405020304" pitchFamily="18" charset="0"/>
                          <a:cs typeface="Times New Roman" panose="02020603050405020304" pitchFamily="18" charset="0"/>
                        </a:rPr>
                        <a:t>9</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777" marR="4777" marT="47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0233">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Tổng giá trị sản phẩm (giá so sánh)</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1" i="0" u="none" strike="noStrike">
                          <a:solidFill>
                            <a:srgbClr val="000000"/>
                          </a:solidFill>
                          <a:effectLst/>
                          <a:latin typeface="Times New Roman"/>
                        </a:rPr>
                        <a:t>841.403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a:rPr>
                        <a:t>647.398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1" i="0" u="none" strike="noStrike">
                          <a:solidFill>
                            <a:srgbClr val="000000"/>
                          </a:solidFill>
                          <a:effectLst/>
                          <a:latin typeface="Times New Roman"/>
                        </a:rPr>
                        <a:t>76,94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a:rPr>
                        <a:t>201.280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1" i="0" u="none" strike="noStrike">
                          <a:solidFill>
                            <a:srgbClr val="000000"/>
                          </a:solidFill>
                          <a:effectLst/>
                          <a:latin typeface="Times New Roman"/>
                        </a:rPr>
                        <a:t>848.678</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1" i="0" u="none" strike="noStrike">
                          <a:solidFill>
                            <a:srgbClr val="000000"/>
                          </a:solidFill>
                          <a:effectLst/>
                          <a:latin typeface="Times New Roman"/>
                        </a:rPr>
                        <a:t>100,86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660050"/>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338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271.163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80,23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69.407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340.570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100,76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8518713"/>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273.066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185.484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67,93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90.172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275.656</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100,95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8811676"/>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122.501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82.751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67,55</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40.573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123.324</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100,67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6155053"/>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150.565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102.733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68,23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49.599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152.332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101,17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614114"/>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23.034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190.751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82,81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41.701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232.452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100,92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927791"/>
                  </a:ext>
                </a:extLst>
              </a:tr>
              <a:tr h="160233">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b="1" u="none" strike="noStrike">
                          <a:effectLst/>
                          <a:latin typeface="Times New Roman" panose="02020603050405020304" pitchFamily="18" charset="0"/>
                          <a:cs typeface="Times New Roman" panose="02020603050405020304" pitchFamily="18" charset="0"/>
                        </a:rPr>
                        <a:t>Tốc độ tăng giá trị sản phẩm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a:rPr>
                        <a:t>               6,32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1" i="0" u="none" strike="noStrike">
                          <a:solidFill>
                            <a:srgbClr val="000000"/>
                          </a:solidFill>
                          <a:effectLst/>
                          <a:latin typeface="Times New Roman"/>
                        </a:rPr>
                        <a:t>            6,82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1" i="0" u="none" strike="noStrike">
                          <a:solidFill>
                            <a:srgbClr val="000000"/>
                          </a:solidFill>
                          <a:effectLst/>
                          <a:latin typeface="Times New Roman"/>
                        </a:rPr>
                        <a: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a:rPr>
                        <a:t>8,61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1" i="0" u="none" strike="noStrike">
                          <a:solidFill>
                            <a:srgbClr val="000000"/>
                          </a:solidFill>
                          <a:effectLst/>
                          <a:latin typeface="Times New Roman"/>
                        </a:rPr>
                        <a:t>7,24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1"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577002"/>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Nông, lâm, thuỷ sản</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3,50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4,66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2,87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4,29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1945597"/>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Công nghiệp và xây dựng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9,42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10,99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4284764"/>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Công nghiệp</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14,36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5,95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39,84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15,13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3466270"/>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 Xây dựng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5,70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15,40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dirty="0">
                          <a:solidFill>
                            <a:srgbClr val="000000"/>
                          </a:solidFill>
                          <a:effectLst/>
                          <a:latin typeface="Times New Roman"/>
                        </a:rPr>
                        <a: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-7,16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6,94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310539"/>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Dịch vụ</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7,00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6,06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sz="12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t"/>
                      <a:r>
                        <a:rPr lang="en-US" sz="1200" b="0" i="0" u="none" strike="noStrike">
                          <a:solidFill>
                            <a:srgbClr val="000000"/>
                          </a:solidFill>
                          <a:effectLst/>
                          <a:latin typeface="Times New Roman"/>
                        </a:rPr>
                        <a: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17,76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7,98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6571526"/>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Kim ngạch xuất khẩu </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USD</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en-US" sz="1200" b="0" i="0" u="none" strike="noStrike">
                          <a:solidFill>
                            <a:srgbClr val="000000"/>
                          </a:solidFill>
                          <a:effectLst/>
                          <a:latin typeface="Times New Roman"/>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139528"/>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Tổng thu ngân sách trên địa bàn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41.825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61.261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76,76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146,47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37.928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99.189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237,15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2935018"/>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 </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 Thu tiền sử dụng đất</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Triệu đồng</a:t>
                      </a:r>
                      <a:endParaRPr lang="en-US" sz="1200" b="0" i="1"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33.765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83,36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337,65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31.235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65.000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650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0939018"/>
                  </a:ext>
                </a:extLst>
              </a:tr>
              <a:tr h="32046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5</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Doanh thu bán lẻ hàng hóa và dịch vụ</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Tỷ đồng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693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498,796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111,91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71,98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226,2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725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104,62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5050447"/>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6</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dân số tham gia bảo hiểm y tế</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99,75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0,25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682426"/>
                  </a:ext>
                </a:extLst>
              </a:tr>
              <a:tr h="320465">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7</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trẻ em dưới 5 tuổi suy dinh dưỡng thể nhẹ cân </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-0,02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5337314"/>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8</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Giảm tỷ lệ nghèo đa chiều</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0201201"/>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9</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Bảo hiểm xã hội tự nguyện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1.673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1.455,00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81,47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86,97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81,47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1.673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2029944"/>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10</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Tạo việc làm mới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300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148,76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140,33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620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207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586527"/>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11</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Đào tạo nghề lao động nông thôn</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a:effectLst/>
                          <a:latin typeface="Times New Roman" panose="02020603050405020304" pitchFamily="18" charset="0"/>
                          <a:cs typeface="Times New Roman" panose="02020603050405020304" pitchFamily="18" charset="0"/>
                        </a:rPr>
                        <a:t>Người</a:t>
                      </a:r>
                      <a:endParaRPr lang="vi-VN"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300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165,79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210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840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280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5274645"/>
                  </a:ext>
                </a:extLst>
              </a:tr>
              <a:tr h="16023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12</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US" sz="1200" u="none" strike="noStrike">
                          <a:effectLst/>
                          <a:latin typeface="Times New Roman" panose="02020603050405020304" pitchFamily="18" charset="0"/>
                          <a:cs typeface="Times New Roman" panose="02020603050405020304" pitchFamily="18" charset="0"/>
                        </a:rPr>
                        <a:t>Tỷ lệ che phủ rừng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83,1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83,5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100,48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5143553"/>
                  </a:ext>
                </a:extLst>
              </a:tr>
              <a:tr h="271169">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dân cư đô thị sử dụng nước sạch</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53,58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-35,85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19,73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19,73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36,82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334929"/>
                  </a:ext>
                </a:extLst>
              </a:tr>
              <a:tr h="195403">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14</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vi-VN" sz="1200" u="none" strike="noStrike">
                          <a:effectLst/>
                          <a:latin typeface="Times New Roman" panose="02020603050405020304" pitchFamily="18" charset="0"/>
                          <a:cs typeface="Times New Roman" panose="02020603050405020304" pitchFamily="18" charset="0"/>
                        </a:rPr>
                        <a:t>Tỷ lệ chất thải rắn ở đô thị được thu gom</a:t>
                      </a:r>
                      <a:endParaRPr lang="vi-VN" sz="1200" b="1"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latin typeface="Times New Roman" panose="02020603050405020304" pitchFamily="18" charset="0"/>
                          <a:cs typeface="Times New Roman" panose="02020603050405020304" pitchFamily="18" charset="0"/>
                        </a:rPr>
                        <a:t>%</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4630" marR="4630" marT="46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80,62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31,62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84,68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a:solidFill>
                            <a:srgbClr val="000000"/>
                          </a:solidFill>
                          <a:effectLst/>
                          <a:latin typeface="Times New Roman"/>
                        </a:rPr>
                        <a:t>84,68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200" b="0" i="0" u="none" strike="noStrike" dirty="0">
                          <a:solidFill>
                            <a:srgbClr val="000000"/>
                          </a:solidFill>
                          <a:effectLst/>
                          <a:latin typeface="Times New Roman"/>
                        </a:rPr>
                        <a:t>172,82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7511592"/>
                  </a:ext>
                </a:extLst>
              </a:tr>
            </a:tbl>
          </a:graphicData>
        </a:graphic>
      </p:graphicFrame>
    </p:spTree>
    <p:extLst>
      <p:ext uri="{BB962C8B-B14F-4D97-AF65-F5344CB8AC3E}">
        <p14:creationId xmlns:p14="http://schemas.microsoft.com/office/powerpoint/2010/main" val="2862311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0673" y="524204"/>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a:t>
            </a:r>
          </a:p>
        </p:txBody>
      </p:sp>
      <p:sp>
        <p:nvSpPr>
          <p:cNvPr id="4" name="Rectangle 3">
            <a:extLst>
              <a:ext uri="{FF2B5EF4-FFF2-40B4-BE49-F238E27FC236}">
                <a16:creationId xmlns:a16="http://schemas.microsoft.com/office/drawing/2014/main" id="{1FA84E38-1AE4-2FD2-269D-531A1D51424D}"/>
              </a:ext>
            </a:extLst>
          </p:cNvPr>
          <p:cNvSpPr/>
          <p:nvPr/>
        </p:nvSpPr>
        <p:spPr>
          <a:xfrm>
            <a:off x="1416460" y="953579"/>
            <a:ext cx="2363789"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 </a:t>
            </a:r>
            <a:r>
              <a:rPr lang="en-US" sz="2400" b="1" spc="-20" dirty="0" err="1">
                <a:solidFill>
                  <a:srgbClr val="100717"/>
                </a:solidFill>
                <a:latin typeface="Times New Roman" panose="02020603050405020304" pitchFamily="18" charset="0"/>
                <a:cs typeface="Times New Roman" panose="02020603050405020304" pitchFamily="18" charset="0"/>
              </a:rPr>
              <a:t>Nông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nghiệp</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4620DA0-DCF6-700E-9776-6805AE4114E9}"/>
              </a:ext>
            </a:extLst>
          </p:cNvPr>
          <p:cNvSpPr/>
          <p:nvPr/>
        </p:nvSpPr>
        <p:spPr>
          <a:xfrm>
            <a:off x="1661088" y="1415244"/>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dirty="0" err="1">
                <a:solidFill>
                  <a:srgbClr val="100717"/>
                </a:solidFill>
                <a:latin typeface="Times New Roman" panose="02020603050405020304" pitchFamily="18" charset="0"/>
                <a:cs typeface="Times New Roman" panose="02020603050405020304" pitchFamily="18" charset="0"/>
              </a:rPr>
              <a:t>Trồng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trọt</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E322719-97A4-00CC-C0B6-CACE800FAA68}"/>
              </a:ext>
            </a:extLst>
          </p:cNvPr>
          <p:cNvSpPr/>
          <p:nvPr/>
        </p:nvSpPr>
        <p:spPr>
          <a:xfrm>
            <a:off x="2078238" y="1815015"/>
            <a:ext cx="2918428" cy="461665"/>
          </a:xfrm>
          <a:prstGeom prst="rect">
            <a:avLst/>
          </a:prstGeom>
        </p:spPr>
        <p:txBody>
          <a:bodyPr wrap="none">
            <a:spAutoFit/>
          </a:bodyPr>
          <a:lstStyle/>
          <a:p>
            <a:pPr marL="12700" defTabSz="914400">
              <a:spcBef>
                <a:spcPts val="300"/>
              </a:spcBef>
              <a:defRPr/>
            </a:pPr>
            <a:r>
              <a:rPr lang="en-US" sz="2400" b="1" spc="-20" dirty="0">
                <a:solidFill>
                  <a:srgbClr val="100717"/>
                </a:solidFill>
                <a:latin typeface="Times New Roman" panose="02020603050405020304" pitchFamily="18" charset="0"/>
                <a:cs typeface="Times New Roman" panose="02020603050405020304" pitchFamily="18" charset="0"/>
              </a:rPr>
              <a:t>a</a:t>
            </a:r>
            <a:r>
              <a:rPr lang="en-US" sz="2400" b="1" spc="-20">
                <a:solidFill>
                  <a:srgbClr val="100717"/>
                </a:solidFill>
                <a:latin typeface="Times New Roman" panose="02020603050405020304" pitchFamily="18" charset="0"/>
                <a:cs typeface="Times New Roman" panose="02020603050405020304" pitchFamily="18" charset="0"/>
              </a:rPr>
              <a:t>) Kết quả thực hiện</a:t>
            </a:r>
            <a:endParaRPr lang="en-US" sz="24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803F5A21-C851-F4CD-D6D0-98750525D970}"/>
              </a:ext>
            </a:extLst>
          </p:cNvPr>
          <p:cNvGraphicFramePr>
            <a:graphicFrameLocks noGrp="1"/>
          </p:cNvGraphicFramePr>
          <p:nvPr>
            <p:extLst>
              <p:ext uri="{D42A27DB-BD31-4B8C-83A1-F6EECF244321}">
                <p14:modId xmlns:p14="http://schemas.microsoft.com/office/powerpoint/2010/main" val="3458747015"/>
              </p:ext>
            </p:extLst>
          </p:nvPr>
        </p:nvGraphicFramePr>
        <p:xfrm>
          <a:off x="335728" y="2394316"/>
          <a:ext cx="5890318" cy="4328160"/>
        </p:xfrm>
        <a:graphic>
          <a:graphicData uri="http://schemas.openxmlformats.org/drawingml/2006/table">
            <a:tbl>
              <a:tblPr firstRow="1" bandRow="1"/>
              <a:tblGrid>
                <a:gridCol w="589031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a:solidFill>
                            <a:schemeClr val="dk1"/>
                          </a:solidFill>
                          <a:effectLst/>
                          <a:latin typeface="Times New Roman" panose="02020603050405020304" pitchFamily="18" charset="0"/>
                          <a:ea typeface="+mn-ea"/>
                          <a:cs typeface="Times New Roman" panose="02020603050405020304" pitchFamily="18" charset="0"/>
                        </a:rPr>
                        <a:t>Diện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cây</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a:solidFill>
                            <a:schemeClr val="dk1"/>
                          </a:solidFill>
                          <a:effectLst/>
                          <a:latin typeface="Times New Roman" panose="02020603050405020304" pitchFamily="18" charset="0"/>
                          <a:ea typeface="+mn-ea"/>
                          <a:cs typeface="Times New Roman" panose="02020603050405020304" pitchFamily="18" charset="0"/>
                        </a:rPr>
                        <a:t>lúa năm 2023 giảm ở cả 3 vụ, trong đó vụ Đông – Xuân giảm 1,5%; vụ Hè – Thu giảm 2,6% và vụ Mùa giảm 9,8%</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a:solidFill>
                            <a:schemeClr val="dk1"/>
                          </a:solidFill>
                          <a:effectLst/>
                          <a:latin typeface="Times New Roman" panose="02020603050405020304" pitchFamily="18" charset="0"/>
                          <a:ea typeface="+mn-ea"/>
                          <a:cs typeface="Times New Roman" panose="02020603050405020304" pitchFamily="18" charset="0"/>
                        </a:rPr>
                        <a:t> Tính chung cả 3 vụ diện tích gieo trồng cây lúa đạt 92.263,6 ha, giảm 2,4% so với năm 2022</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a:solidFill>
                            <a:schemeClr val="dk1"/>
                          </a:solidFill>
                          <a:effectLst/>
                          <a:latin typeface="Times New Roman" panose="02020603050405020304" pitchFamily="18" charset="0"/>
                          <a:ea typeface="+mn-ea"/>
                          <a:cs typeface="Times New Roman" panose="02020603050405020304" pitchFamily="18" charset="0"/>
                        </a:rPr>
                        <a:t> Tuy nhiên năng suất 3 vụ đạt khoảng 69 tạ/ha; tăng 3,1% so với cùng kỳ, dẫn đến tổng sản lượng tăng khoảng 0,7%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a:solidFill>
                            <a:schemeClr val="dk1"/>
                          </a:solidFill>
                          <a:effectLst/>
                          <a:latin typeface="Times New Roman" panose="02020603050405020304" pitchFamily="18" charset="0"/>
                          <a:ea typeface="+mn-ea"/>
                          <a:cs typeface="Times New Roman" panose="02020603050405020304" pitchFamily="18" charset="0"/>
                        </a:rPr>
                        <a:t> Đối với kết quả sản xuất cây ngô, lạc, rau các loại… cả 3 vụ đều đạt kết quả tích cực, trong đó diện tích gieo trồng cây ngô tăng 5,8%; cây lạc tăng 3,9%; rau các loại tăng 3,7%...</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3" name="Picture 2" descr="A table with numbers and text&#10;&#10;Description automatically generated">
            <a:extLst>
              <a:ext uri="{FF2B5EF4-FFF2-40B4-BE49-F238E27FC236}">
                <a16:creationId xmlns:a16="http://schemas.microsoft.com/office/drawing/2014/main" id="{4DB7A41F-A9E0-0D83-6409-130B62493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343" y="1206808"/>
            <a:ext cx="5635862" cy="5557706"/>
          </a:xfrm>
          <a:prstGeom prst="rect">
            <a:avLst/>
          </a:prstGeom>
        </p:spPr>
      </p:pic>
      <p:sp>
        <p:nvSpPr>
          <p:cNvPr id="2" name="TextBox 1">
            <a:extLst>
              <a:ext uri="{FF2B5EF4-FFF2-40B4-BE49-F238E27FC236}">
                <a16:creationId xmlns:a16="http://schemas.microsoft.com/office/drawing/2014/main" id="{C8484E25-F379-71B4-3715-E46887A9BDC4}"/>
              </a:ext>
            </a:extLst>
          </p:cNvPr>
          <p:cNvSpPr txBox="1"/>
          <p:nvPr/>
        </p:nvSpPr>
        <p:spPr>
          <a:xfrm>
            <a:off x="556890" y="93486"/>
            <a:ext cx="83231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 PHÂN TÍCH CHI TIẾT CÁC NGÀNH, LĨNH VỰC</a:t>
            </a:r>
          </a:p>
        </p:txBody>
      </p:sp>
    </p:spTree>
    <p:extLst>
      <p:ext uri="{BB962C8B-B14F-4D97-AF65-F5344CB8AC3E}">
        <p14:creationId xmlns:p14="http://schemas.microsoft.com/office/powerpoint/2010/main" val="2336329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C26C3-E6F4-C27A-8624-3A65D81B6008}"/>
              </a:ext>
            </a:extLst>
          </p:cNvPr>
          <p:cNvSpPr/>
          <p:nvPr/>
        </p:nvSpPr>
        <p:spPr>
          <a:xfrm>
            <a:off x="1249166" y="1050675"/>
            <a:ext cx="4188967" cy="461665"/>
          </a:xfrm>
          <a:prstGeom prst="rect">
            <a:avLst/>
          </a:prstGeom>
        </p:spPr>
        <p:txBody>
          <a:bodyPr wrap="none">
            <a:spAutoFit/>
          </a:bodyPr>
          <a:lstStyle/>
          <a:p>
            <a:pPr marL="12700" defTabSz="914400">
              <a:spcBef>
                <a:spcPts val="300"/>
              </a:spcBef>
              <a:defRPr/>
            </a:pPr>
            <a:r>
              <a:rPr lang="en-US" sz="2400" b="1" spc="-20" dirty="0">
                <a:solidFill>
                  <a:srgbClr val="100717"/>
                </a:solidFill>
                <a:latin typeface="Times New Roman" panose="02020603050405020304" pitchFamily="18" charset="0"/>
                <a:cs typeface="Times New Roman" panose="02020603050405020304" pitchFamily="18" charset="0"/>
              </a:rPr>
              <a:t>b</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Chuyển</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đổi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cơ</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cấu</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cây</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trồng</a:t>
            </a:r>
            <a:endParaRPr lang="en-US" sz="2400" b="1" spc="-20" dirty="0">
              <a:solidFill>
                <a:srgbClr val="100717"/>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58423EA-6FCB-50BC-D182-938077ECA949}"/>
              </a:ext>
            </a:extLst>
          </p:cNvPr>
          <p:cNvSpPr/>
          <p:nvPr/>
        </p:nvSpPr>
        <p:spPr>
          <a:xfrm>
            <a:off x="838967" y="589010"/>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dirty="0" err="1">
                <a:solidFill>
                  <a:srgbClr val="100717"/>
                </a:solidFill>
                <a:latin typeface="Times New Roman" panose="02020603050405020304" pitchFamily="18" charset="0"/>
                <a:cs typeface="Times New Roman" panose="02020603050405020304" pitchFamily="18" charset="0"/>
              </a:rPr>
              <a:t>Trồng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trọt</a:t>
            </a:r>
            <a:endParaRPr lang="en-US" sz="24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BFEA2726-E634-6E36-58C0-B4D266574070}"/>
              </a:ext>
            </a:extLst>
          </p:cNvPr>
          <p:cNvGraphicFramePr>
            <a:graphicFrameLocks noGrp="1"/>
          </p:cNvGraphicFramePr>
          <p:nvPr/>
        </p:nvGraphicFramePr>
        <p:xfrm>
          <a:off x="612081" y="1647769"/>
          <a:ext cx="11233174" cy="4022000"/>
        </p:xfrm>
        <a:graphic>
          <a:graphicData uri="http://schemas.openxmlformats.org/drawingml/2006/table">
            <a:tbl>
              <a:tblPr firstRow="1" bandRow="1"/>
              <a:tblGrid>
                <a:gridCol w="11233174">
                  <a:extLst>
                    <a:ext uri="{9D8B030D-6E8A-4147-A177-3AD203B41FA5}">
                      <a16:colId xmlns:a16="http://schemas.microsoft.com/office/drawing/2014/main" val="3655493598"/>
                    </a:ext>
                  </a:extLst>
                </a:gridCol>
              </a:tblGrid>
              <a:tr h="4022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Tổng diện tích chuyển đổi lũy kế đến nay đạt 4.918,4 ha, vượt 86,1% so kế hoạch năm, trong đó vụ Đông Xuân 2.044 ha, vụ Hè Thu 2.874,4 ha, cụ thể:</a:t>
                      </a:r>
                    </a:p>
                    <a:p>
                      <a:pPr marL="3429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az-Latn-AZ"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lúa 3.489 ha sang các cây trồng như: Rau màu 1.198 ha, lạc 1.146 ha, mè 503 ha, ngô 430 ha, cỏ chăn nuôi 175 ha, đậu đỗ 37 ha. </a:t>
                      </a: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az-Latn-AZ"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trồng mía </a:t>
                      </a:r>
                      <a:r>
                        <a:rPr lang="vi-VN" sz="2400" b="0" kern="1200">
                          <a:solidFill>
                            <a:schemeClr val="tx1"/>
                          </a:solidFill>
                          <a:effectLst/>
                          <a:latin typeface="Times New Roman" panose="02020603050405020304" pitchFamily="18" charset="0"/>
                          <a:ea typeface="+mn-ea"/>
                          <a:cs typeface="Times New Roman" panose="02020603050405020304" pitchFamily="18" charset="0"/>
                        </a:rPr>
                        <a:t>65,4</a:t>
                      </a:r>
                      <a:r>
                        <a:rPr lang="az-Latn-AZ" sz="2400" b="0" kern="1200">
                          <a:solidFill>
                            <a:schemeClr val="tx1"/>
                          </a:solidFill>
                          <a:effectLst/>
                          <a:latin typeface="Times New Roman" panose="02020603050405020304" pitchFamily="18" charset="0"/>
                          <a:ea typeface="+mn-ea"/>
                          <a:cs typeface="Times New Roman" panose="02020603050405020304" pitchFamily="18" charset="0"/>
                        </a:rPr>
                        <a:t> ha ở huyện Tây Sơn sang các cây trồng như: Ngô 20 ha, lạc 20 ha, </a:t>
                      </a:r>
                      <a:r>
                        <a:rPr lang="vi-VN" sz="2400" b="0" kern="1200">
                          <a:solidFill>
                            <a:schemeClr val="tx1"/>
                          </a:solidFill>
                          <a:effectLst/>
                          <a:latin typeface="Times New Roman" panose="02020603050405020304" pitchFamily="18" charset="0"/>
                          <a:ea typeface="+mn-ea"/>
                          <a:cs typeface="Times New Roman" panose="02020603050405020304" pitchFamily="18" charset="0"/>
                        </a:rPr>
                        <a:t>rau màu 7,9ha, </a:t>
                      </a:r>
                      <a:r>
                        <a:rPr lang="az-Latn-AZ" sz="2400" b="0" kern="1200">
                          <a:solidFill>
                            <a:schemeClr val="tx1"/>
                          </a:solidFill>
                          <a:effectLst/>
                          <a:latin typeface="Times New Roman" panose="02020603050405020304" pitchFamily="18" charset="0"/>
                          <a:ea typeface="+mn-ea"/>
                          <a:cs typeface="Times New Roman" panose="02020603050405020304" pitchFamily="18" charset="0"/>
                        </a:rPr>
                        <a:t>mè 2 ha, cỏ chăn nuôi 15,5 ha.</a:t>
                      </a: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az-Latn-AZ"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trồng sắn 1.3</a:t>
                      </a:r>
                      <a:r>
                        <a:rPr lang="vi-VN" sz="2400" b="0" kern="1200">
                          <a:solidFill>
                            <a:schemeClr val="tx1"/>
                          </a:solidFill>
                          <a:effectLst/>
                          <a:latin typeface="Times New Roman" panose="02020603050405020304" pitchFamily="18" charset="0"/>
                          <a:ea typeface="+mn-ea"/>
                          <a:cs typeface="Times New Roman" panose="02020603050405020304" pitchFamily="18" charset="0"/>
                        </a:rPr>
                        <a:t>64</a:t>
                      </a:r>
                      <a:r>
                        <a:rPr lang="az-Latn-AZ" sz="2400" b="0" kern="1200">
                          <a:solidFill>
                            <a:schemeClr val="tx1"/>
                          </a:solidFill>
                          <a:effectLst/>
                          <a:latin typeface="Times New Roman" panose="02020603050405020304" pitchFamily="18" charset="0"/>
                          <a:ea typeface="+mn-ea"/>
                          <a:cs typeface="Times New Roman" panose="02020603050405020304" pitchFamily="18" charset="0"/>
                        </a:rPr>
                        <a:t> ha sang các cây trồng như: Lạc 7</a:t>
                      </a:r>
                      <a:r>
                        <a:rPr lang="vi-VN" sz="2400" b="0" kern="1200">
                          <a:solidFill>
                            <a:schemeClr val="tx1"/>
                          </a:solidFill>
                          <a:effectLst/>
                          <a:latin typeface="Times New Roman" panose="02020603050405020304" pitchFamily="18" charset="0"/>
                          <a:ea typeface="+mn-ea"/>
                          <a:cs typeface="Times New Roman" panose="02020603050405020304" pitchFamily="18" charset="0"/>
                        </a:rPr>
                        <a:t>33</a:t>
                      </a:r>
                      <a:r>
                        <a:rPr lang="az-Latn-AZ" sz="2400" b="0" kern="1200">
                          <a:solidFill>
                            <a:schemeClr val="tx1"/>
                          </a:solidFill>
                          <a:effectLst/>
                          <a:latin typeface="Times New Roman" panose="02020603050405020304" pitchFamily="18" charset="0"/>
                          <a:ea typeface="+mn-ea"/>
                          <a:cs typeface="Times New Roman" panose="02020603050405020304" pitchFamily="18" charset="0"/>
                        </a:rPr>
                        <a:t> ha, mè 318 ha, rau màu 165 ha, cỏ chăn nuôi 91 ha, ngô 50 ha, đậu đỗ 8 ha.</a:t>
                      </a: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28143438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C359A-8ADF-9DAA-4CA1-F82A916F1E2E}"/>
              </a:ext>
            </a:extLst>
          </p:cNvPr>
          <p:cNvSpPr/>
          <p:nvPr/>
        </p:nvSpPr>
        <p:spPr>
          <a:xfrm>
            <a:off x="733430" y="522701"/>
            <a:ext cx="2663550"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1.1.2. </a:t>
            </a:r>
            <a:r>
              <a:rPr lang="en-US" sz="2800" b="1" spc="-20" err="1">
                <a:solidFill>
                  <a:srgbClr val="100717"/>
                </a:solidFill>
                <a:latin typeface="Times New Roman" panose="02020603050405020304" pitchFamily="18" charset="0"/>
                <a:cs typeface="Times New Roman" panose="02020603050405020304" pitchFamily="18" charset="0"/>
              </a:rPr>
              <a:t>Chăn</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nuôi</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7027231-95EF-C8CE-4215-B126B807487B}"/>
              </a:ext>
            </a:extLst>
          </p:cNvPr>
          <p:cNvGraphicFramePr>
            <a:graphicFrameLocks noGrp="1"/>
          </p:cNvGraphicFramePr>
          <p:nvPr>
            <p:extLst>
              <p:ext uri="{D42A27DB-BD31-4B8C-83A1-F6EECF244321}">
                <p14:modId xmlns:p14="http://schemas.microsoft.com/office/powerpoint/2010/main" val="754514113"/>
              </p:ext>
            </p:extLst>
          </p:nvPr>
        </p:nvGraphicFramePr>
        <p:xfrm>
          <a:off x="406085" y="1504692"/>
          <a:ext cx="5689915" cy="4968240"/>
        </p:xfrm>
        <a:graphic>
          <a:graphicData uri="http://schemas.openxmlformats.org/drawingml/2006/table">
            <a:tbl>
              <a:tblPr firstRow="1" bandRow="1"/>
              <a:tblGrid>
                <a:gridCol w="5689915">
                  <a:extLst>
                    <a:ext uri="{9D8B030D-6E8A-4147-A177-3AD203B41FA5}">
                      <a16:colId xmlns:a16="http://schemas.microsoft.com/office/drawing/2014/main" val="3655493598"/>
                    </a:ext>
                  </a:extLst>
                </a:gridCol>
              </a:tblGrid>
              <a:tr h="19818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ình hình chăn nuôi trên địa bàn tỉnh nhìn chung phát triển </a:t>
                      </a:r>
                      <a:r>
                        <a:rPr lang="nl-NL" sz="2000" b="0" kern="1200">
                          <a:solidFill>
                            <a:schemeClr val="dk1"/>
                          </a:solidFill>
                          <a:effectLst/>
                          <a:latin typeface="Times New Roman" panose="02020603050405020304" pitchFamily="18" charset="0"/>
                          <a:ea typeface="+mn-ea"/>
                          <a:cs typeface="Times New Roman" panose="02020603050405020304" pitchFamily="18" charset="0"/>
                        </a:rPr>
                        <a:t>ổn định</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a:solidFill>
                            <a:schemeClr val="dk1"/>
                          </a:solidFill>
                          <a:effectLst/>
                          <a:latin typeface="Times New Roman" panose="02020603050405020304" pitchFamily="18" charset="0"/>
                          <a:ea typeface="+mn-ea"/>
                          <a:cs typeface="Times New Roman" panose="02020603050405020304" pitchFamily="18" charset="0"/>
                        </a:rPr>
                        <a:t>Tình hình dịch bệnh gia súc, gia cầm có xảy ra nhưng chỉ mang tính cục bộ, cơ bản được kiểm soát và xử lý kịp thời, không ảnh hưởng lớn đến công tác chăn nuôi</a:t>
                      </a:r>
                      <a:endParaRPr lang="nl-NL" sz="2000" b="0" kern="1200">
                        <a:solidFill>
                          <a:srgbClr val="FF0000"/>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tx1"/>
                          </a:solidFill>
                          <a:effectLst/>
                          <a:latin typeface="Times New Roman" panose="02020603050405020304" pitchFamily="18" charset="0"/>
                          <a:ea typeface="+mn-ea"/>
                          <a:cs typeface="Times New Roman" panose="02020603050405020304" pitchFamily="18" charset="0"/>
                        </a:rPr>
                        <a:t>Tổng đàn vật nuôi 9 tháng năm 2023 ước đạt: Đàn bò 307.583 con, tăng 2,8%; đàn lợn (không tính lợn con theo mẹ) 679</a:t>
                      </a:r>
                      <a:r>
                        <a:rPr lang="en-US" sz="2000" b="0" kern="1200">
                          <a:solidFill>
                            <a:schemeClr val="tx1"/>
                          </a:solidFill>
                          <a:effectLst/>
                          <a:latin typeface="Times New Roman" panose="02020603050405020304" pitchFamily="18" charset="0"/>
                          <a:ea typeface="+mn-ea"/>
                          <a:cs typeface="Times New Roman" panose="02020603050405020304" pitchFamily="18" charset="0"/>
                        </a:rPr>
                        <a:t>.</a:t>
                      </a:r>
                      <a:r>
                        <a:rPr lang="vi-VN" sz="2000" b="0" kern="1200">
                          <a:solidFill>
                            <a:schemeClr val="tx1"/>
                          </a:solidFill>
                          <a:effectLst/>
                          <a:latin typeface="Times New Roman" panose="02020603050405020304" pitchFamily="18" charset="0"/>
                          <a:ea typeface="+mn-ea"/>
                          <a:cs typeface="Times New Roman" panose="02020603050405020304" pitchFamily="18" charset="0"/>
                        </a:rPr>
                        <a:t>232 con, tăng 9,5%; đàn gia cầm 9,7 triệu con, tăng 18,4% so với cùng kỳ</a:t>
                      </a:r>
                      <a:endParaRPr lang="vi-VN" sz="2000" b="0" kern="1200">
                        <a:solidFill>
                          <a:srgbClr val="FF0000"/>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dk1"/>
                          </a:solidFill>
                          <a:effectLst/>
                          <a:latin typeface="Times New Roman" panose="02020603050405020304" pitchFamily="18" charset="0"/>
                          <a:ea typeface="+mn-ea"/>
                          <a:cs typeface="Times New Roman" panose="02020603050405020304" pitchFamily="18" charset="0"/>
                        </a:rPr>
                        <a:t>Thời gian gần đây, công tác tái đàn bò và gia cầm được đẩy mạnh để chuẩn bị phục vụ cho Tết Nguyên đán 2024</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2" name="Object 1">
            <a:extLst>
              <a:ext uri="{FF2B5EF4-FFF2-40B4-BE49-F238E27FC236}">
                <a16:creationId xmlns:a16="http://schemas.microsoft.com/office/drawing/2014/main" id="{4F571F7D-022F-B0DF-F793-A619FA91C63D}"/>
              </a:ext>
            </a:extLst>
          </p:cNvPr>
          <p:cNvGraphicFramePr>
            <a:graphicFrameLocks noChangeAspect="1"/>
          </p:cNvGraphicFramePr>
          <p:nvPr>
            <p:extLst>
              <p:ext uri="{D42A27DB-BD31-4B8C-83A1-F6EECF244321}">
                <p14:modId xmlns:p14="http://schemas.microsoft.com/office/powerpoint/2010/main" val="133154369"/>
              </p:ext>
            </p:extLst>
          </p:nvPr>
        </p:nvGraphicFramePr>
        <p:xfrm>
          <a:off x="6316128" y="1504692"/>
          <a:ext cx="5504575" cy="4653254"/>
        </p:xfrm>
        <a:graphic>
          <a:graphicData uri="http://schemas.openxmlformats.org/presentationml/2006/ole">
            <mc:AlternateContent xmlns:mc="http://schemas.openxmlformats.org/markup-compatibility/2006">
              <mc:Choice xmlns:v="urn:schemas-microsoft-com:vml" Requires="v">
                <p:oleObj name="Worksheet" r:id="rId2" imgW="6400800" imgH="4800720" progId="Excel.Sheet.12">
                  <p:embed/>
                </p:oleObj>
              </mc:Choice>
              <mc:Fallback>
                <p:oleObj name="Worksheet" r:id="rId2" imgW="6400800" imgH="4800720" progId="Excel.Sheet.12">
                  <p:embed/>
                  <p:pic>
                    <p:nvPicPr>
                      <p:cNvPr id="2" name="Object 1">
                        <a:extLst>
                          <a:ext uri="{FF2B5EF4-FFF2-40B4-BE49-F238E27FC236}">
                            <a16:creationId xmlns:a16="http://schemas.microsoft.com/office/drawing/2014/main" id="{4F571F7D-022F-B0DF-F793-A619FA91C63D}"/>
                          </a:ext>
                        </a:extLst>
                      </p:cNvPr>
                      <p:cNvPicPr/>
                      <p:nvPr/>
                    </p:nvPicPr>
                    <p:blipFill>
                      <a:blip r:embed="rId3"/>
                      <a:stretch>
                        <a:fillRect/>
                      </a:stretch>
                    </p:blipFill>
                    <p:spPr>
                      <a:xfrm>
                        <a:off x="6316128" y="1504692"/>
                        <a:ext cx="5504575" cy="4653254"/>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FDC8BAE-24C6-1D9D-27C6-C574A9109494}"/>
              </a:ext>
            </a:extLst>
          </p:cNvPr>
          <p:cNvSpPr/>
          <p:nvPr/>
        </p:nvSpPr>
        <p:spPr>
          <a:xfrm>
            <a:off x="6180739" y="1045921"/>
            <a:ext cx="6011261" cy="400110"/>
          </a:xfrm>
          <a:prstGeom prst="rect">
            <a:avLst/>
          </a:prstGeom>
        </p:spPr>
        <p:txBody>
          <a:bodyPr wrap="none">
            <a:spAutoFit/>
          </a:bodyPr>
          <a:lstStyle/>
          <a:p>
            <a:pPr marL="12700" defTabSz="914400">
              <a:spcBef>
                <a:spcPts val="300"/>
              </a:spcBef>
              <a:defRPr/>
            </a:pPr>
            <a:r>
              <a:rPr lang="en-US" sz="2000" b="1" spc="-20">
                <a:solidFill>
                  <a:srgbClr val="100717"/>
                </a:solidFill>
                <a:latin typeface="Times New Roman" panose="02020603050405020304" pitchFamily="18" charset="0"/>
                <a:cs typeface="Times New Roman" panose="02020603050405020304" pitchFamily="18" charset="0"/>
              </a:rPr>
              <a:t>Tổng đàn vật nuôi 9 tháng năm 2023 chia theo địa bàn</a:t>
            </a:r>
          </a:p>
        </p:txBody>
      </p:sp>
    </p:spTree>
    <p:extLst>
      <p:ext uri="{BB962C8B-B14F-4D97-AF65-F5344CB8AC3E}">
        <p14:creationId xmlns:p14="http://schemas.microsoft.com/office/powerpoint/2010/main" val="34281562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nvGraphicFramePr>
        <p:xfrm>
          <a:off x="406191" y="1149543"/>
          <a:ext cx="6758555" cy="5532120"/>
        </p:xfrm>
        <a:graphic>
          <a:graphicData uri="http://schemas.openxmlformats.org/drawingml/2006/table">
            <a:tbl>
              <a:tblPr firstRow="1" bandRow="1"/>
              <a:tblGrid>
                <a:gridCol w="675855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pt-BR" sz="1800" b="0" kern="1200" dirty="0">
                          <a:solidFill>
                            <a:schemeClr val="dk1"/>
                          </a:solidFill>
                          <a:effectLst/>
                          <a:latin typeface="Times New Roman" panose="02020603050405020304" pitchFamily="18" charset="0"/>
                          <a:ea typeface="+mn-ea"/>
                          <a:cs typeface="Times New Roman" panose="02020603050405020304" pitchFamily="18" charset="0"/>
                        </a:rPr>
                        <a:t>Triển khai quyết liệt các biện pháp để quản lý, bảo vệ rừng; xây dựng phương án phòng cháy chữa cháy rừng trong mùa khô; ngăn chặn triệt để tình trạng lấn, chiếm đất lâm nghiệp và khai thác lâm sản trái phép.</a:t>
                      </a:r>
                      <a:endParaRPr lang="vi-VN" sz="18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vi-VN" sz="1800" b="0" kern="1200" dirty="0">
                          <a:solidFill>
                            <a:schemeClr val="dk1"/>
                          </a:solidFill>
                          <a:effectLst/>
                          <a:latin typeface="Times New Roman" panose="02020603050405020304" pitchFamily="18" charset="0"/>
                          <a:ea typeface="+mn-ea"/>
                          <a:cs typeface="Times New Roman" panose="02020603050405020304" pitchFamily="18" charset="0"/>
                        </a:rPr>
                        <a:t>Tiếp tục mời </a:t>
                      </a:r>
                      <a:r>
                        <a:rPr lang="pt-BR" sz="1800" b="0" kern="1200" dirty="0">
                          <a:solidFill>
                            <a:schemeClr val="dk1"/>
                          </a:solidFill>
                          <a:effectLst/>
                          <a:latin typeface="Times New Roman" panose="02020603050405020304" pitchFamily="18" charset="0"/>
                          <a:ea typeface="+mn-ea"/>
                          <a:cs typeface="Times New Roman" panose="02020603050405020304" pitchFamily="18" charset="0"/>
                        </a:rPr>
                        <a:t>gọi</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các doanh doanh nghiệ</a:t>
                      </a:r>
                      <a:r>
                        <a:rPr lang="pt-BR" sz="1800" b="0" kern="1200" dirty="0">
                          <a:solidFill>
                            <a:schemeClr val="dk1"/>
                          </a:solidFill>
                          <a:effectLst/>
                          <a:latin typeface="Times New Roman" panose="02020603050405020304" pitchFamily="18" charset="0"/>
                          <a:ea typeface="+mn-ea"/>
                          <a:cs typeface="Times New Roman" panose="02020603050405020304" pitchFamily="18" charset="0"/>
                        </a:rPr>
                        <a:t>p</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chế biến gỗ</a:t>
                      </a:r>
                      <a:r>
                        <a:rPr lang="pt-BR" sz="1800" b="0" kern="1200" dirty="0">
                          <a:solidFill>
                            <a:schemeClr val="dk1"/>
                          </a:solidFill>
                          <a:effectLst/>
                          <a:latin typeface="Times New Roman" panose="02020603050405020304" pitchFamily="18" charset="0"/>
                          <a:ea typeface="+mn-ea"/>
                          <a:cs typeface="Times New Roman" panose="02020603050405020304" pitchFamily="18" charset="0"/>
                        </a:rPr>
                        <a:t> liên doanh, liên kết đầu tư trồng rừng để chủ động nguồn nguyên liệu, x</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ây dựng mô hình tổ chức sản xuất lâm nghiệp theo hình thức liên kết, hợp tác chặt chẽ giữa các doanh nghiệp sản xuất, chế biến với các hộ gia đình, cá nhân, tổ chức trồng rừng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vùng</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nguyên</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liệu</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gỗ</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rừng</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gỗ</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cực</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Đến nay, các Công ty TNHH lâm nghiệp đã khai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thác rừng trồng xong và chuẩn bị đất được 474 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a</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chuyển hoá rừng trồng gỗ</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nhỏ sang gỗ lớn diện tích 3.882 ha.</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nl-NL" sz="1800" b="0" kern="1200">
                          <a:solidFill>
                            <a:schemeClr val="dk1"/>
                          </a:solidFill>
                          <a:effectLst/>
                          <a:latin typeface="Times New Roman" panose="02020603050405020304" pitchFamily="18" charset="0"/>
                          <a:ea typeface="+mn-ea"/>
                          <a:cs typeface="Times New Roman" panose="02020603050405020304" pitchFamily="18" charset="0"/>
                        </a:rPr>
                        <a:t>Từ </a:t>
                      </a:r>
                      <a:r>
                        <a:rPr lang="nl-NL" sz="1800" b="0" kern="1200" dirty="0">
                          <a:solidFill>
                            <a:schemeClr val="dk1"/>
                          </a:solidFill>
                          <a:effectLst/>
                          <a:latin typeface="Times New Roman" panose="02020603050405020304" pitchFamily="18" charset="0"/>
                          <a:ea typeface="+mn-ea"/>
                          <a:cs typeface="Times New Roman" panose="02020603050405020304" pitchFamily="18" charset="0"/>
                        </a:rPr>
                        <a:t>đầu năm đến nay</a:t>
                      </a:r>
                      <a:r>
                        <a:rPr lang="nl-NL"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dk1"/>
                          </a:solidFill>
                          <a:effectLst/>
                          <a:latin typeface="Times New Roman" panose="02020603050405020304" pitchFamily="18" charset="0"/>
                          <a:ea typeface="+mn-ea"/>
                          <a:cs typeface="Times New Roman" panose="02020603050405020304" pitchFamily="18" charset="0"/>
                        </a:rPr>
                        <a:t>toàn tỉnh </a:t>
                      </a:r>
                      <a:r>
                        <a:rPr lang="nl-NL" sz="1800" b="0" kern="1200">
                          <a:solidFill>
                            <a:schemeClr val="dk1"/>
                          </a:solidFill>
                          <a:effectLst/>
                          <a:latin typeface="Times New Roman" panose="02020603050405020304" pitchFamily="18" charset="0"/>
                          <a:ea typeface="+mn-ea"/>
                          <a:cs typeface="Times New Roman" panose="02020603050405020304" pitchFamily="18" charset="0"/>
                        </a:rPr>
                        <a:t>xảy ra 0</a:t>
                      </a:r>
                      <a:r>
                        <a:rPr lang="vi-VN" sz="1800" b="0" kern="1200">
                          <a:solidFill>
                            <a:schemeClr val="dk1"/>
                          </a:solidFill>
                          <a:effectLst/>
                          <a:latin typeface="Times New Roman" panose="02020603050405020304" pitchFamily="18" charset="0"/>
                          <a:ea typeface="+mn-ea"/>
                          <a:cs typeface="Times New Roman" panose="02020603050405020304" pitchFamily="18" charset="0"/>
                        </a:rPr>
                        <a:t>5</a:t>
                      </a:r>
                      <a:r>
                        <a:rPr lang="nl-NL" sz="1800" b="0" kern="1200">
                          <a:solidFill>
                            <a:schemeClr val="dk1"/>
                          </a:solidFill>
                          <a:effectLst/>
                          <a:latin typeface="Times New Roman" panose="02020603050405020304" pitchFamily="18" charset="0"/>
                          <a:ea typeface="+mn-ea"/>
                          <a:cs typeface="Times New Roman" panose="02020603050405020304" pitchFamily="18" charset="0"/>
                        </a:rPr>
                        <a:t> </a:t>
                      </a:r>
                      <a:r>
                        <a:rPr lang="nl-NL" sz="1800" b="0" kern="1200" dirty="0">
                          <a:solidFill>
                            <a:schemeClr val="dk1"/>
                          </a:solidFill>
                          <a:effectLst/>
                          <a:latin typeface="Times New Roman" panose="02020603050405020304" pitchFamily="18" charset="0"/>
                          <a:ea typeface="+mn-ea"/>
                          <a:cs typeface="Times New Roman" panose="02020603050405020304" pitchFamily="18" charset="0"/>
                        </a:rPr>
                        <a:t>vụ cháy rừng. Trong đó</a:t>
                      </a:r>
                      <a:r>
                        <a:rPr lang="nl-NL"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dk1"/>
                          </a:solidFill>
                          <a:effectLst/>
                          <a:latin typeface="Times New Roman" panose="02020603050405020304" pitchFamily="18" charset="0"/>
                          <a:ea typeface="+mn-ea"/>
                          <a:cs typeface="Times New Roman" panose="02020603050405020304" pitchFamily="18" charset="0"/>
                        </a:rPr>
                        <a:t>04 vụ cháy rừng trồng với diện tích 23,06 ha (Hoài Ân diện tích 2,74 ha, Tây Sơn diện tích 7,84 ha, Phù Cát diện tích 2,58 ha, </a:t>
                      </a:r>
                      <a:r>
                        <a:rPr lang="it-CH" sz="1800" b="0" kern="1200">
                          <a:solidFill>
                            <a:schemeClr val="dk1"/>
                          </a:solidFill>
                          <a:effectLst/>
                          <a:latin typeface="Times New Roman" panose="02020603050405020304" pitchFamily="18" charset="0"/>
                          <a:ea typeface="+mn-ea"/>
                          <a:cs typeface="Times New Roman" panose="02020603050405020304" pitchFamily="18" charset="0"/>
                        </a:rPr>
                        <a:t>thành phố</a:t>
                      </a:r>
                      <a:r>
                        <a:rPr lang="vi-VN" sz="1800" b="0" kern="1200">
                          <a:solidFill>
                            <a:schemeClr val="dk1"/>
                          </a:solidFill>
                          <a:effectLst/>
                          <a:latin typeface="Times New Roman" panose="02020603050405020304" pitchFamily="18" charset="0"/>
                          <a:ea typeface="+mn-ea"/>
                          <a:cs typeface="Times New Roman" panose="02020603050405020304" pitchFamily="18" charset="0"/>
                        </a:rPr>
                        <a:t> Quy Nhơn diện tích 9,9 ha); 01 vụ cháy đất đã trồng rừng chưa th</a:t>
                      </a:r>
                      <a:r>
                        <a:rPr lang="it-CH" sz="1800" b="0" kern="1200">
                          <a:solidFill>
                            <a:schemeClr val="dk1"/>
                          </a:solidFill>
                          <a:effectLst/>
                          <a:latin typeface="Times New Roman" panose="02020603050405020304" pitchFamily="18" charset="0"/>
                          <a:ea typeface="+mn-ea"/>
                          <a:cs typeface="Times New Roman" panose="02020603050405020304" pitchFamily="18" charset="0"/>
                        </a:rPr>
                        <a:t>ành</a:t>
                      </a:r>
                      <a:r>
                        <a:rPr lang="vi-VN" sz="1800" b="0" kern="1200">
                          <a:solidFill>
                            <a:schemeClr val="dk1"/>
                          </a:solidFill>
                          <a:effectLst/>
                          <a:latin typeface="Times New Roman" panose="02020603050405020304" pitchFamily="18" charset="0"/>
                          <a:ea typeface="+mn-ea"/>
                          <a:cs typeface="Times New Roman" panose="02020603050405020304" pitchFamily="18" charset="0"/>
                        </a:rPr>
                        <a:t> rừng tại huyện Tuy Phước, diện tích 0,7 ha.</a:t>
                      </a:r>
                      <a:endParaRPr lang="nl-NL"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6" name="Picture 5" descr="A picture containing tree, outdoor, plant, forest&#10;&#10;Description automatically generated">
            <a:extLst>
              <a:ext uri="{FF2B5EF4-FFF2-40B4-BE49-F238E27FC236}">
                <a16:creationId xmlns:a16="http://schemas.microsoft.com/office/drawing/2014/main" id="{B6FBF1AC-66BF-0ECE-3B76-06423BF9D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0368" y="1062260"/>
            <a:ext cx="4063551" cy="2612164"/>
          </a:xfrm>
          <a:prstGeom prst="rect">
            <a:avLst/>
          </a:prstGeom>
        </p:spPr>
      </p:pic>
      <p:pic>
        <p:nvPicPr>
          <p:cNvPr id="10" name="Picture 9" descr="A picture containing sky, grass, outdoor, nature&#10;&#10;Description automatically generated">
            <a:extLst>
              <a:ext uri="{FF2B5EF4-FFF2-40B4-BE49-F238E27FC236}">
                <a16:creationId xmlns:a16="http://schemas.microsoft.com/office/drawing/2014/main" id="{C5232F2B-CFFA-D637-CADF-068072693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68" y="3915603"/>
            <a:ext cx="4063551" cy="2418085"/>
          </a:xfrm>
          <a:prstGeom prst="rect">
            <a:avLst/>
          </a:prstGeom>
        </p:spPr>
      </p:pic>
      <p:sp>
        <p:nvSpPr>
          <p:cNvPr id="3" name="Rectangle 2">
            <a:extLst>
              <a:ext uri="{FF2B5EF4-FFF2-40B4-BE49-F238E27FC236}">
                <a16:creationId xmlns:a16="http://schemas.microsoft.com/office/drawing/2014/main" id="{012B1FB8-DEBD-F0C9-742A-F7D511419944}"/>
              </a:ext>
            </a:extLst>
          </p:cNvPr>
          <p:cNvSpPr/>
          <p:nvPr/>
        </p:nvSpPr>
        <p:spPr>
          <a:xfrm>
            <a:off x="548081" y="455589"/>
            <a:ext cx="289822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1.1.3. Lâm nghiệp</a:t>
            </a:r>
          </a:p>
        </p:txBody>
      </p:sp>
    </p:spTree>
    <p:extLst>
      <p:ext uri="{BB962C8B-B14F-4D97-AF65-F5344CB8AC3E}">
        <p14:creationId xmlns:p14="http://schemas.microsoft.com/office/powerpoint/2010/main" val="79139995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669866" y="312790"/>
            <a:ext cx="247849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1.1.4. Thủy sản</a:t>
            </a: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nvGraphicFramePr>
        <p:xfrm>
          <a:off x="375965" y="1297590"/>
          <a:ext cx="6746288" cy="5242560"/>
        </p:xfrm>
        <a:graphic>
          <a:graphicData uri="http://schemas.openxmlformats.org/drawingml/2006/table">
            <a:tbl>
              <a:tblPr firstRow="1" bandRow="1"/>
              <a:tblGrid>
                <a:gridCol w="6746288">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T</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ình</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thuận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lợi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cho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hoạt</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biển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err="1">
                          <a:solidFill>
                            <a:schemeClr val="dk1"/>
                          </a:solidFill>
                          <a:effectLst/>
                          <a:latin typeface="Times New Roman" panose="02020603050405020304" pitchFamily="18" charset="0"/>
                          <a:ea typeface="+mn-ea"/>
                          <a:cs typeface="Times New Roman" panose="02020603050405020304" pitchFamily="18" charset="0"/>
                        </a:rPr>
                        <a:t>sản</a:t>
                      </a:r>
                      <a:r>
                        <a:rPr lang="es-ES" sz="2200" b="0" kern="1200">
                          <a:solidFill>
                            <a:schemeClr val="dk1"/>
                          </a:solidFill>
                          <a:effectLst/>
                          <a:latin typeface="Times New Roman" panose="02020603050405020304" pitchFamily="18" charset="0"/>
                          <a:ea typeface="+mn-ea"/>
                          <a:cs typeface="Times New Roman" panose="02020603050405020304" pitchFamily="18" charset="0"/>
                        </a:rPr>
                        <a:t> </a:t>
                      </a:r>
                      <a:r>
                        <a:rPr lang="vi-VN" sz="2200" b="0" kern="1200">
                          <a:solidFill>
                            <a:schemeClr val="dk1"/>
                          </a:solidFill>
                          <a:effectLst/>
                          <a:latin typeface="Times New Roman" panose="02020603050405020304" pitchFamily="18" charset="0"/>
                          <a:ea typeface="+mn-ea"/>
                          <a:cs typeface="Times New Roman" panose="02020603050405020304" pitchFamily="18" charset="0"/>
                        </a:rPr>
                        <a:t>9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tháng </a:t>
                      </a:r>
                      <a:r>
                        <a:rPr lang="vi-VN" sz="2200" b="0" kern="1200">
                          <a:solidFill>
                            <a:schemeClr val="tx1"/>
                          </a:solidFill>
                          <a:effectLst/>
                          <a:latin typeface="Times New Roman" panose="02020603050405020304" pitchFamily="18" charset="0"/>
                          <a:ea typeface="+mn-ea"/>
                          <a:cs typeface="Times New Roman" panose="02020603050405020304" pitchFamily="18" charset="0"/>
                        </a:rPr>
                        <a:t>đạt 212,692,3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err="1">
                          <a:solidFill>
                            <a:schemeClr val="tx1"/>
                          </a:solidFill>
                          <a:effectLst/>
                          <a:latin typeface="Times New Roman" panose="02020603050405020304" pitchFamily="18" charset="0"/>
                          <a:ea typeface="+mn-ea"/>
                          <a:cs typeface="Times New Roman" panose="02020603050405020304" pitchFamily="18" charset="0"/>
                        </a:rPr>
                        <a:t>tăng</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en-US" sz="2200" b="0" kern="1200">
                          <a:solidFill>
                            <a:schemeClr val="tx1"/>
                          </a:solidFill>
                          <a:effectLst/>
                          <a:latin typeface="Times New Roman" panose="02020603050405020304" pitchFamily="18" charset="0"/>
                          <a:ea typeface="+mn-ea"/>
                          <a:cs typeface="Times New Roman" panose="02020603050405020304" pitchFamily="18" charset="0"/>
                        </a:rPr>
                        <a:t>2,6</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so v</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ới cùng kỳ;</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nuôi</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trồng</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ước</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err="1">
                          <a:solidFill>
                            <a:schemeClr val="tx1"/>
                          </a:solidFill>
                          <a:effectLst/>
                          <a:latin typeface="Times New Roman" panose="02020603050405020304" pitchFamily="18" charset="0"/>
                          <a:ea typeface="+mn-ea"/>
                          <a:cs typeface="Times New Roman" panose="02020603050405020304" pitchFamily="18" charset="0"/>
                        </a:rPr>
                        <a:t>đạt</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vi-VN" sz="2200" b="0" kern="1200">
                          <a:solidFill>
                            <a:schemeClr val="tx1"/>
                          </a:solidFill>
                          <a:effectLst/>
                          <a:latin typeface="Times New Roman" panose="02020603050405020304" pitchFamily="18" charset="0"/>
                          <a:ea typeface="+mn-ea"/>
                          <a:cs typeface="Times New Roman" panose="02020603050405020304" pitchFamily="18" charset="0"/>
                        </a:rPr>
                        <a:t>11.051,6</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vi-VN" sz="2200" b="0" kern="1200">
                          <a:solidFill>
                            <a:schemeClr val="tx1"/>
                          </a:solidFill>
                          <a:effectLst/>
                          <a:latin typeface="Times New Roman" panose="02020603050405020304" pitchFamily="18" charset="0"/>
                          <a:ea typeface="+mn-ea"/>
                          <a:cs typeface="Times New Roman" panose="02020603050405020304" pitchFamily="18" charset="0"/>
                        </a:rPr>
                        <a:t>tăng 1,6</a:t>
                      </a:r>
                      <a:r>
                        <a:rPr lang="es-ES" sz="2200" b="0" kern="1200">
                          <a:solidFill>
                            <a:schemeClr val="tx1"/>
                          </a:solidFill>
                          <a:effectLst/>
                          <a:latin typeface="Times New Roman" panose="02020603050405020304" pitchFamily="18" charset="0"/>
                          <a:ea typeface="+mn-ea"/>
                          <a:cs typeface="Times New Roman" panose="02020603050405020304" pitchFamily="18" charset="0"/>
                        </a:rPr>
                        <a:t>%</a:t>
                      </a:r>
                      <a:r>
                        <a:rPr lang="vi-VN" sz="2200" b="0" kern="120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so v</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ới cùng kỳ</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200" b="0" i="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Tiếp tục thực hiện khắc phục khai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thác thủy sản bất hợp  pháp, không báo cáo, không theo quy định (IUU)</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kern="1200">
                          <a:solidFill>
                            <a:schemeClr val="dk1"/>
                          </a:solidFill>
                          <a:effectLst/>
                          <a:latin typeface="Times New Roman" panose="02020603050405020304" pitchFamily="18" charset="0"/>
                          <a:ea typeface="+mn-ea"/>
                          <a:cs typeface="Times New Roman" panose="02020603050405020304" pitchFamily="18" charset="0"/>
                        </a:rPr>
                        <a:t>Trong quý III,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Sở Nông nghiệp đã t</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rình UBND tỉnh phê duyệt 100 tàu triển khai thí điểm ứng dụng Hệ thống Nhật ký điện tử trên tàu khai thác xa bờ trên địa bàn tỉnh năm 2023.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Đồng thời t</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iếp tục phối hợp với các công ty nghiên cứu, theo dõi kết quả thử nghiệm Nhật ký điện tử trên các tàu cá đã lắp đặt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(đã thử nghiệm 40 tàu/tổng số 100 tàu được phê duyệt).</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2" name="Picture 1">
            <a:extLst>
              <a:ext uri="{FF2B5EF4-FFF2-40B4-BE49-F238E27FC236}">
                <a16:creationId xmlns:a16="http://schemas.microsoft.com/office/drawing/2014/main" id="{56062293-557D-4F7E-7A6A-F260FA821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061" y="2148063"/>
            <a:ext cx="4063551" cy="2527801"/>
          </a:xfrm>
          <a:prstGeom prst="rect">
            <a:avLst/>
          </a:prstGeom>
        </p:spPr>
      </p:pic>
    </p:spTree>
    <p:extLst>
      <p:ext uri="{BB962C8B-B14F-4D97-AF65-F5344CB8AC3E}">
        <p14:creationId xmlns:p14="http://schemas.microsoft.com/office/powerpoint/2010/main" val="95654276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497747" y="531089"/>
            <a:ext cx="334097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1.1.5. </a:t>
            </a:r>
            <a:r>
              <a:rPr lang="en-US" sz="2800" b="1" spc="-20" err="1">
                <a:solidFill>
                  <a:srgbClr val="100717"/>
                </a:solidFill>
                <a:latin typeface="Times New Roman" panose="02020603050405020304" pitchFamily="18" charset="0"/>
                <a:cs typeface="Times New Roman" panose="02020603050405020304" pitchFamily="18" charset="0"/>
              </a:rPr>
              <a:t>Nông</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thôn</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mới</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nvGraphicFramePr>
        <p:xfrm>
          <a:off x="371913" y="1510795"/>
          <a:ext cx="7085527" cy="5120640"/>
        </p:xfrm>
        <a:graphic>
          <a:graphicData uri="http://schemas.openxmlformats.org/drawingml/2006/table">
            <a:tbl>
              <a:tblPr firstRow="1" bandRow="1"/>
              <a:tblGrid>
                <a:gridCol w="7085527">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i="0" kern="1200" dirty="0">
                          <a:solidFill>
                            <a:schemeClr val="dk1"/>
                          </a:solidFill>
                          <a:effectLst/>
                          <a:latin typeface="Times New Roman" panose="02020603050405020304" pitchFamily="18" charset="0"/>
                          <a:ea typeface="+mn-ea"/>
                          <a:cs typeface="Times New Roman" panose="02020603050405020304" pitchFamily="18" charset="0"/>
                        </a:rPr>
                        <a:t>Công tác xây dựng nông thôn mới tiếp tục triển khai có hiệu quả</a:t>
                      </a:r>
                      <a:r>
                        <a:rPr lang="pt-BR"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Các cấp, các ngành tập trung triển khai thực hiện các tiêu chí ở các xã đăng ký đạt chuẩn nông thôn mới năm 2023, củng cố và nâng cao chất lượng các xã đã được công nhận đạt chuẩn trên địa bàn.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Tính đến </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tháng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9</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/2023</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 kết quả đạt được:</a:t>
                      </a: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05 đơn vị cấp huyện được công nhận đạt chuẩn/hoàn thành nhiệm vụ nông thôn mới</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 tỷ lệ 45,45%</a:t>
                      </a:r>
                      <a:endParaRPr lang="en-US"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84/109 xã đạt chuẩn nông thôn mới, tỷ lệ </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77,</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06%</a:t>
                      </a: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17</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/84 xã đạt chuẩn nông thôn mới nâng cao, tỷ lệ 20,24</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Toàn tỉnh có 2</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23</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 sản phẩm được UBND tỉnh công nhận đạt tiêu chuẩn OCOP cấp tỉnh (đến nay đã có 6 sản phẩm đạt hạng tiềm năng 5 sao, 34 sản phẩm đạt hạng 4 sao, 183 sản phẩm sạt hạng 3 sao)</a:t>
                      </a:r>
                      <a:endParaRPr lang="vi-VN"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1026" name="Picture 2" descr="An Lão- Khó khăn trong xây dựng Nông thôn mới ở các xã vùng cao .">
            <a:extLst>
              <a:ext uri="{FF2B5EF4-FFF2-40B4-BE49-F238E27FC236}">
                <a16:creationId xmlns:a16="http://schemas.microsoft.com/office/drawing/2014/main" id="{273A90EA-EE7F-F0BA-B0AE-0B09A5229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1863" y="1922215"/>
            <a:ext cx="4508057"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4485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A9C000-165F-E95A-7887-87E444772F67}"/>
              </a:ext>
            </a:extLst>
          </p:cNvPr>
          <p:cNvSpPr txBox="1"/>
          <p:nvPr/>
        </p:nvSpPr>
        <p:spPr>
          <a:xfrm>
            <a:off x="424204" y="1420313"/>
            <a:ext cx="11343591" cy="5170646"/>
          </a:xfrm>
          <a:prstGeom prst="rect">
            <a:avLst/>
          </a:prstGeom>
          <a:noFill/>
        </p:spPr>
        <p:txBody>
          <a:bodyPr wrap="square">
            <a:spAutoFit/>
          </a:bodyPr>
          <a:lstStyle/>
          <a:p>
            <a:pPr marL="342900"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r>
              <a:rPr lang="en-US" sz="2000">
                <a:solidFill>
                  <a:schemeClr val="dk1"/>
                </a:solidFill>
                <a:latin typeface="Times New Roman" panose="02020603050405020304" pitchFamily="18" charset="0"/>
                <a:cs typeface="Times New Roman" panose="02020603050405020304" pitchFamily="18" charset="0"/>
              </a:rPr>
              <a:t>Trong thời gian qua, các Sở, ngành, địa phương đã cơ bản thực hiện theo đúng chỉ đạo của UBND tỉnh</a:t>
            </a:r>
            <a:r>
              <a:rPr lang="vi-VN" sz="2000">
                <a:effectLst/>
                <a:latin typeface="Times New Roman" panose="02020603050405020304" pitchFamily="18" charset="0"/>
                <a:ea typeface="Calibri" panose="020F0502020204030204" pitchFamily="34" charset="0"/>
                <a:cs typeface="Times New Roman" panose="02020603050405020304" pitchFamily="18" charset="0"/>
              </a:rPr>
              <a:t> tại Quyết định số 19/QĐ-UBND ngày 04/01/2023 và văn bản số 20/UBND-TH ngày 03/01/2023, báo cáo kết quả về Sở Kế hoạch và Đầu tư để tổng hợp, phục vụ các cuộc họp định kỳ hằng tháng của UBND tỉnh.</a:t>
            </a:r>
            <a:endParaRPr lang="en-US" sz="2000">
              <a:solidFill>
                <a:schemeClr val="dk1"/>
              </a:solidFill>
              <a:latin typeface="Times New Roman" panose="02020603050405020304" pitchFamily="18" charset="0"/>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itchFamily="2" charset="2"/>
              <a:buChar char="v"/>
              <a:tabLst/>
              <a:defRPr/>
            </a:pPr>
            <a:r>
              <a:rPr lang="vi-VN" sz="2000">
                <a:solidFill>
                  <a:schemeClr val="dk1"/>
                </a:solidFill>
                <a:latin typeface="Times New Roman" panose="02020603050405020304" pitchFamily="18" charset="0"/>
                <a:cs typeface="Times New Roman" panose="02020603050405020304" pitchFamily="18" charset="0"/>
              </a:rPr>
              <a:t>Đối với việc nhập số liệu lên Hệ thống của tỉnh: Việc triển khai thực hiện trong Quý I còn lúng túng tuy nhiên kể từ Quý II các ngành, địa phương đã có những chuyển biến tích cực</a:t>
            </a:r>
          </a:p>
          <a:p>
            <a:pPr marL="342900" indent="-342900" algn="just" defTabSz="1219170">
              <a:spcAft>
                <a:spcPts val="1200"/>
              </a:spcAft>
              <a:buFont typeface="Wingdings" pitchFamily="2" charset="2"/>
              <a:buChar char="v"/>
              <a:defRPr/>
            </a:pPr>
            <a:r>
              <a:rPr lang="vi-VN" sz="2000">
                <a:solidFill>
                  <a:schemeClr val="dk1"/>
                </a:solidFill>
                <a:latin typeface="Times New Roman" panose="02020603050405020304" pitchFamily="18" charset="0"/>
                <a:cs typeface="Times New Roman" panose="02020603050405020304" pitchFamily="18" charset="0"/>
              </a:rPr>
              <a:t>Một số địa phương cấp huyện triển khai báo cáo tần suất nhanh tốt: </a:t>
            </a:r>
            <a:r>
              <a:rPr lang="en-US" sz="2000">
                <a:solidFill>
                  <a:schemeClr val="dk1"/>
                </a:solidFill>
                <a:latin typeface="Times New Roman" panose="02020603050405020304" pitchFamily="18" charset="0"/>
                <a:cs typeface="Times New Roman" panose="02020603050405020304" pitchFamily="18" charset="0"/>
              </a:rPr>
              <a:t>Phù Cát, Phù Mỹ, Hoài Ân, Vân Canh, An Lão</a:t>
            </a:r>
            <a:endParaRPr lang="vi-VN" sz="2000">
              <a:solidFill>
                <a:schemeClr val="dk1"/>
              </a:solidFill>
              <a:latin typeface="Times New Roman" panose="02020603050405020304" pitchFamily="18" charset="0"/>
              <a:cs typeface="Times New Roman" panose="02020603050405020304" pitchFamily="18" charset="0"/>
            </a:endParaRPr>
          </a:p>
          <a:p>
            <a:pPr marL="342900" indent="-342900" algn="just" defTabSz="1219170">
              <a:spcAft>
                <a:spcPts val="1200"/>
              </a:spcAft>
              <a:buFont typeface="Wingdings" pitchFamily="2" charset="2"/>
              <a:buChar char="v"/>
              <a:defRPr/>
            </a:pPr>
            <a:r>
              <a:rPr lang="vi-VN" sz="2000">
                <a:solidFill>
                  <a:schemeClr val="dk1"/>
                </a:solidFill>
                <a:latin typeface="Times New Roman" panose="02020603050405020304" pitchFamily="18" charset="0"/>
                <a:cs typeface="Times New Roman" panose="02020603050405020304" pitchFamily="18" charset="0"/>
              </a:rPr>
              <a:t>Một số địa phương cấp xã triển khai báo cáo tần suất nhanh tốt : </a:t>
            </a:r>
          </a:p>
          <a:p>
            <a:pPr marL="720000" indent="-342900" algn="just" defTabSz="1219170">
              <a:spcAft>
                <a:spcPts val="1200"/>
              </a:spcAft>
              <a:buFont typeface="Wingdings" panose="05000000000000000000" pitchFamily="2" charset="2"/>
              <a:buChar char="§"/>
              <a:defRPr/>
            </a:pPr>
            <a:r>
              <a:rPr lang="en-US" sz="1800" b="1" u="sng">
                <a:effectLst/>
                <a:latin typeface="Times New Roman" panose="02020603050405020304" pitchFamily="18" charset="0"/>
                <a:ea typeface="Times New Roman" panose="02020603050405020304" pitchFamily="18" charset="0"/>
              </a:rPr>
              <a:t>Phù Cát:</a:t>
            </a:r>
            <a:r>
              <a:rPr lang="en-US" sz="1800" spc="15">
                <a:effectLst/>
                <a:latin typeface="Times New Roman" panose="02020603050405020304" pitchFamily="18" charset="0"/>
                <a:ea typeface="Calibri" panose="020F0502020204030204" pitchFamily="34" charset="0"/>
              </a:rPr>
              <a:t> Cát Thắng, Cát Chánh, Cát Minh, Cát Thành, Cát Hiệp</a:t>
            </a:r>
            <a:endParaRPr lang="vi-VN" sz="2000" spc="15">
              <a:effectLst/>
              <a:latin typeface="Times New Roman" panose="02020603050405020304" pitchFamily="18" charset="0"/>
              <a:ea typeface="Calibri" panose="020F0502020204030204" pitchFamily="34" charset="0"/>
              <a:cs typeface="Times New Roman" panose="02020603050405020304" pitchFamily="18" charset="0"/>
            </a:endParaRPr>
          </a:p>
          <a:p>
            <a:pPr marL="720000" indent="-342900" algn="just" defTabSz="1219170">
              <a:spcAft>
                <a:spcPts val="1200"/>
              </a:spcAft>
              <a:buFont typeface="Wingdings" panose="05000000000000000000" pitchFamily="2" charset="2"/>
              <a:buChar char="§"/>
              <a:defRPr/>
            </a:pPr>
            <a:r>
              <a:rPr lang="en-US" sz="1800" b="1" u="sng">
                <a:effectLst/>
                <a:latin typeface="Times New Roman" panose="02020603050405020304" pitchFamily="18" charset="0"/>
                <a:ea typeface="Times New Roman" panose="02020603050405020304" pitchFamily="18" charset="0"/>
              </a:rPr>
              <a:t>Phù Mỹ:</a:t>
            </a:r>
            <a:r>
              <a:rPr lang="en-US" sz="1800" spc="15">
                <a:effectLst/>
                <a:latin typeface="Times New Roman" panose="02020603050405020304" pitchFamily="18" charset="0"/>
                <a:ea typeface="Calibri" panose="020F0502020204030204" pitchFamily="34" charset="0"/>
              </a:rPr>
              <a:t> Mỹ Thắng, Mỹ Tài, Mỹ Hiệp, Mỹ Trinh, Mỹ Thọ, </a:t>
            </a:r>
            <a:r>
              <a:rPr lang="en-US" spc="15">
                <a:latin typeface="Times New Roman" panose="02020603050405020304" pitchFamily="18" charset="0"/>
              </a:rPr>
              <a:t>Mỹ Chánh Tây và Thị trấn Phù Mỹ</a:t>
            </a:r>
            <a:endParaRPr lang="vi-VN" spc="15">
              <a:latin typeface="Times New Roman" panose="02020603050405020304" pitchFamily="18" charset="0"/>
            </a:endParaRPr>
          </a:p>
          <a:p>
            <a:pPr marL="720000" indent="-342900" algn="just" defTabSz="1219170">
              <a:spcAft>
                <a:spcPts val="1200"/>
              </a:spcAft>
              <a:buFont typeface="Wingdings" panose="05000000000000000000" pitchFamily="2" charset="2"/>
              <a:buChar char="§"/>
              <a:defRPr/>
            </a:pP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Hoài Ân:</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Ân Tường Tây, Ân Tường Đông, Ân Thạnh, thị trấn Tăng Bạt Hổ.</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720000" indent="-342900" algn="just" defTabSz="1219170">
              <a:spcAft>
                <a:spcPts val="1200"/>
              </a:spcAft>
              <a:buFont typeface="Wingdings" panose="05000000000000000000" pitchFamily="2" charset="2"/>
              <a:buChar char="§"/>
              <a:defRPr/>
            </a:pP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Vân Canh:</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xã Canh Vinh, Canh Thuận.</a:t>
            </a:r>
            <a:endParaRPr lang="vi-VN" sz="1800">
              <a:effectLst/>
              <a:latin typeface="Times New Roman" panose="02020603050405020304" pitchFamily="18" charset="0"/>
              <a:ea typeface="Calibri" panose="020F0502020204030204" pitchFamily="34" charset="0"/>
              <a:cs typeface="Times New Roman" panose="02020603050405020304" pitchFamily="18" charset="0"/>
            </a:endParaRPr>
          </a:p>
          <a:p>
            <a:pPr marL="720000" indent="-342900" algn="just" defTabSz="1219170">
              <a:spcAft>
                <a:spcPts val="1200"/>
              </a:spcAft>
              <a:buFont typeface="Wingdings" panose="05000000000000000000" pitchFamily="2" charset="2"/>
              <a:buChar char="§"/>
              <a:defRPr/>
            </a:pPr>
            <a:r>
              <a:rPr lang="en-US" sz="1800" b="1" u="sng">
                <a:effectLst/>
                <a:latin typeface="Times New Roman" panose="02020603050405020304" pitchFamily="18" charset="0"/>
                <a:ea typeface="Times New Roman" panose="02020603050405020304" pitchFamily="18" charset="0"/>
                <a:cs typeface="Times New Roman" panose="02020603050405020304" pitchFamily="18" charset="0"/>
              </a:rPr>
              <a:t>An Lão:</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An Tân, thị trấn An Lão, An Hòa, An Nghĩa</a:t>
            </a:r>
            <a:endParaRPr lang="vi-VN" sz="20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C30F92D-3C47-CF58-6C37-0DBB6FF2F2DF}"/>
              </a:ext>
            </a:extLst>
          </p:cNvPr>
          <p:cNvSpPr txBox="1"/>
          <p:nvPr/>
        </p:nvSpPr>
        <p:spPr>
          <a:xfrm>
            <a:off x="434551" y="446366"/>
            <a:ext cx="11516091" cy="830997"/>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 VIỆC TRIỂN KHAI THỰC HIỆN QUYẾT ĐỊNH SỐ 19/QĐ-UBND VÀ VĂN BẢN SỐ 20/UBND-TH CỦA UBND TỈNH</a:t>
            </a:r>
          </a:p>
        </p:txBody>
      </p:sp>
    </p:spTree>
    <p:extLst>
      <p:ext uri="{BB962C8B-B14F-4D97-AF65-F5344CB8AC3E}">
        <p14:creationId xmlns:p14="http://schemas.microsoft.com/office/powerpoint/2010/main" val="98016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89682255"/>
              </p:ext>
            </p:extLst>
          </p:nvPr>
        </p:nvGraphicFramePr>
        <p:xfrm>
          <a:off x="268448" y="1428599"/>
          <a:ext cx="5645791" cy="5273040"/>
        </p:xfrm>
        <a:graphic>
          <a:graphicData uri="http://schemas.openxmlformats.org/drawingml/2006/table">
            <a:tbl>
              <a:tblPr firstRow="1" bandRow="1"/>
              <a:tblGrid>
                <a:gridCol w="5645791">
                  <a:extLst>
                    <a:ext uri="{9D8B030D-6E8A-4147-A177-3AD203B41FA5}">
                      <a16:colId xmlns:a16="http://schemas.microsoft.com/office/drawing/2014/main" val="3655493598"/>
                    </a:ext>
                  </a:extLst>
                </a:gridCol>
              </a:tblGrid>
              <a:tr h="16203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Chỉ số sản xuất công nghiệp (IIP)</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tháng 9/2023 tăng 2,68%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so với </a:t>
                      </a:r>
                      <a:r>
                        <a:rPr lang="vi-VN" sz="2000" b="0" kern="1200">
                          <a:solidFill>
                            <a:schemeClr val="dk1"/>
                          </a:solidFill>
                          <a:effectLst/>
                          <a:latin typeface="Times New Roman" panose="02020603050405020304" pitchFamily="18" charset="0"/>
                          <a:ea typeface="+mn-ea"/>
                          <a:cs typeface="Times New Roman" panose="02020603050405020304" pitchFamily="18" charset="0"/>
                        </a:rPr>
                        <a:t>tháng 8/2023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và </a:t>
                      </a:r>
                      <a:r>
                        <a:rPr lang="vi-VN" sz="2000" b="0" kern="1200">
                          <a:solidFill>
                            <a:schemeClr val="dk1"/>
                          </a:solidFill>
                          <a:effectLst/>
                          <a:latin typeface="Times New Roman" panose="02020603050405020304" pitchFamily="18" charset="0"/>
                          <a:ea typeface="+mn-ea"/>
                          <a:cs typeface="Times New Roman" panose="02020603050405020304" pitchFamily="18" charset="0"/>
                        </a:rPr>
                        <a:t>tăng 6,00%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so với cùng kỳ</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Tính </a:t>
                      </a:r>
                      <a:r>
                        <a:rPr lang="vi-VN" sz="2000" b="0" kern="1200">
                          <a:solidFill>
                            <a:schemeClr val="dk1"/>
                          </a:solidFill>
                          <a:effectLst/>
                          <a:latin typeface="Times New Roman" panose="02020603050405020304" pitchFamily="18" charset="0"/>
                          <a:ea typeface="+mn-ea"/>
                          <a:cs typeface="Times New Roman" panose="02020603050405020304" pitchFamily="18" charset="0"/>
                        </a:rPr>
                        <a:t>chung</a:t>
                      </a:r>
                      <a:r>
                        <a:rPr lang="it-IT"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dk1"/>
                          </a:solidFill>
                          <a:effectLst/>
                          <a:latin typeface="Times New Roman" panose="02020603050405020304" pitchFamily="18" charset="0"/>
                          <a:ea typeface="+mn-ea"/>
                          <a:cs typeface="Times New Roman" panose="02020603050405020304" pitchFamily="18" charset="0"/>
                        </a:rPr>
                        <a:t>9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IIP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ăng</a:t>
                      </a:r>
                      <a:r>
                        <a:rPr lang="en-US" sz="2000" b="0" kern="1200">
                          <a:solidFill>
                            <a:schemeClr val="dk1"/>
                          </a:solidFill>
                          <a:effectLst/>
                          <a:latin typeface="Times New Roman" panose="02020603050405020304" pitchFamily="18" charset="0"/>
                          <a:ea typeface="+mn-ea"/>
                          <a:cs typeface="Times New Roman" panose="02020603050405020304" pitchFamily="18" charset="0"/>
                        </a:rPr>
                        <a:t> 1,51%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so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Một số ngành có chỉ số sản </a:t>
                      </a:r>
                      <a:r>
                        <a:rPr lang="vi-VN" sz="2000" b="0" kern="1200">
                          <a:solidFill>
                            <a:schemeClr val="dk1"/>
                          </a:solidFill>
                          <a:effectLst/>
                          <a:latin typeface="Times New Roman" panose="02020603050405020304" pitchFamily="18" charset="0"/>
                          <a:ea typeface="+mn-ea"/>
                          <a:cs typeface="Times New Roman" panose="02020603050405020304" pitchFamily="18" charset="0"/>
                        </a:rPr>
                        <a:t>xuất 9 tháng tăng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cao so với cùng kỳ như</a:t>
                      </a:r>
                      <a:r>
                        <a:rPr lang="vi-VN" sz="2000" b="0" kern="1200">
                          <a:solidFill>
                            <a:schemeClr val="dk1"/>
                          </a:solidFill>
                          <a:effectLst/>
                          <a:latin typeface="Times New Roman" panose="02020603050405020304" pitchFamily="18" charset="0"/>
                          <a:ea typeface="+mn-ea"/>
                          <a:cs typeface="Times New Roman" panose="02020603050405020304" pitchFamily="18" charset="0"/>
                        </a:rPr>
                        <a:t>: sản xuất thuốc, hóa dược tăng 29,48%; sản xuất </a:t>
                      </a:r>
                      <a:r>
                        <a:rPr lang="en-US" sz="2000" b="0" kern="1200">
                          <a:solidFill>
                            <a:schemeClr val="dk1"/>
                          </a:solidFill>
                          <a:effectLst/>
                          <a:latin typeface="Times New Roman" panose="02020603050405020304" pitchFamily="18" charset="0"/>
                          <a:ea typeface="+mn-ea"/>
                          <a:cs typeface="Times New Roman" panose="02020603050405020304" pitchFamily="18" charset="0"/>
                        </a:rPr>
                        <a:t>trang ph</a:t>
                      </a:r>
                      <a:r>
                        <a:rPr lang="vi-VN" sz="2000" b="0" kern="1200">
                          <a:solidFill>
                            <a:schemeClr val="dk1"/>
                          </a:solidFill>
                          <a:effectLst/>
                          <a:latin typeface="Times New Roman" panose="02020603050405020304" pitchFamily="18" charset="0"/>
                          <a:ea typeface="+mn-ea"/>
                          <a:cs typeface="Times New Roman" panose="02020603050405020304" pitchFamily="18" charset="0"/>
                        </a:rPr>
                        <a:t>ục tăng 7,93%; chế biến thực phẩm tăng 6,9%...</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Sản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lượng một số sản phẩm công </a:t>
                      </a:r>
                      <a:r>
                        <a:rPr lang="vi-VN" sz="2000" b="0" kern="1200">
                          <a:solidFill>
                            <a:schemeClr val="dk1"/>
                          </a:solidFill>
                          <a:effectLst/>
                          <a:latin typeface="Times New Roman" panose="02020603050405020304" pitchFamily="18" charset="0"/>
                          <a:ea typeface="+mn-ea"/>
                          <a:cs typeface="Times New Roman" panose="02020603050405020304" pitchFamily="18" charset="0"/>
                        </a:rPr>
                        <a:t>nghiệp 9 tháng tăng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so </a:t>
                      </a:r>
                      <a:r>
                        <a:rPr lang="vi-VN" sz="2000" b="0" kern="1200">
                          <a:solidFill>
                            <a:schemeClr val="dk1"/>
                          </a:solidFill>
                          <a:effectLst/>
                          <a:latin typeface="Times New Roman" panose="02020603050405020304" pitchFamily="18" charset="0"/>
                          <a:ea typeface="+mn-ea"/>
                          <a:cs typeface="Times New Roman" panose="02020603050405020304" pitchFamily="18" charset="0"/>
                        </a:rPr>
                        <a:t>với cùng kỳ như: thức ăn gia súc tăng 10,54%; thức ăn gia cầm tăng 14,2%; dăm gỗ tăng 13,6%...</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Tình hình sản xuất công </a:t>
                      </a:r>
                      <a:r>
                        <a:rPr lang="vi-VN" sz="2000" b="0" kern="1200">
                          <a:solidFill>
                            <a:schemeClr val="dk1"/>
                          </a:solidFill>
                          <a:effectLst/>
                          <a:latin typeface="Times New Roman" panose="02020603050405020304" pitchFamily="18" charset="0"/>
                          <a:ea typeface="+mn-ea"/>
                          <a:cs typeface="Times New Roman" panose="02020603050405020304" pitchFamily="18" charset="0"/>
                        </a:rPr>
                        <a:t>nghiệp gặp khó khăn trong các tháng đầu năm nhưng có xu hướng tốt lên kể từ cuối Quý II/2023</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81D40E1E-E472-56C2-7A52-1D68B78E001A}"/>
              </a:ext>
            </a:extLst>
          </p:cNvPr>
          <p:cNvSpPr txBox="1"/>
          <p:nvPr/>
        </p:nvSpPr>
        <p:spPr>
          <a:xfrm>
            <a:off x="1407508" y="742662"/>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
        <p:nvSpPr>
          <p:cNvPr id="12" name="TextBox 11">
            <a:extLst>
              <a:ext uri="{FF2B5EF4-FFF2-40B4-BE49-F238E27FC236}">
                <a16:creationId xmlns:a16="http://schemas.microsoft.com/office/drawing/2014/main" id="{9770937D-1377-CC7E-CF4C-63302C488F3E}"/>
              </a:ext>
            </a:extLst>
          </p:cNvPr>
          <p:cNvSpPr txBox="1"/>
          <p:nvPr/>
        </p:nvSpPr>
        <p:spPr>
          <a:xfrm>
            <a:off x="879002" y="280997"/>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7" name="Table 6">
            <a:extLst>
              <a:ext uri="{FF2B5EF4-FFF2-40B4-BE49-F238E27FC236}">
                <a16:creationId xmlns:a16="http://schemas.microsoft.com/office/drawing/2014/main" id="{EAF792CB-2C18-CC01-FA2E-822356A8B959}"/>
              </a:ext>
            </a:extLst>
          </p:cNvPr>
          <p:cNvGraphicFramePr>
            <a:graphicFrameLocks noGrp="1"/>
          </p:cNvGraphicFramePr>
          <p:nvPr>
            <p:extLst>
              <p:ext uri="{D42A27DB-BD31-4B8C-83A1-F6EECF244321}">
                <p14:modId xmlns:p14="http://schemas.microsoft.com/office/powerpoint/2010/main" val="2061003815"/>
              </p:ext>
            </p:extLst>
          </p:nvPr>
        </p:nvGraphicFramePr>
        <p:xfrm>
          <a:off x="5992318" y="1567062"/>
          <a:ext cx="6029323" cy="3442335"/>
        </p:xfrm>
        <a:graphic>
          <a:graphicData uri="http://schemas.openxmlformats.org/drawingml/2006/table">
            <a:tbl>
              <a:tblPr firstRow="1" firstCol="1" bandRow="1"/>
              <a:tblGrid>
                <a:gridCol w="727897">
                  <a:extLst>
                    <a:ext uri="{9D8B030D-6E8A-4147-A177-3AD203B41FA5}">
                      <a16:colId xmlns:a16="http://schemas.microsoft.com/office/drawing/2014/main" val="171945896"/>
                    </a:ext>
                  </a:extLst>
                </a:gridCol>
                <a:gridCol w="2111936">
                  <a:extLst>
                    <a:ext uri="{9D8B030D-6E8A-4147-A177-3AD203B41FA5}">
                      <a16:colId xmlns:a16="http://schemas.microsoft.com/office/drawing/2014/main" val="548165204"/>
                    </a:ext>
                  </a:extLst>
                </a:gridCol>
                <a:gridCol w="462157">
                  <a:extLst>
                    <a:ext uri="{9D8B030D-6E8A-4147-A177-3AD203B41FA5}">
                      <a16:colId xmlns:a16="http://schemas.microsoft.com/office/drawing/2014/main" val="4090435311"/>
                    </a:ext>
                  </a:extLst>
                </a:gridCol>
                <a:gridCol w="668911">
                  <a:extLst>
                    <a:ext uri="{9D8B030D-6E8A-4147-A177-3AD203B41FA5}">
                      <a16:colId xmlns:a16="http://schemas.microsoft.com/office/drawing/2014/main" val="992327449"/>
                    </a:ext>
                  </a:extLst>
                </a:gridCol>
                <a:gridCol w="644587">
                  <a:extLst>
                    <a:ext uri="{9D8B030D-6E8A-4147-A177-3AD203B41FA5}">
                      <a16:colId xmlns:a16="http://schemas.microsoft.com/office/drawing/2014/main" val="2588561870"/>
                    </a:ext>
                  </a:extLst>
                </a:gridCol>
                <a:gridCol w="727897">
                  <a:extLst>
                    <a:ext uri="{9D8B030D-6E8A-4147-A177-3AD203B41FA5}">
                      <a16:colId xmlns:a16="http://schemas.microsoft.com/office/drawing/2014/main" val="3471253085"/>
                    </a:ext>
                  </a:extLst>
                </a:gridCol>
                <a:gridCol w="685938">
                  <a:extLst>
                    <a:ext uri="{9D8B030D-6E8A-4147-A177-3AD203B41FA5}">
                      <a16:colId xmlns:a16="http://schemas.microsoft.com/office/drawing/2014/main" val="737094452"/>
                    </a:ext>
                  </a:extLst>
                </a:gridCol>
              </a:tblGrid>
              <a:tr h="186055">
                <a:tc rowSpan="2">
                  <a:txBody>
                    <a:bodyPr/>
                    <a:lstStyle/>
                    <a:p>
                      <a:pPr algn="ctr"/>
                      <a:r>
                        <a:rPr lang="en-US" sz="1300" b="1">
                          <a:effectLst/>
                          <a:latin typeface="Times New Roman" panose="02020603050405020304" pitchFamily="18" charset="0"/>
                          <a:ea typeface="Times New Roman" panose="02020603050405020304" pitchFamily="18" charset="0"/>
                        </a:rPr>
                        <a:t>Stt</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300" b="1">
                          <a:effectLst/>
                          <a:latin typeface="Times New Roman" panose="02020603050405020304" pitchFamily="18" charset="0"/>
                          <a:ea typeface="Times New Roman" panose="02020603050405020304" pitchFamily="18" charset="0"/>
                        </a:rPr>
                        <a:t>Chỉ tiêu</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300" b="1">
                          <a:effectLst/>
                          <a:latin typeface="Times New Roman" panose="02020603050405020304" pitchFamily="18" charset="0"/>
                          <a:ea typeface="Times New Roman" panose="02020603050405020304" pitchFamily="18" charset="0"/>
                        </a:rPr>
                        <a:t>Đơn vị tính</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300" b="1">
                          <a:effectLst/>
                          <a:latin typeface="Times New Roman" panose="02020603050405020304" pitchFamily="18" charset="0"/>
                          <a:ea typeface="Times New Roman" panose="02020603050405020304" pitchFamily="18" charset="0"/>
                        </a:rPr>
                        <a:t>Kế hoạch năm 2023</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1300" b="1">
                          <a:effectLst/>
                          <a:latin typeface="Times New Roman" panose="02020603050405020304" pitchFamily="18" charset="0"/>
                          <a:ea typeface="Times New Roman" panose="02020603050405020304" pitchFamily="18" charset="0"/>
                        </a:rPr>
                        <a:t>9 tháng đầu năm 2022</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300" b="1">
                          <a:effectLst/>
                          <a:latin typeface="Times New Roman" panose="02020603050405020304" pitchFamily="18" charset="0"/>
                          <a:ea typeface="Times New Roman" panose="02020603050405020304" pitchFamily="18" charset="0"/>
                        </a:rPr>
                        <a:t>Thực hiện </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3433152376"/>
                  </a:ext>
                </a:extLst>
              </a:tr>
              <a:tr h="662940">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a:r>
                        <a:rPr lang="en-US" sz="1300" b="1">
                          <a:effectLst/>
                          <a:latin typeface="Times New Roman" panose="02020603050405020304" pitchFamily="18" charset="0"/>
                          <a:ea typeface="Times New Roman" panose="02020603050405020304" pitchFamily="18" charset="0"/>
                        </a:rPr>
                        <a:t>Tháng 9/2023 so tháng 9/2022)</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b="1">
                          <a:effectLst/>
                          <a:latin typeface="Times New Roman" panose="02020603050405020304" pitchFamily="18" charset="0"/>
                          <a:ea typeface="Times New Roman" panose="02020603050405020304" pitchFamily="18" charset="0"/>
                        </a:rPr>
                        <a:t>Lũy kế 9 tháng năm 2023 so cùng kỳ</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82614"/>
                  </a:ext>
                </a:extLst>
              </a:tr>
              <a:tr h="451485">
                <a:tc>
                  <a:txBody>
                    <a:bodyPr/>
                    <a:lstStyle/>
                    <a:p>
                      <a:pPr algn="ctr"/>
                      <a:r>
                        <a:rPr lang="en-US" sz="1300">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b="1">
                          <a:effectLst/>
                          <a:latin typeface="Times New Roman" panose="02020603050405020304" pitchFamily="18" charset="0"/>
                          <a:ea typeface="Times New Roman" panose="02020603050405020304" pitchFamily="18" charset="0"/>
                        </a:rPr>
                        <a:t>Chỉ số sản xuất công nghiệp (IIP)</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b="1" i="1">
                          <a:effectLst/>
                          <a:latin typeface="Times New Roman" panose="02020603050405020304" pitchFamily="18" charset="0"/>
                          <a:ea typeface="Times New Roman" panose="02020603050405020304" pitchFamily="18" charset="0"/>
                        </a:rPr>
                        <a:t>%</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b="1">
                          <a:effectLst/>
                          <a:latin typeface="Times New Roman" panose="02020603050405020304" pitchFamily="18" charset="0"/>
                          <a:ea typeface="Times New Roman" panose="02020603050405020304" pitchFamily="18" charset="0"/>
                        </a:rPr>
                        <a:t>7,5-7,7</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b="1">
                          <a:effectLst/>
                          <a:latin typeface="Times New Roman" panose="02020603050405020304" pitchFamily="18" charset="0"/>
                          <a:ea typeface="Times New Roman" panose="02020603050405020304" pitchFamily="18" charset="0"/>
                        </a:rPr>
                        <a:t>107,06</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b="1">
                          <a:effectLst/>
                          <a:latin typeface="Times New Roman" panose="02020603050405020304" pitchFamily="18" charset="0"/>
                          <a:ea typeface="Times New Roman" panose="02020603050405020304" pitchFamily="18" charset="0"/>
                        </a:rPr>
                        <a:t>106,00</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b="1">
                          <a:effectLst/>
                          <a:latin typeface="Times New Roman" panose="02020603050405020304" pitchFamily="18" charset="0"/>
                          <a:ea typeface="Times New Roman" panose="02020603050405020304" pitchFamily="18" charset="0"/>
                        </a:rPr>
                        <a:t>101,51</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3868253"/>
                  </a:ext>
                </a:extLst>
              </a:tr>
              <a:tr h="381000">
                <a:tc>
                  <a:txBody>
                    <a:bodyPr/>
                    <a:lstStyle/>
                    <a:p>
                      <a:pPr algn="ctr"/>
                      <a:r>
                        <a:rPr lang="en-US" sz="1300" i="1">
                          <a:effectLst/>
                          <a:latin typeface="Times New Roman" panose="02020603050405020304" pitchFamily="18" charset="0"/>
                          <a:ea typeface="Times New Roman" panose="02020603050405020304" pitchFamily="18" charset="0"/>
                        </a:rPr>
                        <a:t>1</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i="1">
                          <a:effectLst/>
                          <a:latin typeface="Times New Roman" panose="02020603050405020304" pitchFamily="18" charset="0"/>
                          <a:ea typeface="Times New Roman" panose="02020603050405020304" pitchFamily="18" charset="0"/>
                        </a:rPr>
                        <a:t>Ngành CN chế biến, chế tạo</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i="1">
                          <a:effectLst/>
                          <a:latin typeface="Times New Roman" panose="02020603050405020304" pitchFamily="18" charset="0"/>
                          <a:ea typeface="Times New Roman" panose="02020603050405020304" pitchFamily="18" charset="0"/>
                        </a:rPr>
                        <a:t>%</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106,69</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104,68</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101,11</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309604"/>
                  </a:ext>
                </a:extLst>
              </a:tr>
              <a:tr h="381000">
                <a:tc>
                  <a:txBody>
                    <a:bodyPr/>
                    <a:lstStyle/>
                    <a:p>
                      <a:pPr algn="ctr"/>
                      <a:r>
                        <a:rPr lang="en-US" sz="1300" i="1">
                          <a:effectLst/>
                          <a:latin typeface="Times New Roman" panose="02020603050405020304" pitchFamily="18" charset="0"/>
                          <a:ea typeface="Times New Roman" panose="02020603050405020304" pitchFamily="18" charset="0"/>
                        </a:rPr>
                        <a:t>2</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i="1">
                          <a:effectLst/>
                          <a:latin typeface="Times New Roman" panose="02020603050405020304" pitchFamily="18" charset="0"/>
                          <a:ea typeface="Times New Roman" panose="02020603050405020304" pitchFamily="18" charset="0"/>
                        </a:rPr>
                        <a:t>Ngành CN khai khoáng</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i="1">
                          <a:effectLst/>
                          <a:latin typeface="Times New Roman" panose="02020603050405020304" pitchFamily="18" charset="0"/>
                          <a:ea typeface="Times New Roman" panose="02020603050405020304" pitchFamily="18" charset="0"/>
                        </a:rPr>
                        <a:t>%</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79,74</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130,74</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116,55</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043123"/>
                  </a:ext>
                </a:extLst>
              </a:tr>
              <a:tr h="381000">
                <a:tc>
                  <a:txBody>
                    <a:bodyPr/>
                    <a:lstStyle/>
                    <a:p>
                      <a:pPr algn="ctr"/>
                      <a:r>
                        <a:rPr lang="en-US" sz="1300" i="1">
                          <a:effectLst/>
                          <a:latin typeface="Times New Roman" panose="02020603050405020304" pitchFamily="18" charset="0"/>
                          <a:ea typeface="Times New Roman" panose="02020603050405020304" pitchFamily="18" charset="0"/>
                        </a:rPr>
                        <a:t>3</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i="1">
                          <a:effectLst/>
                          <a:latin typeface="Times New Roman" panose="02020603050405020304" pitchFamily="18" charset="0"/>
                          <a:ea typeface="Times New Roman" panose="02020603050405020304" pitchFamily="18" charset="0"/>
                        </a:rPr>
                        <a:t>Ngành sản xuất và phân phối điện</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i="1">
                          <a:effectLst/>
                          <a:latin typeface="Times New Roman" panose="02020603050405020304" pitchFamily="18" charset="0"/>
                          <a:ea typeface="Times New Roman" panose="02020603050405020304" pitchFamily="18" charset="0"/>
                        </a:rPr>
                        <a:t>%</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121,22</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114,77</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102,02</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0513"/>
                  </a:ext>
                </a:extLst>
              </a:tr>
              <a:tr h="445770">
                <a:tc>
                  <a:txBody>
                    <a:bodyPr/>
                    <a:lstStyle/>
                    <a:p>
                      <a:pPr algn="ctr"/>
                      <a:r>
                        <a:rPr lang="en-US" sz="1300" i="1">
                          <a:effectLst/>
                          <a:latin typeface="Times New Roman" panose="02020603050405020304" pitchFamily="18" charset="0"/>
                          <a:ea typeface="Times New Roman" panose="02020603050405020304" pitchFamily="18" charset="0"/>
                        </a:rPr>
                        <a:t>4</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i="1">
                          <a:effectLst/>
                          <a:latin typeface="Times New Roman" panose="02020603050405020304" pitchFamily="18" charset="0"/>
                          <a:ea typeface="Times New Roman" panose="02020603050405020304" pitchFamily="18" charset="0"/>
                        </a:rPr>
                        <a:t>Ngành cung cấp nước, quản lý rác thải</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i="1">
                          <a:effectLst/>
                          <a:latin typeface="Times New Roman" panose="02020603050405020304" pitchFamily="18" charset="0"/>
                          <a:ea typeface="Times New Roman" panose="02020603050405020304" pitchFamily="18" charset="0"/>
                        </a:rPr>
                        <a:t>%</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 </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104,49</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124,19</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300">
                          <a:effectLst/>
                          <a:latin typeface="Times New Roman" panose="02020603050405020304" pitchFamily="18" charset="0"/>
                          <a:ea typeface="Times New Roman" panose="02020603050405020304" pitchFamily="18" charset="0"/>
                        </a:rPr>
                        <a:t>113,66</a:t>
                      </a:r>
                      <a:endParaRPr lang="vi-VN"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753491"/>
                  </a:ext>
                </a:extLst>
              </a:tr>
            </a:tbl>
          </a:graphicData>
        </a:graphic>
      </p:graphicFrame>
    </p:spTree>
    <p:extLst>
      <p:ext uri="{BB962C8B-B14F-4D97-AF65-F5344CB8AC3E}">
        <p14:creationId xmlns:p14="http://schemas.microsoft.com/office/powerpoint/2010/main" val="192218059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nvGraphicFramePr>
        <p:xfrm>
          <a:off x="744364" y="1281845"/>
          <a:ext cx="11075724" cy="2072640"/>
        </p:xfrm>
        <a:graphic>
          <a:graphicData uri="http://schemas.openxmlformats.org/drawingml/2006/table">
            <a:tbl>
              <a:tblPr firstRow="1" bandRow="1"/>
              <a:tblGrid>
                <a:gridCol w="11075724">
                  <a:extLst>
                    <a:ext uri="{9D8B030D-6E8A-4147-A177-3AD203B41FA5}">
                      <a16:colId xmlns:a16="http://schemas.microsoft.com/office/drawing/2014/main" val="3655493598"/>
                    </a:ext>
                  </a:extLst>
                </a:gridCol>
              </a:tblGrid>
              <a:tr h="16203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Chỉ số sản xuất công nghiệp (IIP</a:t>
                      </a:r>
                      <a:r>
                        <a:rPr lang="it-IT"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dk1"/>
                          </a:solidFill>
                          <a:effectLst/>
                          <a:latin typeface="Times New Roman" panose="02020603050405020304" pitchFamily="18" charset="0"/>
                          <a:ea typeface="+mn-ea"/>
                          <a:cs typeface="Times New Roman" panose="02020603050405020304" pitchFamily="18" charset="0"/>
                        </a:rPr>
                        <a:t>giảm mạnh trong các tháng đầu năm, trong đó có 03/05 tháng đầu năm tăng trưởng âm.</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dk1"/>
                          </a:solidFill>
                          <a:effectLst/>
                          <a:latin typeface="Times New Roman" panose="02020603050405020304" pitchFamily="18" charset="0"/>
                          <a:ea typeface="+mn-ea"/>
                          <a:cs typeface="Times New Roman" panose="02020603050405020304" pitchFamily="18" charset="0"/>
                        </a:rPr>
                        <a:t> Tuy nhiên kể từ tháng 06/2023, chỉ số IIP có xu hướng tăng dần trở lại đến nay</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Tháng 8 là tháng có tốc độ tăng cao nhất với mức tăng 7,04%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it-IT"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81D40E1E-E472-56C2-7A52-1D68B78E001A}"/>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 (tt)</a:t>
            </a:r>
          </a:p>
        </p:txBody>
      </p:sp>
      <p:sp>
        <p:nvSpPr>
          <p:cNvPr id="12" name="TextBox 11">
            <a:extLst>
              <a:ext uri="{FF2B5EF4-FFF2-40B4-BE49-F238E27FC236}">
                <a16:creationId xmlns:a16="http://schemas.microsoft.com/office/drawing/2014/main" id="{9770937D-1377-CC7E-CF4C-63302C488F3E}"/>
              </a:ext>
            </a:extLst>
          </p:cNvPr>
          <p:cNvSpPr txBox="1"/>
          <p:nvPr/>
        </p:nvSpPr>
        <p:spPr>
          <a:xfrm>
            <a:off x="916752" y="271551"/>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3" name="Chart 2">
            <a:extLst>
              <a:ext uri="{FF2B5EF4-FFF2-40B4-BE49-F238E27FC236}">
                <a16:creationId xmlns:a16="http://schemas.microsoft.com/office/drawing/2014/main" id="{3B0F5F91-1B80-7AE8-A4AE-C152E2A4DC49}"/>
              </a:ext>
            </a:extLst>
          </p:cNvPr>
          <p:cNvGraphicFramePr>
            <a:graphicFrameLocks/>
          </p:cNvGraphicFramePr>
          <p:nvPr/>
        </p:nvGraphicFramePr>
        <p:xfrm>
          <a:off x="2441197" y="2937290"/>
          <a:ext cx="7206141" cy="37487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942569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770937D-1377-CC7E-CF4C-63302C488F3E}"/>
              </a:ext>
            </a:extLst>
          </p:cNvPr>
          <p:cNvSpPr txBox="1"/>
          <p:nvPr/>
        </p:nvSpPr>
        <p:spPr>
          <a:xfrm>
            <a:off x="676967" y="343495"/>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7" name="TextBox 6">
            <a:extLst>
              <a:ext uri="{FF2B5EF4-FFF2-40B4-BE49-F238E27FC236}">
                <a16:creationId xmlns:a16="http://schemas.microsoft.com/office/drawing/2014/main" id="{ACBD9817-7C26-4351-4F99-4699D41AD9E3}"/>
              </a:ext>
            </a:extLst>
          </p:cNvPr>
          <p:cNvSpPr txBox="1"/>
          <p:nvPr/>
        </p:nvSpPr>
        <p:spPr>
          <a:xfrm>
            <a:off x="1382388" y="781645"/>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 (tt)</a:t>
            </a:r>
          </a:p>
        </p:txBody>
      </p:sp>
      <p:graphicFrame>
        <p:nvGraphicFramePr>
          <p:cNvPr id="3" name="Table 2">
            <a:extLst>
              <a:ext uri="{FF2B5EF4-FFF2-40B4-BE49-F238E27FC236}">
                <a16:creationId xmlns:a16="http://schemas.microsoft.com/office/drawing/2014/main" id="{27267577-2F7F-EB37-FACE-F5430831095C}"/>
              </a:ext>
            </a:extLst>
          </p:cNvPr>
          <p:cNvGraphicFramePr>
            <a:graphicFrameLocks noGrp="1"/>
          </p:cNvGraphicFramePr>
          <p:nvPr>
            <p:extLst>
              <p:ext uri="{D42A27DB-BD31-4B8C-83A1-F6EECF244321}">
                <p14:modId xmlns:p14="http://schemas.microsoft.com/office/powerpoint/2010/main" val="940517555"/>
              </p:ext>
            </p:extLst>
          </p:nvPr>
        </p:nvGraphicFramePr>
        <p:xfrm>
          <a:off x="313189" y="1411089"/>
          <a:ext cx="11565622" cy="4968240"/>
        </p:xfrm>
        <a:graphic>
          <a:graphicData uri="http://schemas.openxmlformats.org/drawingml/2006/table">
            <a:tbl>
              <a:tblPr firstRow="1" bandRow="1"/>
              <a:tblGrid>
                <a:gridCol w="11565622">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1" kern="1200">
                          <a:solidFill>
                            <a:schemeClr val="tx1"/>
                          </a:solidFill>
                          <a:effectLst/>
                          <a:latin typeface="Times New Roman" panose="02020603050405020304" pitchFamily="18" charset="0"/>
                          <a:ea typeface="+mn-ea"/>
                          <a:cs typeface="Times New Roman" panose="02020603050405020304" pitchFamily="18" charset="0"/>
                        </a:rPr>
                        <a:t>Về tình trạng đơn hàng sản xuất các ngành chủ lực của tỉnh</a:t>
                      </a:r>
                      <a:r>
                        <a:rPr lang="en-US" sz="2000" b="0" kern="1200">
                          <a:solidFill>
                            <a:schemeClr val="tx1"/>
                          </a:solidFill>
                          <a:effectLst/>
                          <a:latin typeface="Times New Roman" panose="02020603050405020304" pitchFamily="18" charset="0"/>
                          <a:ea typeface="+mn-ea"/>
                          <a:cs typeface="Times New Roman" panose="02020603050405020304" pitchFamily="18" charset="0"/>
                        </a:rPr>
                        <a:t>:</a:t>
                      </a:r>
                      <a:r>
                        <a:rPr lang="vi-VN" sz="2000" b="0" kern="1200">
                          <a:solidFill>
                            <a:schemeClr val="tx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Hiện nay một số thị trường xuất khẩu truyền thống (như Mỹ, EU) vẫn còn gặp khó khăn, người tiêu dùng thắt chặt chi tiêu do Mỹ có khả năng tiếp tục tăng lãi suất trong thời gian tới, nguy cơ lạm phát vẫn còn hiện hữu. Cụ thể như sau:</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vi-VN" sz="2000" b="1" i="1" kern="1200">
                          <a:solidFill>
                            <a:schemeClr val="dk1"/>
                          </a:solidFill>
                          <a:effectLst/>
                          <a:latin typeface="Times New Roman" panose="02020603050405020304" pitchFamily="18" charset="0"/>
                          <a:ea typeface="+mn-ea"/>
                          <a:cs typeface="Times New Roman" panose="02020603050405020304" pitchFamily="18" charset="0"/>
                        </a:rPr>
                        <a:t>Ngành gỗ</a:t>
                      </a:r>
                      <a:r>
                        <a:rPr lang="vi-VN" sz="2000" b="0" kern="1200">
                          <a:solidFill>
                            <a:schemeClr val="dk1"/>
                          </a:solidFill>
                          <a:effectLst/>
                          <a:latin typeface="Times New Roman" panose="02020603050405020304" pitchFamily="18" charset="0"/>
                          <a:ea typeface="+mn-ea"/>
                          <a:cs typeface="Times New Roman" panose="02020603050405020304" pitchFamily="18" charset="0"/>
                        </a:rPr>
                        <a:t>: Các doanh nghiệp mặt hàng dăm gỗ đã xuất khẩu mạnh trở lại và đã xuất khẩu hết hàng tồn kho. Đối với gỗ nội, ngoại thất lượng đơn hàng có sản lượng đạt khoảng 70% đến 80% so với cùng kỳ</a:t>
                      </a:r>
                      <a:endParaRPr lang="en-US" sz="2000" b="0" kern="1200">
                        <a:solidFill>
                          <a:srgbClr val="FF0000"/>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1" i="1" kern="1200">
                          <a:solidFill>
                            <a:schemeClr val="dk1"/>
                          </a:solidFill>
                          <a:effectLst/>
                          <a:latin typeface="Times New Roman" panose="02020603050405020304" pitchFamily="18" charset="0"/>
                          <a:ea typeface="+mn-ea"/>
                          <a:cs typeface="Times New Roman" panose="02020603050405020304" pitchFamily="18" charset="0"/>
                        </a:rPr>
                        <a:t>Ngành dệt may</a:t>
                      </a:r>
                      <a:r>
                        <a:rPr lang="en-US" sz="2000" b="0" kern="1200">
                          <a:solidFill>
                            <a:schemeClr val="dk1"/>
                          </a:solidFill>
                          <a:effectLst/>
                          <a:latin typeface="Times New Roman" panose="02020603050405020304" pitchFamily="18" charset="0"/>
                          <a:ea typeface="+mn-ea"/>
                          <a:cs typeface="Times New Roman" panose="02020603050405020304" pitchFamily="18" charset="0"/>
                        </a:rPr>
                        <a:t>: Hiện chỉ có Công ty Cổ phần giày Bình Định bị suy giảm đơn hàng, còn lại các doanh nghiệp khác có thị trường xuất khẩu là các nước châu Á nên đơn hàng rất ổn định, thậm chí mở rộng sản xuất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1" i="1" kern="1200">
                          <a:solidFill>
                            <a:schemeClr val="dk1"/>
                          </a:solidFill>
                          <a:effectLst/>
                          <a:latin typeface="Times New Roman" panose="02020603050405020304" pitchFamily="18" charset="0"/>
                          <a:ea typeface="+mn-ea"/>
                          <a:cs typeface="Times New Roman" panose="02020603050405020304" pitchFamily="18" charset="0"/>
                        </a:rPr>
                        <a:t>Ngành đan nhựa giả mây</a:t>
                      </a:r>
                      <a:r>
                        <a:rPr lang="en-US" sz="2000" b="0" kern="1200">
                          <a:solidFill>
                            <a:schemeClr val="dk1"/>
                          </a:solidFill>
                          <a:effectLst/>
                          <a:latin typeface="Times New Roman" panose="02020603050405020304" pitchFamily="18" charset="0"/>
                          <a:ea typeface="+mn-ea"/>
                          <a:cs typeface="Times New Roman" panose="02020603050405020304" pitchFamily="18" charset="0"/>
                        </a:rPr>
                        <a:t>: Nhóm ngành này vẫn có đơn hàng đều, tuy nhiên phải đối mặt với sự cạnh tranh từ các doanh nghiệp đến từ Trung Quốc (các DN này có mức độ tự động hóa cao, sản xuất đại trà với lượng hàng lớn...)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1" i="1" kern="1200">
                          <a:solidFill>
                            <a:schemeClr val="dk1"/>
                          </a:solidFill>
                          <a:effectLst/>
                          <a:latin typeface="Times New Roman" panose="02020603050405020304" pitchFamily="18" charset="0"/>
                          <a:ea typeface="+mn-ea"/>
                          <a:cs typeface="Times New Roman" panose="02020603050405020304" pitchFamily="18" charset="0"/>
                        </a:rPr>
                        <a:t>Ngành xản xuất thức ăn chăn nuôi</a:t>
                      </a:r>
                      <a:r>
                        <a:rPr lang="en-US" sz="2000" b="0" kern="1200">
                          <a:solidFill>
                            <a:schemeClr val="dk1"/>
                          </a:solidFill>
                          <a:effectLst/>
                          <a:latin typeface="Times New Roman" panose="02020603050405020304" pitchFamily="18" charset="0"/>
                          <a:ea typeface="+mn-ea"/>
                          <a:cs typeface="Times New Roman" panose="02020603050405020304" pitchFamily="18" charset="0"/>
                        </a:rPr>
                        <a:t>: Hiện tại hầu hết các nhà máy đã bắt đầu đẩy mạnh sản xuất do nhu cầu gia tăng chăn nuôi để phục vụ Tết Nguyên đán 2024, đồng thời giá thành nhập khẩu nguyên liệu sản xuất thức ăn chăn nuôi có chiều hướng giảm so với thời điểm đầu năm</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27072925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770937D-1377-CC7E-CF4C-63302C488F3E}"/>
              </a:ext>
            </a:extLst>
          </p:cNvPr>
          <p:cNvSpPr txBox="1"/>
          <p:nvPr/>
        </p:nvSpPr>
        <p:spPr>
          <a:xfrm>
            <a:off x="802102" y="220136"/>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7" name="TextBox 6">
            <a:extLst>
              <a:ext uri="{FF2B5EF4-FFF2-40B4-BE49-F238E27FC236}">
                <a16:creationId xmlns:a16="http://schemas.microsoft.com/office/drawing/2014/main" id="{ACBD9817-7C26-4351-4F99-4699D41AD9E3}"/>
              </a:ext>
            </a:extLst>
          </p:cNvPr>
          <p:cNvSpPr txBox="1"/>
          <p:nvPr/>
        </p:nvSpPr>
        <p:spPr>
          <a:xfrm>
            <a:off x="1450481" y="728928"/>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 (tt)</a:t>
            </a:r>
          </a:p>
        </p:txBody>
      </p:sp>
      <p:graphicFrame>
        <p:nvGraphicFramePr>
          <p:cNvPr id="3" name="Table 2">
            <a:extLst>
              <a:ext uri="{FF2B5EF4-FFF2-40B4-BE49-F238E27FC236}">
                <a16:creationId xmlns:a16="http://schemas.microsoft.com/office/drawing/2014/main" id="{27267577-2F7F-EB37-FACE-F5430831095C}"/>
              </a:ext>
            </a:extLst>
          </p:cNvPr>
          <p:cNvGraphicFramePr>
            <a:graphicFrameLocks noGrp="1"/>
          </p:cNvGraphicFramePr>
          <p:nvPr>
            <p:extLst>
              <p:ext uri="{D42A27DB-BD31-4B8C-83A1-F6EECF244321}">
                <p14:modId xmlns:p14="http://schemas.microsoft.com/office/powerpoint/2010/main" val="3947422165"/>
              </p:ext>
            </p:extLst>
          </p:nvPr>
        </p:nvGraphicFramePr>
        <p:xfrm>
          <a:off x="313189" y="1411089"/>
          <a:ext cx="4955097" cy="2834640"/>
        </p:xfrm>
        <a:graphic>
          <a:graphicData uri="http://schemas.openxmlformats.org/drawingml/2006/table">
            <a:tbl>
              <a:tblPr firstRow="1" bandRow="1"/>
              <a:tblGrid>
                <a:gridCol w="4955097">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1" kern="1200">
                          <a:solidFill>
                            <a:schemeClr val="tx1"/>
                          </a:solidFill>
                          <a:effectLst/>
                          <a:latin typeface="Times New Roman" panose="02020603050405020304" pitchFamily="18" charset="0"/>
                          <a:ea typeface="+mn-ea"/>
                          <a:cs typeface="Times New Roman" panose="02020603050405020304" pitchFamily="18" charset="0"/>
                        </a:rPr>
                        <a:t>Về tình hình triển khai các dự án công nghiệp trọng điểm</a:t>
                      </a:r>
                      <a:r>
                        <a:rPr lang="en-US" sz="2000" b="0" kern="1200">
                          <a:solidFill>
                            <a:schemeClr val="tx1"/>
                          </a:solidFill>
                          <a:effectLst/>
                          <a:latin typeface="Times New Roman" panose="02020603050405020304" pitchFamily="18" charset="0"/>
                          <a:ea typeface="+mn-ea"/>
                          <a:cs typeface="Times New Roman" panose="02020603050405020304" pitchFamily="18" charset="0"/>
                        </a:rPr>
                        <a:t>:</a:t>
                      </a:r>
                      <a:r>
                        <a:rPr lang="vi-VN" sz="2000" b="0" kern="1200">
                          <a:solidFill>
                            <a:schemeClr val="tx1"/>
                          </a:solidFill>
                          <a:effectLst/>
                          <a:latin typeface="Times New Roman" panose="02020603050405020304" pitchFamily="18" charset="0"/>
                          <a:ea typeface="+mn-ea"/>
                          <a:cs typeface="Times New Roman" panose="02020603050405020304" pitchFamily="18" charset="0"/>
                        </a:rPr>
                        <a:t> Trong năm 2023 theo kế hoạch sẽ có 47 dự án sản xuất công nghiệp đi vào hoạt động, trong đó có 14 dự án trọng điểm. Tình hình triển khai đến nay như sau:</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endParaRPr lang="vi-VN" sz="2000" b="0" kern="120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endParaRPr lang="vi-VN" sz="2000" b="0" kern="120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5" name="Table 4">
            <a:extLst>
              <a:ext uri="{FF2B5EF4-FFF2-40B4-BE49-F238E27FC236}">
                <a16:creationId xmlns:a16="http://schemas.microsoft.com/office/drawing/2014/main" id="{8D73232E-413D-A94C-42C7-D93C201FCABA}"/>
              </a:ext>
            </a:extLst>
          </p:cNvPr>
          <p:cNvGraphicFramePr>
            <a:graphicFrameLocks noGrp="1"/>
          </p:cNvGraphicFramePr>
          <p:nvPr>
            <p:extLst>
              <p:ext uri="{D42A27DB-BD31-4B8C-83A1-F6EECF244321}">
                <p14:modId xmlns:p14="http://schemas.microsoft.com/office/powerpoint/2010/main" val="2104700226"/>
              </p:ext>
            </p:extLst>
          </p:nvPr>
        </p:nvGraphicFramePr>
        <p:xfrm>
          <a:off x="658536" y="3285609"/>
          <a:ext cx="4806892" cy="1920240"/>
        </p:xfrm>
        <a:graphic>
          <a:graphicData uri="http://schemas.openxmlformats.org/drawingml/2006/table">
            <a:tbl>
              <a:tblPr firstRow="1" firstCol="1" bandRow="1"/>
              <a:tblGrid>
                <a:gridCol w="1210617">
                  <a:extLst>
                    <a:ext uri="{9D8B030D-6E8A-4147-A177-3AD203B41FA5}">
                      <a16:colId xmlns:a16="http://schemas.microsoft.com/office/drawing/2014/main" val="431077339"/>
                    </a:ext>
                  </a:extLst>
                </a:gridCol>
                <a:gridCol w="1651979">
                  <a:extLst>
                    <a:ext uri="{9D8B030D-6E8A-4147-A177-3AD203B41FA5}">
                      <a16:colId xmlns:a16="http://schemas.microsoft.com/office/drawing/2014/main" val="3555561005"/>
                    </a:ext>
                  </a:extLst>
                </a:gridCol>
                <a:gridCol w="1944296">
                  <a:extLst>
                    <a:ext uri="{9D8B030D-6E8A-4147-A177-3AD203B41FA5}">
                      <a16:colId xmlns:a16="http://schemas.microsoft.com/office/drawing/2014/main" val="1790146610"/>
                    </a:ext>
                  </a:extLst>
                </a:gridCol>
              </a:tblGrid>
              <a:tr h="143102">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Quý</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Dự án </a:t>
                      </a:r>
                      <a:r>
                        <a:rPr lang="vi-VN" sz="1800" b="1">
                          <a:effectLst/>
                          <a:latin typeface="Times New Roman" panose="02020603050405020304" pitchFamily="18" charset="0"/>
                          <a:ea typeface="Times New Roman" panose="02020603050405020304" pitchFamily="18" charset="0"/>
                        </a:rPr>
                        <a:t>đi </a:t>
                      </a:r>
                      <a:r>
                        <a:rPr lang="en-US" sz="1800" b="1">
                          <a:effectLst/>
                          <a:latin typeface="Times New Roman" panose="02020603050405020304" pitchFamily="18" charset="0"/>
                          <a:ea typeface="Times New Roman" panose="02020603050405020304" pitchFamily="18" charset="0"/>
                        </a:rPr>
                        <a:t>vào hoạt động</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300"/>
                        </a:spcBef>
                        <a:spcAft>
                          <a:spcPts val="300"/>
                        </a:spcAft>
                      </a:pPr>
                      <a:r>
                        <a:rPr lang="en-US" sz="1800" b="1">
                          <a:effectLst/>
                          <a:latin typeface="Times New Roman" panose="02020603050405020304" pitchFamily="18" charset="0"/>
                          <a:ea typeface="Times New Roman" panose="02020603050405020304" pitchFamily="18" charset="0"/>
                        </a:rPr>
                        <a:t>Trong đó</a:t>
                      </a:r>
                      <a:r>
                        <a:rPr lang="vi-VN" sz="1800" b="1">
                          <a:effectLst/>
                          <a:latin typeface="Times New Roman" panose="02020603050405020304" pitchFamily="18" charset="0"/>
                          <a:ea typeface="Times New Roman" panose="02020603050405020304" pitchFamily="18" charset="0"/>
                        </a:rPr>
                        <a:t>: </a:t>
                      </a:r>
                      <a:r>
                        <a:rPr lang="en-US" sz="1800" b="1">
                          <a:effectLst/>
                          <a:latin typeface="Times New Roman" panose="02020603050405020304" pitchFamily="18" charset="0"/>
                          <a:ea typeface="Times New Roman" panose="02020603050405020304" pitchFamily="18" charset="0"/>
                        </a:rPr>
                        <a:t>dự án trọng điểm</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970514"/>
                  </a:ext>
                </a:extLst>
              </a:tr>
              <a:tr h="203922">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I</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02</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02</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750033"/>
                  </a:ext>
                </a:extLst>
              </a:tr>
              <a:tr h="203922">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II</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18</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05</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872266"/>
                  </a:ext>
                </a:extLst>
              </a:tr>
              <a:tr h="203922">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III</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16</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03</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7105684"/>
                  </a:ext>
                </a:extLst>
              </a:tr>
              <a:tr h="203922">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Dự kiến IV</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11</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a:effectLst/>
                          <a:latin typeface="Times New Roman" panose="02020603050405020304" pitchFamily="18" charset="0"/>
                          <a:ea typeface="Times New Roman" panose="02020603050405020304" pitchFamily="18" charset="0"/>
                        </a:rPr>
                        <a:t>04</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787596"/>
                  </a:ext>
                </a:extLst>
              </a:tr>
              <a:tr h="203922">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Tổng cộng</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47</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1800" b="1">
                          <a:effectLst/>
                          <a:latin typeface="Times New Roman" panose="02020603050405020304" pitchFamily="18" charset="0"/>
                          <a:ea typeface="Times New Roman" panose="02020603050405020304" pitchFamily="18" charset="0"/>
                        </a:rPr>
                        <a:t>14</a:t>
                      </a:r>
                      <a:endParaRPr lang="vi-VN" sz="1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759056"/>
                  </a:ext>
                </a:extLst>
              </a:tr>
            </a:tbl>
          </a:graphicData>
        </a:graphic>
      </p:graphicFrame>
      <p:graphicFrame>
        <p:nvGraphicFramePr>
          <p:cNvPr id="6" name="Table 5">
            <a:extLst>
              <a:ext uri="{FF2B5EF4-FFF2-40B4-BE49-F238E27FC236}">
                <a16:creationId xmlns:a16="http://schemas.microsoft.com/office/drawing/2014/main" id="{1A6B9508-EDF2-6CBC-9D3B-D90FE5DAD358}"/>
              </a:ext>
            </a:extLst>
          </p:cNvPr>
          <p:cNvGraphicFramePr>
            <a:graphicFrameLocks noGrp="1"/>
          </p:cNvGraphicFramePr>
          <p:nvPr>
            <p:extLst>
              <p:ext uri="{D42A27DB-BD31-4B8C-83A1-F6EECF244321}">
                <p14:modId xmlns:p14="http://schemas.microsoft.com/office/powerpoint/2010/main" val="4252421161"/>
              </p:ext>
            </p:extLst>
          </p:nvPr>
        </p:nvGraphicFramePr>
        <p:xfrm>
          <a:off x="5662569" y="1340005"/>
          <a:ext cx="6358855" cy="1920240"/>
        </p:xfrm>
        <a:graphic>
          <a:graphicData uri="http://schemas.openxmlformats.org/drawingml/2006/table">
            <a:tbl>
              <a:tblPr firstRow="1" bandRow="1"/>
              <a:tblGrid>
                <a:gridCol w="635885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1" kern="1200">
                          <a:solidFill>
                            <a:schemeClr val="tx1"/>
                          </a:solidFill>
                          <a:effectLst/>
                          <a:latin typeface="Times New Roman" panose="02020603050405020304" pitchFamily="18" charset="0"/>
                          <a:ea typeface="+mn-ea"/>
                          <a:cs typeface="Times New Roman" panose="02020603050405020304" pitchFamily="18" charset="0"/>
                        </a:rPr>
                        <a:t>10 dự án </a:t>
                      </a:r>
                      <a:r>
                        <a:rPr lang="en-US" sz="2000" b="1" kern="1200">
                          <a:solidFill>
                            <a:schemeClr val="tx1"/>
                          </a:solidFill>
                          <a:effectLst/>
                          <a:latin typeface="Times New Roman" panose="02020603050405020304" pitchFamily="18" charset="0"/>
                          <a:ea typeface="+mn-ea"/>
                          <a:cs typeface="Times New Roman" panose="02020603050405020304" pitchFamily="18" charset="0"/>
                        </a:rPr>
                        <a:t>sản xuất công nghiệp </a:t>
                      </a:r>
                      <a:r>
                        <a:rPr lang="vi-VN" sz="2000" b="1" kern="1200">
                          <a:solidFill>
                            <a:schemeClr val="tx1"/>
                          </a:solidFill>
                          <a:effectLst/>
                          <a:latin typeface="Times New Roman" panose="02020603050405020304" pitchFamily="18" charset="0"/>
                          <a:ea typeface="+mn-ea"/>
                          <a:cs typeface="Times New Roman" panose="02020603050405020304" pitchFamily="18" charset="0"/>
                        </a:rPr>
                        <a:t>trọng điểm </a:t>
                      </a:r>
                      <a:r>
                        <a:rPr lang="vi-VN" sz="2000" b="0" kern="1200">
                          <a:solidFill>
                            <a:schemeClr val="tx1"/>
                          </a:solidFill>
                          <a:effectLst/>
                          <a:latin typeface="Times New Roman" panose="02020603050405020304" pitchFamily="18" charset="0"/>
                          <a:ea typeface="+mn-ea"/>
                          <a:cs typeface="Times New Roman" panose="02020603050405020304" pitchFamily="18" charset="0"/>
                        </a:rPr>
                        <a:t>đã đưa vào hoạt động 9 tháng </a:t>
                      </a:r>
                      <a:r>
                        <a:rPr lang="en-US" sz="2000" b="0" kern="1200">
                          <a:solidFill>
                            <a:schemeClr val="tx1"/>
                          </a:solidFill>
                          <a:effectLst/>
                          <a:latin typeface="Times New Roman" panose="02020603050405020304" pitchFamily="18" charset="0"/>
                          <a:ea typeface="+mn-ea"/>
                          <a:cs typeface="Times New Roman" panose="02020603050405020304" pitchFamily="18" charset="0"/>
                        </a:rPr>
                        <a:t>đầu </a:t>
                      </a:r>
                      <a:r>
                        <a:rPr lang="vi-VN" sz="2000" b="0" kern="1200">
                          <a:solidFill>
                            <a:schemeClr val="tx1"/>
                          </a:solidFill>
                          <a:effectLst/>
                          <a:latin typeface="Times New Roman" panose="02020603050405020304" pitchFamily="18" charset="0"/>
                          <a:ea typeface="+mn-ea"/>
                          <a:cs typeface="Times New Roman" panose="02020603050405020304" pitchFamily="18" charset="0"/>
                        </a:rPr>
                        <a:t>năm 202</a:t>
                      </a:r>
                      <a:r>
                        <a:rPr lang="en-US" sz="2000" b="0" kern="1200">
                          <a:solidFill>
                            <a:schemeClr val="tx1"/>
                          </a:solidFill>
                          <a:effectLst/>
                          <a:latin typeface="Times New Roman" panose="02020603050405020304" pitchFamily="18" charset="0"/>
                          <a:ea typeface="+mn-ea"/>
                          <a:cs typeface="Times New Roman" panose="02020603050405020304" pitchFamily="18" charset="0"/>
                        </a:rPr>
                        <a:t>3 có tổng vốn đầu tư là </a:t>
                      </a:r>
                      <a:r>
                        <a:rPr lang="en-US" sz="2000" b="1" kern="1200">
                          <a:solidFill>
                            <a:schemeClr val="tx1"/>
                          </a:solidFill>
                          <a:effectLst/>
                          <a:latin typeface="Times New Roman" panose="02020603050405020304" pitchFamily="18" charset="0"/>
                          <a:ea typeface="+mn-ea"/>
                          <a:cs typeface="Times New Roman" panose="02020603050405020304" pitchFamily="18" charset="0"/>
                        </a:rPr>
                        <a:t>6.300 tỷ đồng</a:t>
                      </a:r>
                      <a:r>
                        <a:rPr lang="en-US" sz="2000" b="0" kern="1200">
                          <a:solidFill>
                            <a:schemeClr val="tx1"/>
                          </a:solidFill>
                          <a:effectLst/>
                          <a:latin typeface="Times New Roman" panose="02020603050405020304" pitchFamily="18" charset="0"/>
                          <a:ea typeface="+mn-ea"/>
                          <a:cs typeface="Times New Roman" panose="02020603050405020304" pitchFamily="18" charset="0"/>
                        </a:rPr>
                        <a:t>, cụ thể như sau:</a:t>
                      </a:r>
                      <a:endParaRPr lang="vi-VN" sz="2000" b="0" kern="120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endParaRPr lang="vi-VN" sz="2000" b="0" kern="120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endParaRPr lang="vi-VN" sz="2000" b="0" kern="120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10" name="Object 9">
            <a:extLst>
              <a:ext uri="{FF2B5EF4-FFF2-40B4-BE49-F238E27FC236}">
                <a16:creationId xmlns:a16="http://schemas.microsoft.com/office/drawing/2014/main" id="{F5076F6C-4FFA-232B-D3D4-93F85356F906}"/>
              </a:ext>
            </a:extLst>
          </p:cNvPr>
          <p:cNvGraphicFramePr>
            <a:graphicFrameLocks noChangeAspect="1"/>
          </p:cNvGraphicFramePr>
          <p:nvPr>
            <p:extLst>
              <p:ext uri="{D42A27DB-BD31-4B8C-83A1-F6EECF244321}">
                <p14:modId xmlns:p14="http://schemas.microsoft.com/office/powerpoint/2010/main" val="2933057960"/>
              </p:ext>
            </p:extLst>
          </p:nvPr>
        </p:nvGraphicFramePr>
        <p:xfrm>
          <a:off x="5994176" y="2363820"/>
          <a:ext cx="6027248" cy="4350287"/>
        </p:xfrm>
        <a:graphic>
          <a:graphicData uri="http://schemas.openxmlformats.org/presentationml/2006/ole">
            <mc:AlternateContent xmlns:mc="http://schemas.openxmlformats.org/markup-compatibility/2006">
              <mc:Choice xmlns:v="urn:schemas-microsoft-com:vml" Requires="v">
                <p:oleObj name="Worksheet" r:id="rId2" imgW="8020080" imgH="6086595" progId="Excel.Sheet.8">
                  <p:embed/>
                </p:oleObj>
              </mc:Choice>
              <mc:Fallback>
                <p:oleObj name="Worksheet" r:id="rId2" imgW="8020080" imgH="6086595" progId="Excel.Sheet.8">
                  <p:embed/>
                  <p:pic>
                    <p:nvPicPr>
                      <p:cNvPr id="10" name="Object 9">
                        <a:extLst>
                          <a:ext uri="{FF2B5EF4-FFF2-40B4-BE49-F238E27FC236}">
                            <a16:creationId xmlns:a16="http://schemas.microsoft.com/office/drawing/2014/main" id="{F5076F6C-4FFA-232B-D3D4-93F85356F906}"/>
                          </a:ext>
                        </a:extLst>
                      </p:cNvPr>
                      <p:cNvPicPr/>
                      <p:nvPr/>
                    </p:nvPicPr>
                    <p:blipFill>
                      <a:blip r:embed="rId3"/>
                      <a:stretch>
                        <a:fillRect/>
                      </a:stretch>
                    </p:blipFill>
                    <p:spPr>
                      <a:xfrm>
                        <a:off x="5994176" y="2363820"/>
                        <a:ext cx="6027248" cy="4350287"/>
                      </a:xfrm>
                      <a:prstGeom prst="rect">
                        <a:avLst/>
                      </a:prstGeom>
                    </p:spPr>
                  </p:pic>
                </p:oleObj>
              </mc:Fallback>
            </mc:AlternateContent>
          </a:graphicData>
        </a:graphic>
      </p:graphicFrame>
    </p:spTree>
    <p:extLst>
      <p:ext uri="{BB962C8B-B14F-4D97-AF65-F5344CB8AC3E}">
        <p14:creationId xmlns:p14="http://schemas.microsoft.com/office/powerpoint/2010/main" val="181637813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799966417"/>
              </p:ext>
            </p:extLst>
          </p:nvPr>
        </p:nvGraphicFramePr>
        <p:xfrm>
          <a:off x="435060" y="1404975"/>
          <a:ext cx="11166913" cy="5440680"/>
        </p:xfrm>
        <a:graphic>
          <a:graphicData uri="http://schemas.openxmlformats.org/drawingml/2006/table">
            <a:tbl>
              <a:tblPr firstRow="1" bandRow="1"/>
              <a:tblGrid>
                <a:gridCol w="1116691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Đã ban hành 02 chính sách về “Hỗ trợ nhà ở cho hộ nghèo, hộ cận nghèo trên địa bàn tỉnh Bình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Định giai đoạn đến năm 2025” và “Quy định cơ chế hỗ trợ đầu tư xây dựng nhà ở xã hội trên địa bàn tỉnh Bình Định”</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400" b="0" kern="1200" dirty="0">
                          <a:solidFill>
                            <a:schemeClr val="tx1"/>
                          </a:solidFill>
                          <a:effectLst/>
                          <a:latin typeface="Times New Roman" panose="02020603050405020304" pitchFamily="18" charset="0"/>
                          <a:ea typeface="+mn-ea"/>
                          <a:cs typeface="Times New Roman" panose="02020603050405020304" pitchFamily="18" charset="0"/>
                        </a:rPr>
                        <a:t> UBND tỉnh đã tổ chức thành công Hội nghị “Nâng cao chất lượng các công trình xây dựng cơ bản trên địa bàn tỉnh”. Triển khai Thông báo số 70/TB-UBND ngày 13/3/2023 của Chủ tịch UBND tỉnh tại Hội nghị trên, đến nay các ngành, địa phương đã nghiêm túc thực hiện, chủ động triển khai một số giải pháp có thể thực hiện ngay nhằm nâng cao chất lượng công trình trên địa bàn do mình quản lý; Công tác kiểm tra chất lượng công trình theo chức năng nhiệm vụ đã được các Sở quản lý công trình chuyên ngành, UBND các huyện, thị xã, thành phố chủ động triển khai đạt kết quả tốt.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UBND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đạo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ngành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tập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cao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tốc Bắc-Nam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it-IT" sz="2400" b="0" kern="1200" dirty="0">
                          <a:solidFill>
                            <a:schemeClr val="tx1"/>
                          </a:solidFill>
                          <a:effectLst/>
                          <a:latin typeface="Times New Roman" panose="02020603050405020304" pitchFamily="18" charset="0"/>
                          <a:ea typeface="+mn-ea"/>
                          <a:cs typeface="Times New Roman" panose="02020603050405020304" pitchFamily="18" charset="0"/>
                        </a:rPr>
                        <a:t>đoạn qua địa bàn tỉnh</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 Đến nay đ</a:t>
                      </a:r>
                      <a:r>
                        <a:rPr lang="nl-NL" sz="2400" b="0" kern="1200" dirty="0">
                          <a:solidFill>
                            <a:schemeClr val="tx1"/>
                          </a:solidFill>
                          <a:effectLst/>
                          <a:latin typeface="Times New Roman" panose="02020603050405020304" pitchFamily="18" charset="0"/>
                          <a:ea typeface="+mn-ea"/>
                          <a:cs typeface="Times New Roman" panose="02020603050405020304" pitchFamily="18" charset="0"/>
                        </a:rPr>
                        <a:t>ã bàn giao mặt bằng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đạt </a:t>
                      </a:r>
                      <a:r>
                        <a:rPr lang="vi-VN" sz="2400" b="1" kern="1200" dirty="0">
                          <a:solidFill>
                            <a:schemeClr val="tx1"/>
                          </a:solidFill>
                          <a:effectLst/>
                          <a:latin typeface="Times New Roman" panose="02020603050405020304" pitchFamily="18" charset="0"/>
                          <a:ea typeface="+mn-ea"/>
                          <a:cs typeface="Times New Roman" panose="02020603050405020304" pitchFamily="18" charset="0"/>
                        </a:rPr>
                        <a:t>96,5%</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 chiều dài toàn tuyến (</a:t>
                      </a:r>
                      <a:r>
                        <a:rPr lang="vi-VN" sz="2400" b="1" kern="1200" dirty="0">
                          <a:solidFill>
                            <a:schemeClr val="tx1"/>
                          </a:solidFill>
                          <a:effectLst/>
                          <a:latin typeface="Times New Roman" panose="02020603050405020304" pitchFamily="18" charset="0"/>
                          <a:ea typeface="+mn-ea"/>
                          <a:cs typeface="Times New Roman" panose="02020603050405020304" pitchFamily="18" charset="0"/>
                        </a:rPr>
                        <a:t>113,3</a:t>
                      </a:r>
                      <a:r>
                        <a:rPr lang="nl-NL" sz="2400" b="1" kern="1200" dirty="0">
                          <a:solidFill>
                            <a:schemeClr val="tx1"/>
                          </a:solidFill>
                          <a:effectLst/>
                          <a:latin typeface="Times New Roman" panose="02020603050405020304" pitchFamily="18" charset="0"/>
                          <a:ea typeface="+mn-ea"/>
                          <a:cs typeface="Times New Roman" panose="02020603050405020304" pitchFamily="18" charset="0"/>
                        </a:rPr>
                        <a:t>/117,4km</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a:t>
                      </a:r>
                      <a:r>
                        <a:rPr lang="nl-NL" sz="2400" b="0" kern="1200" dirty="0">
                          <a:solidFill>
                            <a:schemeClr val="tx1"/>
                          </a:solidFill>
                          <a:effectLst/>
                          <a:latin typeface="Times New Roman" panose="02020603050405020304" pitchFamily="18" charset="0"/>
                          <a:ea typeface="+mn-ea"/>
                          <a:cs typeface="Times New Roman" panose="02020603050405020304" pitchFamily="18" charset="0"/>
                        </a:rPr>
                        <a:t>.</a:t>
                      </a:r>
                      <a:endParaRPr lang="vi-VN"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93EF2A67-E697-52DD-6F39-0BAEA5AC34EE}"/>
              </a:ext>
            </a:extLst>
          </p:cNvPr>
          <p:cNvSpPr txBox="1"/>
          <p:nvPr/>
        </p:nvSpPr>
        <p:spPr>
          <a:xfrm>
            <a:off x="720565" y="326899"/>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dirty="0">
                <a:latin typeface="+mj-lt"/>
                <a:cs typeface="Arial" panose="020B0604020202020204" pitchFamily="34" charset="0"/>
              </a:rPr>
              <a:t>2</a:t>
            </a:r>
            <a:r>
              <a:rPr lang="vi-VN" sz="2400" b="1">
                <a:latin typeface="+mj-lt"/>
                <a:cs typeface="Arial" panose="020B0604020202020204" pitchFamily="34" charset="0"/>
              </a:rPr>
              <a:t>.2</a:t>
            </a:r>
            <a:r>
              <a:rPr lang="vi-VN" sz="2400" b="1" dirty="0">
                <a:latin typeface="+mj-lt"/>
                <a:cs typeface="Arial" panose="020B0604020202020204" pitchFamily="34" charset="0"/>
              </a:rPr>
              <a:t>. Xây dựng</a:t>
            </a:r>
          </a:p>
        </p:txBody>
      </p:sp>
    </p:spTree>
    <p:extLst>
      <p:ext uri="{BB962C8B-B14F-4D97-AF65-F5344CB8AC3E}">
        <p14:creationId xmlns:p14="http://schemas.microsoft.com/office/powerpoint/2010/main" val="328340644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EF2A67-E697-52DD-6F39-0BAEA5AC34EE}"/>
              </a:ext>
            </a:extLst>
          </p:cNvPr>
          <p:cNvSpPr txBox="1"/>
          <p:nvPr/>
        </p:nvSpPr>
        <p:spPr>
          <a:xfrm>
            <a:off x="720565" y="326899"/>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9104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2.2. Xây dựng (tt)</a:t>
            </a:r>
          </a:p>
        </p:txBody>
      </p:sp>
      <p:graphicFrame>
        <p:nvGraphicFramePr>
          <p:cNvPr id="4" name="Table 3">
            <a:extLst>
              <a:ext uri="{FF2B5EF4-FFF2-40B4-BE49-F238E27FC236}">
                <a16:creationId xmlns:a16="http://schemas.microsoft.com/office/drawing/2014/main" id="{8B2A91AF-00C2-B55E-A461-E4F4D180C7EB}"/>
              </a:ext>
            </a:extLst>
          </p:cNvPr>
          <p:cNvGraphicFramePr>
            <a:graphicFrameLocks noGrp="1"/>
          </p:cNvGraphicFramePr>
          <p:nvPr>
            <p:extLst>
              <p:ext uri="{D42A27DB-BD31-4B8C-83A1-F6EECF244321}">
                <p14:modId xmlns:p14="http://schemas.microsoft.com/office/powerpoint/2010/main" val="569648172"/>
              </p:ext>
            </p:extLst>
          </p:nvPr>
        </p:nvGraphicFramePr>
        <p:xfrm>
          <a:off x="6096000" y="926952"/>
          <a:ext cx="5690533" cy="5791200"/>
        </p:xfrm>
        <a:graphic>
          <a:graphicData uri="http://schemas.openxmlformats.org/drawingml/2006/table">
            <a:tbl>
              <a:tblPr firstRow="1" bandRow="1"/>
              <a:tblGrid>
                <a:gridCol w="569053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Trong</a:t>
                      </a:r>
                      <a:r>
                        <a:rPr lang="en-US" sz="1800" b="0" kern="1200" baseline="0">
                          <a:solidFill>
                            <a:schemeClr val="dk1"/>
                          </a:solidFill>
                          <a:effectLst/>
                          <a:latin typeface="Times New Roman" panose="02020603050405020304" pitchFamily="18" charset="0"/>
                          <a:ea typeface="+mn-ea"/>
                          <a:cs typeface="Times New Roman" panose="02020603050405020304" pitchFamily="18" charset="0"/>
                        </a:rPr>
                        <a:t> 9 tháng đầu năm</a:t>
                      </a:r>
                      <a:r>
                        <a:rPr lang="en-US" sz="1800" b="0" kern="1200">
                          <a:solidFill>
                            <a:schemeClr val="dk1"/>
                          </a:solidFill>
                          <a:effectLst/>
                          <a:latin typeface="Times New Roman" panose="02020603050405020304" pitchFamily="18" charset="0"/>
                          <a:ea typeface="+mn-ea"/>
                          <a:cs typeface="Times New Roman" panose="02020603050405020304" pitchFamily="18" charset="0"/>
                        </a:rPr>
                        <a:t>, tỷ</a:t>
                      </a:r>
                      <a:r>
                        <a:rPr lang="vi-VN" sz="1800" b="0" kern="1200">
                          <a:solidFill>
                            <a:schemeClr val="dk1"/>
                          </a:solidFill>
                          <a:effectLst/>
                          <a:latin typeface="Times New Roman" panose="02020603050405020304" pitchFamily="18" charset="0"/>
                          <a:ea typeface="+mn-ea"/>
                          <a:cs typeface="Times New Roman" panose="02020603050405020304" pitchFamily="18" charset="0"/>
                        </a:rPr>
                        <a:t> lệ dân </a:t>
                      </a:r>
                      <a:r>
                        <a:rPr lang="en-US" sz="1800" b="0" kern="1200">
                          <a:solidFill>
                            <a:schemeClr val="dk1"/>
                          </a:solidFill>
                          <a:effectLst/>
                          <a:latin typeface="Times New Roman" panose="02020603050405020304" pitchFamily="18" charset="0"/>
                          <a:ea typeface="+mn-ea"/>
                          <a:cs typeface="Times New Roman" panose="02020603050405020304" pitchFamily="18" charset="0"/>
                        </a:rPr>
                        <a:t>số đô thị được cung cấp</a:t>
                      </a:r>
                      <a:r>
                        <a:rPr lang="vi-VN" sz="1800" b="0" kern="1200">
                          <a:solidFill>
                            <a:schemeClr val="dk1"/>
                          </a:solidFill>
                          <a:effectLst/>
                          <a:latin typeface="Times New Roman" panose="02020603050405020304" pitchFamily="18" charset="0"/>
                          <a:ea typeface="+mn-ea"/>
                          <a:cs typeface="Times New Roman" panose="02020603050405020304" pitchFamily="18" charset="0"/>
                        </a:rPr>
                        <a:t> nước sạch</a:t>
                      </a:r>
                      <a:r>
                        <a:rPr lang="en-US" sz="1800" b="0" kern="1200">
                          <a:solidFill>
                            <a:schemeClr val="dk1"/>
                          </a:solidFill>
                          <a:effectLst/>
                          <a:latin typeface="Times New Roman" panose="02020603050405020304" pitchFamily="18" charset="0"/>
                          <a:ea typeface="+mn-ea"/>
                          <a:cs typeface="Times New Roman" panose="02020603050405020304" pitchFamily="18" charset="0"/>
                        </a:rPr>
                        <a:t> qua hệ thống cấp nước tập trung</a:t>
                      </a:r>
                      <a:r>
                        <a:rPr lang="vi-VN" sz="1800" b="0" kern="1200">
                          <a:solidFill>
                            <a:schemeClr val="dk1"/>
                          </a:solidFill>
                          <a:effectLst/>
                          <a:latin typeface="Times New Roman" panose="02020603050405020304" pitchFamily="18" charset="0"/>
                          <a:ea typeface="+mn-ea"/>
                          <a:cs typeface="Times New Roman" panose="02020603050405020304" pitchFamily="18" charset="0"/>
                        </a:rPr>
                        <a:t> là</a:t>
                      </a: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en-US" sz="1800" b="1" kern="1200">
                          <a:solidFill>
                            <a:schemeClr val="dk1"/>
                          </a:solidFill>
                          <a:effectLst/>
                          <a:latin typeface="Times New Roman" panose="02020603050405020304" pitchFamily="18" charset="0"/>
                          <a:ea typeface="+mn-ea"/>
                          <a:cs typeface="Times New Roman" panose="02020603050405020304" pitchFamily="18" charset="0"/>
                        </a:rPr>
                        <a:t>82,31%</a:t>
                      </a:r>
                      <a:r>
                        <a:rPr lang="en-US" sz="1800" b="0" kern="120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Có 03 huyện vượt kế hoạch đề ra là: Tây Sơn, Phù Mỹ và Hoài Ân. Trong đó Tây Sơn vượt 0,4%, Phù Mỹ vượt 1,1% và Hoài Ân vượt 0,04%.</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Các địa phương còn lại đều không đạt. Đặc biệt một số địa phương là thị xã An Nhơn, thị xã Hoài Nhơn, huyện Vân Canh, huyện An Lão và huyện Phù Cát có chỉ tiêu tương đối thấp</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Tiến độ đầu tư, mở rộng mạng lưới của các công trình cấp nước trên địa bàn tỉnh chưa đảm bảo tiến độ đề ra. Trong 09 tháng đầu năm 2023, trên địa bàn tỉnh chỉ đầu tư hoàn thành và đưa vào sử dụng 02 công trình cấp nước (02/11 công trình được bố trí vốn năm 2023) là dự án Nâng cấp, mở rộng công trình cấp nước sinh hoạt huyện Phù Cát với công suất 12.000 m3/ngày.đêm và dự án nâng cấp hệ thống cấp nước sinh hoạt xã Mỹ Chánh, với công suất 3.000 m3/ngày đêm</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7" name="Picture 6" descr="A table with numbers and a few words&#10;&#10;Description automatically generated with medium confidence">
            <a:extLst>
              <a:ext uri="{FF2B5EF4-FFF2-40B4-BE49-F238E27FC236}">
                <a16:creationId xmlns:a16="http://schemas.microsoft.com/office/drawing/2014/main" id="{C8C899B2-5C0C-F4A9-C7B1-D2130F5B1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56" y="1333919"/>
            <a:ext cx="5690533" cy="5247619"/>
          </a:xfrm>
          <a:prstGeom prst="rect">
            <a:avLst/>
          </a:prstGeom>
        </p:spPr>
      </p:pic>
    </p:spTree>
    <p:extLst>
      <p:ext uri="{BB962C8B-B14F-4D97-AF65-F5344CB8AC3E}">
        <p14:creationId xmlns:p14="http://schemas.microsoft.com/office/powerpoint/2010/main" val="413255441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992802890"/>
              </p:ext>
            </p:extLst>
          </p:nvPr>
        </p:nvGraphicFramePr>
        <p:xfrm>
          <a:off x="450209" y="2231430"/>
          <a:ext cx="11027088" cy="3972272"/>
        </p:xfrm>
        <a:graphic>
          <a:graphicData uri="http://schemas.openxmlformats.org/drawingml/2006/table">
            <a:tbl>
              <a:tblPr firstRow="1" bandRow="1"/>
              <a:tblGrid>
                <a:gridCol w="11027088">
                  <a:extLst>
                    <a:ext uri="{9D8B030D-6E8A-4147-A177-3AD203B41FA5}">
                      <a16:colId xmlns:a16="http://schemas.microsoft.com/office/drawing/2014/main" val="3655493598"/>
                    </a:ext>
                  </a:extLst>
                </a:gridCol>
              </a:tblGrid>
              <a:tr h="3454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Thị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trường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ổn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đáp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nhu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mua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sắm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mức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doanh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dung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a:solidFill>
                            <a:schemeClr val="dk1"/>
                          </a:solidFill>
                          <a:effectLst/>
                          <a:latin typeface="Times New Roman" panose="02020603050405020304" pitchFamily="18" charset="0"/>
                          <a:ea typeface="+mn-ea"/>
                          <a:cs typeface="Times New Roman" panose="02020603050405020304" pitchFamily="18" charset="0"/>
                        </a:rPr>
                        <a:t> 9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8.989,6</a:t>
                      </a:r>
                      <a:r>
                        <a:rPr lang="nl-NL"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tỷ đồng</a:t>
                      </a:r>
                      <a:r>
                        <a:rPr lang="nl-NL"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giảm 0,2</a:t>
                      </a:r>
                      <a:r>
                        <a:rPr lang="nl-NL"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so với </a:t>
                      </a:r>
                      <a:r>
                        <a:rPr lang="vi-VN" sz="2000" b="0" kern="1200">
                          <a:solidFill>
                            <a:schemeClr val="dk1"/>
                          </a:solidFill>
                          <a:effectLst/>
                          <a:latin typeface="Times New Roman" panose="02020603050405020304" pitchFamily="18" charset="0"/>
                          <a:ea typeface="+mn-ea"/>
                          <a:cs typeface="Times New Roman" panose="02020603050405020304" pitchFamily="18" charset="0"/>
                        </a:rPr>
                        <a:t>tháng 8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và </a:t>
                      </a:r>
                      <a:r>
                        <a:rPr lang="vi-VN" sz="2000" b="0" kern="1200">
                          <a:solidFill>
                            <a:schemeClr val="dk1"/>
                          </a:solidFill>
                          <a:effectLst/>
                          <a:latin typeface="Times New Roman" panose="02020603050405020304" pitchFamily="18" charset="0"/>
                          <a:ea typeface="+mn-ea"/>
                          <a:cs typeface="Times New Roman" panose="02020603050405020304" pitchFamily="18" charset="0"/>
                        </a:rPr>
                        <a:t>tăng 13,4%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so với cùng kỳ</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Lũy</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kế</a:t>
                      </a:r>
                      <a:r>
                        <a:rPr lang="en-US" sz="2000" b="0" kern="1200">
                          <a:solidFill>
                            <a:schemeClr val="dk1"/>
                          </a:solidFill>
                          <a:effectLst/>
                          <a:latin typeface="Times New Roman" panose="02020603050405020304" pitchFamily="18" charset="0"/>
                          <a:ea typeface="+mn-ea"/>
                          <a:cs typeface="Times New Roman" panose="02020603050405020304" pitchFamily="18" charset="0"/>
                        </a:rPr>
                        <a:t> 9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mức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doanh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dk1"/>
                          </a:solidFill>
                          <a:effectLst/>
                          <a:latin typeface="Times New Roman" panose="02020603050405020304" pitchFamily="18" charset="0"/>
                          <a:ea typeface="+mn-ea"/>
                          <a:cs typeface="Times New Roman" panose="02020603050405020304" pitchFamily="18" charset="0"/>
                        </a:rPr>
                        <a:t>dùng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77.391,9</a:t>
                      </a:r>
                      <a:r>
                        <a:rPr lang="nl-NL"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tỷ đồng, </a:t>
                      </a:r>
                      <a:r>
                        <a:rPr lang="nl-NL" sz="2000" b="0" kern="1200">
                          <a:solidFill>
                            <a:schemeClr val="dk1"/>
                          </a:solidFill>
                          <a:effectLst/>
                          <a:latin typeface="Times New Roman" panose="02020603050405020304" pitchFamily="18" charset="0"/>
                          <a:ea typeface="+mn-ea"/>
                          <a:cs typeface="Times New Roman" panose="02020603050405020304" pitchFamily="18" charset="0"/>
                        </a:rPr>
                        <a:t>tăng </a:t>
                      </a:r>
                      <a:r>
                        <a:rPr lang="vi-VN" sz="2000" b="0" kern="1200">
                          <a:solidFill>
                            <a:schemeClr val="dk1"/>
                          </a:solidFill>
                          <a:effectLst/>
                          <a:latin typeface="Times New Roman" panose="02020603050405020304" pitchFamily="18" charset="0"/>
                          <a:ea typeface="+mn-ea"/>
                          <a:cs typeface="Times New Roman" panose="02020603050405020304" pitchFamily="18" charset="0"/>
                        </a:rPr>
                        <a:t>17</a:t>
                      </a:r>
                      <a:r>
                        <a:rPr lang="nl-NL" sz="2000" b="0" kern="1200">
                          <a:solidFill>
                            <a:schemeClr val="dk1"/>
                          </a:solidFill>
                          <a:effectLst/>
                          <a:latin typeface="Times New Roman" panose="02020603050405020304" pitchFamily="18" charset="0"/>
                          <a:ea typeface="+mn-ea"/>
                          <a:cs typeface="Times New Roman" panose="02020603050405020304" pitchFamily="18" charset="0"/>
                        </a:rPr>
                        <a:t>% </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so với cùng kỳ</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852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6" name="TextBox 5">
            <a:extLst>
              <a:ext uri="{FF2B5EF4-FFF2-40B4-BE49-F238E27FC236}">
                <a16:creationId xmlns:a16="http://schemas.microsoft.com/office/drawing/2014/main" id="{1CB0CB7C-2336-84B1-57C9-3361036915F6}"/>
              </a:ext>
            </a:extLst>
          </p:cNvPr>
          <p:cNvSpPr txBox="1"/>
          <p:nvPr/>
        </p:nvSpPr>
        <p:spPr>
          <a:xfrm>
            <a:off x="694611" y="272372"/>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a:t>
            </a:r>
            <a:r>
              <a:rPr lang="en-US" sz="2400" b="1" spc="-20">
                <a:solidFill>
                  <a:srgbClr val="100717"/>
                </a:solidFill>
                <a:latin typeface="Times New Roman" panose="02020603050405020304" pitchFamily="18" charset="0"/>
                <a:cs typeface="Times New Roman" panose="02020603050405020304" pitchFamily="18" charset="0"/>
              </a:rPr>
              <a:t>Thương mại, dịch vụ, du lịch, tài chính</a:t>
            </a:r>
            <a:endParaRPr lang="vi-VN" sz="2400" b="1">
              <a:latin typeface="+mj-lt"/>
              <a:cs typeface="Arial" panose="020B0604020202020204" pitchFamily="34" charset="0"/>
            </a:endParaRPr>
          </a:p>
        </p:txBody>
      </p:sp>
      <p:sp>
        <p:nvSpPr>
          <p:cNvPr id="7" name="TextBox 6">
            <a:extLst>
              <a:ext uri="{FF2B5EF4-FFF2-40B4-BE49-F238E27FC236}">
                <a16:creationId xmlns:a16="http://schemas.microsoft.com/office/drawing/2014/main" id="{C04F4D96-45AD-953D-5897-218BC956CD36}"/>
              </a:ext>
            </a:extLst>
          </p:cNvPr>
          <p:cNvSpPr txBox="1"/>
          <p:nvPr/>
        </p:nvSpPr>
        <p:spPr>
          <a:xfrm>
            <a:off x="1321863" y="691210"/>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3.1. </a:t>
            </a:r>
            <a:r>
              <a:rPr lang="en-US" sz="2400" b="1" spc="-20" dirty="0" err="1">
                <a:solidFill>
                  <a:srgbClr val="100717"/>
                </a:solidFill>
                <a:latin typeface="Times New Roman" panose="02020603050405020304" pitchFamily="18" charset="0"/>
                <a:cs typeface="Times New Roman" panose="02020603050405020304" pitchFamily="18" charset="0"/>
              </a:rPr>
              <a:t>Thương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mại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dịch</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vụ</a:t>
            </a:r>
            <a:endParaRPr lang="vi-VN" sz="2400" b="1" dirty="0">
              <a:latin typeface="+mj-lt"/>
              <a:cs typeface="Arial" panose="020B0604020202020204" pitchFamily="34" charset="0"/>
            </a:endParaRPr>
          </a:p>
        </p:txBody>
      </p:sp>
      <p:sp>
        <p:nvSpPr>
          <p:cNvPr id="3" name="TextBox 2">
            <a:extLst>
              <a:ext uri="{FF2B5EF4-FFF2-40B4-BE49-F238E27FC236}">
                <a16:creationId xmlns:a16="http://schemas.microsoft.com/office/drawing/2014/main" id="{AB82A977-BBD2-B926-C57F-5D5DDB5F9400}"/>
              </a:ext>
            </a:extLst>
          </p:cNvPr>
          <p:cNvSpPr txBox="1"/>
          <p:nvPr/>
        </p:nvSpPr>
        <p:spPr>
          <a:xfrm>
            <a:off x="1793045" y="1110049"/>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a:t>
            </a:r>
            <a:r>
              <a:rPr lang="en-US" sz="2400" b="1" spc="-20">
                <a:solidFill>
                  <a:srgbClr val="100717"/>
                </a:solidFill>
                <a:latin typeface="Times New Roman" panose="02020603050405020304" pitchFamily="18" charset="0"/>
                <a:cs typeface="Times New Roman" panose="02020603050405020304" pitchFamily="18" charset="0"/>
              </a:rPr>
              <a:t>Tổng mức bán lẻ và doanh thu dịch vụ tiêu dùng</a:t>
            </a:r>
            <a:r>
              <a:rPr lang="vi-VN" sz="2400" b="1">
                <a:latin typeface="+mj-lt"/>
                <a:cs typeface="Arial" panose="020B0604020202020204" pitchFamily="34" charset="0"/>
              </a:rPr>
              <a:t> </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213681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3144658605"/>
              </p:ext>
            </p:extLst>
          </p:nvPr>
        </p:nvGraphicFramePr>
        <p:xfrm>
          <a:off x="459719" y="1075525"/>
          <a:ext cx="11146170" cy="4706950"/>
        </p:xfrm>
        <a:graphic>
          <a:graphicData uri="http://schemas.openxmlformats.org/drawingml/2006/table">
            <a:tbl>
              <a:tblPr firstRow="1" bandRow="1"/>
              <a:tblGrid>
                <a:gridCol w="11146170">
                  <a:extLst>
                    <a:ext uri="{9D8B030D-6E8A-4147-A177-3AD203B41FA5}">
                      <a16:colId xmlns:a16="http://schemas.microsoft.com/office/drawing/2014/main" val="3655493598"/>
                    </a:ext>
                  </a:extLst>
                </a:gridCol>
              </a:tblGrid>
              <a:tr h="470695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Sở Công Thương đã phối hợp với các Sở Nông nghiệp và Phát triển nông thôn, Khoa học và Công nghệ, Du lịch và UBND các huyện triển khai nhiều hoạt động hỗ trợ bán hàng, cụ thể: hỗ trợ tham gia các hội chợ, hội nghị giao thương kết nối cung cầu các doanh nghiệp, qua đó đã bán được số lượng lớn, giải quyết tình trạng tồn kho, đẩy mạnh sản xuất; đối với các loại nông sản tươi (ớt, dừa, đậu phộng, dưa</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 </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lưới) đã được các thương lái thu mua với giá cao; đối với bò, heo, gà và vật nuôi khác tình hình tiêu thụ thông suốt, giá bán cao hơn mức bình quân của cả nước</a:t>
                      </a:r>
                      <a:endParaRPr lang="vi-VN" sz="2000" b="0" kern="1200" baseline="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0" kern="1200" baseline="0">
                          <a:solidFill>
                            <a:schemeClr val="dk1"/>
                          </a:solidFill>
                          <a:effectLst/>
                          <a:latin typeface="Times New Roman" panose="02020603050405020304" pitchFamily="18" charset="0"/>
                          <a:ea typeface="+mn-ea"/>
                          <a:cs typeface="Times New Roman" panose="02020603050405020304" pitchFamily="18" charset="0"/>
                        </a:rPr>
                        <a:t>Đối với các hoạt động xúc tiến thương mại, tiêu thụ sản phẩm, đã phối hợp với các địa phương, đơn vị triển khai nhiều hoạt động xúc tiến thương mại hỗ trợ cho các hợp tác xã trong việc quảng bá, giới thiệu các sản phẩm. </a:t>
                      </a:r>
                      <a:endParaRPr lang="vi-VN" sz="2000" b="0" kern="1200" baseline="0" dirty="0">
                        <a:solidFill>
                          <a:srgbClr val="FF0000"/>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8CB6B711-2AB0-F2FE-B8B8-E6D6581A7BE7}"/>
              </a:ext>
            </a:extLst>
          </p:cNvPr>
          <p:cNvSpPr txBox="1"/>
          <p:nvPr/>
        </p:nvSpPr>
        <p:spPr>
          <a:xfrm>
            <a:off x="1021257" y="613860"/>
            <a:ext cx="748517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a:t>
            </a:r>
            <a:r>
              <a:rPr lang="en-US" sz="2400" b="1" spc="-20">
                <a:solidFill>
                  <a:srgbClr val="100717"/>
                </a:solidFill>
                <a:latin typeface="Times New Roman" panose="02020603050405020304" pitchFamily="18" charset="0"/>
                <a:cs typeface="Times New Roman" panose="02020603050405020304" pitchFamily="18" charset="0"/>
              </a:rPr>
              <a:t>Hoạt động hỗ trợ tiêu thụ nông sản</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215954514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6FE299-8573-1A4B-3C63-313A94891E7F}"/>
              </a:ext>
            </a:extLst>
          </p:cNvPr>
          <p:cNvGrpSpPr>
            <a:grpSpLocks/>
          </p:cNvGrpSpPr>
          <p:nvPr/>
        </p:nvGrpSpPr>
        <p:grpSpPr>
          <a:xfrm>
            <a:off x="8931232" y="1815933"/>
            <a:ext cx="2998735" cy="1678297"/>
            <a:chOff x="5344188" y="615842"/>
            <a:chExt cx="2327323" cy="954635"/>
          </a:xfrm>
        </p:grpSpPr>
        <p:grpSp>
          <p:nvGrpSpPr>
            <p:cNvPr id="28" name="Group 27">
              <a:extLst>
                <a:ext uri="{FF2B5EF4-FFF2-40B4-BE49-F238E27FC236}">
                  <a16:creationId xmlns:a16="http://schemas.microsoft.com/office/drawing/2014/main" id="{0B90EE65-5738-4626-8A22-5E90379DC67A}"/>
                </a:ext>
              </a:extLst>
            </p:cNvPr>
            <p:cNvGrpSpPr>
              <a:grpSpLocks/>
            </p:cNvGrpSpPr>
            <p:nvPr/>
          </p:nvGrpSpPr>
          <p:grpSpPr>
            <a:xfrm>
              <a:off x="5344188" y="615842"/>
              <a:ext cx="2327323" cy="954635"/>
              <a:chOff x="2466519" y="326131"/>
              <a:chExt cx="2976909" cy="1381499"/>
            </a:xfrm>
          </p:grpSpPr>
          <p:sp>
            <p:nvSpPr>
              <p:cNvPr id="26" name="Rectangle 25">
                <a:extLst>
                  <a:ext uri="{FF2B5EF4-FFF2-40B4-BE49-F238E27FC236}">
                    <a16:creationId xmlns:a16="http://schemas.microsoft.com/office/drawing/2014/main" id="{E4C1109C-E907-4891-AAC9-9B2777BED936}"/>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27" name="Rectangle 26">
                <a:extLst>
                  <a:ext uri="{FF2B5EF4-FFF2-40B4-BE49-F238E27FC236}">
                    <a16:creationId xmlns:a16="http://schemas.microsoft.com/office/drawing/2014/main" id="{DED54E44-91A3-49A6-8236-3EFCF1989608}"/>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9" name="Google Shape;2624;p37">
              <a:extLst>
                <a:ext uri="{FF2B5EF4-FFF2-40B4-BE49-F238E27FC236}">
                  <a16:creationId xmlns:a16="http://schemas.microsoft.com/office/drawing/2014/main" id="{7264A84C-57F7-F74D-C532-6F7E2AD94E1E}"/>
                </a:ext>
              </a:extLst>
            </p:cNvPr>
            <p:cNvSpPr txBox="1">
              <a:spLocks/>
            </p:cNvSpPr>
            <p:nvPr/>
          </p:nvSpPr>
          <p:spPr>
            <a:xfrm>
              <a:off x="5674126" y="658400"/>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1.154</a:t>
              </a:r>
              <a:r>
                <a:rPr lang="en-US" sz="3200" b="1">
                  <a:latin typeface="Times New Roman" panose="02020603050405020304" pitchFamily="18" charset="0"/>
                  <a:ea typeface="Roboto"/>
                  <a:cs typeface="Times New Roman" panose="02020603050405020304" pitchFamily="18" charset="0"/>
                  <a:sym typeface="Roboto"/>
                </a:rPr>
                <a:t> </a:t>
              </a:r>
              <a:r>
                <a:rPr lang="en-US"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3" name="Google Shape;2623;p37">
              <a:extLst>
                <a:ext uri="{FF2B5EF4-FFF2-40B4-BE49-F238E27FC236}">
                  <a16:creationId xmlns:a16="http://schemas.microsoft.com/office/drawing/2014/main" id="{30203544-5CA4-077B-B78C-B19B96F8FC77}"/>
                </a:ext>
              </a:extLst>
            </p:cNvPr>
            <p:cNvSpPr txBox="1">
              <a:spLocks/>
            </p:cNvSpPr>
            <p:nvPr/>
          </p:nvSpPr>
          <p:spPr>
            <a:xfrm>
              <a:off x="5795546" y="1019198"/>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a:t>
              </a:r>
              <a:r>
                <a:rPr lang="vi-VN" sz="1600" b="1" dirty="0">
                  <a:solidFill>
                    <a:schemeClr val="dk1"/>
                  </a:solidFill>
                  <a:latin typeface="Times New Roman" panose="02020603050405020304" pitchFamily="18" charset="0"/>
                  <a:ea typeface="Roboto"/>
                  <a:cs typeface="Times New Roman" panose="02020603050405020304" pitchFamily="18" charset="0"/>
                  <a:sym typeface="Roboto"/>
                </a:rPr>
                <a:t>xuất</a:t>
              </a:r>
              <a:r>
                <a:rPr lang="en" sz="1600" b="1" dirty="0">
                  <a:solidFill>
                    <a:schemeClr val="dk1"/>
                  </a:solidFill>
                  <a:latin typeface="Times New Roman" panose="02020603050405020304" pitchFamily="18" charset="0"/>
                  <a:ea typeface="Roboto"/>
                  <a:cs typeface="Times New Roman" panose="02020603050405020304" pitchFamily="18" charset="0"/>
                  <a:sym typeface="Roboto"/>
                </a:rPr>
                <a:t>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133"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6,4 %</a:t>
              </a:r>
              <a:endParaRPr lang="en-US" sz="2133"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4" name="Isosceles Triangle 43">
              <a:extLst>
                <a:ext uri="{FF2B5EF4-FFF2-40B4-BE49-F238E27FC236}">
                  <a16:creationId xmlns:a16="http://schemas.microsoft.com/office/drawing/2014/main" id="{50C95BBD-E23A-B1B8-65E6-50F0672F1BF9}"/>
                </a:ext>
              </a:extLst>
            </p:cNvPr>
            <p:cNvSpPr>
              <a:spLocks/>
            </p:cNvSpPr>
            <p:nvPr/>
          </p:nvSpPr>
          <p:spPr>
            <a:xfrm rot="10800000">
              <a:off x="6047804" y="126389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a:extLst>
              <a:ext uri="{FF2B5EF4-FFF2-40B4-BE49-F238E27FC236}">
                <a16:creationId xmlns:a16="http://schemas.microsoft.com/office/drawing/2014/main" id="{E56EEAD7-BA7C-5393-023B-57E291DB0A7A}"/>
              </a:ext>
            </a:extLst>
          </p:cNvPr>
          <p:cNvGrpSpPr>
            <a:grpSpLocks/>
          </p:cNvGrpSpPr>
          <p:nvPr/>
        </p:nvGrpSpPr>
        <p:grpSpPr>
          <a:xfrm>
            <a:off x="8907977" y="4281108"/>
            <a:ext cx="3004390" cy="1890652"/>
            <a:chOff x="5346834" y="2051588"/>
            <a:chExt cx="2324678" cy="934772"/>
          </a:xfrm>
        </p:grpSpPr>
        <p:grpSp>
          <p:nvGrpSpPr>
            <p:cNvPr id="40" name="Group 39">
              <a:extLst>
                <a:ext uri="{FF2B5EF4-FFF2-40B4-BE49-F238E27FC236}">
                  <a16:creationId xmlns:a16="http://schemas.microsoft.com/office/drawing/2014/main" id="{BE3E5856-2A5B-1525-172D-221374DB900C}"/>
                </a:ext>
              </a:extLst>
            </p:cNvPr>
            <p:cNvGrpSpPr>
              <a:grpSpLocks/>
            </p:cNvGrpSpPr>
            <p:nvPr/>
          </p:nvGrpSpPr>
          <p:grpSpPr>
            <a:xfrm>
              <a:off x="5346834" y="2051588"/>
              <a:ext cx="2324678" cy="912070"/>
              <a:chOff x="2466519" y="326131"/>
              <a:chExt cx="2976909" cy="1381499"/>
            </a:xfrm>
          </p:grpSpPr>
          <p:sp>
            <p:nvSpPr>
              <p:cNvPr id="41" name="Rectangle 40">
                <a:extLst>
                  <a:ext uri="{FF2B5EF4-FFF2-40B4-BE49-F238E27FC236}">
                    <a16:creationId xmlns:a16="http://schemas.microsoft.com/office/drawing/2014/main" id="{F77FA335-6173-114D-DB59-E0B0D744875D}"/>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n w="28575">
                    <a:solidFill>
                      <a:schemeClr val="accent3"/>
                    </a:solidFill>
                  </a:ln>
                </a:endParaRPr>
              </a:p>
            </p:txBody>
          </p:sp>
          <p:sp>
            <p:nvSpPr>
              <p:cNvPr id="42" name="Rectangle 41">
                <a:extLst>
                  <a:ext uri="{FF2B5EF4-FFF2-40B4-BE49-F238E27FC236}">
                    <a16:creationId xmlns:a16="http://schemas.microsoft.com/office/drawing/2014/main" id="{9BF3F1D0-FD69-04F3-1CB0-90127AAFA987}"/>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38" name="Google Shape;2624;p37">
              <a:extLst>
                <a:ext uri="{FF2B5EF4-FFF2-40B4-BE49-F238E27FC236}">
                  <a16:creationId xmlns:a16="http://schemas.microsoft.com/office/drawing/2014/main" id="{E99E09BE-73DB-3EA0-743A-B6780F7EC077}"/>
                </a:ext>
              </a:extLst>
            </p:cNvPr>
            <p:cNvSpPr txBox="1">
              <a:spLocks/>
            </p:cNvSpPr>
            <p:nvPr/>
          </p:nvSpPr>
          <p:spPr>
            <a:xfrm>
              <a:off x="5675100" y="2100957"/>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321,9</a:t>
              </a:r>
              <a:r>
                <a:rPr lang="en-US" sz="3200" b="1">
                  <a:latin typeface="Times New Roman" panose="02020603050405020304" pitchFamily="18" charset="0"/>
                  <a:ea typeface="Roboto"/>
                  <a:cs typeface="Times New Roman" panose="02020603050405020304" pitchFamily="18" charset="0"/>
                  <a:sym typeface="Roboto"/>
                </a:rPr>
                <a:t> </a:t>
              </a:r>
              <a:r>
                <a:rPr lang="en-US" sz="1200"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a:t>
              </a:r>
              <a:r>
                <a:rPr lang="en-US" sz="1200" b="1" dirty="0">
                  <a:solidFill>
                    <a:schemeClr val="accent6">
                      <a:lumMod val="50000"/>
                    </a:schemeClr>
                  </a:solidFill>
                  <a:latin typeface="Times New Roman" panose="02020603050405020304" pitchFamily="18" charset="0"/>
                  <a:ea typeface="Roboto"/>
                  <a:cs typeface="Times New Roman" panose="02020603050405020304" pitchFamily="18" charset="0"/>
                  <a:sym typeface="Roboto"/>
                </a:rPr>
                <a:t>USD</a:t>
              </a:r>
              <a:endParaRPr lang="en-US" sz="1600" dirty="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7" name="Google Shape;2623;p37">
              <a:extLst>
                <a:ext uri="{FF2B5EF4-FFF2-40B4-BE49-F238E27FC236}">
                  <a16:creationId xmlns:a16="http://schemas.microsoft.com/office/drawing/2014/main" id="{819C62AF-660F-4A4C-8D60-DED895CA4F86}"/>
                </a:ext>
              </a:extLst>
            </p:cNvPr>
            <p:cNvSpPr txBox="1">
              <a:spLocks/>
            </p:cNvSpPr>
            <p:nvPr/>
          </p:nvSpPr>
          <p:spPr>
            <a:xfrm>
              <a:off x="5896459" y="2440216"/>
              <a:ext cx="1553081" cy="546144"/>
            </a:xfrm>
            <a:prstGeom prst="rect">
              <a:avLst/>
            </a:prstGeom>
            <a:noFill/>
            <a:ln>
              <a:noFill/>
            </a:ln>
          </p:spPr>
          <p:txBody>
            <a:bodyPr spcFirstLastPara="1" wrap="square" lIns="91425" tIns="91425" rIns="91425" bIns="91425" anchor="ctr" anchorCtr="0">
              <a:noAutofit/>
            </a:bodyPr>
            <a:lstStyle/>
            <a:p>
              <a:pPr algn="ctr"/>
              <a:r>
                <a:rPr lang="en" sz="1600" b="1" dirty="0">
                  <a:solidFill>
                    <a:schemeClr val="dk1"/>
                  </a:solidFill>
                  <a:latin typeface="Times New Roman" panose="02020603050405020304" pitchFamily="18" charset="0"/>
                  <a:ea typeface="Roboto"/>
                  <a:cs typeface="Times New Roman" panose="02020603050405020304" pitchFamily="18" charset="0"/>
                  <a:sym typeface="Roboto"/>
                </a:rPr>
                <a:t>Kim ngạch nhập khẩu</a:t>
              </a:r>
            </a:p>
            <a:p>
              <a:pPr algn="ctr"/>
              <a:r>
                <a:rPr lang="en" sz="1200" baseline="30000" dirty="0">
                  <a:solidFill>
                    <a:schemeClr val="dk1"/>
                  </a:solidFill>
                  <a:latin typeface="+mj-lt"/>
                  <a:ea typeface="Roboto"/>
                  <a:cs typeface="Roboto"/>
                  <a:sym typeface="Roboto"/>
                </a:rPr>
                <a:t>_________________________</a:t>
              </a:r>
            </a:p>
            <a:p>
              <a:pPr algn="ctr" defTabSz="914377">
                <a:defRPr/>
              </a:pPr>
              <a:r>
                <a:rPr lang="en-US" sz="2400"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8,8%</a:t>
              </a:r>
              <a:endParaRPr lang="en-US" sz="2400" b="1" dirty="0">
                <a:latin typeface="Arial" panose="020B0604020202020204" pitchFamily="34" charset="0"/>
                <a:cs typeface="Arial" panose="020B0604020202020204" pitchFamily="34" charset="0"/>
              </a:endParaRPr>
            </a:p>
            <a:p>
              <a:pPr algn="ctr"/>
              <a:endParaRPr sz="1200" dirty="0">
                <a:solidFill>
                  <a:schemeClr val="dk1"/>
                </a:solidFill>
                <a:latin typeface="+mj-lt"/>
                <a:ea typeface="Roboto"/>
                <a:cs typeface="Roboto"/>
                <a:sym typeface="Roboto"/>
              </a:endParaRPr>
            </a:p>
          </p:txBody>
        </p:sp>
        <p:sp>
          <p:nvSpPr>
            <p:cNvPr id="45" name="Isosceles Triangle 44">
              <a:extLst>
                <a:ext uri="{FF2B5EF4-FFF2-40B4-BE49-F238E27FC236}">
                  <a16:creationId xmlns:a16="http://schemas.microsoft.com/office/drawing/2014/main" id="{CFBD9A4B-0FDC-858C-D3AD-8AD513C11683}"/>
                </a:ext>
              </a:extLst>
            </p:cNvPr>
            <p:cNvSpPr>
              <a:spLocks/>
            </p:cNvSpPr>
            <p:nvPr/>
          </p:nvSpPr>
          <p:spPr>
            <a:xfrm rot="10800000">
              <a:off x="6137876" y="266823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0" name="Picture 9" descr="A picture containing arrow&#10;&#10;Description automatically generated">
            <a:extLst>
              <a:ext uri="{FF2B5EF4-FFF2-40B4-BE49-F238E27FC236}">
                <a16:creationId xmlns:a16="http://schemas.microsoft.com/office/drawing/2014/main" id="{1E5AC274-1FDC-ED10-46A7-61EEC50075A0}"/>
              </a:ext>
            </a:extLst>
          </p:cNvPr>
          <p:cNvPicPr>
            <a:picLocks noChangeAspect="1"/>
          </p:cNvPicPr>
          <p:nvPr/>
        </p:nvPicPr>
        <p:blipFill>
          <a:blip r:embed="rId3"/>
          <a:stretch>
            <a:fillRect/>
          </a:stretch>
        </p:blipFill>
        <p:spPr>
          <a:xfrm>
            <a:off x="7116066" y="4265366"/>
            <a:ext cx="1677311" cy="181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FCB53AA-6BFD-342E-CE53-282CBE00B9C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26393" y="1830093"/>
            <a:ext cx="1675002" cy="1652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03B4ABF-B441-1F98-8475-ADC2F5108218}"/>
              </a:ext>
            </a:extLst>
          </p:cNvPr>
          <p:cNvSpPr txBox="1"/>
          <p:nvPr/>
        </p:nvSpPr>
        <p:spPr>
          <a:xfrm>
            <a:off x="735110" y="217768"/>
            <a:ext cx="6796060" cy="492443"/>
          </a:xfrm>
          <a:prstGeom prst="rect">
            <a:avLst/>
          </a:prstGeom>
          <a:noFill/>
        </p:spPr>
        <p:txBody>
          <a:bodyPr wrap="square">
            <a:spAutoFit/>
          </a:bodyPr>
          <a:lstStyle/>
          <a:p>
            <a:pPr>
              <a:lnSpc>
                <a:spcPct val="100000"/>
              </a:lnSpc>
            </a:pPr>
            <a:r>
              <a:rPr lang="vi-VN" sz="2600" b="1">
                <a:latin typeface="+mj-lt"/>
                <a:cs typeface="Arial" panose="020B0604020202020204" pitchFamily="34" charset="0"/>
              </a:rPr>
              <a:t>3.</a:t>
            </a:r>
            <a:r>
              <a:rPr lang="vi-VN" sz="2600" b="1" dirty="0">
                <a:latin typeface="Times New Roman" panose="02020603050405020304" pitchFamily="18" charset="0"/>
                <a:cs typeface="Times New Roman" panose="02020603050405020304" pitchFamily="18" charset="0"/>
              </a:rPr>
              <a:t>3</a:t>
            </a:r>
            <a:r>
              <a:rPr lang="vi-VN" sz="2600" b="1">
                <a:latin typeface="+mj-lt"/>
                <a:cs typeface="Arial" panose="020B0604020202020204" pitchFamily="34" charset="0"/>
              </a:rPr>
              <a:t>. </a:t>
            </a:r>
            <a:r>
              <a:rPr lang="en-US" sz="2600" b="1" spc="-20" dirty="0" err="1">
                <a:solidFill>
                  <a:srgbClr val="100717"/>
                </a:solidFill>
                <a:latin typeface="Times New Roman" panose="02020603050405020304" pitchFamily="18" charset="0"/>
                <a:cs typeface="Times New Roman" panose="02020603050405020304" pitchFamily="18" charset="0"/>
              </a:rPr>
              <a:t>Xuất</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Nhập</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khẩu</a:t>
            </a:r>
            <a:endParaRPr lang="vi-VN" sz="2600" b="1" dirty="0">
              <a:latin typeface="+mj-lt"/>
              <a:cs typeface="Arial" panose="020B0604020202020204" pitchFamily="34" charset="0"/>
            </a:endParaRPr>
          </a:p>
        </p:txBody>
      </p:sp>
      <p:sp>
        <p:nvSpPr>
          <p:cNvPr id="5" name="TextBox 4">
            <a:extLst>
              <a:ext uri="{FF2B5EF4-FFF2-40B4-BE49-F238E27FC236}">
                <a16:creationId xmlns:a16="http://schemas.microsoft.com/office/drawing/2014/main" id="{C2599812-EB40-ACB8-B7E9-854982AAC6B7}"/>
              </a:ext>
            </a:extLst>
          </p:cNvPr>
          <p:cNvSpPr txBox="1"/>
          <p:nvPr/>
        </p:nvSpPr>
        <p:spPr>
          <a:xfrm>
            <a:off x="1715152" y="756068"/>
            <a:ext cx="6796060" cy="461665"/>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a)</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Xuất</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Nhập</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khẩu</a:t>
            </a:r>
            <a:endParaRPr lang="vi-VN" sz="2400" b="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8C111DB2-3155-8868-4AD6-91C52E56A6E9}"/>
              </a:ext>
            </a:extLst>
          </p:cNvPr>
          <p:cNvGraphicFramePr>
            <a:graphicFrameLocks noGrp="1"/>
          </p:cNvGraphicFramePr>
          <p:nvPr>
            <p:extLst>
              <p:ext uri="{D42A27DB-BD31-4B8C-83A1-F6EECF244321}">
                <p14:modId xmlns:p14="http://schemas.microsoft.com/office/powerpoint/2010/main" val="3492730416"/>
              </p:ext>
            </p:extLst>
          </p:nvPr>
        </p:nvGraphicFramePr>
        <p:xfrm>
          <a:off x="166892" y="1466238"/>
          <a:ext cx="6567159" cy="5829446"/>
        </p:xfrm>
        <a:graphic>
          <a:graphicData uri="http://schemas.openxmlformats.org/drawingml/2006/table">
            <a:tbl>
              <a:tblPr firstRow="1" bandRow="1"/>
              <a:tblGrid>
                <a:gridCol w="6567159">
                  <a:extLst>
                    <a:ext uri="{9D8B030D-6E8A-4147-A177-3AD203B41FA5}">
                      <a16:colId xmlns:a16="http://schemas.microsoft.com/office/drawing/2014/main" val="3655493598"/>
                    </a:ext>
                  </a:extLst>
                </a:gridCol>
              </a:tblGrid>
              <a:tr h="25783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200" b="0" kern="1200" dirty="0">
                          <a:solidFill>
                            <a:schemeClr val="dk1"/>
                          </a:solidFill>
                          <a:effectLst/>
                          <a:latin typeface="Times New Roman" panose="02020603050405020304" pitchFamily="18" charset="0"/>
                          <a:ea typeface="+mn-ea"/>
                          <a:cs typeface="Times New Roman" panose="02020603050405020304" pitchFamily="18" charset="0"/>
                        </a:rPr>
                        <a:t>Hoạt động xuất </a:t>
                      </a:r>
                      <a:r>
                        <a:rPr lang="nl-NL" sz="2200" b="0" kern="1200">
                          <a:solidFill>
                            <a:schemeClr val="dk1"/>
                          </a:solidFill>
                          <a:effectLst/>
                          <a:latin typeface="Times New Roman" panose="02020603050405020304" pitchFamily="18" charset="0"/>
                          <a:ea typeface="+mn-ea"/>
                          <a:cs typeface="Times New Roman" panose="02020603050405020304" pitchFamily="18" charset="0"/>
                        </a:rPr>
                        <a:t>khẩu </a:t>
                      </a:r>
                      <a:r>
                        <a:rPr lang="vi-VN" sz="2200" b="0" kern="1200">
                          <a:solidFill>
                            <a:schemeClr val="dk1"/>
                          </a:solidFill>
                          <a:effectLst/>
                          <a:latin typeface="Times New Roman" panose="02020603050405020304" pitchFamily="18" charset="0"/>
                          <a:ea typeface="+mn-ea"/>
                          <a:cs typeface="Times New Roman" panose="02020603050405020304" pitchFamily="18" charset="0"/>
                        </a:rPr>
                        <a:t>có nhiều khởi sắc trong quý III/2023 khi các doanh nghiệp nhận được nhiều đơn hàng hơn.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kern="1200">
                          <a:solidFill>
                            <a:schemeClr val="dk1"/>
                          </a:solidFill>
                          <a:effectLst/>
                          <a:latin typeface="Times New Roman" panose="02020603050405020304" pitchFamily="18" charset="0"/>
                          <a:ea typeface="+mn-ea"/>
                          <a:cs typeface="Times New Roman" panose="02020603050405020304" pitchFamily="18" charset="0"/>
                        </a:rPr>
                        <a:t>Giá trị xuất khẩu tháng sau đều tăng so với tháng trước liền kề. Trong tháng tháng 9 đạt khoảng 150,3 triệu USD; tăng 1% so với tháng 8/2023 và tăng 37,2% so với cùng kỳ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kern="1200">
                          <a:solidFill>
                            <a:schemeClr val="dk1"/>
                          </a:solidFill>
                          <a:effectLst/>
                          <a:latin typeface="Times New Roman" panose="02020603050405020304" pitchFamily="18" charset="0"/>
                          <a:ea typeface="+mn-ea"/>
                          <a:cs typeface="Times New Roman" panose="02020603050405020304" pitchFamily="18" charset="0"/>
                        </a:rPr>
                        <a:t>Tính chung 9 tháng, giá trị xuất khẩu đạt 1,15 tỷ USD; giảm 6,4% so với cùng kỳ. Trong đó giảm mạnh là hàng thủy sản (giảm 30,8%); sản phẩm gỗ (giảm 26,7%); sản phẩm từ chất dẻo (giảm 23%)...</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200" b="0" kern="1200">
                          <a:solidFill>
                            <a:schemeClr val="dk1"/>
                          </a:solidFill>
                          <a:effectLst/>
                          <a:latin typeface="Times New Roman" panose="02020603050405020304" pitchFamily="18" charset="0"/>
                          <a:ea typeface="+mn-ea"/>
                          <a:cs typeface="Times New Roman" panose="02020603050405020304" pitchFamily="18" charset="0"/>
                        </a:rPr>
                        <a:t>Tuy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nhiên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nhóm hàng tăng so với cùng kỳ</a:t>
                      </a:r>
                      <a:r>
                        <a:rPr lang="vi-VN" sz="2200" b="0" kern="1200">
                          <a:solidFill>
                            <a:schemeClr val="dk1"/>
                          </a:solidFill>
                          <a:effectLst/>
                          <a:latin typeface="Times New Roman" panose="02020603050405020304" pitchFamily="18" charset="0"/>
                          <a:ea typeface="+mn-ea"/>
                          <a:cs typeface="Times New Roman" panose="02020603050405020304" pitchFamily="18" charset="0"/>
                        </a:rPr>
                        <a:t>: Hàng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dệt may </a:t>
                      </a:r>
                      <a:r>
                        <a:rPr lang="en-US" sz="22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200" b="0" kern="1200">
                          <a:solidFill>
                            <a:schemeClr val="dk1"/>
                          </a:solidFill>
                          <a:effectLst/>
                          <a:latin typeface="Times New Roman" panose="02020603050405020304" pitchFamily="18" charset="0"/>
                          <a:ea typeface="+mn-ea"/>
                          <a:cs typeface="Times New Roman" panose="02020603050405020304" pitchFamily="18" charset="0"/>
                        </a:rPr>
                        <a:t> </a:t>
                      </a:r>
                      <a:r>
                        <a:rPr lang="vi-VN" sz="2200" b="0" kern="1200">
                          <a:solidFill>
                            <a:schemeClr val="dk1"/>
                          </a:solidFill>
                          <a:effectLst/>
                          <a:latin typeface="Times New Roman" panose="02020603050405020304" pitchFamily="18" charset="0"/>
                          <a:ea typeface="+mn-ea"/>
                          <a:cs typeface="Times New Roman" panose="02020603050405020304" pitchFamily="18" charset="0"/>
                        </a:rPr>
                        <a:t>24,2%; gỗ tăng 3,1%; gạo tăng 55%...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so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200" b="0" kern="1200">
                          <a:solidFill>
                            <a:schemeClr val="dk1"/>
                          </a:solidFill>
                          <a:effectLst/>
                          <a:latin typeface="Times New Roman" panose="02020603050405020304" pitchFamily="18" charset="0"/>
                          <a:ea typeface="+mn-ea"/>
                          <a:cs typeface="Times New Roman" panose="02020603050405020304" pitchFamily="18" charset="0"/>
                        </a:rPr>
                        <a:t>. </a:t>
                      </a: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586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37499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B4ABF-B441-1F98-8475-ADC2F5108218}"/>
              </a:ext>
            </a:extLst>
          </p:cNvPr>
          <p:cNvSpPr txBox="1"/>
          <p:nvPr/>
        </p:nvSpPr>
        <p:spPr>
          <a:xfrm>
            <a:off x="735110" y="217768"/>
            <a:ext cx="6796060" cy="492443"/>
          </a:xfrm>
          <a:prstGeom prst="rect">
            <a:avLst/>
          </a:prstGeom>
          <a:noFill/>
        </p:spPr>
        <p:txBody>
          <a:bodyPr wrap="square">
            <a:spAutoFit/>
          </a:bodyPr>
          <a:lstStyle/>
          <a:p>
            <a:pPr>
              <a:lnSpc>
                <a:spcPct val="100000"/>
              </a:lnSpc>
            </a:pPr>
            <a:r>
              <a:rPr lang="vi-VN" sz="2600" b="1">
                <a:latin typeface="+mj-lt"/>
                <a:cs typeface="Arial" panose="020B0604020202020204" pitchFamily="34" charset="0"/>
              </a:rPr>
              <a:t>3.</a:t>
            </a:r>
            <a:r>
              <a:rPr lang="vi-VN" sz="2600" b="1" dirty="0">
                <a:latin typeface="Times New Roman" panose="02020603050405020304" pitchFamily="18" charset="0"/>
                <a:cs typeface="Times New Roman" panose="02020603050405020304" pitchFamily="18" charset="0"/>
              </a:rPr>
              <a:t>3</a:t>
            </a:r>
            <a:r>
              <a:rPr lang="vi-VN" sz="2600" b="1">
                <a:latin typeface="+mj-lt"/>
                <a:cs typeface="Arial" panose="020B0604020202020204" pitchFamily="34" charset="0"/>
              </a:rPr>
              <a:t>. </a:t>
            </a:r>
            <a:r>
              <a:rPr lang="en-US" sz="2600" b="1" spc="-20" dirty="0" err="1">
                <a:solidFill>
                  <a:srgbClr val="100717"/>
                </a:solidFill>
                <a:latin typeface="Times New Roman" panose="02020603050405020304" pitchFamily="18" charset="0"/>
                <a:cs typeface="Times New Roman" panose="02020603050405020304" pitchFamily="18" charset="0"/>
              </a:rPr>
              <a:t>Xuất</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Nhập</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khẩu</a:t>
            </a:r>
            <a:endParaRPr lang="vi-VN" sz="2600" b="1" dirty="0">
              <a:latin typeface="+mj-lt"/>
              <a:cs typeface="Arial" panose="020B0604020202020204" pitchFamily="34" charset="0"/>
            </a:endParaRPr>
          </a:p>
        </p:txBody>
      </p:sp>
      <p:sp>
        <p:nvSpPr>
          <p:cNvPr id="5" name="TextBox 4">
            <a:extLst>
              <a:ext uri="{FF2B5EF4-FFF2-40B4-BE49-F238E27FC236}">
                <a16:creationId xmlns:a16="http://schemas.microsoft.com/office/drawing/2014/main" id="{C2599812-EB40-ACB8-B7E9-854982AAC6B7}"/>
              </a:ext>
            </a:extLst>
          </p:cNvPr>
          <p:cNvSpPr txBox="1"/>
          <p:nvPr/>
        </p:nvSpPr>
        <p:spPr>
          <a:xfrm>
            <a:off x="1715152" y="756068"/>
            <a:ext cx="6796060" cy="461665"/>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a)</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Xuất</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Nhập</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khẩu</a:t>
            </a:r>
            <a:endParaRPr lang="vi-VN" sz="2400" b="1" dirty="0">
              <a:latin typeface="Times New Roman" panose="02020603050405020304" pitchFamily="18" charset="0"/>
              <a:cs typeface="Times New Roman" panose="02020603050405020304" pitchFamily="18" charset="0"/>
            </a:endParaRPr>
          </a:p>
        </p:txBody>
      </p:sp>
      <p:graphicFrame>
        <p:nvGraphicFramePr>
          <p:cNvPr id="2" name="Chart 1">
            <a:extLst>
              <a:ext uri="{FF2B5EF4-FFF2-40B4-BE49-F238E27FC236}">
                <a16:creationId xmlns:a16="http://schemas.microsoft.com/office/drawing/2014/main" id="{845FD6AD-4192-2754-844F-3912596E53A8}"/>
              </a:ext>
            </a:extLst>
          </p:cNvPr>
          <p:cNvGraphicFramePr>
            <a:graphicFrameLocks/>
          </p:cNvGraphicFramePr>
          <p:nvPr>
            <p:extLst>
              <p:ext uri="{D42A27DB-BD31-4B8C-83A1-F6EECF244321}">
                <p14:modId xmlns:p14="http://schemas.microsoft.com/office/powerpoint/2010/main" val="1088473303"/>
              </p:ext>
            </p:extLst>
          </p:nvPr>
        </p:nvGraphicFramePr>
        <p:xfrm>
          <a:off x="4957893" y="1610686"/>
          <a:ext cx="7168973" cy="47062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id="{1AB8787A-1FEA-32E8-0574-EE49DE59D798}"/>
              </a:ext>
            </a:extLst>
          </p:cNvPr>
          <p:cNvGraphicFramePr>
            <a:graphicFrameLocks noGrp="1"/>
          </p:cNvGraphicFramePr>
          <p:nvPr>
            <p:extLst>
              <p:ext uri="{D42A27DB-BD31-4B8C-83A1-F6EECF244321}">
                <p14:modId xmlns:p14="http://schemas.microsoft.com/office/powerpoint/2010/main" val="3324305306"/>
              </p:ext>
            </p:extLst>
          </p:nvPr>
        </p:nvGraphicFramePr>
        <p:xfrm>
          <a:off x="261312" y="1783707"/>
          <a:ext cx="4541966" cy="4602480"/>
        </p:xfrm>
        <a:graphic>
          <a:graphicData uri="http://schemas.openxmlformats.org/drawingml/2006/table">
            <a:tbl>
              <a:tblPr firstRow="1" bandRow="1"/>
              <a:tblGrid>
                <a:gridCol w="4541966">
                  <a:extLst>
                    <a:ext uri="{9D8B030D-6E8A-4147-A177-3AD203B41FA5}">
                      <a16:colId xmlns:a16="http://schemas.microsoft.com/office/drawing/2014/main" val="3655493598"/>
                    </a:ext>
                  </a:extLst>
                </a:gridCol>
              </a:tblGrid>
              <a:tr h="20643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kern="1200">
                          <a:solidFill>
                            <a:schemeClr val="dk1"/>
                          </a:solidFill>
                          <a:effectLst/>
                          <a:latin typeface="Times New Roman" panose="02020603050405020304" pitchFamily="18" charset="0"/>
                          <a:ea typeface="+mn-ea"/>
                          <a:cs typeface="Times New Roman" panose="02020603050405020304" pitchFamily="18" charset="0"/>
                        </a:rPr>
                        <a:t>Giá trị xuất khẩu có xu hướng tăng mạnh trong tháng 8 và tháng 9</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kern="1200">
                          <a:solidFill>
                            <a:schemeClr val="dk1"/>
                          </a:solidFill>
                          <a:effectLst/>
                          <a:latin typeface="Times New Roman" panose="02020603050405020304" pitchFamily="18" charset="0"/>
                          <a:ea typeface="+mn-ea"/>
                          <a:cs typeface="Times New Roman" panose="02020603050405020304" pitchFamily="18" charset="0"/>
                        </a:rPr>
                        <a:t>Tổng kim ngạch xuất khẩu quý III tăng 16,31% so với quý II năm 2023 (quý III đạt 420,2 triệu USD; quý II đạt 361,3 triệu USD)</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kern="1200">
                          <a:solidFill>
                            <a:schemeClr val="dk1"/>
                          </a:solidFill>
                          <a:effectLst/>
                          <a:latin typeface="Times New Roman" panose="02020603050405020304" pitchFamily="18" charset="0"/>
                          <a:ea typeface="+mn-ea"/>
                          <a:cs typeface="Times New Roman" panose="02020603050405020304" pitchFamily="18" charset="0"/>
                        </a:rPr>
                        <a:t>Để đạt được kế hoạch Xuất khẩu cả năm 2023 (1,6 tỷ USD), kim ngạch xuất khẩu trung bình mỗi tháng trong quý IV/2023 phải đạt mức tối thiểu là 149 triệu USD/tháng</a:t>
                      </a: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698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2698442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1F7B89A-950B-BCEA-7B34-24C31F06EEAE}"/>
              </a:ext>
            </a:extLst>
          </p:cNvPr>
          <p:cNvSpPr txBox="1"/>
          <p:nvPr/>
        </p:nvSpPr>
        <p:spPr>
          <a:xfrm>
            <a:off x="459718" y="63500"/>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 KẾT QUẢ THỰC HIỆN 9 THÁNG ĐẦU NĂM 2023</a:t>
            </a:r>
          </a:p>
        </p:txBody>
      </p:sp>
      <p:sp>
        <p:nvSpPr>
          <p:cNvPr id="4" name="TextBox 3">
            <a:extLst>
              <a:ext uri="{FF2B5EF4-FFF2-40B4-BE49-F238E27FC236}">
                <a16:creationId xmlns:a16="http://schemas.microsoft.com/office/drawing/2014/main" id="{F2F47907-BFA6-9C9C-7410-0773243570E0}"/>
              </a:ext>
            </a:extLst>
          </p:cNvPr>
          <p:cNvSpPr txBox="1"/>
          <p:nvPr/>
        </p:nvSpPr>
        <p:spPr>
          <a:xfrm>
            <a:off x="986881" y="506283"/>
            <a:ext cx="505039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CHUNG TOÀN TỈNH</a:t>
            </a:r>
          </a:p>
        </p:txBody>
      </p:sp>
      <p:sp>
        <p:nvSpPr>
          <p:cNvPr id="5" name="TextBox 4">
            <a:extLst>
              <a:ext uri="{FF2B5EF4-FFF2-40B4-BE49-F238E27FC236}">
                <a16:creationId xmlns:a16="http://schemas.microsoft.com/office/drawing/2014/main" id="{85B0C6AB-4906-5932-12D4-5FAF7DC72C97}"/>
              </a:ext>
            </a:extLst>
          </p:cNvPr>
          <p:cNvSpPr txBox="1"/>
          <p:nvPr/>
        </p:nvSpPr>
        <p:spPr>
          <a:xfrm>
            <a:off x="1333387" y="946122"/>
            <a:ext cx="748344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Thực hiện chỉ tiêu HĐND và UBND tỉnh giao</a:t>
            </a:r>
          </a:p>
        </p:txBody>
      </p:sp>
      <p:graphicFrame>
        <p:nvGraphicFramePr>
          <p:cNvPr id="2" name="Object 1">
            <a:extLst>
              <a:ext uri="{FF2B5EF4-FFF2-40B4-BE49-F238E27FC236}">
                <a16:creationId xmlns:a16="http://schemas.microsoft.com/office/drawing/2014/main" id="{F8CFAB13-C69B-C0E4-201C-88ABCC8E8623}"/>
              </a:ext>
            </a:extLst>
          </p:cNvPr>
          <p:cNvGraphicFramePr>
            <a:graphicFrameLocks noChangeAspect="1"/>
          </p:cNvGraphicFramePr>
          <p:nvPr>
            <p:extLst>
              <p:ext uri="{D42A27DB-BD31-4B8C-83A1-F6EECF244321}">
                <p14:modId xmlns:p14="http://schemas.microsoft.com/office/powerpoint/2010/main" val="1988567529"/>
              </p:ext>
            </p:extLst>
          </p:nvPr>
        </p:nvGraphicFramePr>
        <p:xfrm>
          <a:off x="405473" y="1539744"/>
          <a:ext cx="11388394" cy="4575830"/>
        </p:xfrm>
        <a:graphic>
          <a:graphicData uri="http://schemas.openxmlformats.org/presentationml/2006/ole">
            <mc:AlternateContent xmlns:mc="http://schemas.openxmlformats.org/markup-compatibility/2006">
              <mc:Choice xmlns:v="urn:schemas-microsoft-com:vml" Requires="v">
                <p:oleObj name="Worksheet" r:id="rId3" imgW="14716080" imgH="5438802" progId="Excel.Sheet.12">
                  <p:embed/>
                </p:oleObj>
              </mc:Choice>
              <mc:Fallback>
                <p:oleObj name="Worksheet" r:id="rId3" imgW="14716080" imgH="5438802" progId="Excel.Sheet.12">
                  <p:embed/>
                  <p:pic>
                    <p:nvPicPr>
                      <p:cNvPr id="2" name="Object 1">
                        <a:extLst>
                          <a:ext uri="{FF2B5EF4-FFF2-40B4-BE49-F238E27FC236}">
                            <a16:creationId xmlns:a16="http://schemas.microsoft.com/office/drawing/2014/main" id="{F8CFAB13-C69B-C0E4-201C-88ABCC8E8623}"/>
                          </a:ext>
                        </a:extLst>
                      </p:cNvPr>
                      <p:cNvPicPr/>
                      <p:nvPr/>
                    </p:nvPicPr>
                    <p:blipFill>
                      <a:blip r:embed="rId4"/>
                      <a:stretch>
                        <a:fillRect/>
                      </a:stretch>
                    </p:blipFill>
                    <p:spPr>
                      <a:xfrm>
                        <a:off x="405473" y="1539744"/>
                        <a:ext cx="11388394" cy="4575830"/>
                      </a:xfrm>
                      <a:prstGeom prst="rect">
                        <a:avLst/>
                      </a:prstGeom>
                    </p:spPr>
                  </p:pic>
                </p:oleObj>
              </mc:Fallback>
            </mc:AlternateContent>
          </a:graphicData>
        </a:graphic>
      </p:graphicFrame>
    </p:spTree>
    <p:extLst>
      <p:ext uri="{BB962C8B-B14F-4D97-AF65-F5344CB8AC3E}">
        <p14:creationId xmlns:p14="http://schemas.microsoft.com/office/powerpoint/2010/main" val="1957643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1A9E6-F996-3FB7-C7FC-B00EAD0BEC37}"/>
              </a:ext>
            </a:extLst>
          </p:cNvPr>
          <p:cNvSpPr txBox="1"/>
          <p:nvPr/>
        </p:nvSpPr>
        <p:spPr>
          <a:xfrm>
            <a:off x="594029" y="249334"/>
            <a:ext cx="8457691" cy="461665"/>
          </a:xfrm>
          <a:prstGeom prst="rect">
            <a:avLst/>
          </a:prstGeom>
          <a:noFill/>
        </p:spPr>
        <p:txBody>
          <a:bodyPr wrap="square">
            <a:spAutoFit/>
          </a:bodyPr>
          <a:lstStyle/>
          <a:p>
            <a:pPr>
              <a:lnSpc>
                <a:spcPct val="100000"/>
              </a:lnSpc>
            </a:pPr>
            <a:r>
              <a:rPr lang="en-US" sz="2400" b="1" spc="-20" dirty="0">
                <a:solidFill>
                  <a:srgbClr val="100717"/>
                </a:solidFill>
                <a:latin typeface="Times New Roman" panose="02020603050405020304" pitchFamily="18" charset="0"/>
                <a:cs typeface="Times New Roman" panose="02020603050405020304" pitchFamily="18" charset="0"/>
              </a:rPr>
              <a:t>b</a:t>
            </a:r>
            <a:r>
              <a:rPr lang="en-US" sz="2400" b="1" spc="-20">
                <a:solidFill>
                  <a:srgbClr val="100717"/>
                </a:solidFill>
                <a:latin typeface="Times New Roman" panose="02020603050405020304" pitchFamily="18" charset="0"/>
                <a:cs typeface="Times New Roman" panose="02020603050405020304" pitchFamily="18" charset="0"/>
              </a:rPr>
              <a:t>) X</a:t>
            </a:r>
            <a:r>
              <a:rPr lang="en-US" sz="2400" b="1">
                <a:latin typeface="Times New Roman" panose="02020603050405020304" pitchFamily="18" charset="0"/>
                <a:cs typeface="Times New Roman" panose="02020603050405020304" pitchFamily="18" charset="0"/>
              </a:rPr>
              <a:t>uất khẩu (tt):</a:t>
            </a:r>
            <a:endParaRPr lang="vi-VN" sz="2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EEAB35B-95EE-9E95-CA06-D08BE6065423}"/>
              </a:ext>
            </a:extLst>
          </p:cNvPr>
          <p:cNvSpPr txBox="1"/>
          <p:nvPr/>
        </p:nvSpPr>
        <p:spPr>
          <a:xfrm>
            <a:off x="3279905" y="239471"/>
            <a:ext cx="8457691" cy="461665"/>
          </a:xfrm>
          <a:prstGeom prst="rect">
            <a:avLst/>
          </a:prstGeom>
          <a:noFill/>
        </p:spPr>
        <p:txBody>
          <a:bodyPr wrap="square">
            <a:spAutoFit/>
          </a:bodyPr>
          <a:lstStyle/>
          <a:p>
            <a:pPr>
              <a:lnSpc>
                <a:spcPct val="100000"/>
              </a:lnSpc>
            </a:pPr>
            <a:r>
              <a:rPr lang="en-US" sz="2400" b="1">
                <a:latin typeface="Times New Roman" panose="02020603050405020304" pitchFamily="18" charset="0"/>
                <a:cs typeface="Times New Roman" panose="02020603050405020304" pitchFamily="18" charset="0"/>
              </a:rPr>
              <a:t>Số liệu chia </a:t>
            </a:r>
            <a:r>
              <a:rPr lang="en-US" sz="2400" b="1" err="1">
                <a:latin typeface="Times New Roman" panose="02020603050405020304" pitchFamily="18" charset="0"/>
                <a:cs typeface="Times New Roman" panose="02020603050405020304" pitchFamily="18" charset="0"/>
              </a:rPr>
              <a:t>theo</a:t>
            </a:r>
            <a:r>
              <a:rPr lang="en-US" sz="2400" b="1">
                <a:latin typeface="Times New Roman" panose="02020603050405020304" pitchFamily="18" charset="0"/>
                <a:cs typeface="Times New Roman" panose="02020603050405020304" pitchFamily="18" charset="0"/>
              </a:rPr>
              <a:t> từng địa phương:</a:t>
            </a:r>
            <a:endParaRPr lang="vi-VN"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8DFFD5E0-FC7A-1AE3-6F50-B3A9B7DA6F1C}"/>
              </a:ext>
            </a:extLst>
          </p:cNvPr>
          <p:cNvGraphicFramePr>
            <a:graphicFrameLocks noChangeAspect="1"/>
          </p:cNvGraphicFramePr>
          <p:nvPr>
            <p:extLst>
              <p:ext uri="{D42A27DB-BD31-4B8C-83A1-F6EECF244321}">
                <p14:modId xmlns:p14="http://schemas.microsoft.com/office/powerpoint/2010/main" val="3897829275"/>
              </p:ext>
            </p:extLst>
          </p:nvPr>
        </p:nvGraphicFramePr>
        <p:xfrm>
          <a:off x="1379902" y="1123804"/>
          <a:ext cx="8779166" cy="5146542"/>
        </p:xfrm>
        <a:graphic>
          <a:graphicData uri="http://schemas.openxmlformats.org/presentationml/2006/ole">
            <mc:AlternateContent xmlns:mc="http://schemas.openxmlformats.org/markup-compatibility/2006">
              <mc:Choice xmlns:v="urn:schemas-microsoft-com:vml" Requires="v">
                <p:oleObj name="Worksheet" r:id="rId2" imgW="6496200" imgH="3952942" progId="Excel.Sheet.12">
                  <p:embed/>
                </p:oleObj>
              </mc:Choice>
              <mc:Fallback>
                <p:oleObj name="Worksheet" r:id="rId2" imgW="6496200" imgH="3952942" progId="Excel.Sheet.12">
                  <p:embed/>
                  <p:pic>
                    <p:nvPicPr>
                      <p:cNvPr id="6" name="Object 5">
                        <a:extLst>
                          <a:ext uri="{FF2B5EF4-FFF2-40B4-BE49-F238E27FC236}">
                            <a16:creationId xmlns:a16="http://schemas.microsoft.com/office/drawing/2014/main" id="{8DFFD5E0-FC7A-1AE3-6F50-B3A9B7DA6F1C}"/>
                          </a:ext>
                        </a:extLst>
                      </p:cNvPr>
                      <p:cNvPicPr/>
                      <p:nvPr/>
                    </p:nvPicPr>
                    <p:blipFill>
                      <a:blip r:embed="rId3"/>
                      <a:stretch>
                        <a:fillRect/>
                      </a:stretch>
                    </p:blipFill>
                    <p:spPr>
                      <a:xfrm>
                        <a:off x="1379902" y="1123804"/>
                        <a:ext cx="8779166" cy="5146542"/>
                      </a:xfrm>
                      <a:prstGeom prst="rect">
                        <a:avLst/>
                      </a:prstGeom>
                    </p:spPr>
                  </p:pic>
                </p:oleObj>
              </mc:Fallback>
            </mc:AlternateContent>
          </a:graphicData>
        </a:graphic>
      </p:graphicFrame>
      <p:graphicFrame>
        <p:nvGraphicFramePr>
          <p:cNvPr id="7" name="Table 6">
            <a:extLst>
              <a:ext uri="{FF2B5EF4-FFF2-40B4-BE49-F238E27FC236}">
                <a16:creationId xmlns:a16="http://schemas.microsoft.com/office/drawing/2014/main" id="{44DE081B-10FC-D371-6813-5D38E28C471D}"/>
              </a:ext>
            </a:extLst>
          </p:cNvPr>
          <p:cNvGraphicFramePr>
            <a:graphicFrameLocks noGrp="1"/>
          </p:cNvGraphicFramePr>
          <p:nvPr>
            <p:extLst>
              <p:ext uri="{D42A27DB-BD31-4B8C-83A1-F6EECF244321}">
                <p14:modId xmlns:p14="http://schemas.microsoft.com/office/powerpoint/2010/main" val="3628922606"/>
              </p:ext>
            </p:extLst>
          </p:nvPr>
        </p:nvGraphicFramePr>
        <p:xfrm>
          <a:off x="8454531" y="813732"/>
          <a:ext cx="1936136" cy="822960"/>
        </p:xfrm>
        <a:graphic>
          <a:graphicData uri="http://schemas.openxmlformats.org/drawingml/2006/table">
            <a:tbl>
              <a:tblPr firstRow="1" bandRow="1"/>
              <a:tblGrid>
                <a:gridCol w="1936136">
                  <a:extLst>
                    <a:ext uri="{9D8B030D-6E8A-4147-A177-3AD203B41FA5}">
                      <a16:colId xmlns:a16="http://schemas.microsoft.com/office/drawing/2014/main" val="3655493598"/>
                    </a:ext>
                  </a:extLst>
                </a:gridCol>
              </a:tblGrid>
              <a:tr h="211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1400" b="0" i="1" kern="1200">
                          <a:solidFill>
                            <a:schemeClr val="tx1"/>
                          </a:solidFill>
                          <a:effectLst/>
                          <a:latin typeface="+mj-lt"/>
                          <a:ea typeface="+mn-ea"/>
                          <a:cs typeface="+mn-cs"/>
                        </a:rPr>
                        <a:t>Đơn vị tính: Triệu USD</a:t>
                      </a:r>
                      <a:r>
                        <a:rPr lang="en-US" sz="1400" b="0" i="1" kern="1200">
                          <a:solidFill>
                            <a:schemeClr val="tx1"/>
                          </a:solidFill>
                          <a:effectLst/>
                          <a:latin typeface="+mj-lt"/>
                          <a:ea typeface="+mn-ea"/>
                          <a:cs typeface="+mn-cs"/>
                        </a:rPr>
                        <a:t> </a:t>
                      </a:r>
                      <a:endParaRPr lang="en-US" sz="1600" b="0" i="1" kern="1200">
                        <a:solidFill>
                          <a:schemeClr val="tx1"/>
                        </a:solidFill>
                        <a:effectLst/>
                        <a:latin typeface="+mj-lt"/>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59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297180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041363" y="307290"/>
            <a:ext cx="190276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 </a:t>
            </a:r>
            <a:r>
              <a:rPr lang="en-US" sz="2800" b="1" spc="-20" dirty="0">
                <a:solidFill>
                  <a:srgbClr val="100717"/>
                </a:solidFill>
                <a:latin typeface="Times New Roman" panose="02020603050405020304" pitchFamily="18" charset="0"/>
                <a:cs typeface="Times New Roman" panose="02020603050405020304" pitchFamily="18" charset="0"/>
              </a:rPr>
              <a:t>Du </a:t>
            </a:r>
            <a:r>
              <a:rPr lang="en-US" sz="2800" b="1" spc="-20" dirty="0" err="1">
                <a:solidFill>
                  <a:srgbClr val="100717"/>
                </a:solidFill>
                <a:latin typeface="Times New Roman" panose="02020603050405020304" pitchFamily="18" charset="0"/>
                <a:cs typeface="Times New Roman" panose="02020603050405020304" pitchFamily="18" charset="0"/>
              </a:rPr>
              <a:t>lịch</a:t>
            </a:r>
            <a:endParaRPr lang="en-US" sz="2800" b="1" spc="-20" dirty="0">
              <a:solidFill>
                <a:srgbClr val="100717"/>
              </a:solidFill>
              <a:latin typeface="Times New Roman" panose="02020603050405020304" pitchFamily="18" charset="0"/>
              <a:cs typeface="Times New Roman" panose="02020603050405020304" pitchFamily="18" charset="0"/>
            </a:endParaRPr>
          </a:p>
        </p:txBody>
      </p:sp>
      <p:pic>
        <p:nvPicPr>
          <p:cNvPr id="7" name="Picture 6" descr="A group of hot air balloons&#10;&#10;Description automatically generated with medium confidence">
            <a:extLst>
              <a:ext uri="{FF2B5EF4-FFF2-40B4-BE49-F238E27FC236}">
                <a16:creationId xmlns:a16="http://schemas.microsoft.com/office/drawing/2014/main" id="{D950AC00-2D36-8436-B3E5-8F968D870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420" y="830510"/>
            <a:ext cx="4712725" cy="2650908"/>
          </a:xfrm>
          <a:prstGeom prst="rect">
            <a:avLst/>
          </a:prstGeom>
        </p:spPr>
      </p:pic>
      <p:pic>
        <p:nvPicPr>
          <p:cNvPr id="14" name="Picture 13" descr="A crowd of people in a stadium&#10;&#10;Description automatically generated with low confidence">
            <a:extLst>
              <a:ext uri="{FF2B5EF4-FFF2-40B4-BE49-F238E27FC236}">
                <a16:creationId xmlns:a16="http://schemas.microsoft.com/office/drawing/2014/main" id="{590A3D13-B1C7-D1CF-5F2E-1F4ED3108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419" y="3697539"/>
            <a:ext cx="4712725" cy="2885638"/>
          </a:xfrm>
          <a:prstGeom prst="rect">
            <a:avLst/>
          </a:prstGeom>
        </p:spPr>
      </p:pic>
      <p:graphicFrame>
        <p:nvGraphicFramePr>
          <p:cNvPr id="2" name="Table 1">
            <a:extLst>
              <a:ext uri="{FF2B5EF4-FFF2-40B4-BE49-F238E27FC236}">
                <a16:creationId xmlns:a16="http://schemas.microsoft.com/office/drawing/2014/main" id="{207C86B0-DBF4-FD20-221B-BD96FD50EA79}"/>
              </a:ext>
            </a:extLst>
          </p:cNvPr>
          <p:cNvGraphicFramePr>
            <a:graphicFrameLocks noGrp="1"/>
          </p:cNvGraphicFramePr>
          <p:nvPr>
            <p:extLst>
              <p:ext uri="{D42A27DB-BD31-4B8C-83A1-F6EECF244321}">
                <p14:modId xmlns:p14="http://schemas.microsoft.com/office/powerpoint/2010/main" val="4052129667"/>
              </p:ext>
            </p:extLst>
          </p:nvPr>
        </p:nvGraphicFramePr>
        <p:xfrm>
          <a:off x="491151" y="1277007"/>
          <a:ext cx="6295543" cy="3543501"/>
        </p:xfrm>
        <a:graphic>
          <a:graphicData uri="http://schemas.openxmlformats.org/drawingml/2006/table">
            <a:tbl>
              <a:tblPr firstRow="1" bandRow="1"/>
              <a:tblGrid>
                <a:gridCol w="6295543">
                  <a:extLst>
                    <a:ext uri="{9D8B030D-6E8A-4147-A177-3AD203B41FA5}">
                      <a16:colId xmlns:a16="http://schemas.microsoft.com/office/drawing/2014/main" val="3655493598"/>
                    </a:ext>
                  </a:extLst>
                </a:gridCol>
              </a:tblGrid>
              <a:tr h="2289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Ước 9 tháng năm 2023, ngành </a:t>
                      </a:r>
                      <a:r>
                        <a:rPr lang="vi-VN" sz="1800" b="0" kern="1200">
                          <a:solidFill>
                            <a:schemeClr val="dk1"/>
                          </a:solidFill>
                          <a:effectLst/>
                          <a:latin typeface="Times New Roman" panose="02020603050405020304" pitchFamily="18" charset="0"/>
                          <a:ea typeface="+mn-ea"/>
                          <a:cs typeface="Times New Roman" panose="02020603050405020304" pitchFamily="18" charset="0"/>
                        </a:rPr>
                        <a:t>d</a:t>
                      </a:r>
                      <a:r>
                        <a:rPr lang="en-US" sz="1800" b="0" kern="1200">
                          <a:solidFill>
                            <a:schemeClr val="dk1"/>
                          </a:solidFill>
                          <a:effectLst/>
                          <a:latin typeface="Times New Roman" panose="02020603050405020304" pitchFamily="18" charset="0"/>
                          <a:ea typeface="+mn-ea"/>
                          <a:cs typeface="Times New Roman" panose="02020603050405020304" pitchFamily="18" charset="0"/>
                        </a:rPr>
                        <a:t>u lịch ước đón được trên 4,3 triệu lượt khách, tăng </a:t>
                      </a:r>
                      <a:r>
                        <a:rPr lang="en-US" sz="1800" b="0" kern="1200">
                          <a:solidFill>
                            <a:schemeClr val="tx1"/>
                          </a:solidFill>
                          <a:effectLst/>
                          <a:latin typeface="Times New Roman" panose="02020603050405020304" pitchFamily="18" charset="0"/>
                          <a:ea typeface="+mn-ea"/>
                          <a:cs typeface="Times New Roman" panose="02020603050405020304" pitchFamily="18" charset="0"/>
                        </a:rPr>
                        <a:t>21,1% so với cùng kỳ; doanh thu du lịch đạt 14.528 tỷ đồng, tăng 25,5% so với cùng kỳ</a:t>
                      </a:r>
                      <a:r>
                        <a:rPr lang="vi-VN" sz="1800" b="0" kern="1200">
                          <a:solidFill>
                            <a:schemeClr val="tx1"/>
                          </a:solidFill>
                          <a:effectLst/>
                          <a:latin typeface="Times New Roman" panose="02020603050405020304" pitchFamily="18" charset="0"/>
                          <a:ea typeface="+mn-ea"/>
                          <a:cs typeface="Times New Roman" panose="02020603050405020304" pitchFamily="18" charset="0"/>
                        </a:rPr>
                        <a:t>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 Tỉnh đã tổ chức nhiều Chương trình, Lễ hội kích cầu du lịch như: Lễ hội du lịch Bình Định “Quy Nhơn – Thiên đường biển”, Lễ hội Khinh khí cầu; Giải chạy VnExpress Marathon Quy Nhơn 2023; </a:t>
                      </a:r>
                      <a:r>
                        <a:rPr lang="de-DE" sz="1800" b="0" kern="1200">
                          <a:solidFill>
                            <a:schemeClr val="dk1"/>
                          </a:solidFill>
                          <a:effectLst/>
                          <a:latin typeface="Times New Roman" panose="02020603050405020304" pitchFamily="18" charset="0"/>
                          <a:ea typeface="+mn-ea"/>
                          <a:cs typeface="Times New Roman" panose="02020603050405020304" pitchFamily="18" charset="0"/>
                        </a:rPr>
                        <a:t>Vòng chung kết cuộc thi Hoa hậu Thế giới Việt Nam 2023</a:t>
                      </a:r>
                      <a:r>
                        <a:rPr lang="vi-VN" sz="1800" b="0" kern="1200">
                          <a:solidFill>
                            <a:schemeClr val="dk1"/>
                          </a:solidFill>
                          <a:effectLst/>
                          <a:latin typeface="Times New Roman" panose="02020603050405020304" pitchFamily="18" charset="0"/>
                          <a:ea typeface="+mn-ea"/>
                          <a:cs typeface="Times New Roman" panose="02020603050405020304" pitchFamily="18" charset="0"/>
                        </a:rPr>
                        <a:t>...</a:t>
                      </a:r>
                      <a:endParaRPr lang="en-US" sz="18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Trong các tháng vừa </a:t>
                      </a:r>
                      <a:r>
                        <a:rPr lang="vi-VN" sz="1800" b="0" kern="1200">
                          <a:solidFill>
                            <a:schemeClr val="dk1"/>
                          </a:solidFill>
                          <a:effectLst/>
                          <a:latin typeface="Times New Roman" panose="02020603050405020304" pitchFamily="18" charset="0"/>
                          <a:ea typeface="+mn-ea"/>
                          <a:cs typeface="Times New Roman" panose="02020603050405020304" pitchFamily="18" charset="0"/>
                        </a:rPr>
                        <a:t>qua</a:t>
                      </a:r>
                      <a:r>
                        <a:rPr lang="en-US" sz="1800" b="0" kern="1200">
                          <a:solidFill>
                            <a:schemeClr val="dk1"/>
                          </a:solidFill>
                          <a:effectLst/>
                          <a:latin typeface="Times New Roman" panose="02020603050405020304" pitchFamily="18" charset="0"/>
                          <a:ea typeface="+mn-ea"/>
                          <a:cs typeface="Times New Roman" panose="02020603050405020304" pitchFamily="18" charset="0"/>
                        </a:rPr>
                        <a:t> đã tổ chức hơn 80 hội nghị, hội thảo thu hút trên 16.000 lượt khách</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4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2028050016"/>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953A66-BAF1-340A-A407-B9DFF5A3A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a:extLst>
              <a:ext uri="{FF2B5EF4-FFF2-40B4-BE49-F238E27FC236}">
                <a16:creationId xmlns:a16="http://schemas.microsoft.com/office/drawing/2014/main" id="{169C6F43-6D5B-95B4-AB42-3B41CFB5B6B7}"/>
              </a:ext>
            </a:extLst>
          </p:cNvPr>
          <p:cNvCxnSpPr>
            <a:cxnSpLocks/>
          </p:cNvCxnSpPr>
          <p:nvPr/>
        </p:nvCxnSpPr>
        <p:spPr>
          <a:xfrm>
            <a:off x="4200017" y="3390629"/>
            <a:ext cx="1364668" cy="142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895505"/>
            <a:ext cx="5921084" cy="14936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441510" y="851400"/>
            <a:ext cx="4774245" cy="83099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nội địa</a:t>
            </a:r>
          </a:p>
          <a:p>
            <a:pPr algn="ctr"/>
            <a:r>
              <a:rPr lang="en-US" b="1">
                <a:solidFill>
                  <a:srgbClr val="002060"/>
                </a:solidFill>
                <a:latin typeface="Times New Roman" panose="02020603050405020304" pitchFamily="18" charset="0"/>
                <a:cs typeface="Times New Roman" panose="02020603050405020304" pitchFamily="18" charset="0"/>
              </a:rPr>
              <a:t>(trừ tiền SDĐ, SXKT và lợi nhuận được chia)</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20" name="TextBox 719"/>
          <p:cNvSpPr txBox="1"/>
          <p:nvPr/>
        </p:nvSpPr>
        <p:spPr>
          <a:xfrm>
            <a:off x="6778501" y="1557466"/>
            <a:ext cx="4774245"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7.966,6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63,4%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30,5%</a:t>
            </a:r>
          </a:p>
        </p:txBody>
      </p:sp>
      <p:sp>
        <p:nvSpPr>
          <p:cNvPr id="724" name="Rectangle 723"/>
          <p:cNvSpPr/>
          <p:nvPr/>
        </p:nvSpPr>
        <p:spPr>
          <a:xfrm>
            <a:off x="5648335" y="2687365"/>
            <a:ext cx="5904411" cy="122129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4" y="2723966"/>
            <a:ext cx="2968819"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Thu tiền sử dụng đất</a:t>
            </a:r>
          </a:p>
        </p:txBody>
      </p:sp>
      <p:sp>
        <p:nvSpPr>
          <p:cNvPr id="726" name="TextBox 725"/>
          <p:cNvSpPr txBox="1"/>
          <p:nvPr/>
        </p:nvSpPr>
        <p:spPr>
          <a:xfrm>
            <a:off x="6441510" y="3077662"/>
            <a:ext cx="4893897"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3.025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đạt 55%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44,4%</a:t>
            </a:r>
          </a:p>
        </p:txBody>
      </p:sp>
      <p:sp>
        <p:nvSpPr>
          <p:cNvPr id="730" name="Arrow: Down 59">
            <a:extLst>
              <a:ext uri="{FF2B5EF4-FFF2-40B4-BE49-F238E27FC236}">
                <a16:creationId xmlns:a16="http://schemas.microsoft.com/office/drawing/2014/main" id="{76FC2223-CBDC-4B1C-A8C6-0DBB61B65684}"/>
              </a:ext>
            </a:extLst>
          </p:cNvPr>
          <p:cNvSpPr/>
          <p:nvPr/>
        </p:nvSpPr>
        <p:spPr>
          <a:xfrm>
            <a:off x="8166892" y="3557768"/>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80607D77-8D89-B2B8-17A1-5EC409702721}"/>
              </a:ext>
            </a:extLst>
          </p:cNvPr>
          <p:cNvSpPr/>
          <p:nvPr/>
        </p:nvSpPr>
        <p:spPr>
          <a:xfrm>
            <a:off x="177757" y="2060553"/>
            <a:ext cx="3983309" cy="17807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0D5D58A-756E-802D-A09E-1BEA6D184E77}"/>
              </a:ext>
            </a:extLst>
          </p:cNvPr>
          <p:cNvSpPr txBox="1"/>
          <p:nvPr/>
        </p:nvSpPr>
        <p:spPr>
          <a:xfrm>
            <a:off x="-231854" y="2543889"/>
            <a:ext cx="4802530" cy="830997"/>
          </a:xfrm>
          <a:prstGeom prst="rect">
            <a:avLst/>
          </a:prstGeom>
          <a:noFill/>
        </p:spPr>
        <p:txBody>
          <a:bodyPr wrap="square" rtlCol="0">
            <a:spAutoFit/>
          </a:bodyPr>
          <a:lstStyle/>
          <a:p>
            <a:pPr algn="ctr"/>
            <a:r>
              <a:rPr lang="en-US" sz="2200" b="1">
                <a:solidFill>
                  <a:srgbClr val="C00000"/>
                </a:solidFill>
                <a:latin typeface="Times New Roman" panose="02020603050405020304" pitchFamily="18" charset="0"/>
                <a:cs typeface="Times New Roman" panose="02020603050405020304" pitchFamily="18" charset="0"/>
              </a:rPr>
              <a:t>8.407,6 tỷ </a:t>
            </a:r>
            <a:r>
              <a:rPr lang="en-US" sz="2200" b="1" err="1">
                <a:solidFill>
                  <a:srgbClr val="C00000"/>
                </a:solidFill>
                <a:latin typeface="Times New Roman" panose="02020603050405020304" pitchFamily="18" charset="0"/>
                <a:cs typeface="Times New Roman" panose="02020603050405020304" pitchFamily="18" charset="0"/>
              </a:rPr>
              <a:t>đồng</a:t>
            </a:r>
            <a:r>
              <a:rPr lang="en-US" sz="2200" b="1">
                <a:solidFill>
                  <a:srgbClr val="C00000"/>
                </a:solidFill>
                <a:latin typeface="Times New Roman" panose="02020603050405020304" pitchFamily="18" charset="0"/>
                <a:cs typeface="Times New Roman" panose="02020603050405020304" pitchFamily="18" charset="0"/>
              </a:rPr>
              <a:t>, </a:t>
            </a:r>
            <a:r>
              <a:rPr lang="en-US" sz="2200" b="1" err="1">
                <a:solidFill>
                  <a:srgbClr val="C00000"/>
                </a:solidFill>
                <a:latin typeface="Times New Roman" panose="02020603050405020304" pitchFamily="18" charset="0"/>
                <a:cs typeface="Times New Roman" panose="02020603050405020304" pitchFamily="18" charset="0"/>
              </a:rPr>
              <a:t>đạt</a:t>
            </a:r>
            <a:r>
              <a:rPr lang="en-US" sz="2200" b="1">
                <a:solidFill>
                  <a:srgbClr val="C00000"/>
                </a:solidFill>
                <a:latin typeface="Times New Roman" panose="02020603050405020304" pitchFamily="18" charset="0"/>
                <a:cs typeface="Times New Roman" panose="02020603050405020304" pitchFamily="18" charset="0"/>
              </a:rPr>
              <a:t> 61,6% </a:t>
            </a:r>
            <a:r>
              <a:rPr lang="en-US" b="1" err="1">
                <a:solidFill>
                  <a:srgbClr val="C00000"/>
                </a:solidFill>
                <a:latin typeface="Times New Roman" panose="02020603050405020304" pitchFamily="18" charset="0"/>
                <a:cs typeface="Times New Roman" panose="02020603050405020304" pitchFamily="18" charset="0"/>
              </a:rPr>
              <a:t>dự</a:t>
            </a:r>
            <a:r>
              <a:rPr lang="en-US" b="1">
                <a:solidFill>
                  <a:srgbClr val="C00000"/>
                </a:solidFill>
                <a:latin typeface="Times New Roman" panose="02020603050405020304" pitchFamily="18" charset="0"/>
                <a:cs typeface="Times New Roman" panose="02020603050405020304" pitchFamily="18" charset="0"/>
              </a:rPr>
              <a:t> </a:t>
            </a:r>
            <a:r>
              <a:rPr lang="en-US" b="1" err="1">
                <a:solidFill>
                  <a:srgbClr val="C00000"/>
                </a:solidFill>
                <a:latin typeface="Times New Roman" panose="02020603050405020304" pitchFamily="18" charset="0"/>
                <a:cs typeface="Times New Roman" panose="02020603050405020304" pitchFamily="18" charset="0"/>
              </a:rPr>
              <a:t>toán</a:t>
            </a:r>
            <a:endParaRPr lang="en-US" b="1">
              <a:solidFill>
                <a:srgbClr val="C00000"/>
              </a:solidFill>
              <a:latin typeface="Times New Roman" panose="02020603050405020304" pitchFamily="18" charset="0"/>
              <a:cs typeface="Times New Roman" panose="02020603050405020304" pitchFamily="18" charset="0"/>
            </a:endParaRPr>
          </a:p>
          <a:p>
            <a:pPr algn="ctr"/>
            <a:r>
              <a:rPr lang="en-US" b="1">
                <a:solidFill>
                  <a:srgbClr val="C0000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31,1%</a:t>
            </a:r>
            <a:endParaRPr lang="en-US" b="1">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0931EF-4279-23FD-6428-18C12049025E}"/>
              </a:ext>
            </a:extLst>
          </p:cNvPr>
          <p:cNvSpPr txBox="1"/>
          <p:nvPr/>
        </p:nvSpPr>
        <p:spPr>
          <a:xfrm>
            <a:off x="226837" y="2152411"/>
            <a:ext cx="4129108"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Tổng thu ngân sách nhà nước</a:t>
            </a:r>
          </a:p>
        </p:txBody>
      </p:sp>
      <p:sp>
        <p:nvSpPr>
          <p:cNvPr id="13" name="Arrow: Down 59">
            <a:extLst>
              <a:ext uri="{FF2B5EF4-FFF2-40B4-BE49-F238E27FC236}">
                <a16:creationId xmlns:a16="http://schemas.microsoft.com/office/drawing/2014/main" id="{CFB1DF66-0E98-FC84-B508-AAB8AC25D4B3}"/>
              </a:ext>
            </a:extLst>
          </p:cNvPr>
          <p:cNvSpPr/>
          <p:nvPr/>
        </p:nvSpPr>
        <p:spPr>
          <a:xfrm>
            <a:off x="1597810" y="3028982"/>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FB61F8A-9A24-43C5-EEAD-699E1478B087}"/>
              </a:ext>
            </a:extLst>
          </p:cNvPr>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41F0E28-9B46-DEE8-72B4-31C74A048999}"/>
              </a:ext>
            </a:extLst>
          </p:cNvPr>
          <p:cNvSpPr txBox="1"/>
          <p:nvPr/>
        </p:nvSpPr>
        <p:spPr>
          <a:xfrm>
            <a:off x="6673485" y="4154207"/>
            <a:ext cx="4125893"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Xuất nhập khẩu</a:t>
            </a:r>
          </a:p>
        </p:txBody>
      </p:sp>
      <p:sp>
        <p:nvSpPr>
          <p:cNvPr id="16" name="TextBox 15">
            <a:extLst>
              <a:ext uri="{FF2B5EF4-FFF2-40B4-BE49-F238E27FC236}">
                <a16:creationId xmlns:a16="http://schemas.microsoft.com/office/drawing/2014/main" id="{CD1FFBD1-4EFA-ED54-8F81-E3C9559069D4}"/>
              </a:ext>
            </a:extLst>
          </p:cNvPr>
          <p:cNvSpPr txBox="1"/>
          <p:nvPr/>
        </p:nvSpPr>
        <p:spPr>
          <a:xfrm>
            <a:off x="6441510" y="4603535"/>
            <a:ext cx="4548068"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327,7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32,8%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54,8%</a:t>
            </a:r>
          </a:p>
        </p:txBody>
      </p:sp>
      <p:cxnSp>
        <p:nvCxnSpPr>
          <p:cNvPr id="22" name="Straight Arrow Connector 21">
            <a:extLst>
              <a:ext uri="{FF2B5EF4-FFF2-40B4-BE49-F238E27FC236}">
                <a16:creationId xmlns:a16="http://schemas.microsoft.com/office/drawing/2014/main" id="{76FB1604-8EE6-1B4A-8BEC-955916948809}"/>
              </a:ext>
            </a:extLst>
          </p:cNvPr>
          <p:cNvCxnSpPr>
            <a:cxnSpLocks/>
          </p:cNvCxnSpPr>
          <p:nvPr/>
        </p:nvCxnSpPr>
        <p:spPr>
          <a:xfrm flipV="1">
            <a:off x="4185436" y="1557466"/>
            <a:ext cx="1357439" cy="1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C09AD-1B29-015F-4185-E01171AA1855}"/>
              </a:ext>
            </a:extLst>
          </p:cNvPr>
          <p:cNvCxnSpPr>
            <a:cxnSpLocks/>
          </p:cNvCxnSpPr>
          <p:nvPr/>
        </p:nvCxnSpPr>
        <p:spPr>
          <a:xfrm>
            <a:off x="4208573" y="3078068"/>
            <a:ext cx="13443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C7EEBC-AFA3-C4AC-D803-2EB717E2AF16}"/>
              </a:ext>
            </a:extLst>
          </p:cNvPr>
          <p:cNvSpPr/>
          <p:nvPr/>
        </p:nvSpPr>
        <p:spPr>
          <a:xfrm>
            <a:off x="1597810" y="5615736"/>
            <a:ext cx="9954935"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1B6DC98-C123-5771-E46D-17ED3EE03739}"/>
              </a:ext>
            </a:extLst>
          </p:cNvPr>
          <p:cNvSpPr txBox="1"/>
          <p:nvPr/>
        </p:nvSpPr>
        <p:spPr>
          <a:xfrm>
            <a:off x="1607364" y="5906358"/>
            <a:ext cx="10271447" cy="830997"/>
          </a:xfrm>
          <a:prstGeom prst="rect">
            <a:avLst/>
          </a:prstGeom>
          <a:noFill/>
        </p:spPr>
        <p:txBody>
          <a:bodyPr wrap="square" rtlCol="0">
            <a:spAutoFit/>
          </a:bodyPr>
          <a:lstStyle/>
          <a:p>
            <a:r>
              <a:rPr lang="en-US" sz="2400" b="1" err="1">
                <a:solidFill>
                  <a:srgbClr val="002060"/>
                </a:solidFill>
                <a:latin typeface="Times New Roman" panose="02020603050405020304" pitchFamily="18" charset="0"/>
                <a:cs typeface="Times New Roman" panose="02020603050405020304" pitchFamily="18" charset="0"/>
              </a:rPr>
              <a:t>Tổng</a:t>
            </a:r>
            <a:r>
              <a:rPr lang="en-US" sz="2400" b="1">
                <a:solidFill>
                  <a:srgbClr val="002060"/>
                </a:solidFill>
                <a:latin typeface="Times New Roman" panose="02020603050405020304" pitchFamily="18" charset="0"/>
                <a:cs typeface="Times New Roman" panose="02020603050405020304" pitchFamily="18" charset="0"/>
              </a:rPr>
              <a:t> chi </a:t>
            </a:r>
            <a:r>
              <a:rPr lang="en-US" sz="2400" b="1" err="1">
                <a:solidFill>
                  <a:srgbClr val="002060"/>
                </a:solidFill>
                <a:latin typeface="Times New Roman" panose="02020603050405020304" pitchFamily="18" charset="0"/>
                <a:cs typeface="Times New Roman" panose="02020603050405020304" pitchFamily="18" charset="0"/>
              </a:rPr>
              <a:t>ngân</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sách</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nhà</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nước</a:t>
            </a:r>
            <a:r>
              <a:rPr lang="en-US" sz="2400" b="1">
                <a:solidFill>
                  <a:srgbClr val="00206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13.336,2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60,2%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r>
              <a:rPr lang="en-US" sz="2400" b="1">
                <a:solidFill>
                  <a:srgbClr val="C00000"/>
                </a:solidFill>
                <a:latin typeface="Times New Roman" panose="02020603050405020304" pitchFamily="18" charset="0"/>
                <a:cs typeface="Times New Roman" panose="02020603050405020304" pitchFamily="18" charset="0"/>
              </a:rPr>
              <a:t>,     0,2%</a:t>
            </a:r>
          </a:p>
          <a:p>
            <a:pPr algn="ctr"/>
            <a:r>
              <a:rPr lang="en-US" sz="2400" b="1">
                <a:solidFill>
                  <a:srgbClr val="002060"/>
                </a:solidFill>
                <a:latin typeface="Times New Roman" panose="02020603050405020304" pitchFamily="18" charset="0"/>
                <a:cs typeface="Times New Roman" panose="02020603050405020304" pitchFamily="18" charset="0"/>
              </a:rPr>
              <a:t> </a:t>
            </a:r>
          </a:p>
        </p:txBody>
      </p:sp>
      <p:sp>
        <p:nvSpPr>
          <p:cNvPr id="27" name="Rectangle 26">
            <a:extLst>
              <a:ext uri="{FF2B5EF4-FFF2-40B4-BE49-F238E27FC236}">
                <a16:creationId xmlns:a16="http://schemas.microsoft.com/office/drawing/2014/main" id="{01DC26C3-E6F4-C27A-8624-3A65D81B6008}"/>
              </a:ext>
            </a:extLst>
          </p:cNvPr>
          <p:cNvSpPr/>
          <p:nvPr/>
        </p:nvSpPr>
        <p:spPr>
          <a:xfrm>
            <a:off x="702199" y="219800"/>
            <a:ext cx="225023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 </a:t>
            </a:r>
            <a:r>
              <a:rPr lang="en-US" sz="2800" b="1" spc="-20" err="1">
                <a:solidFill>
                  <a:srgbClr val="100717"/>
                </a:solidFill>
                <a:latin typeface="Times New Roman" panose="02020603050405020304" pitchFamily="18" charset="0"/>
                <a:cs typeface="Times New Roman" panose="02020603050405020304" pitchFamily="18" charset="0"/>
              </a:rPr>
              <a:t>Tài</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chính</a:t>
            </a:r>
            <a:endParaRPr lang="en-US" sz="2800" b="1" spc="-20">
              <a:solidFill>
                <a:srgbClr val="100717"/>
              </a:solidFill>
              <a:latin typeface="Times New Roman" panose="02020603050405020304" pitchFamily="18" charset="0"/>
              <a:cs typeface="Times New Roman" panose="02020603050405020304" pitchFamily="18" charset="0"/>
            </a:endParaRPr>
          </a:p>
        </p:txBody>
      </p:sp>
      <p:sp>
        <p:nvSpPr>
          <p:cNvPr id="8" name="Arrow: Down 59">
            <a:extLst>
              <a:ext uri="{FF2B5EF4-FFF2-40B4-BE49-F238E27FC236}">
                <a16:creationId xmlns:a16="http://schemas.microsoft.com/office/drawing/2014/main" id="{B8FB4290-57FC-2558-7A55-FDD4B3AD5084}"/>
              </a:ext>
            </a:extLst>
          </p:cNvPr>
          <p:cNvSpPr/>
          <p:nvPr/>
        </p:nvSpPr>
        <p:spPr>
          <a:xfrm>
            <a:off x="8632064" y="201740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9" name="Arrow: Down 59">
            <a:extLst>
              <a:ext uri="{FF2B5EF4-FFF2-40B4-BE49-F238E27FC236}">
                <a16:creationId xmlns:a16="http://schemas.microsoft.com/office/drawing/2014/main" id="{DC9728D2-9FA3-9BE1-84A8-EE573067CDA5}"/>
              </a:ext>
            </a:extLst>
          </p:cNvPr>
          <p:cNvSpPr/>
          <p:nvPr/>
        </p:nvSpPr>
        <p:spPr>
          <a:xfrm>
            <a:off x="8166892" y="507593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Arrow: Down 59">
            <a:extLst>
              <a:ext uri="{FF2B5EF4-FFF2-40B4-BE49-F238E27FC236}">
                <a16:creationId xmlns:a16="http://schemas.microsoft.com/office/drawing/2014/main" id="{1E41EBCE-1ACE-56B8-F489-0F5C63BC1FBF}"/>
              </a:ext>
            </a:extLst>
          </p:cNvPr>
          <p:cNvSpPr/>
          <p:nvPr/>
        </p:nvSpPr>
        <p:spPr>
          <a:xfrm rot="10800000">
            <a:off x="10546656" y="601674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FED99AF0-C8A2-E850-FF3A-2A9001C0D107}"/>
              </a:ext>
            </a:extLst>
          </p:cNvPr>
          <p:cNvSpPr/>
          <p:nvPr/>
        </p:nvSpPr>
        <p:spPr>
          <a:xfrm>
            <a:off x="1273991" y="733638"/>
            <a:ext cx="3991734"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3.5.1. Thu ngân sách tỉnh</a:t>
            </a:r>
          </a:p>
        </p:txBody>
      </p:sp>
    </p:spTree>
    <p:extLst>
      <p:ext uri="{BB962C8B-B14F-4D97-AF65-F5344CB8AC3E}">
        <p14:creationId xmlns:p14="http://schemas.microsoft.com/office/powerpoint/2010/main" val="3872854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1DC26C3-E6F4-C27A-8624-3A65D81B6008}"/>
              </a:ext>
            </a:extLst>
          </p:cNvPr>
          <p:cNvSpPr/>
          <p:nvPr/>
        </p:nvSpPr>
        <p:spPr>
          <a:xfrm>
            <a:off x="1182040" y="255722"/>
            <a:ext cx="454957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3.5.1. Thu ngân sách tỉnh (tt)</a:t>
            </a:r>
          </a:p>
        </p:txBody>
      </p:sp>
      <p:graphicFrame>
        <p:nvGraphicFramePr>
          <p:cNvPr id="7" name="Table 6">
            <a:extLst>
              <a:ext uri="{FF2B5EF4-FFF2-40B4-BE49-F238E27FC236}">
                <a16:creationId xmlns:a16="http://schemas.microsoft.com/office/drawing/2014/main" id="{447EB8B3-B15A-5D42-AF33-82CF6A9F4ADC}"/>
              </a:ext>
            </a:extLst>
          </p:cNvPr>
          <p:cNvGraphicFramePr>
            <a:graphicFrameLocks noGrp="1"/>
          </p:cNvGraphicFramePr>
          <p:nvPr>
            <p:extLst>
              <p:ext uri="{D42A27DB-BD31-4B8C-83A1-F6EECF244321}">
                <p14:modId xmlns:p14="http://schemas.microsoft.com/office/powerpoint/2010/main" val="2949912698"/>
              </p:ext>
            </p:extLst>
          </p:nvPr>
        </p:nvGraphicFramePr>
        <p:xfrm>
          <a:off x="263317" y="778942"/>
          <a:ext cx="11718475" cy="6439101"/>
        </p:xfrm>
        <a:graphic>
          <a:graphicData uri="http://schemas.openxmlformats.org/drawingml/2006/table">
            <a:tbl>
              <a:tblPr firstRow="1" bandRow="1"/>
              <a:tblGrid>
                <a:gridCol w="11718475">
                  <a:extLst>
                    <a:ext uri="{9D8B030D-6E8A-4147-A177-3AD203B41FA5}">
                      <a16:colId xmlns:a16="http://schemas.microsoft.com/office/drawing/2014/main" val="3655493598"/>
                    </a:ext>
                  </a:extLst>
                </a:gridCol>
              </a:tblGrid>
              <a:tr h="2289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Thu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9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2023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xuất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nguyên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sau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p>
                    <a:p>
                      <a:pPr marL="285750" marR="0" lvl="0" indent="432000" algn="just" defTabSz="121917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N</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2023,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Trung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ương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khai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giảm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50%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mức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thuế</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bảo</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môi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trường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xăng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dầu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mỡ</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nhờn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ngày</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01/01/2023 – 31/12/2023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theo</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Nghị</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30/2022/</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UBTVQH15</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Ủy</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ban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Quốc</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hưởng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toán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920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tỷ</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9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2023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367,2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tỷ</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39,9%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toán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32,8%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p>
                    <a:p>
                      <a:pPr marL="285750" marR="0" lvl="0" indent="432000" algn="just" defTabSz="121917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Thu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nguồn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tiền thuê đất nộp 1 lần giảm do các doanh nghiệp trong năm 2023 gặp nhiều khó khăn, lãi suất còn cao trong các tháng đầu năm đã ảnh hưởng đến kế hoạch hoạt động của doanh nghiệp trong năm</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285750" marR="0" lvl="0" indent="432000" algn="just" defTabSz="121917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Thu từ Xuất nhập khẩu giảm mạnh (giảm 54,8% so với cùng kỳ), trong đó thu thuế giá trị gia tăng hàng Nhập khẩu giảm 62% do các mặt hàng nhập khẩu chính của tỉnh như: Nhập khẩu thép làm nguyên liệu giảm 90,8% (</a:t>
                      </a:r>
                      <a:r>
                        <a:rPr lang="vi-VN" sz="2400" b="0" i="1" kern="1200" dirty="0">
                          <a:solidFill>
                            <a:schemeClr val="dk1"/>
                          </a:solidFill>
                          <a:effectLst/>
                          <a:latin typeface="Times New Roman" panose="02020603050405020304" pitchFamily="18" charset="0"/>
                          <a:ea typeface="+mn-ea"/>
                          <a:cs typeface="Times New Roman" panose="02020603050405020304" pitchFamily="18" charset="0"/>
                        </a:rPr>
                        <a:t>do ảnh hưởng của thị trường chung nên nhà máy Hoa Sen hạn chế nhập khẩu</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Nhập khẩu phân bón giảm 85,3%; nhựa đường giảm 71,9%</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4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2252078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1DC26C3-E6F4-C27A-8624-3A65D81B6008}"/>
              </a:ext>
            </a:extLst>
          </p:cNvPr>
          <p:cNvSpPr/>
          <p:nvPr/>
        </p:nvSpPr>
        <p:spPr>
          <a:xfrm>
            <a:off x="1053198" y="245597"/>
            <a:ext cx="7729617" cy="992579"/>
          </a:xfrm>
          <a:prstGeom prst="rect">
            <a:avLst/>
          </a:prstGeom>
        </p:spPr>
        <p:txBody>
          <a:bodyPr wrap="none">
            <a:spAutoFit/>
          </a:bodyPr>
          <a:lstStyle/>
          <a:p>
            <a:pPr marL="127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3.5.2. </a:t>
            </a:r>
            <a:r>
              <a:rPr lang="de-DE" sz="2800" b="1">
                <a:latin typeface="Times New Roman" panose="02020603050405020304" pitchFamily="18" charset="0"/>
                <a:cs typeface="Times New Roman" panose="02020603050405020304" pitchFamily="18" charset="0"/>
              </a:rPr>
              <a:t>Thu ngân sách </a:t>
            </a:r>
            <a:r>
              <a:rPr lang="vi-VN" sz="2800" b="1">
                <a:latin typeface="Times New Roman" panose="02020603050405020304" pitchFamily="18" charset="0"/>
                <a:cs typeface="Times New Roman" panose="02020603050405020304" pitchFamily="18" charset="0"/>
              </a:rPr>
              <a:t>các huyện, thị xã, thành phố</a:t>
            </a:r>
            <a:endParaRPr lang="en-US" sz="2800" b="1" kern="0" spc="-10">
              <a:solidFill>
                <a:prstClr val="black"/>
              </a:solidFill>
              <a:ea typeface="Times New Roman" panose="02020603050405020304" pitchFamily="18" charset="0"/>
            </a:endParaRPr>
          </a:p>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 </a:t>
            </a:r>
          </a:p>
        </p:txBody>
      </p:sp>
      <p:graphicFrame>
        <p:nvGraphicFramePr>
          <p:cNvPr id="3" name="Table 2">
            <a:extLst>
              <a:ext uri="{FF2B5EF4-FFF2-40B4-BE49-F238E27FC236}">
                <a16:creationId xmlns:a16="http://schemas.microsoft.com/office/drawing/2014/main" id="{666AD7DA-80CE-7A42-976C-2FA0789BF7F5}"/>
              </a:ext>
            </a:extLst>
          </p:cNvPr>
          <p:cNvGraphicFramePr>
            <a:graphicFrameLocks noGrp="1"/>
          </p:cNvGraphicFramePr>
          <p:nvPr/>
        </p:nvGraphicFramePr>
        <p:xfrm>
          <a:off x="9771603" y="880844"/>
          <a:ext cx="1936136" cy="822960"/>
        </p:xfrm>
        <a:graphic>
          <a:graphicData uri="http://schemas.openxmlformats.org/drawingml/2006/table">
            <a:tbl>
              <a:tblPr firstRow="1" bandRow="1"/>
              <a:tblGrid>
                <a:gridCol w="1936136">
                  <a:extLst>
                    <a:ext uri="{9D8B030D-6E8A-4147-A177-3AD203B41FA5}">
                      <a16:colId xmlns:a16="http://schemas.microsoft.com/office/drawing/2014/main" val="3655493598"/>
                    </a:ext>
                  </a:extLst>
                </a:gridCol>
              </a:tblGrid>
              <a:tr h="211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1400" b="0" i="1" kern="1200">
                          <a:solidFill>
                            <a:schemeClr val="tx1"/>
                          </a:solidFill>
                          <a:effectLst/>
                          <a:latin typeface="+mj-lt"/>
                          <a:ea typeface="+mn-ea"/>
                          <a:cs typeface="+mn-cs"/>
                        </a:rPr>
                        <a:t>Đơn vị tính: Triệu đồng</a:t>
                      </a:r>
                      <a:r>
                        <a:rPr lang="en-US" sz="1400" b="0" i="1" kern="1200">
                          <a:solidFill>
                            <a:schemeClr val="tx1"/>
                          </a:solidFill>
                          <a:effectLst/>
                          <a:latin typeface="+mj-lt"/>
                          <a:ea typeface="+mn-ea"/>
                          <a:cs typeface="+mn-cs"/>
                        </a:rPr>
                        <a:t> </a:t>
                      </a:r>
                      <a:endParaRPr lang="en-US" sz="1600" b="0" i="1" kern="1200">
                        <a:solidFill>
                          <a:schemeClr val="tx1"/>
                        </a:solidFill>
                        <a:effectLst/>
                        <a:latin typeface="+mj-lt"/>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59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graphicFrame>
        <p:nvGraphicFramePr>
          <p:cNvPr id="4" name="Object 3">
            <a:extLst>
              <a:ext uri="{FF2B5EF4-FFF2-40B4-BE49-F238E27FC236}">
                <a16:creationId xmlns:a16="http://schemas.microsoft.com/office/drawing/2014/main" id="{C0658497-8D14-C71F-7D4F-E9EB7D8E18AC}"/>
              </a:ext>
            </a:extLst>
          </p:cNvPr>
          <p:cNvGraphicFramePr>
            <a:graphicFrameLocks noChangeAspect="1"/>
          </p:cNvGraphicFramePr>
          <p:nvPr>
            <p:extLst>
              <p:ext uri="{D42A27DB-BD31-4B8C-83A1-F6EECF244321}">
                <p14:modId xmlns:p14="http://schemas.microsoft.com/office/powerpoint/2010/main" val="2849545409"/>
              </p:ext>
            </p:extLst>
          </p:nvPr>
        </p:nvGraphicFramePr>
        <p:xfrm>
          <a:off x="405545" y="1238175"/>
          <a:ext cx="11389090" cy="5374227"/>
        </p:xfrm>
        <a:graphic>
          <a:graphicData uri="http://schemas.openxmlformats.org/presentationml/2006/ole">
            <mc:AlternateContent xmlns:mc="http://schemas.openxmlformats.org/markup-compatibility/2006">
              <mc:Choice xmlns:v="urn:schemas-microsoft-com:vml" Requires="v">
                <p:oleObj name="Worksheet" r:id="rId2" imgW="12735000" imgH="6010342" progId="Excel.Sheet.12">
                  <p:embed/>
                </p:oleObj>
              </mc:Choice>
              <mc:Fallback>
                <p:oleObj name="Worksheet" r:id="rId2" imgW="12735000" imgH="6010342" progId="Excel.Sheet.12">
                  <p:embed/>
                  <p:pic>
                    <p:nvPicPr>
                      <p:cNvPr id="4" name="Object 3">
                        <a:extLst>
                          <a:ext uri="{FF2B5EF4-FFF2-40B4-BE49-F238E27FC236}">
                            <a16:creationId xmlns:a16="http://schemas.microsoft.com/office/drawing/2014/main" id="{C0658497-8D14-C71F-7D4F-E9EB7D8E18AC}"/>
                          </a:ext>
                        </a:extLst>
                      </p:cNvPr>
                      <p:cNvPicPr/>
                      <p:nvPr/>
                    </p:nvPicPr>
                    <p:blipFill>
                      <a:blip r:embed="rId3"/>
                      <a:stretch>
                        <a:fillRect/>
                      </a:stretch>
                    </p:blipFill>
                    <p:spPr>
                      <a:xfrm>
                        <a:off x="405545" y="1238175"/>
                        <a:ext cx="11389090" cy="5374227"/>
                      </a:xfrm>
                      <a:prstGeom prst="rect">
                        <a:avLst/>
                      </a:prstGeom>
                    </p:spPr>
                  </p:pic>
                </p:oleObj>
              </mc:Fallback>
            </mc:AlternateContent>
          </a:graphicData>
        </a:graphic>
      </p:graphicFrame>
    </p:spTree>
    <p:extLst>
      <p:ext uri="{BB962C8B-B14F-4D97-AF65-F5344CB8AC3E}">
        <p14:creationId xmlns:p14="http://schemas.microsoft.com/office/powerpoint/2010/main" val="3195957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AB05E20-C355-1407-D6CF-752BC1F6BCC6}"/>
              </a:ext>
            </a:extLst>
          </p:cNvPr>
          <p:cNvGraphicFramePr>
            <a:graphicFrameLocks noGrp="1"/>
          </p:cNvGraphicFramePr>
          <p:nvPr>
            <p:extLst>
              <p:ext uri="{D42A27DB-BD31-4B8C-83A1-F6EECF244321}">
                <p14:modId xmlns:p14="http://schemas.microsoft.com/office/powerpoint/2010/main" val="1735115831"/>
              </p:ext>
            </p:extLst>
          </p:nvPr>
        </p:nvGraphicFramePr>
        <p:xfrm>
          <a:off x="508973" y="1251190"/>
          <a:ext cx="11369838" cy="4889470"/>
        </p:xfrm>
        <a:graphic>
          <a:graphicData uri="http://schemas.openxmlformats.org/drawingml/2006/table">
            <a:tbl>
              <a:tblPr firstRow="1" bandRow="1"/>
              <a:tblGrid>
                <a:gridCol w="11369838">
                  <a:extLst>
                    <a:ext uri="{9D8B030D-6E8A-4147-A177-3AD203B41FA5}">
                      <a16:colId xmlns:a16="http://schemas.microsoft.com/office/drawing/2014/main" val="3655493598"/>
                    </a:ext>
                  </a:extLst>
                </a:gridCol>
              </a:tblGrid>
              <a:tr h="48894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a:solidFill>
                            <a:schemeClr val="tx1"/>
                          </a:solidFill>
                          <a:effectLst/>
                          <a:latin typeface="Times New Roman" panose="02020603050405020304" pitchFamily="18" charset="0"/>
                          <a:ea typeface="+mn-ea"/>
                          <a:cs typeface="Times New Roman" panose="02020603050405020304" pitchFamily="18" charset="0"/>
                        </a:rPr>
                        <a:t> Thu ngân sách các huyện, thị xã, thành phố có sự chuyển biến tốt trong Quý III so với các tháng đầu năm. Đến hết Quý III, tổng thu ngân sách của 11 địa phương đã đạt được </a:t>
                      </a:r>
                      <a:r>
                        <a:rPr lang="vi-VN" sz="2200" b="1" kern="1200">
                          <a:solidFill>
                            <a:schemeClr val="tx1"/>
                          </a:solidFill>
                          <a:effectLst/>
                          <a:latin typeface="Times New Roman" panose="02020603050405020304" pitchFamily="18" charset="0"/>
                          <a:ea typeface="+mn-ea"/>
                          <a:cs typeface="Times New Roman" panose="02020603050405020304" pitchFamily="18" charset="0"/>
                        </a:rPr>
                        <a:t>80,6%</a:t>
                      </a:r>
                      <a:r>
                        <a:rPr lang="vi-VN" sz="2200" b="0" kern="1200">
                          <a:solidFill>
                            <a:schemeClr val="tx1"/>
                          </a:solidFill>
                          <a:effectLst/>
                          <a:latin typeface="Times New Roman" panose="02020603050405020304" pitchFamily="18" charset="0"/>
                          <a:ea typeface="+mn-ea"/>
                          <a:cs typeface="Times New Roman" panose="02020603050405020304" pitchFamily="18" charset="0"/>
                        </a:rPr>
                        <a:t> so với dự toán cả năm.</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a:solidFill>
                            <a:schemeClr val="tx1"/>
                          </a:solidFill>
                          <a:effectLst/>
                          <a:latin typeface="Times New Roman" panose="02020603050405020304" pitchFamily="18" charset="0"/>
                          <a:ea typeface="+mn-ea"/>
                          <a:cs typeface="Times New Roman" panose="02020603050405020304" pitchFamily="18" charset="0"/>
                        </a:rPr>
                        <a:t> C</a:t>
                      </a:r>
                      <a:r>
                        <a:rPr lang="en-US" sz="2200" b="0" kern="1200">
                          <a:solidFill>
                            <a:schemeClr val="tx1"/>
                          </a:solidFill>
                          <a:effectLst/>
                          <a:latin typeface="Times New Roman" panose="02020603050405020304" pitchFamily="18" charset="0"/>
                          <a:ea typeface="+mn-ea"/>
                          <a:cs typeface="Times New Roman" panose="02020603050405020304" pitchFamily="18" charset="0"/>
                        </a:rPr>
                        <a:t>ó </a:t>
                      </a:r>
                      <a:r>
                        <a:rPr lang="en-US" sz="2200" b="1" kern="1200">
                          <a:solidFill>
                            <a:schemeClr val="tx1"/>
                          </a:solidFill>
                          <a:effectLst/>
                          <a:latin typeface="Times New Roman" panose="02020603050405020304" pitchFamily="18" charset="0"/>
                          <a:ea typeface="+mn-ea"/>
                          <a:cs typeface="Times New Roman" panose="02020603050405020304" pitchFamily="18" charset="0"/>
                        </a:rPr>
                        <a:t>05</a:t>
                      </a:r>
                      <a:r>
                        <a:rPr lang="en-US" sz="2200" b="0" kern="1200">
                          <a:solidFill>
                            <a:schemeClr val="tx1"/>
                          </a:solidFill>
                          <a:effectLst/>
                          <a:latin typeface="Times New Roman" panose="02020603050405020304" pitchFamily="18" charset="0"/>
                          <a:ea typeface="+mn-ea"/>
                          <a:cs typeface="Times New Roman" panose="02020603050405020304" pitchFamily="18" charset="0"/>
                        </a:rPr>
                        <a:t> huyện </a:t>
                      </a:r>
                      <a:r>
                        <a:rPr lang="en-US" sz="2200" b="0" i="0" kern="1200" baseline="0">
                          <a:solidFill>
                            <a:schemeClr val="tx1"/>
                          </a:solidFill>
                          <a:effectLst/>
                          <a:latin typeface="Times New Roman" panose="02020603050405020304" pitchFamily="18" charset="0"/>
                          <a:ea typeface="+mn-ea"/>
                          <a:cs typeface="Times New Roman" panose="02020603050405020304" pitchFamily="18" charset="0"/>
                        </a:rPr>
                        <a:t>thu ngân sách 9 tháng năm 2023 đã vượt dự toán cả năm là: </a:t>
                      </a:r>
                      <a:r>
                        <a:rPr lang="vi-VN" sz="2200" b="1" i="0" kern="1200">
                          <a:solidFill>
                            <a:schemeClr val="tx1"/>
                          </a:solidFill>
                          <a:effectLst/>
                          <a:latin typeface="Times New Roman" panose="02020603050405020304" pitchFamily="18" charset="0"/>
                          <a:ea typeface="+mn-ea"/>
                          <a:cs typeface="Times New Roman" panose="02020603050405020304" pitchFamily="18" charset="0"/>
                        </a:rPr>
                        <a:t>An Lão</a:t>
                      </a:r>
                      <a:r>
                        <a:rPr lang="en-US" sz="2200" b="1" i="0" kern="1200">
                          <a:solidFill>
                            <a:schemeClr val="tx1"/>
                          </a:solidFill>
                          <a:effectLst/>
                          <a:latin typeface="Times New Roman" panose="02020603050405020304" pitchFamily="18" charset="0"/>
                          <a:ea typeface="+mn-ea"/>
                          <a:cs typeface="Times New Roman" panose="02020603050405020304" pitchFamily="18" charset="0"/>
                        </a:rPr>
                        <a:t> </a:t>
                      </a:r>
                      <a:r>
                        <a:rPr lang="vi-VN" sz="2200" b="0" i="0" kern="1200">
                          <a:solidFill>
                            <a:schemeClr val="tx1"/>
                          </a:solidFill>
                          <a:effectLst/>
                          <a:latin typeface="Times New Roman" panose="02020603050405020304" pitchFamily="18" charset="0"/>
                          <a:ea typeface="+mn-ea"/>
                          <a:cs typeface="Times New Roman" panose="02020603050405020304" pitchFamily="18" charset="0"/>
                        </a:rPr>
                        <a:t>đạt 147% dự toán; </a:t>
                      </a:r>
                      <a:r>
                        <a:rPr lang="vi-VN" sz="2200" b="1" i="0" kern="1200">
                          <a:solidFill>
                            <a:schemeClr val="tx1"/>
                          </a:solidFill>
                          <a:effectLst/>
                          <a:latin typeface="Times New Roman" panose="02020603050405020304" pitchFamily="18" charset="0"/>
                          <a:ea typeface="+mn-ea"/>
                          <a:cs typeface="Times New Roman" panose="02020603050405020304" pitchFamily="18" charset="0"/>
                        </a:rPr>
                        <a:t>Vân Canh</a:t>
                      </a:r>
                      <a:r>
                        <a:rPr lang="en-US" sz="2200" b="1" i="0" kern="1200">
                          <a:solidFill>
                            <a:schemeClr val="tx1"/>
                          </a:solidFill>
                          <a:effectLst/>
                          <a:latin typeface="Times New Roman" panose="02020603050405020304" pitchFamily="18" charset="0"/>
                          <a:ea typeface="+mn-ea"/>
                          <a:cs typeface="Times New Roman" panose="02020603050405020304" pitchFamily="18" charset="0"/>
                        </a:rPr>
                        <a:t> </a:t>
                      </a:r>
                      <a:r>
                        <a:rPr lang="vi-VN" sz="2200" b="0" i="0" kern="1200">
                          <a:solidFill>
                            <a:schemeClr val="tx1"/>
                          </a:solidFill>
                          <a:effectLst/>
                          <a:latin typeface="Times New Roman" panose="02020603050405020304" pitchFamily="18" charset="0"/>
                          <a:ea typeface="+mn-ea"/>
                          <a:cs typeface="Times New Roman" panose="02020603050405020304" pitchFamily="18" charset="0"/>
                        </a:rPr>
                        <a:t>đạt 138,5% dự toán ; </a:t>
                      </a:r>
                      <a:r>
                        <a:rPr lang="vi-VN" sz="2200" b="1" i="0" kern="1200">
                          <a:solidFill>
                            <a:schemeClr val="tx1"/>
                          </a:solidFill>
                          <a:effectLst/>
                          <a:latin typeface="Times New Roman" panose="02020603050405020304" pitchFamily="18" charset="0"/>
                          <a:ea typeface="+mn-ea"/>
                          <a:cs typeface="Times New Roman" panose="02020603050405020304" pitchFamily="18" charset="0"/>
                        </a:rPr>
                        <a:t>Phù Cát </a:t>
                      </a:r>
                      <a:r>
                        <a:rPr lang="vi-VN" sz="2200" b="0" i="0" kern="1200">
                          <a:solidFill>
                            <a:schemeClr val="tx1"/>
                          </a:solidFill>
                          <a:effectLst/>
                          <a:latin typeface="Times New Roman" panose="02020603050405020304" pitchFamily="18" charset="0"/>
                          <a:ea typeface="+mn-ea"/>
                          <a:cs typeface="Times New Roman" panose="02020603050405020304" pitchFamily="18" charset="0"/>
                        </a:rPr>
                        <a:t>đạt 137,8% dự toán; </a:t>
                      </a:r>
                      <a:r>
                        <a:rPr lang="vi-VN" sz="2200" b="1" i="0" kern="1200">
                          <a:solidFill>
                            <a:schemeClr val="tx1"/>
                          </a:solidFill>
                          <a:effectLst/>
                          <a:latin typeface="Times New Roman" panose="02020603050405020304" pitchFamily="18" charset="0"/>
                          <a:ea typeface="+mn-ea"/>
                          <a:cs typeface="Times New Roman" panose="02020603050405020304" pitchFamily="18" charset="0"/>
                        </a:rPr>
                        <a:t>Hoài Ân </a:t>
                      </a:r>
                      <a:r>
                        <a:rPr lang="vi-VN" sz="2200" b="0" i="0" kern="1200">
                          <a:solidFill>
                            <a:schemeClr val="tx1"/>
                          </a:solidFill>
                          <a:effectLst/>
                          <a:latin typeface="Times New Roman" panose="02020603050405020304" pitchFamily="18" charset="0"/>
                          <a:ea typeface="+mn-ea"/>
                          <a:cs typeface="Times New Roman" panose="02020603050405020304" pitchFamily="18" charset="0"/>
                        </a:rPr>
                        <a:t>đạt 126,5% dự toán và </a:t>
                      </a:r>
                      <a:r>
                        <a:rPr lang="vi-VN" sz="2200" b="1" i="0" kern="1200">
                          <a:solidFill>
                            <a:schemeClr val="tx1"/>
                          </a:solidFill>
                          <a:effectLst/>
                          <a:latin typeface="Times New Roman" panose="02020603050405020304" pitchFamily="18" charset="0"/>
                          <a:ea typeface="+mn-ea"/>
                          <a:cs typeface="Times New Roman" panose="02020603050405020304" pitchFamily="18" charset="0"/>
                        </a:rPr>
                        <a:t>Vân Canh</a:t>
                      </a:r>
                      <a:r>
                        <a:rPr lang="en-US" sz="2200" b="1" i="0" kern="1200">
                          <a:solidFill>
                            <a:schemeClr val="tx1"/>
                          </a:solidFill>
                          <a:effectLst/>
                          <a:latin typeface="Times New Roman" panose="02020603050405020304" pitchFamily="18" charset="0"/>
                          <a:ea typeface="+mn-ea"/>
                          <a:cs typeface="Times New Roman" panose="02020603050405020304" pitchFamily="18" charset="0"/>
                        </a:rPr>
                        <a:t> </a:t>
                      </a:r>
                      <a:r>
                        <a:rPr lang="vi-VN" sz="2200" b="0" i="0" kern="1200">
                          <a:solidFill>
                            <a:schemeClr val="tx1"/>
                          </a:solidFill>
                          <a:effectLst/>
                          <a:latin typeface="Times New Roman" panose="02020603050405020304" pitchFamily="18" charset="0"/>
                          <a:ea typeface="+mn-ea"/>
                          <a:cs typeface="Times New Roman" panose="02020603050405020304" pitchFamily="18" charset="0"/>
                        </a:rPr>
                        <a:t>đạt 138,5% dự toán</a:t>
                      </a:r>
                      <a:endParaRPr lang="en-US" sz="2200" b="0" i="0" kern="120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tx1"/>
                          </a:solidFill>
                          <a:effectLst/>
                          <a:latin typeface="Times New Roman" panose="02020603050405020304" pitchFamily="18" charset="0"/>
                          <a:ea typeface="+mn-ea"/>
                          <a:cs typeface="Times New Roman" panose="02020603050405020304" pitchFamily="18" charset="0"/>
                        </a:rPr>
                        <a:t> Đối với thu tiền sử dụng đất, có </a:t>
                      </a:r>
                      <a:r>
                        <a:rPr lang="en-US" sz="2200" b="1" kern="1200">
                          <a:solidFill>
                            <a:schemeClr val="tx1"/>
                          </a:solidFill>
                          <a:effectLst/>
                          <a:latin typeface="Times New Roman" panose="02020603050405020304" pitchFamily="18" charset="0"/>
                          <a:ea typeface="+mn-ea"/>
                          <a:cs typeface="Times New Roman" panose="02020603050405020304" pitchFamily="18" charset="0"/>
                        </a:rPr>
                        <a:t>05</a:t>
                      </a:r>
                      <a:r>
                        <a:rPr lang="en-US" sz="2200" b="0" kern="1200">
                          <a:solidFill>
                            <a:schemeClr val="tx1"/>
                          </a:solidFill>
                          <a:effectLst/>
                          <a:latin typeface="Times New Roman" panose="02020603050405020304" pitchFamily="18" charset="0"/>
                          <a:ea typeface="+mn-ea"/>
                          <a:cs typeface="Times New Roman" panose="02020603050405020304" pitchFamily="18" charset="0"/>
                        </a:rPr>
                        <a:t> địa phương trong 9 tháng đã từ đạt từ 75% dự toán trở lên là: </a:t>
                      </a:r>
                      <a:r>
                        <a:rPr lang="en-US" sz="2200" b="1" kern="1200">
                          <a:solidFill>
                            <a:schemeClr val="tx1"/>
                          </a:solidFill>
                          <a:effectLst/>
                          <a:latin typeface="Times New Roman" panose="02020603050405020304" pitchFamily="18" charset="0"/>
                          <a:ea typeface="+mn-ea"/>
                          <a:cs typeface="Times New Roman" panose="02020603050405020304" pitchFamily="18" charset="0"/>
                        </a:rPr>
                        <a:t>An Lão </a:t>
                      </a:r>
                      <a:r>
                        <a:rPr lang="en-US" sz="2200" b="0" kern="1200">
                          <a:solidFill>
                            <a:schemeClr val="tx1"/>
                          </a:solidFill>
                          <a:effectLst/>
                          <a:latin typeface="Times New Roman" panose="02020603050405020304" pitchFamily="18" charset="0"/>
                          <a:ea typeface="+mn-ea"/>
                          <a:cs typeface="Times New Roman" panose="02020603050405020304" pitchFamily="18" charset="0"/>
                        </a:rPr>
                        <a:t>(311,5%); </a:t>
                      </a:r>
                      <a:r>
                        <a:rPr lang="en-US" sz="2200" b="1" kern="1200">
                          <a:solidFill>
                            <a:schemeClr val="tx1"/>
                          </a:solidFill>
                          <a:effectLst/>
                          <a:latin typeface="Times New Roman" panose="02020603050405020304" pitchFamily="18" charset="0"/>
                          <a:ea typeface="+mn-ea"/>
                          <a:cs typeface="Times New Roman" panose="02020603050405020304" pitchFamily="18" charset="0"/>
                        </a:rPr>
                        <a:t>Hoài Ân </a:t>
                      </a:r>
                      <a:r>
                        <a:rPr lang="en-US" sz="2200" b="0" kern="1200">
                          <a:solidFill>
                            <a:schemeClr val="tx1"/>
                          </a:solidFill>
                          <a:effectLst/>
                          <a:latin typeface="Times New Roman" panose="02020603050405020304" pitchFamily="18" charset="0"/>
                          <a:ea typeface="+mn-ea"/>
                          <a:cs typeface="Times New Roman" panose="02020603050405020304" pitchFamily="18" charset="0"/>
                        </a:rPr>
                        <a:t>(143,3%); </a:t>
                      </a:r>
                      <a:r>
                        <a:rPr lang="en-US" sz="2200" b="1" kern="1200">
                          <a:solidFill>
                            <a:schemeClr val="tx1"/>
                          </a:solidFill>
                          <a:effectLst/>
                          <a:latin typeface="Times New Roman" panose="02020603050405020304" pitchFamily="18" charset="0"/>
                          <a:ea typeface="+mn-ea"/>
                          <a:cs typeface="Times New Roman" panose="02020603050405020304" pitchFamily="18" charset="0"/>
                        </a:rPr>
                        <a:t>Phù Cát </a:t>
                      </a:r>
                      <a:r>
                        <a:rPr lang="en-US" sz="2200" b="0" kern="1200">
                          <a:solidFill>
                            <a:schemeClr val="tx1"/>
                          </a:solidFill>
                          <a:effectLst/>
                          <a:latin typeface="Times New Roman" panose="02020603050405020304" pitchFamily="18" charset="0"/>
                          <a:ea typeface="+mn-ea"/>
                          <a:cs typeface="Times New Roman" panose="02020603050405020304" pitchFamily="18" charset="0"/>
                        </a:rPr>
                        <a:t>(91,1%); </a:t>
                      </a:r>
                      <a:r>
                        <a:rPr lang="en-US" sz="2200" b="1" kern="1200">
                          <a:solidFill>
                            <a:schemeClr val="tx1"/>
                          </a:solidFill>
                          <a:effectLst/>
                          <a:latin typeface="Times New Roman" panose="02020603050405020304" pitchFamily="18" charset="0"/>
                          <a:ea typeface="+mn-ea"/>
                          <a:cs typeface="Times New Roman" panose="02020603050405020304" pitchFamily="18" charset="0"/>
                        </a:rPr>
                        <a:t>Tuy Phước </a:t>
                      </a:r>
                      <a:r>
                        <a:rPr lang="en-US" sz="2200" b="0" kern="1200">
                          <a:solidFill>
                            <a:schemeClr val="tx1"/>
                          </a:solidFill>
                          <a:effectLst/>
                          <a:latin typeface="Times New Roman" panose="02020603050405020304" pitchFamily="18" charset="0"/>
                          <a:ea typeface="+mn-ea"/>
                          <a:cs typeface="Times New Roman" panose="02020603050405020304" pitchFamily="18" charset="0"/>
                        </a:rPr>
                        <a:t>(84,8%) và </a:t>
                      </a:r>
                      <a:r>
                        <a:rPr lang="en-US" sz="2200" b="1" kern="1200">
                          <a:solidFill>
                            <a:schemeClr val="tx1"/>
                          </a:solidFill>
                          <a:effectLst/>
                          <a:latin typeface="Times New Roman" panose="02020603050405020304" pitchFamily="18" charset="0"/>
                          <a:ea typeface="+mn-ea"/>
                          <a:cs typeface="Times New Roman" panose="02020603050405020304" pitchFamily="18" charset="0"/>
                        </a:rPr>
                        <a:t>Quy Nhơn </a:t>
                      </a:r>
                      <a:r>
                        <a:rPr lang="en-US" sz="2200" b="0" kern="1200">
                          <a:solidFill>
                            <a:schemeClr val="tx1"/>
                          </a:solidFill>
                          <a:effectLst/>
                          <a:latin typeface="Times New Roman" panose="02020603050405020304" pitchFamily="18" charset="0"/>
                          <a:ea typeface="+mn-ea"/>
                          <a:cs typeface="Times New Roman" panose="02020603050405020304" pitchFamily="18" charset="0"/>
                        </a:rPr>
                        <a:t>(75,4%).</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a:solidFill>
                            <a:schemeClr val="tx1"/>
                          </a:solidFill>
                          <a:effectLst/>
                          <a:latin typeface="Times New Roman" panose="02020603050405020304" pitchFamily="18" charset="0"/>
                          <a:ea typeface="+mn-ea"/>
                          <a:cs typeface="Times New Roman" panose="02020603050405020304" pitchFamily="18" charset="0"/>
                        </a:rPr>
                        <a:t> Tuy nhiên đối với thị xã Hoài Nhơn, số thu ngân sách 9 tháng đạt thấp, chỉ đạt 58,8% so với dự toán (408,5/695 tỷ đồng); trong đó thu tiền sử dụng đất chỉ đạt 45,7% dự toán. Đây là địa phương duy nhất đến nay tổng thu ngân sách đạt dưới 70% dự toán năm</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5" name="Rectangle 4">
            <a:extLst>
              <a:ext uri="{FF2B5EF4-FFF2-40B4-BE49-F238E27FC236}">
                <a16:creationId xmlns:a16="http://schemas.microsoft.com/office/drawing/2014/main" id="{0EEBB678-346D-5B54-A9B1-BDE7FBA2F70C}"/>
              </a:ext>
            </a:extLst>
          </p:cNvPr>
          <p:cNvSpPr/>
          <p:nvPr/>
        </p:nvSpPr>
        <p:spPr>
          <a:xfrm>
            <a:off x="1036420" y="371432"/>
            <a:ext cx="8313110" cy="992579"/>
          </a:xfrm>
          <a:prstGeom prst="rect">
            <a:avLst/>
          </a:prstGeom>
        </p:spPr>
        <p:txBody>
          <a:bodyPr wrap="none">
            <a:spAutoFit/>
          </a:bodyPr>
          <a:lstStyle/>
          <a:p>
            <a:pPr marL="127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3.5.2. </a:t>
            </a:r>
            <a:r>
              <a:rPr lang="de-DE" sz="2800" b="1">
                <a:latin typeface="Times New Roman" panose="02020603050405020304" pitchFamily="18" charset="0"/>
                <a:cs typeface="Times New Roman" panose="02020603050405020304" pitchFamily="18" charset="0"/>
              </a:rPr>
              <a:t>Thu ngân sách </a:t>
            </a:r>
            <a:r>
              <a:rPr lang="vi-VN" sz="2800" b="1">
                <a:latin typeface="Times New Roman" panose="02020603050405020304" pitchFamily="18" charset="0"/>
                <a:cs typeface="Times New Roman" panose="02020603050405020304" pitchFamily="18" charset="0"/>
              </a:rPr>
              <a:t>các huyện, thị xã, thành phố (tt)</a:t>
            </a:r>
            <a:endParaRPr lang="en-US" sz="2800" b="1" kern="0" spc="-10">
              <a:solidFill>
                <a:prstClr val="black"/>
              </a:solidFill>
              <a:ea typeface="Times New Roman" panose="02020603050405020304" pitchFamily="18" charset="0"/>
            </a:endParaRPr>
          </a:p>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9718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603914737"/>
              </p:ext>
            </p:extLst>
          </p:nvPr>
        </p:nvGraphicFramePr>
        <p:xfrm>
          <a:off x="435761" y="726632"/>
          <a:ext cx="7011105" cy="5943600"/>
        </p:xfrm>
        <a:graphic>
          <a:graphicData uri="http://schemas.openxmlformats.org/drawingml/2006/table">
            <a:tbl>
              <a:tblPr firstRow="1" bandRow="1"/>
              <a:tblGrid>
                <a:gridCol w="7011105">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UBND tỉnh thường xuyên đôn đốc, ban hành nhiều giải pháp để </a:t>
                      </a:r>
                      <a:r>
                        <a:rPr lang="vi-VN" sz="1800" kern="1200" spc="-10" dirty="0">
                          <a:solidFill>
                            <a:prstClr val="black"/>
                          </a:solidFill>
                          <a:latin typeface="Times New Roman" panose="02020603050405020304" pitchFamily="18" charset="0"/>
                          <a:ea typeface="+mn-ea"/>
                          <a:cs typeface="Times New Roman" panose="02020603050405020304" pitchFamily="18" charset="0"/>
                        </a:rPr>
                        <a:t>tháo gỡ khó khăn, vướng mắc, hỗ trợ đẩy mạnh giải ngân vốn đầu tư công năm 2023</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kern="1200" spc="-10" dirty="0">
                          <a:solidFill>
                            <a:prstClr val="black"/>
                          </a:solidFill>
                          <a:latin typeface="Times New Roman" panose="02020603050405020304" pitchFamily="18" charset="0"/>
                          <a:ea typeface="+mn-ea"/>
                          <a:cs typeface="Times New Roman" panose="02020603050405020304" pitchFamily="18" charset="0"/>
                        </a:rPr>
                        <a:t> UBND tỉnh đã thành lập c</a:t>
                      </a:r>
                      <a:r>
                        <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ác </a:t>
                      </a:r>
                      <a:r>
                        <a:rPr lang="vi-VN" sz="1800" kern="1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Tổ </a:t>
                      </a:r>
                      <a:r>
                        <a:rPr lang="vi-VN" sz="1800" kern="1200" spc="-10" dirty="0">
                          <a:solidFill>
                            <a:prstClr val="black"/>
                          </a:solidFill>
                          <a:latin typeface="Times New Roman" panose="02020603050405020304" pitchFamily="18" charset="0"/>
                          <a:ea typeface="+mn-ea"/>
                          <a:cs typeface="Times New Roman" panose="02020603050405020304" pitchFamily="18" charset="0"/>
                        </a:rPr>
                        <a:t>công tác do các Phó Chủ tịch UBND tỉnh làm Tổ tr</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ưởng</a:t>
                      </a:r>
                      <a:r>
                        <a:rPr lang="vi-VN" sz="1800" kern="1200" spc="-10" dirty="0">
                          <a:solidFill>
                            <a:prstClr val="black"/>
                          </a:solidFill>
                          <a:latin typeface="Times New Roman" panose="02020603050405020304" pitchFamily="18" charset="0"/>
                          <a:ea typeface="+mn-ea"/>
                          <a:cs typeface="Times New Roman" panose="02020603050405020304" pitchFamily="18" charset="0"/>
                        </a:rPr>
                        <a:t> trực tiếp làm việc với các sở, ngành, địa phương để đôn đốc giải ngân vốn đầu tư công</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Đồng</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thời</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theo</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phân</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công</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của</a:t>
                      </a:r>
                      <a:r>
                        <a:rPr lang="en-US" sz="1800" kern="1200" spc="-10" dirty="0">
                          <a:solidFill>
                            <a:prstClr val="black"/>
                          </a:solidFill>
                          <a:latin typeface="Times New Roman" panose="02020603050405020304" pitchFamily="18" charset="0"/>
                          <a:ea typeface="+mn-ea"/>
                          <a:cs typeface="Times New Roman" panose="02020603050405020304" pitchFamily="18" charset="0"/>
                        </a:rPr>
                        <a:t> UBND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tỉnh</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Sở</a:t>
                      </a:r>
                      <a:r>
                        <a:rPr lang="en-US" sz="1800" kern="1200" spc="-10" dirty="0">
                          <a:solidFill>
                            <a:prstClr val="black"/>
                          </a:solidFill>
                          <a:latin typeface="Times New Roman" panose="02020603050405020304" pitchFamily="18" charset="0"/>
                          <a:ea typeface="+mn-ea"/>
                          <a:cs typeface="Times New Roman" panose="02020603050405020304" pitchFamily="18" charset="0"/>
                        </a:rPr>
                        <a:t> KHĐT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đã</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phối</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hợp</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các</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ngành</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thành</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lập</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đoàn</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công</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tác</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kiểm</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tra</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đôn</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đốc</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tiến</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độ</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thực</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hiện</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và</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giải</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ngân</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nguồn</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vốn</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các</a:t>
                      </a:r>
                      <a:r>
                        <a:rPr lang="en-US" sz="1800" kern="1200" spc="-10" dirty="0">
                          <a:solidFill>
                            <a:prstClr val="black"/>
                          </a:solidFill>
                          <a:latin typeface="Times New Roman" panose="02020603050405020304" pitchFamily="18" charset="0"/>
                          <a:ea typeface="+mn-ea"/>
                          <a:cs typeface="Times New Roman" panose="02020603050405020304" pitchFamily="18" charset="0"/>
                        </a:rPr>
                        <a:t> CTMTQG.</a:t>
                      </a:r>
                      <a:endParaRPr lang="vi-VN" sz="1800" kern="1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vi-VN" sz="1800" kern="1200" spc="-10" dirty="0">
                          <a:solidFill>
                            <a:prstClr val="black"/>
                          </a:solidFill>
                          <a:latin typeface="Times New Roman" panose="02020603050405020304" pitchFamily="18" charset="0"/>
                          <a:ea typeface="+mn-ea"/>
                          <a:cs typeface="Times New Roman" panose="02020603050405020304" pitchFamily="18" charset="0"/>
                        </a:rPr>
                        <a:t>Giá trị giải ngân vốn đầu tư công do tỉnh quản lý đến 30/9/2023 là 5.881,6 tỷ đồng</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đạt</a:t>
                      </a:r>
                      <a:r>
                        <a:rPr lang="en-US" sz="1800" kern="1200" spc="-10" dirty="0">
                          <a:solidFill>
                            <a:prstClr val="black"/>
                          </a:solidFill>
                          <a:latin typeface="Times New Roman" panose="02020603050405020304" pitchFamily="18" charset="0"/>
                          <a:ea typeface="+mn-ea"/>
                          <a:cs typeface="Times New Roman" panose="02020603050405020304" pitchFamily="18" charset="0"/>
                        </a:rPr>
                        <a:t> 77,08% K</a:t>
                      </a:r>
                      <a:r>
                        <a:rPr lang="vi-VN" sz="1800" kern="1200" spc="-10" dirty="0">
                          <a:solidFill>
                            <a:prstClr val="black"/>
                          </a:solidFill>
                          <a:latin typeface="Times New Roman" panose="02020603050405020304" pitchFamily="18" charset="0"/>
                          <a:ea typeface="+mn-ea"/>
                          <a:cs typeface="Times New Roman" panose="02020603050405020304" pitchFamily="18" charset="0"/>
                        </a:rPr>
                        <a:t>ế hoạch vốn do Thủ tướng Chính phủ giao (KH TTgCP giao: 7.630,6 tỷ đồng)</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dirty="0" err="1">
                          <a:solidFill>
                            <a:prstClr val="black"/>
                          </a:solidFill>
                          <a:latin typeface="Times New Roman" panose="02020603050405020304" pitchFamily="18" charset="0"/>
                          <a:ea typeface="+mn-ea"/>
                          <a:cs typeface="Times New Roman" panose="02020603050405020304" pitchFamily="18" charset="0"/>
                        </a:rPr>
                        <a:t>đạt</a:t>
                      </a:r>
                      <a:r>
                        <a:rPr lang="en-US" sz="1800" kern="1200" spc="-10" dirty="0">
                          <a:solidFill>
                            <a:prstClr val="black"/>
                          </a:solidFill>
                          <a:latin typeface="Times New Roman" panose="02020603050405020304" pitchFamily="18" charset="0"/>
                          <a:ea typeface="+mn-ea"/>
                          <a:cs typeface="Times New Roman" panose="02020603050405020304" pitchFamily="18" charset="0"/>
                        </a:rPr>
                        <a:t> 61,05% </a:t>
                      </a:r>
                      <a:r>
                        <a:rPr lang="vi-VN" sz="1800" kern="1200" spc="-10" dirty="0">
                          <a:solidFill>
                            <a:prstClr val="black"/>
                          </a:solidFill>
                          <a:latin typeface="Times New Roman" panose="02020603050405020304" pitchFamily="18" charset="0"/>
                          <a:ea typeface="+mn-ea"/>
                          <a:cs typeface="Times New Roman" panose="02020603050405020304" pitchFamily="18" charset="0"/>
                        </a:rPr>
                        <a:t>kế hoạch vốn do HĐND tỉnh giao (HĐND tỉnh giao 9.634,1 tỷ đồng), trong đó: </a:t>
                      </a:r>
                      <a:endParaRPr lang="en-US" sz="18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1800" kern="1200" spc="-10" dirty="0">
                          <a:solidFill>
                            <a:prstClr val="black"/>
                          </a:solidFill>
                          <a:latin typeface="Times New Roman" panose="02020603050405020304" pitchFamily="18" charset="0"/>
                          <a:ea typeface="+mn-ea"/>
                          <a:cs typeface="Times New Roman" panose="02020603050405020304" pitchFamily="18" charset="0"/>
                        </a:rPr>
                        <a:t>+ vốn ngân sách địa phương đạt 56,59%;</a:t>
                      </a:r>
                      <a:endParaRPr lang="en-US" sz="18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1800" kern="1200" spc="-10" dirty="0">
                          <a:solidFill>
                            <a:prstClr val="black"/>
                          </a:solidFill>
                          <a:latin typeface="Times New Roman" panose="02020603050405020304" pitchFamily="18" charset="0"/>
                          <a:ea typeface="+mn-ea"/>
                          <a:cs typeface="Times New Roman" panose="02020603050405020304" pitchFamily="18" charset="0"/>
                        </a:rPr>
                        <a:t>+ vốn trung ương hỗ trợ mục tiêu đạt 80,84%;</a:t>
                      </a:r>
                      <a:endParaRPr lang="en-US" sz="18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1800" kern="1200" spc="-10" dirty="0">
                          <a:solidFill>
                            <a:prstClr val="black"/>
                          </a:solidFill>
                          <a:latin typeface="Times New Roman" panose="02020603050405020304" pitchFamily="18" charset="0"/>
                          <a:ea typeface="+mn-ea"/>
                          <a:cs typeface="Times New Roman" panose="02020603050405020304" pitchFamily="18" charset="0"/>
                        </a:rPr>
                        <a:t>+ vốn Chương trình phục hồi và phát triển kinh tế - xã hội đạt 71,24%;</a:t>
                      </a:r>
                      <a:endParaRPr lang="en-US" sz="18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1800" kern="1200" spc="-10" dirty="0">
                          <a:solidFill>
                            <a:prstClr val="black"/>
                          </a:solidFill>
                          <a:latin typeface="Times New Roman" panose="02020603050405020304" pitchFamily="18" charset="0"/>
                          <a:ea typeface="+mn-ea"/>
                          <a:cs typeface="Times New Roman" panose="02020603050405020304" pitchFamily="18" charset="0"/>
                        </a:rPr>
                        <a:t>+ vốn Chương trình Mục tiêu quốc gia đạt 41,57%;</a:t>
                      </a:r>
                      <a:endParaRPr lang="en-US" sz="18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1800" kern="1200" spc="-10" dirty="0">
                          <a:solidFill>
                            <a:prstClr val="black"/>
                          </a:solidFill>
                          <a:latin typeface="Times New Roman" panose="02020603050405020304" pitchFamily="18" charset="0"/>
                          <a:ea typeface="+mn-ea"/>
                          <a:cs typeface="Times New Roman" panose="02020603050405020304" pitchFamily="18" charset="0"/>
                        </a:rPr>
                        <a:t>+ vốn hỗ trợ khắc phục khẩn cấp hậu quả thiên tai đạt 98,26%;</a:t>
                      </a:r>
                      <a:endParaRPr lang="en-US" sz="18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1800" kern="1200" spc="-10" dirty="0">
                          <a:solidFill>
                            <a:prstClr val="black"/>
                          </a:solidFill>
                          <a:latin typeface="Times New Roman" panose="02020603050405020304" pitchFamily="18" charset="0"/>
                          <a:ea typeface="+mn-ea"/>
                          <a:cs typeface="Times New Roman" panose="02020603050405020304" pitchFamily="18" charset="0"/>
                        </a:rPr>
                        <a:t>+ vốn nước ngoài (ODA) đạt 65,72% kế hoạch năm</a:t>
                      </a:r>
                      <a:r>
                        <a:rPr lang="en-US" sz="1800" kern="1200" spc="-10" dirty="0">
                          <a:solidFill>
                            <a:prstClr val="black"/>
                          </a:solidFill>
                          <a:latin typeface="Times New Roman" panose="02020603050405020304" pitchFamily="18" charset="0"/>
                          <a:ea typeface="+mn-ea"/>
                          <a:cs typeface="Times New Roman" panose="02020603050405020304" pitchFamily="18" charset="0"/>
                        </a:rPr>
                        <a:t>.</a:t>
                      </a:r>
                      <a:endParaRPr lang="vi-VN" sz="1800" kern="1200" spc="-10" dirty="0">
                        <a:solidFill>
                          <a:schemeClr val="tx1"/>
                        </a:solidFill>
                        <a:highlight>
                          <a:srgbClr val="FFFF00"/>
                        </a:highligh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7" name="TextBox 6">
            <a:extLst>
              <a:ext uri="{FF2B5EF4-FFF2-40B4-BE49-F238E27FC236}">
                <a16:creationId xmlns:a16="http://schemas.microsoft.com/office/drawing/2014/main" id="{6CE3C172-6B73-81D2-B734-810C1C811D2E}"/>
              </a:ext>
            </a:extLst>
          </p:cNvPr>
          <p:cNvSpPr txBox="1"/>
          <p:nvPr/>
        </p:nvSpPr>
        <p:spPr>
          <a:xfrm>
            <a:off x="1081291" y="264967"/>
            <a:ext cx="407793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Đầu tư công</a:t>
            </a:r>
          </a:p>
        </p:txBody>
      </p:sp>
      <p:pic>
        <p:nvPicPr>
          <p:cNvPr id="4" name="Picture 3" descr="A picture containing outdoor, sky, ground, infrastructure&#10;&#10;Description automatically generated">
            <a:extLst>
              <a:ext uri="{FF2B5EF4-FFF2-40B4-BE49-F238E27FC236}">
                <a16:creationId xmlns:a16="http://schemas.microsoft.com/office/drawing/2014/main" id="{5045E7A8-8A58-D06A-A74A-C57274D70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3855495"/>
            <a:ext cx="4136239" cy="2721474"/>
          </a:xfrm>
          <a:prstGeom prst="rect">
            <a:avLst/>
          </a:prstGeom>
        </p:spPr>
      </p:pic>
      <p:pic>
        <p:nvPicPr>
          <p:cNvPr id="3" name="Picture 2" descr="A group of people sitting at desks in a room with green curtains&#10;&#10;Description automatically generated">
            <a:extLst>
              <a:ext uri="{FF2B5EF4-FFF2-40B4-BE49-F238E27FC236}">
                <a16:creationId xmlns:a16="http://schemas.microsoft.com/office/drawing/2014/main" id="{94B371EF-6C68-7C1D-6410-B98355A72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04007"/>
            <a:ext cx="4136239" cy="3116510"/>
          </a:xfrm>
          <a:prstGeom prst="rect">
            <a:avLst/>
          </a:prstGeom>
        </p:spPr>
      </p:pic>
    </p:spTree>
    <p:extLst>
      <p:ext uri="{BB962C8B-B14F-4D97-AF65-F5344CB8AC3E}">
        <p14:creationId xmlns:p14="http://schemas.microsoft.com/office/powerpoint/2010/main" val="197509533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DD756-FB9C-20A4-B9B1-1FEF2C8898FF}"/>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47</a:t>
            </a:fld>
            <a:endParaRPr lang="en-US">
              <a:solidFill>
                <a:prstClr val="black">
                  <a:tint val="75000"/>
                </a:prstClr>
              </a:solidFill>
            </a:endParaRPr>
          </a:p>
        </p:txBody>
      </p:sp>
      <p:sp>
        <p:nvSpPr>
          <p:cNvPr id="9" name="TextBox 8">
            <a:extLst>
              <a:ext uri="{FF2B5EF4-FFF2-40B4-BE49-F238E27FC236}">
                <a16:creationId xmlns:a16="http://schemas.microsoft.com/office/drawing/2014/main" id="{233F2C2F-6188-A320-021B-D8727FB0CCAB}"/>
              </a:ext>
            </a:extLst>
          </p:cNvPr>
          <p:cNvSpPr txBox="1"/>
          <p:nvPr/>
        </p:nvSpPr>
        <p:spPr>
          <a:xfrm>
            <a:off x="3578773" y="1501629"/>
            <a:ext cx="1916018" cy="307777"/>
          </a:xfrm>
          <a:prstGeom prst="rect">
            <a:avLst/>
          </a:prstGeom>
          <a:noFill/>
        </p:spPr>
        <p:txBody>
          <a:bodyPr wrap="square" rtlCol="0">
            <a:spAutoFit/>
          </a:bodyPr>
          <a:lstStyle/>
          <a:p>
            <a:pPr algn="r"/>
            <a:r>
              <a:rPr lang="en-US" sz="1400" i="1" dirty="0" err="1">
                <a:latin typeface="Times New Roman" panose="02020603050405020304" pitchFamily="18" charset="0"/>
                <a:cs typeface="Times New Roman" panose="02020603050405020304" pitchFamily="18" charset="0"/>
              </a:rPr>
              <a:t>ĐVT</a:t>
            </a:r>
            <a:r>
              <a:rPr lang="en-US" sz="1400" i="1">
                <a:latin typeface="Times New Roman" panose="02020603050405020304" pitchFamily="18" charset="0"/>
                <a:cs typeface="Times New Roman" panose="02020603050405020304" pitchFamily="18" charset="0"/>
              </a:rPr>
              <a:t>: Triệu đồng</a:t>
            </a:r>
            <a:endParaRPr lang="en-US" sz="1400"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DA5CBBA-DF32-355C-C057-733AEE63CC08}"/>
              </a:ext>
            </a:extLst>
          </p:cNvPr>
          <p:cNvSpPr txBox="1"/>
          <p:nvPr/>
        </p:nvSpPr>
        <p:spPr>
          <a:xfrm>
            <a:off x="773709" y="526983"/>
            <a:ext cx="11999053" cy="430887"/>
          </a:xfrm>
          <a:prstGeom prst="rect">
            <a:avLst/>
          </a:prstGeom>
          <a:noFill/>
        </p:spPr>
        <p:txBody>
          <a:bodyPr wrap="square">
            <a:spAutoFit/>
          </a:bodyPr>
          <a:lstStyle/>
          <a:p>
            <a:pPr>
              <a:lnSpc>
                <a:spcPct val="100000"/>
              </a:lnSpc>
            </a:pPr>
            <a:r>
              <a:rPr lang="vi-VN" sz="2200" b="1">
                <a:latin typeface="+mj-lt"/>
                <a:cs typeface="Arial" panose="020B0604020202020204" pitchFamily="34" charset="0"/>
              </a:rPr>
              <a:t>a) Giải ngân chung theo nguồn vốn năm 2023 (theo kế hoạch Hội đồng nhân dân tỉnh giao)</a:t>
            </a:r>
          </a:p>
        </p:txBody>
      </p:sp>
      <p:graphicFrame>
        <p:nvGraphicFramePr>
          <p:cNvPr id="5" name="Object 4">
            <a:extLst>
              <a:ext uri="{FF2B5EF4-FFF2-40B4-BE49-F238E27FC236}">
                <a16:creationId xmlns:a16="http://schemas.microsoft.com/office/drawing/2014/main" id="{110F0997-CCDA-5EE4-155A-83DE632F92F4}"/>
              </a:ext>
            </a:extLst>
          </p:cNvPr>
          <p:cNvGraphicFramePr>
            <a:graphicFrameLocks noChangeAspect="1"/>
          </p:cNvGraphicFramePr>
          <p:nvPr>
            <p:extLst>
              <p:ext uri="{D42A27DB-BD31-4B8C-83A1-F6EECF244321}">
                <p14:modId xmlns:p14="http://schemas.microsoft.com/office/powerpoint/2010/main" val="281162585"/>
              </p:ext>
            </p:extLst>
          </p:nvPr>
        </p:nvGraphicFramePr>
        <p:xfrm>
          <a:off x="838200" y="1858468"/>
          <a:ext cx="4836516" cy="4047382"/>
        </p:xfrm>
        <a:graphic>
          <a:graphicData uri="http://schemas.openxmlformats.org/presentationml/2006/ole">
            <mc:AlternateContent xmlns:mc="http://schemas.openxmlformats.org/markup-compatibility/2006">
              <mc:Choice xmlns:v="urn:schemas-microsoft-com:vml" Requires="v">
                <p:oleObj name="Worksheet" r:id="rId2" imgW="5734080" imgH="3352627" progId="Excel.Sheet.12">
                  <p:embed/>
                </p:oleObj>
              </mc:Choice>
              <mc:Fallback>
                <p:oleObj name="Worksheet" r:id="rId2" imgW="5734080" imgH="3352627" progId="Excel.Sheet.12">
                  <p:embed/>
                  <p:pic>
                    <p:nvPicPr>
                      <p:cNvPr id="5" name="Object 4">
                        <a:extLst>
                          <a:ext uri="{FF2B5EF4-FFF2-40B4-BE49-F238E27FC236}">
                            <a16:creationId xmlns:a16="http://schemas.microsoft.com/office/drawing/2014/main" id="{110F0997-CCDA-5EE4-155A-83DE632F92F4}"/>
                          </a:ext>
                        </a:extLst>
                      </p:cNvPr>
                      <p:cNvPicPr/>
                      <p:nvPr/>
                    </p:nvPicPr>
                    <p:blipFill>
                      <a:blip r:embed="rId3"/>
                      <a:stretch>
                        <a:fillRect/>
                      </a:stretch>
                    </p:blipFill>
                    <p:spPr>
                      <a:xfrm>
                        <a:off x="838200" y="1858468"/>
                        <a:ext cx="4836516" cy="4047382"/>
                      </a:xfrm>
                      <a:prstGeom prst="rect">
                        <a:avLst/>
                      </a:prstGeom>
                    </p:spPr>
                  </p:pic>
                </p:oleObj>
              </mc:Fallback>
            </mc:AlternateContent>
          </a:graphicData>
        </a:graphic>
      </p:graphicFrame>
      <p:graphicFrame>
        <p:nvGraphicFramePr>
          <p:cNvPr id="6" name="Content Placeholder 9">
            <a:extLst>
              <a:ext uri="{FF2B5EF4-FFF2-40B4-BE49-F238E27FC236}">
                <a16:creationId xmlns:a16="http://schemas.microsoft.com/office/drawing/2014/main" id="{D8D76164-D9F0-D688-B9FA-80BB19C9708F}"/>
              </a:ext>
            </a:extLst>
          </p:cNvPr>
          <p:cNvGraphicFramePr>
            <a:graphicFrameLocks noGrp="1"/>
          </p:cNvGraphicFramePr>
          <p:nvPr>
            <p:ph idx="1"/>
            <p:extLst>
              <p:ext uri="{D42A27DB-BD31-4B8C-83A1-F6EECF244321}">
                <p14:modId xmlns:p14="http://schemas.microsoft.com/office/powerpoint/2010/main" val="2801822485"/>
              </p:ext>
            </p:extLst>
          </p:nvPr>
        </p:nvGraphicFramePr>
        <p:xfrm>
          <a:off x="5729682" y="1375794"/>
          <a:ext cx="5624118" cy="47062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40657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3A18D-D907-CE81-9610-A8098B89CB1A}"/>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48</a:t>
            </a:fld>
            <a:endParaRPr lang="en-US">
              <a:solidFill>
                <a:prstClr val="black">
                  <a:tint val="75000"/>
                </a:prstClr>
              </a:solidFill>
            </a:endParaRPr>
          </a:p>
        </p:txBody>
      </p:sp>
      <p:sp>
        <p:nvSpPr>
          <p:cNvPr id="10" name="TextBox 9">
            <a:extLst>
              <a:ext uri="{FF2B5EF4-FFF2-40B4-BE49-F238E27FC236}">
                <a16:creationId xmlns:a16="http://schemas.microsoft.com/office/drawing/2014/main" id="{BCC78433-D41A-09D5-5F8D-DDD236A6C2F9}"/>
              </a:ext>
            </a:extLst>
          </p:cNvPr>
          <p:cNvSpPr txBox="1"/>
          <p:nvPr/>
        </p:nvSpPr>
        <p:spPr>
          <a:xfrm>
            <a:off x="741000" y="136525"/>
            <a:ext cx="11230090" cy="1200329"/>
          </a:xfrm>
          <a:prstGeom prst="rect">
            <a:avLst/>
          </a:prstGeom>
          <a:noFill/>
        </p:spPr>
        <p:txBody>
          <a:bodyPr wrap="square">
            <a:spAutoFit/>
          </a:bodyPr>
          <a:lstStyle/>
          <a:p>
            <a:r>
              <a:rPr lang="vi-VN" sz="2400" b="1">
                <a:latin typeface="+mj-lt"/>
                <a:cs typeface="Arial" panose="020B0604020202020204" pitchFamily="34" charset="0"/>
              </a:rPr>
              <a:t>b) </a:t>
            </a:r>
            <a:r>
              <a:rPr lang="en-US" sz="2400" b="1" spc="-20">
                <a:solidFill>
                  <a:srgbClr val="100717"/>
                </a:solidFill>
                <a:latin typeface="Times New Roman" panose="02020603050405020304" pitchFamily="18" charset="0"/>
                <a:cs typeface="Times New Roman" panose="02020603050405020304" pitchFamily="18" charset="0"/>
              </a:rPr>
              <a:t>Giải ngân kế hoạch đầu tư công năm 2023 nguồn vốn do tỉnh quản lý (kể cả nguồn vốn cấp </a:t>
            </a:r>
            <a:r>
              <a:rPr lang="en-US" sz="2400" b="1" spc="-20">
                <a:latin typeface="Times New Roman" panose="02020603050405020304" pitchFamily="18" charset="0"/>
                <a:cs typeface="Times New Roman" panose="02020603050405020304" pitchFamily="18" charset="0"/>
              </a:rPr>
              <a:t>cho huyện, thị xã, thành phố làm chủ đầu tư)</a:t>
            </a:r>
          </a:p>
          <a:p>
            <a:pPr>
              <a:lnSpc>
                <a:spcPct val="100000"/>
              </a:lnSpc>
            </a:pPr>
            <a:endParaRPr lang="vi-VN" sz="2400" b="1">
              <a:latin typeface="+mj-lt"/>
              <a:cs typeface="Arial" panose="020B0604020202020204" pitchFamily="34" charset="0"/>
            </a:endParaRPr>
          </a:p>
        </p:txBody>
      </p:sp>
      <p:sp>
        <p:nvSpPr>
          <p:cNvPr id="11" name="TextBox 10">
            <a:extLst>
              <a:ext uri="{FF2B5EF4-FFF2-40B4-BE49-F238E27FC236}">
                <a16:creationId xmlns:a16="http://schemas.microsoft.com/office/drawing/2014/main" id="{F2672FF3-2277-F6EC-D6E2-47CCB0D1CE24}"/>
              </a:ext>
            </a:extLst>
          </p:cNvPr>
          <p:cNvSpPr txBox="1"/>
          <p:nvPr/>
        </p:nvSpPr>
        <p:spPr>
          <a:xfrm>
            <a:off x="9756396" y="796954"/>
            <a:ext cx="1635854" cy="276999"/>
          </a:xfrm>
          <a:prstGeom prst="rect">
            <a:avLst/>
          </a:prstGeom>
          <a:noFill/>
        </p:spPr>
        <p:txBody>
          <a:bodyPr wrap="square" rtlCol="0">
            <a:spAutoFit/>
          </a:bodyPr>
          <a:lstStyle/>
          <a:p>
            <a:pPr algn="r"/>
            <a:r>
              <a:rPr lang="en-US" sz="1200" i="1" dirty="0" err="1">
                <a:latin typeface="Times New Roman" panose="02020603050405020304" pitchFamily="18" charset="0"/>
                <a:cs typeface="Times New Roman" panose="02020603050405020304" pitchFamily="18" charset="0"/>
              </a:rPr>
              <a:t>ĐVT</a:t>
            </a:r>
            <a:r>
              <a:rPr lang="en-US" sz="1200" i="1">
                <a:latin typeface="Times New Roman" panose="02020603050405020304" pitchFamily="18" charset="0"/>
                <a:cs typeface="Times New Roman" panose="02020603050405020304" pitchFamily="18" charset="0"/>
              </a:rPr>
              <a:t>: Triệu đồng</a:t>
            </a:r>
            <a:endParaRPr lang="en-US" sz="1200" i="1"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7DE166C4-8EDF-FCD8-4A56-57398D377F11}"/>
              </a:ext>
            </a:extLst>
          </p:cNvPr>
          <p:cNvGraphicFramePr>
            <a:graphicFrameLocks noChangeAspect="1"/>
          </p:cNvGraphicFramePr>
          <p:nvPr>
            <p:extLst>
              <p:ext uri="{D42A27DB-BD31-4B8C-83A1-F6EECF244321}">
                <p14:modId xmlns:p14="http://schemas.microsoft.com/office/powerpoint/2010/main" val="1335657193"/>
              </p:ext>
            </p:extLst>
          </p:nvPr>
        </p:nvGraphicFramePr>
        <p:xfrm>
          <a:off x="6096000" y="1082180"/>
          <a:ext cx="5257800" cy="5418137"/>
        </p:xfrm>
        <a:graphic>
          <a:graphicData uri="http://schemas.openxmlformats.org/presentationml/2006/ole">
            <mc:AlternateContent xmlns:mc="http://schemas.openxmlformats.org/markup-compatibility/2006">
              <mc:Choice xmlns:v="urn:schemas-microsoft-com:vml" Requires="v">
                <p:oleObj name="Worksheet" r:id="rId2" imgW="5905440" imgH="6677198" progId="Excel.Sheet.12">
                  <p:embed/>
                </p:oleObj>
              </mc:Choice>
              <mc:Fallback>
                <p:oleObj name="Worksheet" r:id="rId2" imgW="5905440" imgH="6677198" progId="Excel.Sheet.12">
                  <p:embed/>
                  <p:pic>
                    <p:nvPicPr>
                      <p:cNvPr id="3" name="Object 2">
                        <a:extLst>
                          <a:ext uri="{FF2B5EF4-FFF2-40B4-BE49-F238E27FC236}">
                            <a16:creationId xmlns:a16="http://schemas.microsoft.com/office/drawing/2014/main" id="{7DE166C4-8EDF-FCD8-4A56-57398D377F11}"/>
                          </a:ext>
                        </a:extLst>
                      </p:cNvPr>
                      <p:cNvPicPr/>
                      <p:nvPr/>
                    </p:nvPicPr>
                    <p:blipFill>
                      <a:blip r:embed="rId3"/>
                      <a:stretch>
                        <a:fillRect/>
                      </a:stretch>
                    </p:blipFill>
                    <p:spPr>
                      <a:xfrm>
                        <a:off x="6096000" y="1082180"/>
                        <a:ext cx="5257800" cy="54181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FC9C2B6-2024-3A3B-B6E2-321509F53E4B}"/>
              </a:ext>
            </a:extLst>
          </p:cNvPr>
          <p:cNvGraphicFramePr>
            <a:graphicFrameLocks noChangeAspect="1"/>
          </p:cNvGraphicFramePr>
          <p:nvPr>
            <p:extLst>
              <p:ext uri="{D42A27DB-BD31-4B8C-83A1-F6EECF244321}">
                <p14:modId xmlns:p14="http://schemas.microsoft.com/office/powerpoint/2010/main" val="201994908"/>
              </p:ext>
            </p:extLst>
          </p:nvPr>
        </p:nvGraphicFramePr>
        <p:xfrm>
          <a:off x="838199" y="1082180"/>
          <a:ext cx="5134761" cy="5418137"/>
        </p:xfrm>
        <a:graphic>
          <a:graphicData uri="http://schemas.openxmlformats.org/presentationml/2006/ole">
            <mc:AlternateContent xmlns:mc="http://schemas.openxmlformats.org/markup-compatibility/2006">
              <mc:Choice xmlns:v="urn:schemas-microsoft-com:vml" Requires="v">
                <p:oleObj name="Worksheet" r:id="rId4" imgW="5905440" imgH="7077168" progId="Excel.Sheet.12">
                  <p:embed/>
                </p:oleObj>
              </mc:Choice>
              <mc:Fallback>
                <p:oleObj name="Worksheet" r:id="rId4" imgW="5905440" imgH="7077168" progId="Excel.Sheet.12">
                  <p:embed/>
                  <p:pic>
                    <p:nvPicPr>
                      <p:cNvPr id="5" name="Object 4">
                        <a:extLst>
                          <a:ext uri="{FF2B5EF4-FFF2-40B4-BE49-F238E27FC236}">
                            <a16:creationId xmlns:a16="http://schemas.microsoft.com/office/drawing/2014/main" id="{5FC9C2B6-2024-3A3B-B6E2-321509F53E4B}"/>
                          </a:ext>
                        </a:extLst>
                      </p:cNvPr>
                      <p:cNvPicPr/>
                      <p:nvPr/>
                    </p:nvPicPr>
                    <p:blipFill>
                      <a:blip r:embed="rId5"/>
                      <a:stretch>
                        <a:fillRect/>
                      </a:stretch>
                    </p:blipFill>
                    <p:spPr>
                      <a:xfrm>
                        <a:off x="838199" y="1082180"/>
                        <a:ext cx="5134761" cy="5418137"/>
                      </a:xfrm>
                      <a:prstGeom prst="rect">
                        <a:avLst/>
                      </a:prstGeom>
                    </p:spPr>
                  </p:pic>
                </p:oleObj>
              </mc:Fallback>
            </mc:AlternateContent>
          </a:graphicData>
        </a:graphic>
      </p:graphicFrame>
    </p:spTree>
    <p:extLst>
      <p:ext uri="{BB962C8B-B14F-4D97-AF65-F5344CB8AC3E}">
        <p14:creationId xmlns:p14="http://schemas.microsoft.com/office/powerpoint/2010/main" val="133843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B7758E-B876-9BF2-CF15-BEF4C6DCF66B}"/>
              </a:ext>
            </a:extLst>
          </p:cNvPr>
          <p:cNvSpPr txBox="1"/>
          <p:nvPr/>
        </p:nvSpPr>
        <p:spPr>
          <a:xfrm>
            <a:off x="584431" y="6554899"/>
            <a:ext cx="11327935" cy="261610"/>
          </a:xfrm>
          <a:prstGeom prst="rect">
            <a:avLst/>
          </a:prstGeom>
          <a:noFill/>
        </p:spPr>
        <p:txBody>
          <a:bodyPr wrap="square">
            <a:spAutoFit/>
          </a:bodyPr>
          <a:lstStyle/>
          <a:p>
            <a:r>
              <a:rPr lang="vi-VN" sz="1100" dirty="0"/>
              <a:t>Ghi chú: Đối với UBND huyện Hoài Ân, năm 2023 tỉnh giao Huyện thực hiện Thu tiền sử dụng đất là 50 tỷ đồng, tuy nhiên đến nay đã thực hiện và giải ngân 60 tỷ đồng, đạt 120%</a:t>
            </a:r>
          </a:p>
        </p:txBody>
      </p:sp>
      <p:sp>
        <p:nvSpPr>
          <p:cNvPr id="5" name="TextBox 4">
            <a:extLst>
              <a:ext uri="{FF2B5EF4-FFF2-40B4-BE49-F238E27FC236}">
                <a16:creationId xmlns:a16="http://schemas.microsoft.com/office/drawing/2014/main" id="{A572878F-6E5A-C4B7-395A-6D48496DE0DE}"/>
              </a:ext>
            </a:extLst>
          </p:cNvPr>
          <p:cNvSpPr txBox="1"/>
          <p:nvPr/>
        </p:nvSpPr>
        <p:spPr>
          <a:xfrm>
            <a:off x="480008" y="130493"/>
            <a:ext cx="11920755" cy="800219"/>
          </a:xfrm>
          <a:prstGeom prst="rect">
            <a:avLst/>
          </a:prstGeom>
          <a:noFill/>
        </p:spPr>
        <p:txBody>
          <a:bodyPr wrap="square">
            <a:spAutoFit/>
          </a:bodyPr>
          <a:lstStyle/>
          <a:p>
            <a:pPr marL="12700" defTabSz="914400">
              <a:spcBef>
                <a:spcPts val="300"/>
              </a:spcBef>
              <a:defRPr/>
            </a:pPr>
            <a:r>
              <a:rPr lang="vi-VN" sz="2200" b="1">
                <a:latin typeface="+mj-lt"/>
                <a:cs typeface="Arial" panose="020B0604020202020204" pitchFamily="34" charset="0"/>
              </a:rPr>
              <a:t>c) </a:t>
            </a:r>
            <a:r>
              <a:rPr lang="en-US" sz="2200" b="1" spc="-20">
                <a:solidFill>
                  <a:srgbClr val="100717"/>
                </a:solidFill>
                <a:latin typeface="Times New Roman" panose="02020603050405020304" pitchFamily="18" charset="0"/>
                <a:cs typeface="Times New Roman" panose="02020603050405020304" pitchFamily="18" charset="0"/>
              </a:rPr>
              <a:t>Giải ngân nguồn vốn đầu tư công huyện, thị xã, thành phố thực hiện năm 2023</a:t>
            </a:r>
            <a:endParaRPr lang="en-US" sz="2200" b="1" spc="-20">
              <a:latin typeface="Times New Roman" panose="02020603050405020304" pitchFamily="18" charset="0"/>
              <a:cs typeface="Times New Roman" panose="02020603050405020304" pitchFamily="18" charset="0"/>
            </a:endParaRPr>
          </a:p>
          <a:p>
            <a:pPr>
              <a:lnSpc>
                <a:spcPct val="100000"/>
              </a:lnSpc>
            </a:pPr>
            <a:endParaRPr lang="vi-VN" sz="2400" b="1">
              <a:latin typeface="+mj-lt"/>
              <a:cs typeface="Arial" panose="020B0604020202020204" pitchFamily="34" charset="0"/>
            </a:endParaRPr>
          </a:p>
        </p:txBody>
      </p:sp>
      <p:graphicFrame>
        <p:nvGraphicFramePr>
          <p:cNvPr id="2" name="Chart 1">
            <a:extLst>
              <a:ext uri="{FF2B5EF4-FFF2-40B4-BE49-F238E27FC236}">
                <a16:creationId xmlns:a16="http://schemas.microsoft.com/office/drawing/2014/main" id="{C7664A39-D7A3-6020-987E-05B617988791}"/>
              </a:ext>
            </a:extLst>
          </p:cNvPr>
          <p:cNvGraphicFramePr>
            <a:graphicFrameLocks/>
          </p:cNvGraphicFramePr>
          <p:nvPr>
            <p:extLst>
              <p:ext uri="{D42A27DB-BD31-4B8C-83A1-F6EECF244321}">
                <p14:modId xmlns:p14="http://schemas.microsoft.com/office/powerpoint/2010/main" val="3763908110"/>
              </p:ext>
            </p:extLst>
          </p:nvPr>
        </p:nvGraphicFramePr>
        <p:xfrm>
          <a:off x="178005" y="3429000"/>
          <a:ext cx="11734361" cy="34143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Object 6">
            <a:extLst>
              <a:ext uri="{FF2B5EF4-FFF2-40B4-BE49-F238E27FC236}">
                <a16:creationId xmlns:a16="http://schemas.microsoft.com/office/drawing/2014/main" id="{D1E928B2-4F85-49B9-3642-AD0B561CD679}"/>
              </a:ext>
            </a:extLst>
          </p:cNvPr>
          <p:cNvGraphicFramePr>
            <a:graphicFrameLocks noChangeAspect="1"/>
          </p:cNvGraphicFramePr>
          <p:nvPr>
            <p:extLst>
              <p:ext uri="{D42A27DB-BD31-4B8C-83A1-F6EECF244321}">
                <p14:modId xmlns:p14="http://schemas.microsoft.com/office/powerpoint/2010/main" val="3778519253"/>
              </p:ext>
            </p:extLst>
          </p:nvPr>
        </p:nvGraphicFramePr>
        <p:xfrm>
          <a:off x="330011" y="713064"/>
          <a:ext cx="11313908" cy="2600121"/>
        </p:xfrm>
        <a:graphic>
          <a:graphicData uri="http://schemas.openxmlformats.org/presentationml/2006/ole">
            <mc:AlternateContent xmlns:mc="http://schemas.openxmlformats.org/markup-compatibility/2006">
              <mc:Choice xmlns:v="urn:schemas-microsoft-com:vml" Requires="v">
                <p:oleObj name="Worksheet" r:id="rId3" imgW="11229840" imgH="4000420" progId="Excel.Sheet.12">
                  <p:embed/>
                </p:oleObj>
              </mc:Choice>
              <mc:Fallback>
                <p:oleObj name="Worksheet" r:id="rId3" imgW="11229840" imgH="4000420" progId="Excel.Sheet.12">
                  <p:embed/>
                  <p:pic>
                    <p:nvPicPr>
                      <p:cNvPr id="7" name="Object 6">
                        <a:extLst>
                          <a:ext uri="{FF2B5EF4-FFF2-40B4-BE49-F238E27FC236}">
                            <a16:creationId xmlns:a16="http://schemas.microsoft.com/office/drawing/2014/main" id="{D1E928B2-4F85-49B9-3642-AD0B561CD679}"/>
                          </a:ext>
                        </a:extLst>
                      </p:cNvPr>
                      <p:cNvPicPr/>
                      <p:nvPr/>
                    </p:nvPicPr>
                    <p:blipFill>
                      <a:blip r:embed="rId4"/>
                      <a:stretch>
                        <a:fillRect/>
                      </a:stretch>
                    </p:blipFill>
                    <p:spPr>
                      <a:xfrm>
                        <a:off x="330011" y="713064"/>
                        <a:ext cx="11313908" cy="2600121"/>
                      </a:xfrm>
                      <a:prstGeom prst="rect">
                        <a:avLst/>
                      </a:prstGeom>
                    </p:spPr>
                  </p:pic>
                </p:oleObj>
              </mc:Fallback>
            </mc:AlternateContent>
          </a:graphicData>
        </a:graphic>
      </p:graphicFrame>
    </p:spTree>
    <p:extLst>
      <p:ext uri="{BB962C8B-B14F-4D97-AF65-F5344CB8AC3E}">
        <p14:creationId xmlns:p14="http://schemas.microsoft.com/office/powerpoint/2010/main" val="2836627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922326" y="205739"/>
            <a:ext cx="712271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Thực hiện chỉ tiêu HĐND và UBND tỉnh giao (tt)</a:t>
            </a:r>
          </a:p>
        </p:txBody>
      </p:sp>
      <p:graphicFrame>
        <p:nvGraphicFramePr>
          <p:cNvPr id="2" name="Object 1">
            <a:extLst>
              <a:ext uri="{FF2B5EF4-FFF2-40B4-BE49-F238E27FC236}">
                <a16:creationId xmlns:a16="http://schemas.microsoft.com/office/drawing/2014/main" id="{D33051FA-275C-7A19-35B2-B19A071DF85C}"/>
              </a:ext>
            </a:extLst>
          </p:cNvPr>
          <p:cNvGraphicFramePr>
            <a:graphicFrameLocks noChangeAspect="1"/>
          </p:cNvGraphicFramePr>
          <p:nvPr>
            <p:extLst>
              <p:ext uri="{D42A27DB-BD31-4B8C-83A1-F6EECF244321}">
                <p14:modId xmlns:p14="http://schemas.microsoft.com/office/powerpoint/2010/main" val="1763358655"/>
              </p:ext>
            </p:extLst>
          </p:nvPr>
        </p:nvGraphicFramePr>
        <p:xfrm>
          <a:off x="689760" y="1215034"/>
          <a:ext cx="10897845" cy="4917318"/>
        </p:xfrm>
        <a:graphic>
          <a:graphicData uri="http://schemas.openxmlformats.org/presentationml/2006/ole">
            <mc:AlternateContent xmlns:mc="http://schemas.openxmlformats.org/markup-compatibility/2006">
              <mc:Choice xmlns:v="urn:schemas-microsoft-com:vml" Requires="v">
                <p:oleObj name="Worksheet" r:id="rId3" imgW="14716080" imgH="5915025" progId="Excel.Sheet.12">
                  <p:embed/>
                </p:oleObj>
              </mc:Choice>
              <mc:Fallback>
                <p:oleObj name="Worksheet" r:id="rId3" imgW="14716080" imgH="5915025" progId="Excel.Sheet.12">
                  <p:embed/>
                  <p:pic>
                    <p:nvPicPr>
                      <p:cNvPr id="2" name="Object 1">
                        <a:extLst>
                          <a:ext uri="{FF2B5EF4-FFF2-40B4-BE49-F238E27FC236}">
                            <a16:creationId xmlns:a16="http://schemas.microsoft.com/office/drawing/2014/main" id="{D33051FA-275C-7A19-35B2-B19A071DF85C}"/>
                          </a:ext>
                        </a:extLst>
                      </p:cNvPr>
                      <p:cNvPicPr/>
                      <p:nvPr/>
                    </p:nvPicPr>
                    <p:blipFill>
                      <a:blip r:embed="rId4"/>
                      <a:stretch>
                        <a:fillRect/>
                      </a:stretch>
                    </p:blipFill>
                    <p:spPr>
                      <a:xfrm>
                        <a:off x="689760" y="1215034"/>
                        <a:ext cx="10897845" cy="4917318"/>
                      </a:xfrm>
                      <a:prstGeom prst="rect">
                        <a:avLst/>
                      </a:prstGeom>
                    </p:spPr>
                  </p:pic>
                </p:oleObj>
              </mc:Fallback>
            </mc:AlternateContent>
          </a:graphicData>
        </a:graphic>
      </p:graphicFrame>
    </p:spTree>
    <p:extLst>
      <p:ext uri="{BB962C8B-B14F-4D97-AF65-F5344CB8AC3E}">
        <p14:creationId xmlns:p14="http://schemas.microsoft.com/office/powerpoint/2010/main" val="3752301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359459481"/>
              </p:ext>
            </p:extLst>
          </p:nvPr>
        </p:nvGraphicFramePr>
        <p:xfrm>
          <a:off x="829671" y="1271542"/>
          <a:ext cx="10947170" cy="3688080"/>
        </p:xfrm>
        <a:graphic>
          <a:graphicData uri="http://schemas.openxmlformats.org/drawingml/2006/table">
            <a:tbl>
              <a:tblPr firstRow="1" bandRow="1"/>
              <a:tblGrid>
                <a:gridCol w="10947170">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kern="1200" spc="-10">
                          <a:solidFill>
                            <a:prstClr val="black"/>
                          </a:solidFill>
                          <a:latin typeface="Times New Roman" panose="02020603050405020304" pitchFamily="18" charset="0"/>
                          <a:ea typeface="+mn-ea"/>
                          <a:cs typeface="Times New Roman" panose="02020603050405020304" pitchFamily="18" charset="0"/>
                        </a:rPr>
                        <a:t> Mỏ vật liệu chưa đáp ứng được nhu cầu thi công các dự án; chưa điều hòa được trữ lượng đất đắp, vật liệu cát cho các dự án khác nhau tại các địa điểm khác nhau</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kern="1200" spc="-10">
                          <a:solidFill>
                            <a:prstClr val="black"/>
                          </a:solidFill>
                          <a:latin typeface="Times New Roman" panose="02020603050405020304" pitchFamily="18" charset="0"/>
                          <a:ea typeface="+mn-ea"/>
                          <a:cs typeface="Times New Roman" panose="02020603050405020304" pitchFamily="18" charset="0"/>
                        </a:rPr>
                        <a:t> Do điều kiện khó khăn về kinh tế và sự trầm lắng của thị trường bất động sản đã ảnh hưởng rất lớn đến nguồn thu tiền sử dụng đất trên toàn tỉnh, nên việc giải ngân từ nguồn vốn này chưa đạt như yêu cầu đặt ra</a:t>
                      </a:r>
                      <a:endParaRPr lang="en-US" sz="2400" kern="1200" spc="-10">
                        <a:solidFill>
                          <a:prstClr val="black"/>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kern="1200" spc="-10">
                          <a:solidFill>
                            <a:prstClr val="black"/>
                          </a:solidFill>
                          <a:latin typeface="Times New Roman" panose="02020603050405020304" pitchFamily="18" charset="0"/>
                          <a:ea typeface="+mn-ea"/>
                          <a:cs typeface="Times New Roman" panose="02020603050405020304" pitchFamily="18" charset="0"/>
                        </a:rPr>
                        <a:t> Công tác chuẩn bị đầu tư một số dự án chưa được tốt, nên việc phê duyệt chủ trương đầu tư và quyết định đầu tư dự án chưa sát với thực tế, dẫn đến khi triển khai trong thực địa còn phải điều chỉnh nhiều lần, vướng mắc trong giải phóng mặt bằng, năng lực nhà thầu thi công hạn chế cũng làm chậm tiến độ dự án</a:t>
                      </a:r>
                      <a:endParaRPr lang="vi-VN" sz="2400" kern="1200" spc="-10" dirty="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TextBox 1">
            <a:extLst>
              <a:ext uri="{FF2B5EF4-FFF2-40B4-BE49-F238E27FC236}">
                <a16:creationId xmlns:a16="http://schemas.microsoft.com/office/drawing/2014/main" id="{34358AFD-CA30-69B4-CBC4-1549EB01D84B}"/>
              </a:ext>
            </a:extLst>
          </p:cNvPr>
          <p:cNvSpPr txBox="1"/>
          <p:nvPr/>
        </p:nvSpPr>
        <p:spPr>
          <a:xfrm>
            <a:off x="930339" y="338335"/>
            <a:ext cx="1014317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d) Khó khăn trong công tác thực hiện kế hoạch đầu tư công năm 2023</a:t>
            </a:r>
          </a:p>
        </p:txBody>
      </p:sp>
    </p:spTree>
    <p:extLst>
      <p:ext uri="{BB962C8B-B14F-4D97-AF65-F5344CB8AC3E}">
        <p14:creationId xmlns:p14="http://schemas.microsoft.com/office/powerpoint/2010/main" val="23810060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09684" y="207340"/>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222456984"/>
              </p:ext>
            </p:extLst>
          </p:nvPr>
        </p:nvGraphicFramePr>
        <p:xfrm>
          <a:off x="492797" y="1452064"/>
          <a:ext cx="11206405" cy="5256022"/>
        </p:xfrm>
        <a:graphic>
          <a:graphicData uri="http://schemas.openxmlformats.org/drawingml/2006/table">
            <a:tbl>
              <a:tblPr firstRow="1" bandRow="1"/>
              <a:tblGrid>
                <a:gridCol w="1120640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50000"/>
                        </a:lnSpc>
                        <a:spcBef>
                          <a:spcPts val="600"/>
                        </a:spcBef>
                        <a:spcAft>
                          <a:spcPts val="600"/>
                        </a:spcAft>
                        <a:buClrTx/>
                        <a:buSzTx/>
                        <a:buFont typeface="Wingdings" panose="05000000000000000000" pitchFamily="2" charset="2"/>
                        <a:buChar char="v"/>
                        <a:tabLst/>
                        <a:defRPr/>
                      </a:pPr>
                      <a:r>
                        <a:rPr lang="vi-VN" sz="1700" b="0" kern="1200" dirty="0">
                          <a:solidFill>
                            <a:schemeClr val="tx1"/>
                          </a:solidFill>
                          <a:effectLst/>
                          <a:latin typeface="Times New Roman" panose="02020603050405020304" pitchFamily="18" charset="0"/>
                          <a:ea typeface="+mn-ea"/>
                          <a:cs typeface="Times New Roman" panose="02020603050405020304" pitchFamily="18" charset="0"/>
                        </a:rPr>
                        <a:t> </a:t>
                      </a:r>
                      <a:r>
                        <a:rPr lang="nl-NL" sz="1700" b="1" i="1" dirty="0">
                          <a:solidFill>
                            <a:schemeClr val="tx1"/>
                          </a:solidFill>
                          <a:effectLst/>
                          <a:latin typeface="Times New Roman" panose="02020603050405020304" pitchFamily="18" charset="0"/>
                          <a:ea typeface="Times New Roman" panose="02020603050405020304" pitchFamily="18" charset="0"/>
                        </a:rPr>
                        <a:t>Về đầu tư nước ngoài (</a:t>
                      </a:r>
                      <a:r>
                        <a:rPr lang="nl-NL" sz="1700" b="1" i="1">
                          <a:solidFill>
                            <a:schemeClr val="tx1"/>
                          </a:solidFill>
                          <a:effectLst/>
                          <a:latin typeface="Times New Roman" panose="02020603050405020304" pitchFamily="18" charset="0"/>
                          <a:ea typeface="Times New Roman" panose="02020603050405020304" pitchFamily="18" charset="0"/>
                        </a:rPr>
                        <a:t>FDI):</a:t>
                      </a:r>
                      <a:r>
                        <a:rPr lang="vi-VN" sz="1700" b="1" i="1" spc="-10">
                          <a:solidFill>
                            <a:schemeClr val="tx1"/>
                          </a:solidFill>
                          <a:effectLst/>
                          <a:latin typeface="Times New Roman" panose="02020603050405020304" pitchFamily="18" charset="0"/>
                          <a:ea typeface="Times New Roman" panose="02020603050405020304" pitchFamily="18" charset="0"/>
                        </a:rPr>
                        <a:t> </a:t>
                      </a:r>
                      <a:r>
                        <a:rPr lang="vi-VN" sz="1700" b="0" spc="-10">
                          <a:solidFill>
                            <a:schemeClr val="tx1"/>
                          </a:solidFill>
                          <a:effectLst/>
                          <a:latin typeface="Times New Roman" panose="02020603050405020304" pitchFamily="18" charset="0"/>
                          <a:ea typeface="Times New Roman" panose="02020603050405020304" pitchFamily="18" charset="0"/>
                        </a:rPr>
                        <a:t>Từ đầu năm đến nay, tỉnh thu hút 06 dự án FDI đăng ký đầu tư mới, với tổng vốn đầu tư là 46,2 triệu USD. Tính đến nay, toàn tỉnh có 91 dự án FDI với tổng vốn đăng ký khoảng 1,19 tỷ USD.</a:t>
                      </a:r>
                      <a:endParaRPr lang="vi-VN" sz="17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50000"/>
                        </a:lnSpc>
                        <a:spcBef>
                          <a:spcPts val="600"/>
                        </a:spcBef>
                        <a:spcAft>
                          <a:spcPts val="600"/>
                        </a:spcAft>
                        <a:buClrTx/>
                        <a:buSzTx/>
                        <a:buFont typeface="Wingdings" panose="05000000000000000000" pitchFamily="2" charset="2"/>
                        <a:buChar char="v"/>
                        <a:tabLst/>
                        <a:defRPr/>
                      </a:pPr>
                      <a:r>
                        <a:rPr lang="vi-VN" sz="1700" b="1" i="1" dirty="0">
                          <a:effectLst/>
                          <a:latin typeface="Times New Roman" panose="02020603050405020304" pitchFamily="18" charset="0"/>
                          <a:ea typeface="Times New Roman" panose="02020603050405020304" pitchFamily="18" charset="0"/>
                        </a:rPr>
                        <a:t> </a:t>
                      </a:r>
                      <a:r>
                        <a:rPr lang="nl-NL" sz="1700" b="1" i="1" dirty="0">
                          <a:effectLst/>
                          <a:latin typeface="Times New Roman" panose="02020603050405020304" pitchFamily="18" charset="0"/>
                          <a:ea typeface="Times New Roman" panose="02020603050405020304" pitchFamily="18" charset="0"/>
                        </a:rPr>
                        <a:t>Về đầu tư trong nước</a:t>
                      </a:r>
                      <a:r>
                        <a:rPr lang="nl-NL" sz="1700" b="1" i="1">
                          <a:effectLst/>
                          <a:latin typeface="Times New Roman" panose="02020603050405020304" pitchFamily="18" charset="0"/>
                          <a:ea typeface="Times New Roman" panose="02020603050405020304" pitchFamily="18" charset="0"/>
                        </a:rPr>
                        <a:t>:</a:t>
                      </a:r>
                      <a:r>
                        <a:rPr lang="vi-VN" sz="1700" b="1" i="1">
                          <a:effectLst/>
                          <a:latin typeface="Times New Roman" panose="02020603050405020304" pitchFamily="18" charset="0"/>
                          <a:ea typeface="Times New Roman" panose="02020603050405020304" pitchFamily="18" charset="0"/>
                        </a:rPr>
                        <a:t> </a:t>
                      </a:r>
                      <a:r>
                        <a:rPr lang="vi-VN" sz="1700" b="0" i="0" kern="1200" spc="-10">
                          <a:solidFill>
                            <a:schemeClr val="tx1"/>
                          </a:solidFill>
                          <a:effectLst/>
                          <a:latin typeface="Times New Roman" panose="02020603050405020304" pitchFamily="18" charset="0"/>
                          <a:ea typeface="+mn-ea"/>
                          <a:cs typeface="+mn-cs"/>
                        </a:rPr>
                        <a:t>Từ đầu năm đến nay, toàn tỉnh thu hút mới 62 dự án đầu tư trong nước với tổng vốn đăng ký đầu tư 13.386,7 tỷ đồng. Nếu tính cả FDI và đầu tư trong nước là 68 dự án, vượt 13,3% so với kế hoạch cả năm 2023 của toàn tỉnh (68/60 dự án); Trong đó Sở Kế hoạch và Đầu tư đã thu hút được 51 dự án (đạt 159,3% kế hoạch giao), BQL Khu Kinh tế thu hút 17 dự án, đạt 60% kế hoạch (17/28 dự án). </a:t>
                      </a:r>
                      <a:r>
                        <a:rPr lang="vi-VN" sz="1700" b="0" kern="1200" spc="-10" baseline="0">
                          <a:solidFill>
                            <a:schemeClr val="tx1"/>
                          </a:solidFill>
                          <a:effectLst/>
                          <a:latin typeface="Times New Roman" panose="02020603050405020304" pitchFamily="18" charset="0"/>
                          <a:ea typeface="+mn-ea"/>
                          <a:cs typeface="+mn-cs"/>
                        </a:rPr>
                        <a:t>So với cùng kỳ tăng 28,3% về số dự án và tăng 6,18% về tổng vốn đăng ký.</a:t>
                      </a:r>
                    </a:p>
                    <a:p>
                      <a:pPr marL="171450" marR="0" lvl="0" indent="-171450" algn="just" defTabSz="1219170" rtl="0" eaLnBrk="1" fontAlgn="auto" latinLnBrk="0" hangingPunct="1">
                        <a:lnSpc>
                          <a:spcPct val="150000"/>
                        </a:lnSpc>
                        <a:spcBef>
                          <a:spcPts val="600"/>
                        </a:spcBef>
                        <a:spcAft>
                          <a:spcPts val="600"/>
                        </a:spcAft>
                        <a:buClrTx/>
                        <a:buSzTx/>
                        <a:buFont typeface="Wingdings" panose="05000000000000000000" pitchFamily="2" charset="2"/>
                        <a:buChar char="v"/>
                        <a:tabLst/>
                        <a:defRPr/>
                      </a:pPr>
                      <a:r>
                        <a:rPr lang="vi-VN" sz="1700" b="0" kern="1200" spc="-10" baseline="0">
                          <a:solidFill>
                            <a:schemeClr val="tx1"/>
                          </a:solidFill>
                          <a:effectLst/>
                          <a:latin typeface="Times New Roman" panose="02020603050405020304" pitchFamily="18" charset="0"/>
                          <a:ea typeface="+mn-ea"/>
                          <a:cs typeface="+mn-cs"/>
                        </a:rPr>
                        <a:t> Một số dự án lớn đã và đang thu hút trong thời gian qua như: Dự án Trung tâm Giết mổ gia súc, gia cầm và Chế biến thực phẩm San Hà</a:t>
                      </a:r>
                      <a:r>
                        <a:rPr lang="en-US" sz="1700" b="0" kern="1200" spc="-10" baseline="0">
                          <a:solidFill>
                            <a:schemeClr val="tx1"/>
                          </a:solidFill>
                          <a:effectLst/>
                          <a:latin typeface="Times New Roman" panose="02020603050405020304" pitchFamily="18" charset="0"/>
                          <a:ea typeface="+mn-ea"/>
                          <a:cs typeface="+mn-cs"/>
                        </a:rPr>
                        <a:t> </a:t>
                      </a:r>
                      <a:r>
                        <a:rPr lang="vi-VN" sz="1700" b="0" kern="1200" spc="-10" baseline="0">
                          <a:solidFill>
                            <a:schemeClr val="tx1"/>
                          </a:solidFill>
                          <a:effectLst/>
                          <a:latin typeface="Times New Roman" panose="02020603050405020304" pitchFamily="18" charset="0"/>
                          <a:ea typeface="+mn-ea"/>
                          <a:cs typeface="+mn-cs"/>
                        </a:rPr>
                        <a:t>Bình Định; Dự án Nhà máy chế biến sâu Nông Thủy sản của Công ty Vinanutrifood; </a:t>
                      </a:r>
                      <a:r>
                        <a:rPr lang="pl-PL" sz="1700" b="0" kern="1200" spc="-10">
                          <a:solidFill>
                            <a:schemeClr val="tx1"/>
                          </a:solidFill>
                          <a:effectLst/>
                          <a:latin typeface="Times New Roman" panose="02020603050405020304" pitchFamily="18" charset="0"/>
                          <a:ea typeface="+mn-ea"/>
                          <a:cs typeface="+mn-cs"/>
                        </a:rPr>
                        <a:t>Nhà máy gạch, ngói Takao; Nhà máy sản xuất và chế biến gỗ Tekcom Centra</a:t>
                      </a:r>
                      <a:r>
                        <a:rPr lang="vi-VN" sz="1700" b="0" kern="1200" spc="-10">
                          <a:solidFill>
                            <a:schemeClr val="tx1"/>
                          </a:solidFill>
                          <a:effectLst/>
                          <a:latin typeface="Times New Roman" panose="02020603050405020304" pitchFamily="18" charset="0"/>
                          <a:ea typeface="+mn-ea"/>
                          <a:cs typeface="+mn-cs"/>
                        </a:rPr>
                        <a:t>l.</a:t>
                      </a:r>
                      <a:endParaRPr lang="vi-VN" sz="1700" b="0" i="0" u="none" kern="1200" spc="-10">
                        <a:solidFill>
                          <a:schemeClr val="tx1"/>
                        </a:solidFill>
                        <a:effectLst/>
                        <a:latin typeface="Times New Roman" panose="02020603050405020304" pitchFamily="18" charset="0"/>
                        <a:ea typeface="+mn-ea"/>
                        <a:cs typeface="+mn-cs"/>
                      </a:endParaRPr>
                    </a:p>
                    <a:p>
                      <a:pPr marL="171450" marR="0" lvl="0" indent="-171450" algn="just" defTabSz="1219170" rtl="0" eaLnBrk="1" fontAlgn="auto" latinLnBrk="0" hangingPunct="1">
                        <a:lnSpc>
                          <a:spcPct val="150000"/>
                        </a:lnSpc>
                        <a:spcBef>
                          <a:spcPts val="600"/>
                        </a:spcBef>
                        <a:spcAft>
                          <a:spcPts val="600"/>
                        </a:spcAft>
                        <a:buClrTx/>
                        <a:buSzTx/>
                        <a:buFont typeface="Wingdings" panose="05000000000000000000" pitchFamily="2" charset="2"/>
                        <a:buChar char="v"/>
                        <a:tabLst/>
                        <a:defRPr/>
                      </a:pPr>
                      <a:r>
                        <a:rPr lang="vi-VN" sz="1700" b="0" i="0" u="none" kern="1200" spc="-10">
                          <a:solidFill>
                            <a:schemeClr val="tx1"/>
                          </a:solidFill>
                          <a:effectLst/>
                          <a:latin typeface="Times New Roman" panose="02020603050405020304" pitchFamily="18" charset="0"/>
                          <a:ea typeface="+mn-ea"/>
                          <a:cs typeface="+mn-cs"/>
                        </a:rPr>
                        <a:t> </a:t>
                      </a:r>
                      <a:r>
                        <a:rPr lang="vi-VN" sz="1800" b="0" i="0" u="none" kern="1200">
                          <a:solidFill>
                            <a:schemeClr val="tx1"/>
                          </a:solidFill>
                          <a:effectLst/>
                          <a:latin typeface="Times New Roman" panose="02020603050405020304" pitchFamily="18" charset="0"/>
                          <a:ea typeface="+mn-ea"/>
                          <a:cs typeface="Times New Roman" panose="02020603050405020304" pitchFamily="18" charset="0"/>
                        </a:rPr>
                        <a:t>Trong 9 tháng đã thu hồi một số dự án do Chủ đầu tư không tích cực triển khai thực hiện. Đồng thời UBND tỉnh cũng tạo điều kiện thuận lợi cho nhiều dự án tái khởi động lại, đây nhanh tiến độ thực hiện</a:t>
                      </a:r>
                    </a:p>
                    <a:p>
                      <a:pPr marL="0" marR="0" lvl="0" indent="0" algn="just" defTabSz="1219170" rtl="0" eaLnBrk="1" fontAlgn="auto" latinLnBrk="0" hangingPunct="1">
                        <a:lnSpc>
                          <a:spcPct val="150000"/>
                        </a:lnSpc>
                        <a:spcBef>
                          <a:spcPts val="600"/>
                        </a:spcBef>
                        <a:spcAft>
                          <a:spcPts val="600"/>
                        </a:spcAft>
                        <a:buClrTx/>
                        <a:buSzTx/>
                        <a:buFont typeface="Wingdings" panose="05000000000000000000" pitchFamily="2" charset="2"/>
                        <a:buNone/>
                        <a:tabLst/>
                        <a:defRPr/>
                      </a:pPr>
                      <a:endParaRPr lang="vi-VN" sz="1700" b="0" kern="1200" spc="-10" baseline="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668823"/>
            <a:ext cx="3115853"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a:t>
            </a:r>
          </a:p>
        </p:txBody>
      </p:sp>
    </p:spTree>
    <p:extLst>
      <p:ext uri="{BB962C8B-B14F-4D97-AF65-F5344CB8AC3E}">
        <p14:creationId xmlns:p14="http://schemas.microsoft.com/office/powerpoint/2010/main" val="1410722834"/>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EB2F91-4691-626A-9482-A8502093F67F}"/>
              </a:ext>
            </a:extLst>
          </p:cNvPr>
          <p:cNvSpPr>
            <a:spLocks noGrp="1"/>
          </p:cNvSpPr>
          <p:nvPr>
            <p:ph type="sldNum" sz="quarter" idx="11"/>
          </p:nvPr>
        </p:nvSpPr>
        <p:spPr/>
        <p:txBody>
          <a:bodyPr/>
          <a:lstStyle/>
          <a:p>
            <a:pPr>
              <a:defRPr/>
            </a:pPr>
            <a:fld id="{66D911F5-5C36-497D-9EEB-1EC39DB548F0}" type="slidenum">
              <a:rPr lang="en-US" smtClean="0"/>
              <a:pPr>
                <a:defRPr/>
              </a:pPr>
              <a:t>52</a:t>
            </a:fld>
            <a:endParaRPr lang="en-US"/>
          </a:p>
        </p:txBody>
      </p:sp>
      <p:sp>
        <p:nvSpPr>
          <p:cNvPr id="5" name="TextBox 4">
            <a:extLst>
              <a:ext uri="{FF2B5EF4-FFF2-40B4-BE49-F238E27FC236}">
                <a16:creationId xmlns:a16="http://schemas.microsoft.com/office/drawing/2014/main" id="{5F2B1379-697D-DA21-C3B2-D249835AB574}"/>
              </a:ext>
            </a:extLst>
          </p:cNvPr>
          <p:cNvSpPr txBox="1"/>
          <p:nvPr/>
        </p:nvSpPr>
        <p:spPr>
          <a:xfrm>
            <a:off x="7140677" y="1564708"/>
            <a:ext cx="4734233"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Số dự án thu hút đầu tư phân theo địa bàn</a:t>
            </a:r>
          </a:p>
          <a:p>
            <a:pPr algn="ctr"/>
            <a:endParaRPr lang="en-US" b="1">
              <a:latin typeface="Times New Roman" panose="02020603050405020304" pitchFamily="18" charset="0"/>
              <a:cs typeface="Times New Roman" panose="02020603050405020304" pitchFamily="18" charset="0"/>
            </a:endParaRPr>
          </a:p>
          <a:p>
            <a:pPr algn="r"/>
            <a:r>
              <a:rPr lang="en-US" i="1">
                <a:latin typeface="Times New Roman" panose="02020603050405020304" pitchFamily="18" charset="0"/>
                <a:cs typeface="Times New Roman" panose="02020603050405020304" pitchFamily="18" charset="0"/>
              </a:rPr>
              <a:t>   Đơn vị tính: Dự án</a:t>
            </a:r>
            <a:endParaRPr lang="vi-VN" i="1">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AA6A4C2-070A-00CA-119E-0472BA2F675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sp>
        <p:nvSpPr>
          <p:cNvPr id="8" name="Rectangle 7">
            <a:extLst>
              <a:ext uri="{FF2B5EF4-FFF2-40B4-BE49-F238E27FC236}">
                <a16:creationId xmlns:a16="http://schemas.microsoft.com/office/drawing/2014/main" id="{BF7412A7-E485-092E-5A94-1F89DCCE6528}"/>
              </a:ext>
            </a:extLst>
          </p:cNvPr>
          <p:cNvSpPr/>
          <p:nvPr/>
        </p:nvSpPr>
        <p:spPr>
          <a:xfrm>
            <a:off x="1329800" y="794877"/>
            <a:ext cx="3203056"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a:t>
            </a:r>
          </a:p>
        </p:txBody>
      </p:sp>
      <p:graphicFrame>
        <p:nvGraphicFramePr>
          <p:cNvPr id="9" name="Table 8">
            <a:extLst>
              <a:ext uri="{FF2B5EF4-FFF2-40B4-BE49-F238E27FC236}">
                <a16:creationId xmlns:a16="http://schemas.microsoft.com/office/drawing/2014/main" id="{9BEC1466-1C89-B826-02C1-DE437E006117}"/>
              </a:ext>
            </a:extLst>
          </p:cNvPr>
          <p:cNvGraphicFramePr>
            <a:graphicFrameLocks noGrp="1"/>
          </p:cNvGraphicFramePr>
          <p:nvPr/>
        </p:nvGraphicFramePr>
        <p:xfrm>
          <a:off x="492797" y="1671721"/>
          <a:ext cx="11206405" cy="729460"/>
        </p:xfrm>
        <a:graphic>
          <a:graphicData uri="http://schemas.openxmlformats.org/drawingml/2006/table">
            <a:tbl>
              <a:tblPr firstRow="1" bandRow="1"/>
              <a:tblGrid>
                <a:gridCol w="1120640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17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700" b="0" kern="1200" spc="-10">
                          <a:solidFill>
                            <a:schemeClr val="tx1"/>
                          </a:solidFill>
                          <a:effectLst/>
                          <a:latin typeface="Times New Roman" panose="02020603050405020304" pitchFamily="18" charset="0"/>
                          <a:ea typeface="+mn-ea"/>
                          <a:cs typeface="+mn-cs"/>
                        </a:rPr>
                        <a:t> Số liệu thu hút đầu tư trong nước 9 tháng năm 2023 so với cùng kỳ:</a:t>
                      </a:r>
                      <a:endParaRPr lang="vi-VN" sz="1700" b="0" kern="1200" spc="-10" baseline="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graphicFrame>
        <p:nvGraphicFramePr>
          <p:cNvPr id="6" name="Object 5">
            <a:extLst>
              <a:ext uri="{FF2B5EF4-FFF2-40B4-BE49-F238E27FC236}">
                <a16:creationId xmlns:a16="http://schemas.microsoft.com/office/drawing/2014/main" id="{BF54DE23-E949-F6BD-AB3A-16C6955799B5}"/>
              </a:ext>
            </a:extLst>
          </p:cNvPr>
          <p:cNvGraphicFramePr>
            <a:graphicFrameLocks noChangeAspect="1"/>
          </p:cNvGraphicFramePr>
          <p:nvPr>
            <p:extLst>
              <p:ext uri="{D42A27DB-BD31-4B8C-83A1-F6EECF244321}">
                <p14:modId xmlns:p14="http://schemas.microsoft.com/office/powerpoint/2010/main" val="3804769868"/>
              </p:ext>
            </p:extLst>
          </p:nvPr>
        </p:nvGraphicFramePr>
        <p:xfrm>
          <a:off x="316221" y="2754805"/>
          <a:ext cx="6716712" cy="2672872"/>
        </p:xfrm>
        <a:graphic>
          <a:graphicData uri="http://schemas.openxmlformats.org/presentationml/2006/ole">
            <mc:AlternateContent xmlns:mc="http://schemas.openxmlformats.org/markup-compatibility/2006">
              <mc:Choice xmlns:v="urn:schemas-microsoft-com:vml" Requires="v">
                <p:oleObj name="Worksheet" r:id="rId2" imgW="7879110" imgH="2781415" progId="Excel.Sheet.12">
                  <p:embed/>
                </p:oleObj>
              </mc:Choice>
              <mc:Fallback>
                <p:oleObj name="Worksheet" r:id="rId2" imgW="7879110" imgH="2781415" progId="Excel.Sheet.12">
                  <p:embed/>
                  <p:pic>
                    <p:nvPicPr>
                      <p:cNvPr id="6" name="Object 5">
                        <a:extLst>
                          <a:ext uri="{FF2B5EF4-FFF2-40B4-BE49-F238E27FC236}">
                            <a16:creationId xmlns:a16="http://schemas.microsoft.com/office/drawing/2014/main" id="{BF54DE23-E949-F6BD-AB3A-16C6955799B5}"/>
                          </a:ext>
                        </a:extLst>
                      </p:cNvPr>
                      <p:cNvPicPr/>
                      <p:nvPr/>
                    </p:nvPicPr>
                    <p:blipFill>
                      <a:blip r:embed="rId3"/>
                      <a:stretch>
                        <a:fillRect/>
                      </a:stretch>
                    </p:blipFill>
                    <p:spPr>
                      <a:xfrm>
                        <a:off x="316221" y="2754805"/>
                        <a:ext cx="6716712" cy="2672872"/>
                      </a:xfrm>
                      <a:prstGeom prst="rect">
                        <a:avLst/>
                      </a:prstGeom>
                    </p:spPr>
                  </p:pic>
                </p:oleObj>
              </mc:Fallback>
            </mc:AlternateContent>
          </a:graphicData>
        </a:graphic>
      </p:graphicFrame>
      <p:graphicFrame>
        <p:nvGraphicFramePr>
          <p:cNvPr id="10" name="Chart 9">
            <a:extLst>
              <a:ext uri="{FF2B5EF4-FFF2-40B4-BE49-F238E27FC236}">
                <a16:creationId xmlns:a16="http://schemas.microsoft.com/office/drawing/2014/main" id="{A8CE89B5-E193-D84E-8852-E743EFA66614}"/>
              </a:ext>
            </a:extLst>
          </p:cNvPr>
          <p:cNvGraphicFramePr>
            <a:graphicFrameLocks/>
          </p:cNvGraphicFramePr>
          <p:nvPr/>
        </p:nvGraphicFramePr>
        <p:xfrm>
          <a:off x="6823588" y="2508194"/>
          <a:ext cx="5368412" cy="29916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83685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EB2F91-4691-626A-9482-A8502093F67F}"/>
              </a:ext>
            </a:extLst>
          </p:cNvPr>
          <p:cNvSpPr>
            <a:spLocks noGrp="1"/>
          </p:cNvSpPr>
          <p:nvPr>
            <p:ph type="sldNum" sz="quarter" idx="11"/>
          </p:nvPr>
        </p:nvSpPr>
        <p:spPr/>
        <p:txBody>
          <a:bodyPr/>
          <a:lstStyle/>
          <a:p>
            <a:pPr>
              <a:defRPr/>
            </a:pPr>
            <a:fld id="{66D911F5-5C36-497D-9EEB-1EC39DB548F0}" type="slidenum">
              <a:rPr lang="en-US" smtClean="0"/>
              <a:pPr>
                <a:defRPr/>
              </a:pPr>
              <a:t>53</a:t>
            </a:fld>
            <a:endParaRPr lang="en-US"/>
          </a:p>
        </p:txBody>
      </p:sp>
      <p:sp>
        <p:nvSpPr>
          <p:cNvPr id="5" name="TextBox 4">
            <a:extLst>
              <a:ext uri="{FF2B5EF4-FFF2-40B4-BE49-F238E27FC236}">
                <a16:creationId xmlns:a16="http://schemas.microsoft.com/office/drawing/2014/main" id="{5F2B1379-697D-DA21-C3B2-D249835AB574}"/>
              </a:ext>
            </a:extLst>
          </p:cNvPr>
          <p:cNvSpPr txBox="1"/>
          <p:nvPr/>
        </p:nvSpPr>
        <p:spPr>
          <a:xfrm>
            <a:off x="4064000" y="1451915"/>
            <a:ext cx="4734233"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Tổng vốn đăng ký đầu tư phân theo địa bàn</a:t>
            </a:r>
          </a:p>
          <a:p>
            <a:pPr algn="ctr"/>
            <a:endParaRPr lang="en-US" b="1">
              <a:latin typeface="Times New Roman" panose="02020603050405020304" pitchFamily="18" charset="0"/>
              <a:cs typeface="Times New Roman" panose="02020603050405020304" pitchFamily="18" charset="0"/>
            </a:endParaRPr>
          </a:p>
          <a:p>
            <a:pPr algn="r"/>
            <a:r>
              <a:rPr lang="en-US" i="1">
                <a:latin typeface="Times New Roman" panose="02020603050405020304" pitchFamily="18" charset="0"/>
                <a:cs typeface="Times New Roman" panose="02020603050405020304" pitchFamily="18" charset="0"/>
              </a:rPr>
              <a:t>   </a:t>
            </a:r>
            <a:endParaRPr lang="vi-VN" i="1">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AA6A4C2-070A-00CA-119E-0472BA2F675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sp>
        <p:nvSpPr>
          <p:cNvPr id="9" name="Rectangle 8">
            <a:extLst>
              <a:ext uri="{FF2B5EF4-FFF2-40B4-BE49-F238E27FC236}">
                <a16:creationId xmlns:a16="http://schemas.microsoft.com/office/drawing/2014/main" id="{CD59CD33-B387-C620-F3F3-B49E66C7D1CC}"/>
              </a:ext>
            </a:extLst>
          </p:cNvPr>
          <p:cNvSpPr/>
          <p:nvPr/>
        </p:nvSpPr>
        <p:spPr>
          <a:xfrm>
            <a:off x="1254812" y="794877"/>
            <a:ext cx="3203056"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a:t>
            </a:r>
          </a:p>
        </p:txBody>
      </p:sp>
      <p:graphicFrame>
        <p:nvGraphicFramePr>
          <p:cNvPr id="2" name="Chart 1">
            <a:extLst>
              <a:ext uri="{FF2B5EF4-FFF2-40B4-BE49-F238E27FC236}">
                <a16:creationId xmlns:a16="http://schemas.microsoft.com/office/drawing/2014/main" id="{AADB1C42-ECB7-3624-D7DD-CA0B7857D29F}"/>
              </a:ext>
            </a:extLst>
          </p:cNvPr>
          <p:cNvGraphicFramePr>
            <a:graphicFrameLocks/>
          </p:cNvGraphicFramePr>
          <p:nvPr>
            <p:extLst>
              <p:ext uri="{D42A27DB-BD31-4B8C-83A1-F6EECF244321}">
                <p14:modId xmlns:p14="http://schemas.microsoft.com/office/powerpoint/2010/main" val="887122654"/>
              </p:ext>
            </p:extLst>
          </p:nvPr>
        </p:nvGraphicFramePr>
        <p:xfrm>
          <a:off x="1610686" y="2057400"/>
          <a:ext cx="8921750" cy="45289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3DEBD5F-287D-066B-498F-FEB65B64DCA3}"/>
              </a:ext>
            </a:extLst>
          </p:cNvPr>
          <p:cNvSpPr txBox="1"/>
          <p:nvPr/>
        </p:nvSpPr>
        <p:spPr>
          <a:xfrm>
            <a:off x="2579148" y="1911446"/>
            <a:ext cx="6096000" cy="369332"/>
          </a:xfrm>
          <a:prstGeom prst="rect">
            <a:avLst/>
          </a:prstGeom>
          <a:noFill/>
        </p:spPr>
        <p:txBody>
          <a:bodyPr wrap="square">
            <a:spAutoFit/>
          </a:bodyPr>
          <a:lstStyle/>
          <a:p>
            <a:pPr algn="r"/>
            <a:r>
              <a:rPr lang="en-US" i="1">
                <a:latin typeface="Times New Roman" panose="02020603050405020304" pitchFamily="18" charset="0"/>
                <a:cs typeface="Times New Roman" panose="02020603050405020304" pitchFamily="18" charset="0"/>
              </a:rPr>
              <a:t>Đơn vị tính: Tỷ đồng</a:t>
            </a:r>
            <a:endParaRPr lang="vi-VN"/>
          </a:p>
        </p:txBody>
      </p:sp>
    </p:spTree>
    <p:extLst>
      <p:ext uri="{BB962C8B-B14F-4D97-AF65-F5344CB8AC3E}">
        <p14:creationId xmlns:p14="http://schemas.microsoft.com/office/powerpoint/2010/main" val="3196212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60018" y="96167"/>
            <a:ext cx="6920741"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5. Thu </a:t>
            </a:r>
            <a:r>
              <a:rPr lang="en-US" sz="2800" b="1" spc="-20" dirty="0" err="1">
                <a:solidFill>
                  <a:srgbClr val="100717"/>
                </a:solidFill>
                <a:latin typeface="Times New Roman" panose="02020603050405020304" pitchFamily="18" charset="0"/>
                <a:cs typeface="Times New Roman" panose="02020603050405020304" pitchFamily="18" charset="0"/>
              </a:rPr>
              <a:t>hút</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đầu</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tư</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và</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quản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lý</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doanh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nvGraphicFramePr>
        <p:xfrm>
          <a:off x="894082" y="1105662"/>
          <a:ext cx="11440534" cy="1143000"/>
        </p:xfrm>
        <a:graphic>
          <a:graphicData uri="http://schemas.openxmlformats.org/drawingml/2006/table">
            <a:tbl>
              <a:tblPr firstRow="1" bandRow="1"/>
              <a:tblGrid>
                <a:gridCol w="11440534">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000" b="0" kern="1200">
                          <a:solidFill>
                            <a:schemeClr val="tx1"/>
                          </a:solidFill>
                          <a:effectLst/>
                          <a:latin typeface="Times New Roman" panose="02020603050405020304" pitchFamily="18" charset="0"/>
                          <a:ea typeface="+mn-ea"/>
                          <a:cs typeface="Times New Roman" panose="02020603050405020304" pitchFamily="18" charset="0"/>
                        </a:rPr>
                        <a:t> Các dự án đã thu hút đầu tư trong tháng 9/2023 trên địa bàn toàn tỉnh gồm</a:t>
                      </a:r>
                      <a:r>
                        <a:rPr lang="en-US" sz="2000" b="0" kern="1200" baseline="0">
                          <a:solidFill>
                            <a:schemeClr val="tx1"/>
                          </a:solidFill>
                          <a:effectLst/>
                          <a:latin typeface="Times New Roman" panose="02020603050405020304" pitchFamily="18" charset="0"/>
                          <a:ea typeface="+mn-ea"/>
                          <a:cs typeface="Times New Roman" panose="02020603050405020304" pitchFamily="18" charset="0"/>
                        </a:rPr>
                        <a:t> có:</a:t>
                      </a: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lang="vi-VN" sz="2000" b="0" i="0" u="none"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18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4" name="Rectangle 3">
            <a:extLst>
              <a:ext uri="{FF2B5EF4-FFF2-40B4-BE49-F238E27FC236}">
                <a16:creationId xmlns:a16="http://schemas.microsoft.com/office/drawing/2014/main" id="{7BD67182-C62B-6E57-2C14-38FCA2D8E21B}"/>
              </a:ext>
            </a:extLst>
          </p:cNvPr>
          <p:cNvSpPr/>
          <p:nvPr/>
        </p:nvSpPr>
        <p:spPr>
          <a:xfrm>
            <a:off x="1254300" y="582442"/>
            <a:ext cx="3203056"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a:t>
            </a:r>
          </a:p>
        </p:txBody>
      </p:sp>
      <p:graphicFrame>
        <p:nvGraphicFramePr>
          <p:cNvPr id="2" name="Table 1">
            <a:extLst>
              <a:ext uri="{FF2B5EF4-FFF2-40B4-BE49-F238E27FC236}">
                <a16:creationId xmlns:a16="http://schemas.microsoft.com/office/drawing/2014/main" id="{69FAEE18-F53F-742D-806B-D885C9985B1F}"/>
              </a:ext>
            </a:extLst>
          </p:cNvPr>
          <p:cNvGraphicFramePr>
            <a:graphicFrameLocks noGrp="1"/>
          </p:cNvGraphicFramePr>
          <p:nvPr>
            <p:extLst>
              <p:ext uri="{D42A27DB-BD31-4B8C-83A1-F6EECF244321}">
                <p14:modId xmlns:p14="http://schemas.microsoft.com/office/powerpoint/2010/main" val="1745590959"/>
              </p:ext>
            </p:extLst>
          </p:nvPr>
        </p:nvGraphicFramePr>
        <p:xfrm>
          <a:off x="1254300" y="1677162"/>
          <a:ext cx="9718500" cy="4568297"/>
        </p:xfrm>
        <a:graphic>
          <a:graphicData uri="http://schemas.openxmlformats.org/drawingml/2006/table">
            <a:tbl>
              <a:tblPr>
                <a:tableStyleId>{00A15C55-8517-42AA-B614-E9B94910E393}</a:tableStyleId>
              </a:tblPr>
              <a:tblGrid>
                <a:gridCol w="515676">
                  <a:extLst>
                    <a:ext uri="{9D8B030D-6E8A-4147-A177-3AD203B41FA5}">
                      <a16:colId xmlns:a16="http://schemas.microsoft.com/office/drawing/2014/main" val="2173093504"/>
                    </a:ext>
                  </a:extLst>
                </a:gridCol>
                <a:gridCol w="2344824">
                  <a:extLst>
                    <a:ext uri="{9D8B030D-6E8A-4147-A177-3AD203B41FA5}">
                      <a16:colId xmlns:a16="http://schemas.microsoft.com/office/drawing/2014/main" val="1958596933"/>
                    </a:ext>
                  </a:extLst>
                </a:gridCol>
                <a:gridCol w="1735394">
                  <a:extLst>
                    <a:ext uri="{9D8B030D-6E8A-4147-A177-3AD203B41FA5}">
                      <a16:colId xmlns:a16="http://schemas.microsoft.com/office/drawing/2014/main" val="819500239"/>
                    </a:ext>
                  </a:extLst>
                </a:gridCol>
                <a:gridCol w="1952686">
                  <a:extLst>
                    <a:ext uri="{9D8B030D-6E8A-4147-A177-3AD203B41FA5}">
                      <a16:colId xmlns:a16="http://schemas.microsoft.com/office/drawing/2014/main" val="94112767"/>
                    </a:ext>
                  </a:extLst>
                </a:gridCol>
                <a:gridCol w="3169920">
                  <a:extLst>
                    <a:ext uri="{9D8B030D-6E8A-4147-A177-3AD203B41FA5}">
                      <a16:colId xmlns:a16="http://schemas.microsoft.com/office/drawing/2014/main" val="1139025572"/>
                    </a:ext>
                  </a:extLst>
                </a:gridCol>
              </a:tblGrid>
              <a:tr h="517398">
                <a:tc>
                  <a:txBody>
                    <a:bodyPr/>
                    <a:lstStyle/>
                    <a:p>
                      <a:pPr algn="ctr" fontAlgn="ctr">
                        <a:spcBef>
                          <a:spcPts val="1200"/>
                        </a:spcBef>
                      </a:pPr>
                      <a:r>
                        <a:rPr lang="vi-VN" sz="1400" b="1" u="none" strike="noStrike">
                          <a:effectLst/>
                          <a:latin typeface="+mj-lt"/>
                        </a:rPr>
                        <a:t>STT</a:t>
                      </a:r>
                      <a:endParaRPr lang="vi-VN" sz="1400" b="1"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b="1" u="none" strike="noStrike">
                          <a:effectLst/>
                          <a:latin typeface="+mj-lt"/>
                        </a:rPr>
                        <a:t>Tên dự án</a:t>
                      </a:r>
                      <a:endParaRPr lang="vi-VN" sz="1400" b="1"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b="1" u="none" strike="noStrike">
                          <a:effectLst/>
                          <a:latin typeface="+mj-lt"/>
                        </a:rPr>
                        <a:t>Địa điểm</a:t>
                      </a:r>
                      <a:endParaRPr lang="vi-VN" sz="1400" b="1"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b="1" u="none" strike="noStrike">
                          <a:effectLst/>
                          <a:latin typeface="+mj-lt"/>
                        </a:rPr>
                        <a:t>Tổng vốn đầu tư (đồng)</a:t>
                      </a:r>
                      <a:endParaRPr lang="vi-VN" sz="1400" b="1"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b="1" u="none" strike="noStrike">
                          <a:effectLst/>
                          <a:latin typeface="+mj-lt"/>
                        </a:rPr>
                        <a:t>Nhà đầu tư</a:t>
                      </a:r>
                      <a:endParaRPr lang="vi-VN" sz="1400" b="1"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3117511"/>
                  </a:ext>
                </a:extLst>
              </a:tr>
              <a:tr h="460671">
                <a:tc>
                  <a:txBody>
                    <a:bodyPr/>
                    <a:lstStyle/>
                    <a:p>
                      <a:pPr algn="ctr" fontAlgn="ctr">
                        <a:spcBef>
                          <a:spcPts val="1200"/>
                        </a:spcBef>
                      </a:pPr>
                      <a:r>
                        <a:rPr lang="vi-VN" sz="1400" u="none" strike="noStrike">
                          <a:effectLst/>
                          <a:latin typeface="+mj-lt"/>
                        </a:rPr>
                        <a:t>1</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Kho bãi và lưu giữ hàng hóa Cụm công nghiệp Bồng Sơn</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CCN Hoài Nhơn</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38.743.327.000</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Công ty TNHH Thủy Hà </a:t>
                      </a:r>
                      <a:br>
                        <a:rPr lang="vi-VN" sz="1400" u="none" strike="noStrike">
                          <a:effectLst/>
                          <a:latin typeface="+mj-lt"/>
                        </a:rPr>
                      </a:br>
                      <a:r>
                        <a:rPr lang="vi-VN" sz="1400" u="none" strike="noStrike">
                          <a:effectLst/>
                          <a:latin typeface="+mj-lt"/>
                        </a:rPr>
                        <a:t>Bình Định</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910997"/>
                  </a:ext>
                </a:extLst>
              </a:tr>
              <a:tr h="460671">
                <a:tc>
                  <a:txBody>
                    <a:bodyPr/>
                    <a:lstStyle/>
                    <a:p>
                      <a:pPr algn="ctr" fontAlgn="ctr">
                        <a:spcBef>
                          <a:spcPts val="1200"/>
                        </a:spcBef>
                      </a:pPr>
                      <a:r>
                        <a:rPr lang="vi-VN" sz="1400" u="none" strike="noStrike">
                          <a:effectLst/>
                          <a:latin typeface="+mj-lt"/>
                        </a:rPr>
                        <a:t>2</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Kho chứa hàng hóa</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CCN Hoài Nhơn</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10.000.000.000</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Công ty TNHH Thương mại Trung Tín</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0273491"/>
                  </a:ext>
                </a:extLst>
              </a:tr>
              <a:tr h="475693">
                <a:tc>
                  <a:txBody>
                    <a:bodyPr/>
                    <a:lstStyle/>
                    <a:p>
                      <a:pPr algn="ctr" fontAlgn="ctr">
                        <a:spcBef>
                          <a:spcPts val="1200"/>
                        </a:spcBef>
                      </a:pPr>
                      <a:r>
                        <a:rPr lang="vi-VN" sz="1400" u="none" strike="noStrike">
                          <a:effectLst/>
                          <a:latin typeface="+mj-lt"/>
                        </a:rPr>
                        <a:t>3</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Nhà máy chế biến gỗ Tường Sơn </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CCN Tường Sơn, Hoài Nhơn</a:t>
                      </a:r>
                      <a:endParaRPr lang="vi-VN" sz="1400" b="0" i="0" u="none" strike="noStrike">
                        <a:solidFill>
                          <a:srgbClr val="FF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41.500.000.000</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Công ty TNHH Tân Lập</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6424150"/>
                  </a:ext>
                </a:extLst>
              </a:tr>
              <a:tr h="475693">
                <a:tc>
                  <a:txBody>
                    <a:bodyPr/>
                    <a:lstStyle/>
                    <a:p>
                      <a:pPr algn="ctr" fontAlgn="ctr">
                        <a:spcBef>
                          <a:spcPts val="1200"/>
                        </a:spcBef>
                      </a:pPr>
                      <a:r>
                        <a:rPr lang="vi-VN" sz="1400" u="none" strike="noStrike">
                          <a:effectLst/>
                          <a:latin typeface="+mj-lt"/>
                        </a:rPr>
                        <a:t>4</a:t>
                      </a:r>
                      <a:endParaRPr lang="vi-VN" sz="1400" b="0" i="0" u="none" strike="noStrike">
                        <a:solidFill>
                          <a:srgbClr val="FF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en-US" sz="1400" u="none" strike="noStrike">
                          <a:effectLst/>
                          <a:latin typeface="Times New Roman" panose="02020603050405020304" pitchFamily="18" charset="0"/>
                          <a:cs typeface="Times New Roman" panose="02020603050405020304" pitchFamily="18" charset="0"/>
                        </a:rPr>
                        <a:t>Nhà máy may Vinatex Mỹ Chánh</a:t>
                      </a:r>
                      <a:endParaRPr lang="en-US" sz="1400" b="0" i="0" u="none" strike="noStrike">
                        <a:solidFill>
                          <a:srgbClr val="FF0000"/>
                        </a:solidFill>
                        <a:effectLst/>
                        <a:latin typeface="Times New Roman" panose="02020603050405020304" pitchFamily="18" charset="0"/>
                        <a:cs typeface="Times New Roman" panose="02020603050405020304" pitchFamily="18" charset="0"/>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Times New Roman" panose="02020603050405020304" pitchFamily="18" charset="0"/>
                          <a:cs typeface="Times New Roman" panose="02020603050405020304" pitchFamily="18" charset="0"/>
                        </a:rPr>
                        <a:t>Phù Mỹ</a:t>
                      </a:r>
                      <a:endParaRPr lang="vi-VN" sz="1400" b="0" i="0" u="none" strike="noStrike">
                        <a:solidFill>
                          <a:srgbClr val="FF0000"/>
                        </a:solidFill>
                        <a:effectLst/>
                        <a:latin typeface="Times New Roman" panose="02020603050405020304" pitchFamily="18" charset="0"/>
                        <a:cs typeface="Times New Roman" panose="02020603050405020304" pitchFamily="18" charset="0"/>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26.170.000.000</a:t>
                      </a:r>
                      <a:endParaRPr lang="vi-VN" sz="1400" b="0" i="0" u="none" strike="noStrike">
                        <a:solidFill>
                          <a:srgbClr val="FF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Công ty CP Vinatex Đà Nẵng</a:t>
                      </a:r>
                      <a:endParaRPr lang="vi-VN" sz="1400" b="0" i="0" u="none" strike="noStrike">
                        <a:solidFill>
                          <a:srgbClr val="FF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579020"/>
                  </a:ext>
                </a:extLst>
              </a:tr>
              <a:tr h="726057">
                <a:tc>
                  <a:txBody>
                    <a:bodyPr/>
                    <a:lstStyle/>
                    <a:p>
                      <a:pPr algn="ctr" fontAlgn="ctr">
                        <a:spcBef>
                          <a:spcPts val="1200"/>
                        </a:spcBef>
                      </a:pPr>
                      <a:r>
                        <a:rPr lang="vi-VN" sz="1400" u="none" strike="noStrike">
                          <a:effectLst/>
                          <a:latin typeface="+mj-lt"/>
                        </a:rPr>
                        <a:t>5</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Nhà máy sản xuất sản phẩm gỗ, kim loại, nhựa giả mây và nệm nội, ngoại thất </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en-US" sz="1400" u="none" strike="noStrike">
                          <a:effectLst/>
                          <a:latin typeface="Times New Roman" panose="02020603050405020304" pitchFamily="18" charset="0"/>
                          <a:cs typeface="Times New Roman" panose="02020603050405020304" pitchFamily="18" charset="0"/>
                        </a:rPr>
                        <a:t>KCN </a:t>
                      </a:r>
                      <a:r>
                        <a:rPr lang="vi-VN" sz="1400" u="none" strike="noStrike">
                          <a:effectLst/>
                          <a:latin typeface="Times New Roman" panose="02020603050405020304" pitchFamily="18" charset="0"/>
                          <a:cs typeface="Times New Roman" panose="02020603050405020304" pitchFamily="18" charset="0"/>
                        </a:rPr>
                        <a:t>Becamex VSIP, Vân Canh</a:t>
                      </a:r>
                      <a:endParaRPr lang="vi-VN" sz="1400" b="0" i="0" u="none" strike="noStrike">
                        <a:solidFill>
                          <a:srgbClr val="FF0000"/>
                        </a:solidFill>
                        <a:effectLst/>
                        <a:latin typeface="Times New Roman" panose="02020603050405020304" pitchFamily="18" charset="0"/>
                        <a:cs typeface="Times New Roman" panose="02020603050405020304" pitchFamily="18" charset="0"/>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766.500.000.000</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Hà Lan</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2313881"/>
                  </a:ext>
                </a:extLst>
              </a:tr>
              <a:tr h="726057">
                <a:tc>
                  <a:txBody>
                    <a:bodyPr/>
                    <a:lstStyle/>
                    <a:p>
                      <a:pPr algn="ctr" fontAlgn="ctr">
                        <a:spcBef>
                          <a:spcPts val="1200"/>
                        </a:spcBef>
                      </a:pPr>
                      <a:r>
                        <a:rPr lang="vi-VN" sz="1400" u="none" strike="noStrike">
                          <a:effectLst/>
                          <a:latin typeface="+mj-lt"/>
                        </a:rPr>
                        <a:t>6</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Nhà máy sản xuất nội thất xuất khẩu</a:t>
                      </a:r>
                      <a:endParaRPr lang="vi-VN" sz="1400" b="0" i="0" u="none" strike="noStrike">
                        <a:solidFill>
                          <a:srgbClr val="FF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en-US" sz="1400" u="none" strike="noStrike">
                          <a:effectLst/>
                          <a:latin typeface="Times New Roman" panose="02020603050405020304" pitchFamily="18" charset="0"/>
                          <a:cs typeface="Times New Roman" panose="02020603050405020304" pitchFamily="18" charset="0"/>
                        </a:rPr>
                        <a:t>KCN </a:t>
                      </a:r>
                      <a:r>
                        <a:rPr lang="vi-VN" sz="1400" u="none" strike="noStrike">
                          <a:effectLst/>
                          <a:latin typeface="Times New Roman" panose="02020603050405020304" pitchFamily="18" charset="0"/>
                          <a:cs typeface="Times New Roman" panose="02020603050405020304" pitchFamily="18" charset="0"/>
                        </a:rPr>
                        <a:t>Becamex VSIP, Vân Canh</a:t>
                      </a:r>
                      <a:endParaRPr lang="vi-VN" sz="1400" b="0" i="0" u="none" strike="noStrike">
                        <a:solidFill>
                          <a:srgbClr val="FF0000"/>
                        </a:solidFill>
                        <a:effectLst/>
                        <a:latin typeface="Times New Roman" panose="02020603050405020304" pitchFamily="18" charset="0"/>
                        <a:cs typeface="Times New Roman" panose="02020603050405020304" pitchFamily="18" charset="0"/>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186.400.000.000</a:t>
                      </a:r>
                      <a:endParaRPr lang="vi-VN" sz="1400" b="0" i="0" u="none" strike="noStrike">
                        <a:solidFill>
                          <a:srgbClr val="FF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WESBROOK HONG KONG LIMITED</a:t>
                      </a:r>
                      <a:endParaRPr lang="vi-VN" sz="1400" b="0" i="0" u="none" strike="noStrike">
                        <a:solidFill>
                          <a:srgbClr val="FF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5217966"/>
                  </a:ext>
                </a:extLst>
              </a:tr>
              <a:tr h="726057">
                <a:tc>
                  <a:txBody>
                    <a:bodyPr/>
                    <a:lstStyle/>
                    <a:p>
                      <a:pPr algn="ctr" fontAlgn="ctr">
                        <a:spcBef>
                          <a:spcPts val="1200"/>
                        </a:spcBef>
                      </a:pPr>
                      <a:r>
                        <a:rPr lang="vi-VN" sz="1400" u="none" strike="noStrike">
                          <a:effectLst/>
                          <a:latin typeface="+mj-lt"/>
                        </a:rPr>
                        <a:t>7</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Nhà máy chế biến gỗ </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Phù Cát</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2.400.000.000</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1200"/>
                        </a:spcBef>
                      </a:pPr>
                      <a:r>
                        <a:rPr lang="vi-VN" sz="1400" u="none" strike="noStrike">
                          <a:effectLst/>
                          <a:latin typeface="+mj-lt"/>
                        </a:rPr>
                        <a:t>Lee Elbert - Hong Kong</a:t>
                      </a:r>
                      <a:endParaRPr lang="vi-VN" sz="1400" b="0" i="0" u="none" strike="noStrike">
                        <a:solidFill>
                          <a:srgbClr val="000000"/>
                        </a:solidFill>
                        <a:effectLst/>
                        <a:latin typeface="+mj-lt"/>
                      </a:endParaRPr>
                    </a:p>
                  </a:txBody>
                  <a:tcPr marL="5007" marR="5007" marT="500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3637639"/>
                  </a:ext>
                </a:extLst>
              </a:tr>
            </a:tbl>
          </a:graphicData>
        </a:graphic>
      </p:graphicFrame>
    </p:spTree>
    <p:extLst>
      <p:ext uri="{BB962C8B-B14F-4D97-AF65-F5344CB8AC3E}">
        <p14:creationId xmlns:p14="http://schemas.microsoft.com/office/powerpoint/2010/main" val="1427026884"/>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FAC93A3-CC52-7E25-D621-8AF9041E90C3}"/>
              </a:ext>
            </a:extLst>
          </p:cNvPr>
          <p:cNvGrpSpPr>
            <a:grpSpLocks/>
          </p:cNvGrpSpPr>
          <p:nvPr/>
        </p:nvGrpSpPr>
        <p:grpSpPr>
          <a:xfrm>
            <a:off x="6938750" y="1974253"/>
            <a:ext cx="2576082" cy="1689009"/>
            <a:chOff x="3724249" y="3747130"/>
            <a:chExt cx="1932061" cy="1171565"/>
          </a:xfrm>
        </p:grpSpPr>
        <p:sp>
          <p:nvSpPr>
            <p:cNvPr id="18" name="Rectangle: Rounded Corners 17">
              <a:extLst>
                <a:ext uri="{FF2B5EF4-FFF2-40B4-BE49-F238E27FC236}">
                  <a16:creationId xmlns:a16="http://schemas.microsoft.com/office/drawing/2014/main" id="{E673C169-3C56-42A3-8AE4-82AC7DD83B78}"/>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23" name="TextBox 22">
              <a:extLst>
                <a:ext uri="{FF2B5EF4-FFF2-40B4-BE49-F238E27FC236}">
                  <a16:creationId xmlns:a16="http://schemas.microsoft.com/office/drawing/2014/main" id="{9B99CA6F-60A4-1539-0412-8BA71C01EAF3}"/>
                </a:ext>
              </a:extLst>
            </p:cNvPr>
            <p:cNvSpPr txBox="1">
              <a:spLocks/>
            </p:cNvSpPr>
            <p:nvPr/>
          </p:nvSpPr>
          <p:spPr>
            <a:xfrm>
              <a:off x="3954330" y="3876701"/>
              <a:ext cx="1406058" cy="405624"/>
            </a:xfrm>
            <a:prstGeom prst="rect">
              <a:avLst/>
            </a:prstGeom>
            <a:noFill/>
          </p:spPr>
          <p:txBody>
            <a:bodyPr wrap="none" rtlCol="0">
              <a:spAutoFit/>
            </a:bodyPr>
            <a:lstStyle/>
            <a:p>
              <a:r>
                <a:rPr lang="vi-VN" sz="1600" b="1" spc="-31">
                  <a:ea typeface="Roboto"/>
                  <a:cs typeface="Roboto"/>
                  <a:sym typeface="Roboto"/>
                </a:rPr>
                <a:t>Tổng vốn đăng ký</a:t>
              </a:r>
              <a:endParaRPr lang="en-US" sz="1600" b="1" spc="-31" dirty="0">
                <a:ea typeface="Roboto"/>
                <a:cs typeface="Roboto"/>
                <a:sym typeface="Roboto"/>
              </a:endParaRPr>
            </a:p>
            <a:p>
              <a:endParaRPr lang="en-US" sz="1600" dirty="0"/>
            </a:p>
          </p:txBody>
        </p:sp>
        <p:sp>
          <p:nvSpPr>
            <p:cNvPr id="27" name="TextBox 26">
              <a:extLst>
                <a:ext uri="{FF2B5EF4-FFF2-40B4-BE49-F238E27FC236}">
                  <a16:creationId xmlns:a16="http://schemas.microsoft.com/office/drawing/2014/main" id="{8D0CB480-EC39-4DC1-0353-768C8526261D}"/>
                </a:ext>
              </a:extLst>
            </p:cNvPr>
            <p:cNvSpPr txBox="1">
              <a:spLocks/>
            </p:cNvSpPr>
            <p:nvPr/>
          </p:nvSpPr>
          <p:spPr>
            <a:xfrm>
              <a:off x="3805911" y="4090606"/>
              <a:ext cx="1656944"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7.537</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2400"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tỷ đồng</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DD5A653-6B03-584A-539A-C531FCC0C782}"/>
                </a:ext>
              </a:extLst>
            </p:cNvPr>
            <p:cNvSpPr txBox="1">
              <a:spLocks/>
            </p:cNvSpPr>
            <p:nvPr/>
          </p:nvSpPr>
          <p:spPr>
            <a:xfrm>
              <a:off x="4548759" y="4555768"/>
              <a:ext cx="815368" cy="362927"/>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Fira Sans Extra Condensed"/>
                  <a:sym typeface="Wingdings 3" panose="05040102010807070707" pitchFamily="18" charset="2"/>
                </a:rPr>
                <a:t>12,3</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grpSp>
        <p:nvGrpSpPr>
          <p:cNvPr id="16" name="Group 15">
            <a:extLst>
              <a:ext uri="{FF2B5EF4-FFF2-40B4-BE49-F238E27FC236}">
                <a16:creationId xmlns:a16="http://schemas.microsoft.com/office/drawing/2014/main" id="{2A2B04AE-86A0-AF97-8E7B-7F49808F4821}"/>
              </a:ext>
            </a:extLst>
          </p:cNvPr>
          <p:cNvGrpSpPr>
            <a:grpSpLocks/>
          </p:cNvGrpSpPr>
          <p:nvPr/>
        </p:nvGrpSpPr>
        <p:grpSpPr>
          <a:xfrm>
            <a:off x="2631252" y="2029449"/>
            <a:ext cx="2725529" cy="1655629"/>
            <a:chOff x="1689126" y="3163300"/>
            <a:chExt cx="2044147" cy="1241722"/>
          </a:xfrm>
        </p:grpSpPr>
        <p:sp>
          <p:nvSpPr>
            <p:cNvPr id="17" name="Rectangle: Rounded Corners 16">
              <a:extLst>
                <a:ext uri="{FF2B5EF4-FFF2-40B4-BE49-F238E27FC236}">
                  <a16:creationId xmlns:a16="http://schemas.microsoft.com/office/drawing/2014/main" id="{A8D2D624-BB6D-4108-9EA0-2C505879A899}"/>
                </a:ext>
              </a:extLst>
            </p:cNvPr>
            <p:cNvSpPr>
              <a:spLocks/>
            </p:cNvSpPr>
            <p:nvPr/>
          </p:nvSpPr>
          <p:spPr>
            <a:xfrm>
              <a:off x="1689126" y="3163300"/>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20" name="TextBox 19">
              <a:extLst>
                <a:ext uri="{FF2B5EF4-FFF2-40B4-BE49-F238E27FC236}">
                  <a16:creationId xmlns:a16="http://schemas.microsoft.com/office/drawing/2014/main" id="{394D8737-1CA3-C18F-155A-3F82403D4E3B}"/>
                </a:ext>
              </a:extLst>
            </p:cNvPr>
            <p:cNvSpPr txBox="1">
              <a:spLocks/>
            </p:cNvSpPr>
            <p:nvPr/>
          </p:nvSpPr>
          <p:spPr>
            <a:xfrm>
              <a:off x="1825058" y="3493286"/>
              <a:ext cx="1908215"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855</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7" name="TextBox 6">
              <a:extLst>
                <a:ext uri="{FF2B5EF4-FFF2-40B4-BE49-F238E27FC236}">
                  <a16:creationId xmlns:a16="http://schemas.microsoft.com/office/drawing/2014/main" id="{9D6372A8-9B94-C236-4A83-70E1DF9D7C7D}"/>
                </a:ext>
              </a:extLst>
            </p:cNvPr>
            <p:cNvSpPr txBox="1">
              <a:spLocks/>
            </p:cNvSpPr>
            <p:nvPr/>
          </p:nvSpPr>
          <p:spPr>
            <a:xfrm>
              <a:off x="1789715" y="3268785"/>
              <a:ext cx="1892009" cy="438581"/>
            </a:xfrm>
            <a:prstGeom prst="rect">
              <a:avLst/>
            </a:prstGeom>
            <a:noFill/>
          </p:spPr>
          <p:txBody>
            <a:bodyPr wrap="none" rtlCol="0">
              <a:spAutoFit/>
            </a:bodyPr>
            <a:lstStyle/>
            <a:p>
              <a:r>
                <a:rPr lang="en-US" sz="1600" b="1" spc="-31">
                  <a:ea typeface="Roboto"/>
                  <a:cs typeface="Roboto"/>
                  <a:sym typeface="Roboto"/>
                </a:rPr>
                <a:t>Doanh nghiệp thành lập </a:t>
              </a:r>
              <a:r>
                <a:rPr lang="en-US" sz="1600" b="1" spc="-31" dirty="0" err="1">
                  <a:ea typeface="Roboto"/>
                  <a:cs typeface="Roboto"/>
                  <a:sym typeface="Roboto"/>
                </a:rPr>
                <a:t>mới</a:t>
              </a:r>
              <a:endParaRPr lang="en-US" sz="1600" b="1" spc="-31" dirty="0">
                <a:ea typeface="Roboto"/>
                <a:cs typeface="Roboto"/>
                <a:sym typeface="Roboto"/>
              </a:endParaRPr>
            </a:p>
            <a:p>
              <a:endParaRPr lang="en-US" sz="1600" dirty="0"/>
            </a:p>
          </p:txBody>
        </p:sp>
        <p:sp>
          <p:nvSpPr>
            <p:cNvPr id="28" name="TextBox 27">
              <a:extLst>
                <a:ext uri="{FF2B5EF4-FFF2-40B4-BE49-F238E27FC236}">
                  <a16:creationId xmlns:a16="http://schemas.microsoft.com/office/drawing/2014/main" id="{0F9FC2CC-E142-6E69-C8D8-33B29DA66359}"/>
                </a:ext>
              </a:extLst>
            </p:cNvPr>
            <p:cNvSpPr txBox="1">
              <a:spLocks/>
            </p:cNvSpPr>
            <p:nvPr/>
          </p:nvSpPr>
          <p:spPr>
            <a:xfrm>
              <a:off x="2487334" y="4011325"/>
              <a:ext cx="815368" cy="392415"/>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13,2</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sp>
        <p:nvSpPr>
          <p:cNvPr id="6" name="Flowchart: Merge 5">
            <a:extLst>
              <a:ext uri="{FF2B5EF4-FFF2-40B4-BE49-F238E27FC236}">
                <a16:creationId xmlns:a16="http://schemas.microsoft.com/office/drawing/2014/main" id="{4B2CFC84-8DFF-5F35-2AB4-7366F5A387B3}"/>
              </a:ext>
            </a:extLst>
          </p:cNvPr>
          <p:cNvSpPr>
            <a:spLocks/>
          </p:cNvSpPr>
          <p:nvPr/>
        </p:nvSpPr>
        <p:spPr>
          <a:xfrm>
            <a:off x="3402089" y="3253521"/>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1" name="Group 10">
            <a:extLst>
              <a:ext uri="{FF2B5EF4-FFF2-40B4-BE49-F238E27FC236}">
                <a16:creationId xmlns:a16="http://schemas.microsoft.com/office/drawing/2014/main" id="{A056682A-FE84-E5E6-AC49-2B648878C1ED}"/>
              </a:ext>
            </a:extLst>
          </p:cNvPr>
          <p:cNvGrpSpPr>
            <a:grpSpLocks/>
          </p:cNvGrpSpPr>
          <p:nvPr/>
        </p:nvGrpSpPr>
        <p:grpSpPr>
          <a:xfrm>
            <a:off x="4981275" y="4266163"/>
            <a:ext cx="2612051" cy="1683379"/>
            <a:chOff x="3724249" y="3747130"/>
            <a:chExt cx="1959038" cy="1167660"/>
          </a:xfrm>
        </p:grpSpPr>
        <p:sp>
          <p:nvSpPr>
            <p:cNvPr id="13" name="Rectangle: Rounded Corners 12">
              <a:extLst>
                <a:ext uri="{FF2B5EF4-FFF2-40B4-BE49-F238E27FC236}">
                  <a16:creationId xmlns:a16="http://schemas.microsoft.com/office/drawing/2014/main" id="{FB5C4770-67EE-8583-040C-598D9C5C9E53}"/>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31" name="TextBox 30">
              <a:extLst>
                <a:ext uri="{FF2B5EF4-FFF2-40B4-BE49-F238E27FC236}">
                  <a16:creationId xmlns:a16="http://schemas.microsoft.com/office/drawing/2014/main" id="{F63E7A46-F560-1E4C-2CD4-65FEB0E1A690}"/>
                </a:ext>
              </a:extLst>
            </p:cNvPr>
            <p:cNvSpPr txBox="1">
              <a:spLocks/>
            </p:cNvSpPr>
            <p:nvPr/>
          </p:nvSpPr>
          <p:spPr>
            <a:xfrm>
              <a:off x="3764396" y="3966243"/>
              <a:ext cx="1918891" cy="426973"/>
            </a:xfrm>
            <a:prstGeom prst="rect">
              <a:avLst/>
            </a:prstGeom>
            <a:noFill/>
          </p:spPr>
          <p:txBody>
            <a:bodyPr wrap="none" rtlCol="0">
              <a:spAutoFit/>
            </a:bodyPr>
            <a:lstStyle/>
            <a:p>
              <a:r>
                <a:rPr lang="vi-VN" b="1" spc="-31">
                  <a:ea typeface="Roboto"/>
                  <a:cs typeface="Roboto"/>
                  <a:sym typeface="Roboto"/>
                </a:rPr>
                <a:t>Tạm ngừng hoạt động</a:t>
              </a:r>
              <a:endParaRPr lang="en-US" b="1" spc="-31" dirty="0">
                <a:ea typeface="Roboto"/>
                <a:cs typeface="Roboto"/>
                <a:sym typeface="Roboto"/>
              </a:endParaRPr>
            </a:p>
            <a:p>
              <a:endParaRPr lang="en-US" sz="1600" dirty="0"/>
            </a:p>
          </p:txBody>
        </p:sp>
        <p:sp>
          <p:nvSpPr>
            <p:cNvPr id="37" name="TextBox 36">
              <a:extLst>
                <a:ext uri="{FF2B5EF4-FFF2-40B4-BE49-F238E27FC236}">
                  <a16:creationId xmlns:a16="http://schemas.microsoft.com/office/drawing/2014/main" id="{A633A4AB-4B54-9DFF-1D3F-EE9B0A4D52DA}"/>
                </a:ext>
              </a:extLst>
            </p:cNvPr>
            <p:cNvSpPr txBox="1">
              <a:spLocks/>
            </p:cNvSpPr>
            <p:nvPr/>
          </p:nvSpPr>
          <p:spPr>
            <a:xfrm>
              <a:off x="3929226" y="4249559"/>
              <a:ext cx="1602843"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517</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B728041A-EE30-07B5-495B-2067B5FDBF53}"/>
              </a:ext>
            </a:extLst>
          </p:cNvPr>
          <p:cNvGrpSpPr>
            <a:grpSpLocks/>
          </p:cNvGrpSpPr>
          <p:nvPr/>
        </p:nvGrpSpPr>
        <p:grpSpPr>
          <a:xfrm>
            <a:off x="8226788" y="4248096"/>
            <a:ext cx="2511155" cy="1701444"/>
            <a:chOff x="5735584" y="3158455"/>
            <a:chExt cx="1883366" cy="1246567"/>
          </a:xfrm>
        </p:grpSpPr>
        <p:sp>
          <p:nvSpPr>
            <p:cNvPr id="41" name="Rectangle: Rounded Corners 40">
              <a:extLst>
                <a:ext uri="{FF2B5EF4-FFF2-40B4-BE49-F238E27FC236}">
                  <a16:creationId xmlns:a16="http://schemas.microsoft.com/office/drawing/2014/main" id="{D82F5D01-EF85-0D4F-9DD2-72C3C2018CDA}"/>
                </a:ext>
              </a:extLst>
            </p:cNvPr>
            <p:cNvSpPr>
              <a:spLocks/>
            </p:cNvSpPr>
            <p:nvPr/>
          </p:nvSpPr>
          <p:spPr>
            <a:xfrm>
              <a:off x="5735584" y="3158455"/>
              <a:ext cx="1883366" cy="1246567"/>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6600"/>
                </a:solidFill>
                <a:ea typeface="Roboto" panose="02000000000000000000" pitchFamily="2" charset="0"/>
              </a:endParaRPr>
            </a:p>
          </p:txBody>
        </p:sp>
        <p:sp>
          <p:nvSpPr>
            <p:cNvPr id="42" name="TextBox 41">
              <a:extLst>
                <a:ext uri="{FF2B5EF4-FFF2-40B4-BE49-F238E27FC236}">
                  <a16:creationId xmlns:a16="http://schemas.microsoft.com/office/drawing/2014/main" id="{533E850C-484F-6D85-E716-06C684F9ABA9}"/>
                </a:ext>
              </a:extLst>
            </p:cNvPr>
            <p:cNvSpPr txBox="1">
              <a:spLocks/>
            </p:cNvSpPr>
            <p:nvPr/>
          </p:nvSpPr>
          <p:spPr>
            <a:xfrm>
              <a:off x="5931560" y="3391853"/>
              <a:ext cx="1502527" cy="473536"/>
            </a:xfrm>
            <a:prstGeom prst="rect">
              <a:avLst/>
            </a:prstGeom>
            <a:noFill/>
          </p:spPr>
          <p:txBody>
            <a:bodyPr wrap="none" rtlCol="0">
              <a:spAutoFit/>
            </a:bodyPr>
            <a:lstStyle/>
            <a:p>
              <a:pPr algn="ctr" defTabSz="914377">
                <a:defRPr/>
              </a:pPr>
              <a:r>
                <a:rPr lang="en-US" sz="2000" b="1">
                  <a:ea typeface="Roboto"/>
                  <a:cs typeface="Roboto"/>
                  <a:sym typeface="Roboto"/>
                </a:rPr>
                <a:t>Hoạt động trở lại</a:t>
              </a:r>
              <a:endParaRPr lang="en-US" sz="2000" b="1" dirty="0">
                <a:ea typeface="Roboto"/>
                <a:cs typeface="Roboto"/>
                <a:sym typeface="Roboto"/>
              </a:endParaRPr>
            </a:p>
            <a:p>
              <a:endParaRPr lang="en-US" sz="1600" dirty="0"/>
            </a:p>
          </p:txBody>
        </p:sp>
      </p:grpSp>
      <p:grpSp>
        <p:nvGrpSpPr>
          <p:cNvPr id="45" name="Group 44">
            <a:extLst>
              <a:ext uri="{FF2B5EF4-FFF2-40B4-BE49-F238E27FC236}">
                <a16:creationId xmlns:a16="http://schemas.microsoft.com/office/drawing/2014/main" id="{06271152-2A41-D1BC-EC51-7E4D229A886C}"/>
              </a:ext>
            </a:extLst>
          </p:cNvPr>
          <p:cNvGrpSpPr>
            <a:grpSpLocks/>
          </p:cNvGrpSpPr>
          <p:nvPr/>
        </p:nvGrpSpPr>
        <p:grpSpPr>
          <a:xfrm>
            <a:off x="1631165" y="4245339"/>
            <a:ext cx="2651269" cy="1655630"/>
            <a:chOff x="1655332" y="3147681"/>
            <a:chExt cx="1988453" cy="1241722"/>
          </a:xfrm>
        </p:grpSpPr>
        <p:sp>
          <p:nvSpPr>
            <p:cNvPr id="46" name="Rectangle: Rounded Corners 45">
              <a:extLst>
                <a:ext uri="{FF2B5EF4-FFF2-40B4-BE49-F238E27FC236}">
                  <a16:creationId xmlns:a16="http://schemas.microsoft.com/office/drawing/2014/main" id="{DAD5D991-4CEF-4143-52FE-FD87F16E38D8}"/>
                </a:ext>
              </a:extLst>
            </p:cNvPr>
            <p:cNvSpPr>
              <a:spLocks/>
            </p:cNvSpPr>
            <p:nvPr/>
          </p:nvSpPr>
          <p:spPr>
            <a:xfrm>
              <a:off x="1655332" y="3147681"/>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47" name="TextBox 46">
              <a:extLst>
                <a:ext uri="{FF2B5EF4-FFF2-40B4-BE49-F238E27FC236}">
                  <a16:creationId xmlns:a16="http://schemas.microsoft.com/office/drawing/2014/main" id="{615E2FF8-44B4-E5D2-386A-D270D5A07DA1}"/>
                </a:ext>
              </a:extLst>
            </p:cNvPr>
            <p:cNvSpPr txBox="1">
              <a:spLocks/>
            </p:cNvSpPr>
            <p:nvPr/>
          </p:nvSpPr>
          <p:spPr>
            <a:xfrm>
              <a:off x="1840130" y="3707823"/>
              <a:ext cx="1771159"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62</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48" name="TextBox 47">
              <a:extLst>
                <a:ext uri="{FF2B5EF4-FFF2-40B4-BE49-F238E27FC236}">
                  <a16:creationId xmlns:a16="http://schemas.microsoft.com/office/drawing/2014/main" id="{7D127646-423A-8F39-6355-BB4B258FA23E}"/>
                </a:ext>
              </a:extLst>
            </p:cNvPr>
            <p:cNvSpPr txBox="1">
              <a:spLocks/>
            </p:cNvSpPr>
            <p:nvPr/>
          </p:nvSpPr>
          <p:spPr>
            <a:xfrm>
              <a:off x="2122292" y="3350033"/>
              <a:ext cx="1132978" cy="577081"/>
            </a:xfrm>
            <a:prstGeom prst="rect">
              <a:avLst/>
            </a:prstGeom>
            <a:noFill/>
          </p:spPr>
          <p:txBody>
            <a:bodyPr wrap="square" rtlCol="0">
              <a:spAutoFit/>
            </a:bodyPr>
            <a:lstStyle/>
            <a:p>
              <a:r>
                <a:rPr lang="en-US" sz="2800" b="1" spc="-31">
                  <a:ea typeface="Roboto"/>
                  <a:cs typeface="Roboto"/>
                  <a:sym typeface="Roboto"/>
                </a:rPr>
                <a:t>Giải thể</a:t>
              </a:r>
              <a:endParaRPr lang="en-US" sz="2800" b="1" spc="-31" dirty="0">
                <a:ea typeface="Roboto"/>
                <a:cs typeface="Roboto"/>
                <a:sym typeface="Roboto"/>
              </a:endParaRPr>
            </a:p>
            <a:p>
              <a:endParaRPr lang="en-US" sz="1600" dirty="0"/>
            </a:p>
          </p:txBody>
        </p:sp>
      </p:grpSp>
      <p:sp>
        <p:nvSpPr>
          <p:cNvPr id="53" name="TextBox 52">
            <a:extLst>
              <a:ext uri="{FF2B5EF4-FFF2-40B4-BE49-F238E27FC236}">
                <a16:creationId xmlns:a16="http://schemas.microsoft.com/office/drawing/2014/main" id="{940E7436-8D16-138B-2BFE-178612083DAB}"/>
              </a:ext>
            </a:extLst>
          </p:cNvPr>
          <p:cNvSpPr txBox="1">
            <a:spLocks/>
          </p:cNvSpPr>
          <p:nvPr/>
        </p:nvSpPr>
        <p:spPr>
          <a:xfrm>
            <a:off x="8488090" y="4968347"/>
            <a:ext cx="2137124" cy="584775"/>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307</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14" name="Flowchart: Merge 13">
            <a:extLst>
              <a:ext uri="{FF2B5EF4-FFF2-40B4-BE49-F238E27FC236}">
                <a16:creationId xmlns:a16="http://schemas.microsoft.com/office/drawing/2014/main" id="{3BB21231-19D0-3C3C-817D-946F318BECDB}"/>
              </a:ext>
            </a:extLst>
          </p:cNvPr>
          <p:cNvSpPr>
            <a:spLocks/>
          </p:cNvSpPr>
          <p:nvPr/>
        </p:nvSpPr>
        <p:spPr>
          <a:xfrm>
            <a:off x="7650218" y="3202504"/>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A2518717-EF87-0090-E7D4-4415084501BD}"/>
              </a:ext>
            </a:extLst>
          </p:cNvPr>
          <p:cNvSpPr/>
          <p:nvPr/>
        </p:nvSpPr>
        <p:spPr>
          <a:xfrm>
            <a:off x="1086449" y="555881"/>
            <a:ext cx="7007368"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5.2. Quản lý doanh nghiệp: Đến tháng 9/2023</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678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1" y="398478"/>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Tài nguyên - Môi trường</a:t>
            </a:r>
          </a:p>
        </p:txBody>
      </p:sp>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1545484478"/>
              </p:ext>
            </p:extLst>
          </p:nvPr>
        </p:nvGraphicFramePr>
        <p:xfrm>
          <a:off x="422114" y="1232676"/>
          <a:ext cx="11347771" cy="4206240"/>
        </p:xfrm>
        <a:graphic>
          <a:graphicData uri="http://schemas.openxmlformats.org/drawingml/2006/table">
            <a:tbl>
              <a:tblPr firstRow="1" bandRow="1"/>
              <a:tblGrid>
                <a:gridCol w="1134777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UBND tỉnh đã tổ chức thành công Hội nghị quán triệt công tác quản lý trật tự đô thị, trật tự xây dựng; chống lấn, chiếm đất đai, xây dựng trái phép</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Sau Hội nghị, UBND tỉnh đã ban hành nhiều văn bản chỉ đạo, góp phần tạo chuyển biến tích cực, khắc phục được một số tồn tại thời gian trước đó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Các ngành, địa phương đã xây dựng kế hoạch cụ thể, tập trung ra quân xử lý, giải quyết dứt điểm các trường hợp vi phạm trên lĩnh vực quản lý đô thị, trật tự xây dựng, quản lý đất đai</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Công tác giao đất, cho thuê đất, chuyển mục đích sử dụng đất đã được thực hiện tốt hơn, đảm bảo tuân thủ đúng quy định của pháp luật, đáp ứng kịp thời nhu cầu đầu tư xây dựng hạ tầng và phát triển kinh tế - xã hội của tỉnh</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30725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0" y="398478"/>
            <a:ext cx="4791003"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Tài nguyên - Môi trường (tt)</a:t>
            </a:r>
          </a:p>
        </p:txBody>
      </p:sp>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nvGraphicFramePr>
        <p:xfrm>
          <a:off x="545669" y="1056507"/>
          <a:ext cx="11347771" cy="5669280"/>
        </p:xfrm>
        <a:graphic>
          <a:graphicData uri="http://schemas.openxmlformats.org/drawingml/2006/table">
            <a:tbl>
              <a:tblPr firstRow="1" bandRow="1"/>
              <a:tblGrid>
                <a:gridCol w="1134777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11/11 địa phương đã triển khai mở rộng địa bàn thu gom rác thải. Tính đến hết tháng 9/2023, toàn tỉnh có 276.995 hộ gia đình tham gia dịch vụ thu gom rác thải, đạt 73,65%, tăng 18,84% so với tháng 12/2022</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Hiện nay, các địa phương đều đã triển khai tăng tần suất thu gom. Tuy nhiên, chỉ có 04/11 địa phương triển khai tăng tần suất trên phần lớn địa bàn (huyện Tuy Phước, Tây Sơn, Phù Cát và Thị xã An Nhơn). Có 02/11 địa phương chỉ tăng tần suất tại một số ít khu vực như: huyện Hoài Ân tăng tần suất tại 02/15 xã, thị xã Hoài Nhơn tăng tần suất tại 03/17 xã, thành phố Quy Nhơn đã triển khai tăng tần suất tại một số khu vực của các xã, phường ngoại thành nhưng vẫn chưa đảm bảo (từ 2 - 3 lần/tuần lên 3 - 5 lần/tuần, riêng phường Nhơn Phú một số khu vực vẫn còn 2 lần/tuần).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pt-BR" sz="2400" b="1" kern="1200">
                          <a:solidFill>
                            <a:schemeClr val="dk1"/>
                          </a:solidFill>
                          <a:effectLst/>
                          <a:latin typeface="Times New Roman" panose="02020603050405020304" pitchFamily="18" charset="0"/>
                          <a:ea typeface="+mn-ea"/>
                          <a:cs typeface="Times New Roman" panose="02020603050405020304" pitchFamily="18" charset="0"/>
                        </a:rPr>
                        <a:t>Tỷ lệ thu gom CTR sinh hoạt đô thị</a:t>
                      </a:r>
                      <a:r>
                        <a:rPr lang="pt-BR"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a:solidFill>
                            <a:schemeClr val="dk1"/>
                          </a:solidFill>
                          <a:effectLst/>
                          <a:latin typeface="Times New Roman" panose="02020603050405020304" pitchFamily="18" charset="0"/>
                          <a:ea typeface="+mn-ea"/>
                          <a:cs typeface="Times New Roman" panose="02020603050405020304" pitchFamily="18" charset="0"/>
                        </a:rPr>
                        <a:t>9 tháng năm 2023 ước đạt 85,26%; vượt chỉ tiêu đề ra là 85%.</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400" b="1" kern="1200">
                          <a:solidFill>
                            <a:schemeClr val="dk1"/>
                          </a:solidFill>
                          <a:effectLst/>
                          <a:latin typeface="Times New Roman" panose="02020603050405020304" pitchFamily="18" charset="0"/>
                          <a:ea typeface="+mn-ea"/>
                          <a:cs typeface="Times New Roman" panose="02020603050405020304" pitchFamily="18" charset="0"/>
                        </a:rPr>
                        <a:t>Tỷ lệ thu gom rác khu vực </a:t>
                      </a:r>
                      <a:r>
                        <a:rPr lang="vi-VN" sz="2400" b="1" kern="1200">
                          <a:solidFill>
                            <a:schemeClr val="dk1"/>
                          </a:solidFill>
                          <a:effectLst/>
                          <a:latin typeface="Times New Roman" panose="02020603050405020304" pitchFamily="18" charset="0"/>
                          <a:ea typeface="+mn-ea"/>
                          <a:cs typeface="Times New Roman" panose="02020603050405020304" pitchFamily="18" charset="0"/>
                        </a:rPr>
                        <a:t>nông thôn </a:t>
                      </a:r>
                      <a:r>
                        <a:rPr lang="en-US" sz="2400" b="0" kern="1200">
                          <a:solidFill>
                            <a:schemeClr val="dk1"/>
                          </a:solidFill>
                          <a:effectLst/>
                          <a:latin typeface="Times New Roman" panose="02020603050405020304" pitchFamily="18" charset="0"/>
                          <a:ea typeface="+mn-ea"/>
                          <a:cs typeface="Times New Roman" panose="02020603050405020304" pitchFamily="18" charset="0"/>
                        </a:rPr>
                        <a:t>của tỉnh</a:t>
                      </a:r>
                      <a:r>
                        <a:rPr lang="vi-VN" sz="2400" b="0" kern="1200">
                          <a:solidFill>
                            <a:schemeClr val="dk1"/>
                          </a:solidFill>
                          <a:effectLst/>
                          <a:latin typeface="Times New Roman" panose="02020603050405020304" pitchFamily="18" charset="0"/>
                          <a:ea typeface="+mn-ea"/>
                          <a:cs typeface="Times New Roman" panose="02020603050405020304" pitchFamily="18" charset="0"/>
                        </a:rPr>
                        <a:t> còn chuyển biến chậm, chỉ tăng nhẹ </a:t>
                      </a:r>
                      <a:r>
                        <a:rPr lang="en-US" sz="2400" b="0" kern="1200">
                          <a:solidFill>
                            <a:schemeClr val="dk1"/>
                          </a:solidFill>
                          <a:effectLst/>
                          <a:latin typeface="Times New Roman" panose="02020603050405020304" pitchFamily="18" charset="0"/>
                          <a:ea typeface="+mn-ea"/>
                          <a:cs typeface="Times New Roman" panose="02020603050405020304" pitchFamily="18" charset="0"/>
                        </a:rPr>
                        <a:t>đạt 54,89% (so với năm 2022 </a:t>
                      </a:r>
                      <a:r>
                        <a:rPr lang="vi-VN" sz="2400" b="0" kern="1200">
                          <a:solidFill>
                            <a:schemeClr val="dk1"/>
                          </a:solidFill>
                          <a:effectLst/>
                          <a:latin typeface="Times New Roman" panose="02020603050405020304" pitchFamily="18" charset="0"/>
                          <a:ea typeface="+mn-ea"/>
                          <a:cs typeface="Times New Roman" panose="02020603050405020304" pitchFamily="18" charset="0"/>
                        </a:rPr>
                        <a:t>là</a:t>
                      </a:r>
                      <a:r>
                        <a:rPr lang="en-US" sz="2400" b="0" kern="1200">
                          <a:solidFill>
                            <a:schemeClr val="dk1"/>
                          </a:solidFill>
                          <a:effectLst/>
                          <a:latin typeface="Times New Roman" panose="02020603050405020304" pitchFamily="18" charset="0"/>
                          <a:ea typeface="+mn-ea"/>
                          <a:cs typeface="Times New Roman" panose="02020603050405020304" pitchFamily="18" charset="0"/>
                        </a:rPr>
                        <a:t> 52,48%)</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869056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0" y="398478"/>
            <a:ext cx="1062974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Tài nguyên - Môi trường (tt): Tỷ lệ thu gom rác thải chia theo địa phương</a:t>
            </a:r>
          </a:p>
        </p:txBody>
      </p:sp>
      <p:graphicFrame>
        <p:nvGraphicFramePr>
          <p:cNvPr id="2" name="Table 1">
            <a:extLst>
              <a:ext uri="{FF2B5EF4-FFF2-40B4-BE49-F238E27FC236}">
                <a16:creationId xmlns:a16="http://schemas.microsoft.com/office/drawing/2014/main" id="{4715BE29-6F34-CCA6-09BD-AE011EC59731}"/>
              </a:ext>
            </a:extLst>
          </p:cNvPr>
          <p:cNvGraphicFramePr>
            <a:graphicFrameLocks noGrp="1"/>
          </p:cNvGraphicFramePr>
          <p:nvPr>
            <p:extLst>
              <p:ext uri="{D42A27DB-BD31-4B8C-83A1-F6EECF244321}">
                <p14:modId xmlns:p14="http://schemas.microsoft.com/office/powerpoint/2010/main" val="3988093697"/>
              </p:ext>
            </p:extLst>
          </p:nvPr>
        </p:nvGraphicFramePr>
        <p:xfrm>
          <a:off x="872009" y="985978"/>
          <a:ext cx="10839022" cy="5640549"/>
        </p:xfrm>
        <a:graphic>
          <a:graphicData uri="http://schemas.openxmlformats.org/drawingml/2006/table">
            <a:tbl>
              <a:tblPr firstRow="1" firstCol="1" bandRow="1"/>
              <a:tblGrid>
                <a:gridCol w="805934">
                  <a:extLst>
                    <a:ext uri="{9D8B030D-6E8A-4147-A177-3AD203B41FA5}">
                      <a16:colId xmlns:a16="http://schemas.microsoft.com/office/drawing/2014/main" val="2281166876"/>
                    </a:ext>
                  </a:extLst>
                </a:gridCol>
                <a:gridCol w="778527">
                  <a:extLst>
                    <a:ext uri="{9D8B030D-6E8A-4147-A177-3AD203B41FA5}">
                      <a16:colId xmlns:a16="http://schemas.microsoft.com/office/drawing/2014/main" val="812320624"/>
                    </a:ext>
                  </a:extLst>
                </a:gridCol>
                <a:gridCol w="1229921">
                  <a:extLst>
                    <a:ext uri="{9D8B030D-6E8A-4147-A177-3AD203B41FA5}">
                      <a16:colId xmlns:a16="http://schemas.microsoft.com/office/drawing/2014/main" val="1377752232"/>
                    </a:ext>
                  </a:extLst>
                </a:gridCol>
                <a:gridCol w="1229921">
                  <a:extLst>
                    <a:ext uri="{9D8B030D-6E8A-4147-A177-3AD203B41FA5}">
                      <a16:colId xmlns:a16="http://schemas.microsoft.com/office/drawing/2014/main" val="1883118595"/>
                    </a:ext>
                  </a:extLst>
                </a:gridCol>
                <a:gridCol w="871728">
                  <a:extLst>
                    <a:ext uri="{9D8B030D-6E8A-4147-A177-3AD203B41FA5}">
                      <a16:colId xmlns:a16="http://schemas.microsoft.com/office/drawing/2014/main" val="2563174675"/>
                    </a:ext>
                  </a:extLst>
                </a:gridCol>
                <a:gridCol w="805934">
                  <a:extLst>
                    <a:ext uri="{9D8B030D-6E8A-4147-A177-3AD203B41FA5}">
                      <a16:colId xmlns:a16="http://schemas.microsoft.com/office/drawing/2014/main" val="2877835002"/>
                    </a:ext>
                  </a:extLst>
                </a:gridCol>
                <a:gridCol w="987773">
                  <a:extLst>
                    <a:ext uri="{9D8B030D-6E8A-4147-A177-3AD203B41FA5}">
                      <a16:colId xmlns:a16="http://schemas.microsoft.com/office/drawing/2014/main" val="321961841"/>
                    </a:ext>
                  </a:extLst>
                </a:gridCol>
                <a:gridCol w="987773">
                  <a:extLst>
                    <a:ext uri="{9D8B030D-6E8A-4147-A177-3AD203B41FA5}">
                      <a16:colId xmlns:a16="http://schemas.microsoft.com/office/drawing/2014/main" val="3601659542"/>
                    </a:ext>
                  </a:extLst>
                </a:gridCol>
                <a:gridCol w="871728">
                  <a:extLst>
                    <a:ext uri="{9D8B030D-6E8A-4147-A177-3AD203B41FA5}">
                      <a16:colId xmlns:a16="http://schemas.microsoft.com/office/drawing/2014/main" val="3291281431"/>
                    </a:ext>
                  </a:extLst>
                </a:gridCol>
                <a:gridCol w="792232">
                  <a:extLst>
                    <a:ext uri="{9D8B030D-6E8A-4147-A177-3AD203B41FA5}">
                      <a16:colId xmlns:a16="http://schemas.microsoft.com/office/drawing/2014/main" val="2630605483"/>
                    </a:ext>
                  </a:extLst>
                </a:gridCol>
                <a:gridCol w="792232">
                  <a:extLst>
                    <a:ext uri="{9D8B030D-6E8A-4147-A177-3AD203B41FA5}">
                      <a16:colId xmlns:a16="http://schemas.microsoft.com/office/drawing/2014/main" val="1828788553"/>
                    </a:ext>
                  </a:extLst>
                </a:gridCol>
                <a:gridCol w="685319">
                  <a:extLst>
                    <a:ext uri="{9D8B030D-6E8A-4147-A177-3AD203B41FA5}">
                      <a16:colId xmlns:a16="http://schemas.microsoft.com/office/drawing/2014/main" val="1782167604"/>
                    </a:ext>
                  </a:extLst>
                </a:gridCol>
              </a:tblGrid>
              <a:tr h="159382">
                <a:tc rowSpan="2">
                  <a:txBody>
                    <a:bodyPr/>
                    <a:lstStyle/>
                    <a:p>
                      <a:pPr marR="3810" algn="ctr">
                        <a:lnSpc>
                          <a:spcPct val="120000"/>
                        </a:lnSpc>
                        <a:spcBef>
                          <a:spcPts val="600"/>
                        </a:spcBef>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vi-V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Địa phương</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Khu vực đô thị</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tc hMerge="1">
                  <a:txBody>
                    <a:bodyPr/>
                    <a:lstStyle/>
                    <a:p>
                      <a:endParaRPr lang="vi-VN"/>
                    </a:p>
                  </a:txBody>
                  <a:tcPr/>
                </a:tc>
                <a:tc gridSpan="4">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Khu vực nông thôn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tc hMerge="1">
                  <a:txBody>
                    <a:bodyPr/>
                    <a:lstStyle/>
                    <a:p>
                      <a:endParaRPr lang="vi-VN"/>
                    </a:p>
                  </a:txBody>
                  <a:tcPr/>
                </a:tc>
                <a:tc hMerge="1">
                  <a:txBody>
                    <a:bodyPr/>
                    <a:lstStyle/>
                    <a:p>
                      <a:endParaRPr lang="vi-VN"/>
                    </a:p>
                  </a:txBody>
                  <a:tcPr/>
                </a:tc>
                <a:tc gridSpan="2">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Toàn huyện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vi-VN"/>
                    </a:p>
                  </a:txBody>
                  <a:tcPr/>
                </a:tc>
                <a:extLst>
                  <a:ext uri="{0D108BD9-81ED-4DB2-BD59-A6C34878D82A}">
                    <a16:rowId xmlns:a16="http://schemas.microsoft.com/office/drawing/2014/main" val="3522927346"/>
                  </a:ext>
                </a:extLst>
              </a:tr>
              <a:tr h="1121868">
                <a:tc vMerge="1">
                  <a:txBody>
                    <a:bodyPr/>
                    <a:lstStyle/>
                    <a:p>
                      <a:endParaRPr lang="vi-VN"/>
                    </a:p>
                  </a:txBody>
                  <a:tcPr/>
                </a:tc>
                <a:tc vMerge="1">
                  <a:txBody>
                    <a:bodyPr/>
                    <a:lstStyle/>
                    <a:p>
                      <a:endParaRPr lang="vi-VN"/>
                    </a:p>
                  </a:txBody>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Khối lượng phát sinh (tấn/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Khối lượng thu gom ước trung bình 09 tháng (tấn/</a:t>
                      </a:r>
                      <a:b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b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Tỷ lệ thu gom 09 tháng (%)</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Chỉ tiêu tỉnh giao (%)</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Khối lượng phát sinh (tấn/</a:t>
                      </a:r>
                      <a:b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b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Khối lượng thu gom ước trung bình 09 tháng (tấn/</a:t>
                      </a:r>
                      <a:b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b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ngày)</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Tỷ lệ thu gom 09 tháng (%)</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Chỉ tiêu theo QĐ số 924</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Tỷ lệ thu gom 09 tháng (%)</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Chỉ tiêu theo QĐ số 924</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202814"/>
                  </a:ext>
                </a:extLst>
              </a:tr>
              <a:tr h="310443">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Quy Nhơn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272,38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264,70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97,18</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23,86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23,08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96,72</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97</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97,14</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96</a:t>
                      </a:r>
                      <a:endParaRPr lang="vi-V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6258172"/>
                  </a:ext>
                </a:extLst>
              </a:tr>
              <a:tr h="310443">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An Nhơn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58,42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49,72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85,12</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59,33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34,83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58,71</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71,81</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85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633216"/>
                  </a:ext>
                </a:extLst>
              </a:tr>
              <a:tr h="310443">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Hoài Nhơn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112,2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80,46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71,97</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32,67</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11,59</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36,76</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63,54</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70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327593"/>
                  </a:ext>
                </a:extLst>
              </a:tr>
              <a:tr h="394666">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Phù</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Cát</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26,99</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20,53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76,05</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88,46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55,55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62,80</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65,90</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68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1218255"/>
                  </a:ext>
                </a:extLst>
              </a:tr>
              <a:tr h="394666">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Phù</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Mỹ</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22,5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20,58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91,4</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79,16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40,11</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50,66</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59,21</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58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800849"/>
                  </a:ext>
                </a:extLst>
              </a:tr>
              <a:tr h="310443">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Tuy Phước</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41,68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26,40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63,35</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74,32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41,85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56,31</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58,84</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70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5743205"/>
                  </a:ext>
                </a:extLst>
              </a:tr>
              <a:tr h="174643">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Tây Sơn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21,89</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16,52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75,50</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43,37</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22,83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52,63</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60,30</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56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124135"/>
                  </a:ext>
                </a:extLst>
              </a:tr>
              <a:tr h="174643">
                <a:tc>
                  <a:txBody>
                    <a:bodyPr/>
                    <a:lstStyle/>
                    <a:p>
                      <a:pPr marR="3810" algn="ctr">
                        <a:lnSpc>
                          <a:spcPct val="120000"/>
                        </a:lnSpc>
                        <a:spcBef>
                          <a:spcPts val="600"/>
                        </a:spcBef>
                      </a:pPr>
                      <a:r>
                        <a:rPr lang="en-US" sz="1200" i="1">
                          <a:effectLst/>
                          <a:latin typeface="Times New Roman" panose="02020603050405020304" pitchFamily="18" charset="0"/>
                          <a:ea typeface="Times New Roman" panose="02020603050405020304" pitchFamily="18" charset="0"/>
                          <a:cs typeface="Times New Roman" panose="02020603050405020304" pitchFamily="18" charset="0"/>
                        </a:rPr>
                        <a:t>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Hoài Ân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5,66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3,42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62,02</a:t>
                      </a:r>
                      <a:endParaRPr lang="vi-V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39,34</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14,21</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36,11</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39,17</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46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819843"/>
                  </a:ext>
                </a:extLst>
              </a:tr>
              <a:tr h="394666">
                <a:tc>
                  <a:txBody>
                    <a:bodyPr/>
                    <a:lstStyle/>
                    <a:p>
                      <a:pPr marR="3810" algn="ctr">
                        <a:lnSpc>
                          <a:spcPct val="120000"/>
                        </a:lnSpc>
                        <a:spcBef>
                          <a:spcPts val="600"/>
                        </a:spcBef>
                      </a:pPr>
                      <a:r>
                        <a:rPr lang="en-US" sz="1200" i="1">
                          <a:effectLst/>
                          <a:latin typeface="Times New Roman" panose="02020603050405020304" pitchFamily="18" charset="0"/>
                          <a:ea typeface="Times New Roman" panose="02020603050405020304" pitchFamily="18" charset="0"/>
                          <a:cs typeface="Times New Roman" panose="02020603050405020304" pitchFamily="18" charset="0"/>
                        </a:rPr>
                        <a:t>9</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An</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Lão</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10,31</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7,10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68,91</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49</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6,7</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2,43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36,33</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56,08</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45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078394"/>
                  </a:ext>
                </a:extLst>
              </a:tr>
              <a:tr h="334026">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Vĩnh Thạnh</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2,91</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64,52</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12,25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5,30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43,26</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46,65</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52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9285642"/>
                  </a:ext>
                </a:extLst>
              </a:tr>
              <a:tr h="310443">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Vân Canh</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3,27</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68,06</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10,65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Calibri" panose="020F0502020204030204" pitchFamily="34" charset="0"/>
                          <a:cs typeface="Times New Roman" panose="02020603050405020304" pitchFamily="18" charset="0"/>
                        </a:rPr>
                        <a:t>6,26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58,78</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kern="1200">
                          <a:effectLst/>
                          <a:latin typeface="Times New Roman" panose="02020603050405020304" pitchFamily="18" charset="0"/>
                          <a:ea typeface="Times New Roman" panose="02020603050405020304" pitchFamily="18" charset="0"/>
                          <a:cs typeface="Times New Roman" panose="02020603050405020304" pitchFamily="18" charset="0"/>
                        </a:rPr>
                        <a:t>61,67</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66</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9999296"/>
                  </a:ext>
                </a:extLst>
              </a:tr>
              <a:tr h="334026">
                <a:tc>
                  <a:txBody>
                    <a:bodyPr/>
                    <a:lstStyle/>
                    <a:p>
                      <a:endParaRPr lang="vi-VN" sz="1200">
                        <a:effectLst/>
                        <a:latin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TOÀN TỈNH</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581,33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495,63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b="1" kern="12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85,26</a:t>
                      </a:r>
                      <a:endParaRPr lang="vi-VN" sz="12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470,12</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258,03</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b="1" kern="12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54,89</a:t>
                      </a:r>
                      <a:endParaRPr lang="vi-VN" sz="12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61</a:t>
                      </a:r>
                      <a:endParaRPr lang="vi-V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lnSpc>
                          <a:spcPct val="120000"/>
                        </a:lnSpc>
                      </a:pPr>
                      <a:r>
                        <a:rPr lang="en-US" sz="1200" b="1" kern="1200">
                          <a:effectLst/>
                          <a:latin typeface="Times New Roman" panose="02020603050405020304" pitchFamily="18" charset="0"/>
                          <a:ea typeface="Times New Roman" panose="02020603050405020304" pitchFamily="18" charset="0"/>
                          <a:cs typeface="Times New Roman" panose="02020603050405020304" pitchFamily="18" charset="0"/>
                        </a:rPr>
                        <a:t>71,59</a:t>
                      </a:r>
                      <a:endParaRPr lang="vi-V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0" algn="ctr">
                        <a:lnSpc>
                          <a:spcPct val="120000"/>
                        </a:lnSpc>
                        <a:spcBef>
                          <a:spcPts val="600"/>
                        </a:spcBef>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74</a:t>
                      </a:r>
                      <a:endParaRPr lang="vi-V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879" marR="248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667161"/>
                  </a:ext>
                </a:extLst>
              </a:tr>
            </a:tbl>
          </a:graphicData>
        </a:graphic>
      </p:graphicFrame>
    </p:spTree>
    <p:extLst>
      <p:ext uri="{BB962C8B-B14F-4D97-AF65-F5344CB8AC3E}">
        <p14:creationId xmlns:p14="http://schemas.microsoft.com/office/powerpoint/2010/main" val="3043807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2B715-653C-5238-09BE-B01B91D4BD2D}"/>
              </a:ext>
            </a:extLst>
          </p:cNvPr>
          <p:cNvSpPr/>
          <p:nvPr/>
        </p:nvSpPr>
        <p:spPr>
          <a:xfrm>
            <a:off x="330576" y="1435806"/>
            <a:ext cx="11530848" cy="4996240"/>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it-IT" sz="2800">
                <a:effectLst/>
                <a:latin typeface="Times New Roman" panose="02020603050405020304" pitchFamily="18" charset="0"/>
                <a:ea typeface="Times New Roman" panose="02020603050405020304" pitchFamily="18" charset="0"/>
              </a:rPr>
              <a:t>Đã tổ chức thành công nhiều Chương trình nghệ thuật, lễ kỷ niệm, tuyên truyền các sự kiện chính trị lớn của đất nước, của tỉnh</a:t>
            </a:r>
            <a:r>
              <a:rPr lang="vi-VN" sz="2800">
                <a:effectLst/>
                <a:latin typeface="Times New Roman" panose="02020603050405020304" pitchFamily="18" charset="0"/>
                <a:ea typeface="Times New Roman" panose="02020603050405020304" pitchFamily="18" charset="0"/>
              </a:rPr>
              <a:t> như:</a:t>
            </a:r>
          </a:p>
          <a:p>
            <a:pPr lvl="1" indent="457200" algn="just">
              <a:spcBef>
                <a:spcPts val="435"/>
              </a:spcBef>
              <a:spcAft>
                <a:spcPts val="1200"/>
              </a:spcAft>
              <a:buSzPct val="100000"/>
              <a:buFont typeface="Arial" panose="020B0604020202020204" pitchFamily="34" charset="0"/>
              <a:buChar char="•"/>
            </a:pPr>
            <a:r>
              <a:rPr lang="it-IT" sz="2800">
                <a:latin typeface="Times New Roman" panose="02020603050405020304" pitchFamily="18" charset="0"/>
              </a:rPr>
              <a:t>Lễ kỷ niệm chào mừng 93 năm thành lập Đảng cộng sản Việt Nam</a:t>
            </a:r>
            <a:endParaRPr lang="vi-VN" sz="2800">
              <a:latin typeface="Times New Roman" panose="02020603050405020304" pitchFamily="18" charset="0"/>
            </a:endParaRPr>
          </a:p>
          <a:p>
            <a:pPr lvl="1" indent="457200" algn="just">
              <a:spcBef>
                <a:spcPts val="435"/>
              </a:spcBef>
              <a:spcAft>
                <a:spcPts val="1200"/>
              </a:spcAft>
              <a:buSzPct val="100000"/>
              <a:buFont typeface="Arial" panose="020B0604020202020204" pitchFamily="34" charset="0"/>
              <a:buChar char="•"/>
            </a:pPr>
            <a:r>
              <a:rPr lang="it-IT" sz="2800">
                <a:latin typeface="Times New Roman" panose="02020603050405020304" pitchFamily="18" charset="0"/>
              </a:rPr>
              <a:t>48 năm Ngày giải phóng miền Nam, thống nhất đất nước</a:t>
            </a:r>
            <a:endParaRPr lang="vi-VN" sz="2800">
              <a:latin typeface="Times New Roman" panose="02020603050405020304" pitchFamily="18" charset="0"/>
            </a:endParaRPr>
          </a:p>
          <a:p>
            <a:pPr lvl="1" indent="457200" algn="just">
              <a:spcBef>
                <a:spcPts val="435"/>
              </a:spcBef>
              <a:spcAft>
                <a:spcPts val="1200"/>
              </a:spcAft>
              <a:buSzPct val="100000"/>
              <a:buFont typeface="Arial" panose="020B0604020202020204" pitchFamily="34" charset="0"/>
              <a:buChar char="•"/>
            </a:pPr>
            <a:r>
              <a:rPr lang="it-IT" sz="2800">
                <a:latin typeface="Times New Roman" panose="02020603050405020304" pitchFamily="18" charset="0"/>
              </a:rPr>
              <a:t>Ngày hội Văn hóa - Thể thao miền biển lần thứ XIV năm 2023</a:t>
            </a:r>
            <a:endParaRPr lang="vi-VN" sz="2800">
              <a:effectLst/>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it-IT" sz="2800" spc="-10">
                <a:effectLst/>
                <a:latin typeface="Times New Roman" panose="02020603050405020304" pitchFamily="18" charset="0"/>
                <a:ea typeface="Times New Roman" panose="02020603050405020304" pitchFamily="18" charset="0"/>
              </a:rPr>
              <a:t>Các hoạt động nghệ thuật, lễ hội dân gian truyền thống, thể dục thể thao quần chúng được tổ chức với nhiều nội dung đặc sắc, phong phú</a:t>
            </a:r>
            <a:endParaRPr lang="vi-VN" sz="2800" spc="-10">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it-IT" sz="2800">
                <a:latin typeface="Times New Roman" panose="02020603050405020304" pitchFamily="18" charset="0"/>
              </a:rPr>
              <a:t>Tại SEA Games 32, các vận động viên </a:t>
            </a:r>
            <a:r>
              <a:rPr lang="vi-VN" sz="2800">
                <a:latin typeface="Times New Roman" panose="02020603050405020304" pitchFamily="18" charset="0"/>
              </a:rPr>
              <a:t>của tỉnh </a:t>
            </a:r>
            <a:r>
              <a:rPr lang="it-IT" sz="2800">
                <a:latin typeface="Times New Roman" panose="02020603050405020304" pitchFamily="18" charset="0"/>
              </a:rPr>
              <a:t>tranh tài tại 03 môn thi đấu</a:t>
            </a:r>
            <a:r>
              <a:rPr lang="vi-VN" sz="2800">
                <a:latin typeface="Times New Roman" panose="02020603050405020304" pitchFamily="18" charset="0"/>
              </a:rPr>
              <a:t>, đạt tổng cộng  03 Huy chương Vàng và 03 Huy chương Bạc</a:t>
            </a:r>
          </a:p>
        </p:txBody>
      </p:sp>
      <p:sp>
        <p:nvSpPr>
          <p:cNvPr id="2" name="Rectangle 1">
            <a:extLst>
              <a:ext uri="{FF2B5EF4-FFF2-40B4-BE49-F238E27FC236}">
                <a16:creationId xmlns:a16="http://schemas.microsoft.com/office/drawing/2014/main" id="{E44EE9E0-4EA3-0404-EFB1-8C6F74BFB274}"/>
              </a:ext>
            </a:extLst>
          </p:cNvPr>
          <p:cNvSpPr/>
          <p:nvPr/>
        </p:nvSpPr>
        <p:spPr>
          <a:xfrm>
            <a:off x="1497013" y="731614"/>
            <a:ext cx="4316558"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7.1. Về văn hóa, thể thao</a:t>
            </a:r>
            <a:r>
              <a:rPr lang="vi-VN" sz="2800" b="1" kern="0" spc="-10">
                <a:solidFill>
                  <a:prstClr val="black"/>
                </a:solidFill>
                <a:latin typeface="+mj-lt"/>
              </a:rPr>
              <a:t> </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489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85B0C6AB-4906-5932-12D4-5FAF7DC72C97}"/>
              </a:ext>
            </a:extLst>
          </p:cNvPr>
          <p:cNvSpPr txBox="1"/>
          <p:nvPr/>
        </p:nvSpPr>
        <p:spPr>
          <a:xfrm>
            <a:off x="888770" y="411480"/>
            <a:ext cx="712271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Thực hiện chỉ tiêu HĐND và UBND tỉnh giao (tt)</a:t>
            </a:r>
          </a:p>
        </p:txBody>
      </p:sp>
      <p:graphicFrame>
        <p:nvGraphicFramePr>
          <p:cNvPr id="3" name="Object 2">
            <a:extLst>
              <a:ext uri="{FF2B5EF4-FFF2-40B4-BE49-F238E27FC236}">
                <a16:creationId xmlns:a16="http://schemas.microsoft.com/office/drawing/2014/main" id="{07290991-0824-746F-F1EC-0F200835CB58}"/>
              </a:ext>
            </a:extLst>
          </p:cNvPr>
          <p:cNvGraphicFramePr>
            <a:graphicFrameLocks noChangeAspect="1"/>
          </p:cNvGraphicFramePr>
          <p:nvPr>
            <p:extLst>
              <p:ext uri="{D42A27DB-BD31-4B8C-83A1-F6EECF244321}">
                <p14:modId xmlns:p14="http://schemas.microsoft.com/office/powerpoint/2010/main" val="1646715254"/>
              </p:ext>
            </p:extLst>
          </p:nvPr>
        </p:nvGraphicFramePr>
        <p:xfrm>
          <a:off x="687897" y="1407038"/>
          <a:ext cx="11001399" cy="3936749"/>
        </p:xfrm>
        <a:graphic>
          <a:graphicData uri="http://schemas.openxmlformats.org/presentationml/2006/ole">
            <mc:AlternateContent xmlns:mc="http://schemas.openxmlformats.org/markup-compatibility/2006">
              <mc:Choice xmlns:v="urn:schemas-microsoft-com:vml" Requires="v">
                <p:oleObj name="Worksheet" r:id="rId3" imgW="14544720" imgH="4295722" progId="Excel.Sheet.12">
                  <p:embed/>
                </p:oleObj>
              </mc:Choice>
              <mc:Fallback>
                <p:oleObj name="Worksheet" r:id="rId3" imgW="14544720" imgH="4295722" progId="Excel.Sheet.12">
                  <p:embed/>
                  <p:pic>
                    <p:nvPicPr>
                      <p:cNvPr id="3" name="Object 2">
                        <a:extLst>
                          <a:ext uri="{FF2B5EF4-FFF2-40B4-BE49-F238E27FC236}">
                            <a16:creationId xmlns:a16="http://schemas.microsoft.com/office/drawing/2014/main" id="{07290991-0824-746F-F1EC-0F200835CB58}"/>
                          </a:ext>
                        </a:extLst>
                      </p:cNvPr>
                      <p:cNvPicPr/>
                      <p:nvPr/>
                    </p:nvPicPr>
                    <p:blipFill>
                      <a:blip r:embed="rId4"/>
                      <a:stretch>
                        <a:fillRect/>
                      </a:stretch>
                    </p:blipFill>
                    <p:spPr>
                      <a:xfrm>
                        <a:off x="687897" y="1407038"/>
                        <a:ext cx="11001399" cy="3936749"/>
                      </a:xfrm>
                      <a:prstGeom prst="rect">
                        <a:avLst/>
                      </a:prstGeom>
                    </p:spPr>
                  </p:pic>
                </p:oleObj>
              </mc:Fallback>
            </mc:AlternateContent>
          </a:graphicData>
        </a:graphic>
      </p:graphicFrame>
    </p:spTree>
    <p:extLst>
      <p:ext uri="{BB962C8B-B14F-4D97-AF65-F5344CB8AC3E}">
        <p14:creationId xmlns:p14="http://schemas.microsoft.com/office/powerpoint/2010/main" val="367688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3" y="731614"/>
            <a:ext cx="4316558"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7.2. Về Giáo dục đào tạo</a:t>
            </a:r>
            <a:r>
              <a:rPr lang="vi-VN" sz="2800" b="1" kern="0" spc="-10">
                <a:solidFill>
                  <a:prstClr val="black"/>
                </a:solidFill>
                <a:latin typeface="+mj-lt"/>
              </a:rPr>
              <a:t> </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580A04-85B9-CB8C-0FF7-B7307211FA2B}"/>
              </a:ext>
            </a:extLst>
          </p:cNvPr>
          <p:cNvSpPr/>
          <p:nvPr/>
        </p:nvSpPr>
        <p:spPr>
          <a:xfrm>
            <a:off x="414466" y="1561351"/>
            <a:ext cx="11530848" cy="5180905"/>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en-US" sz="2400">
                <a:latin typeface="Times New Roman" panose="02020603050405020304" pitchFamily="18" charset="0"/>
              </a:rPr>
              <a:t>Bảo đảm tiến độ chương trình, nội dung năm học 2022-2023</a:t>
            </a:r>
          </a:p>
          <a:p>
            <a:pPr lvl="1" indent="-457200" algn="just">
              <a:spcBef>
                <a:spcPts val="435"/>
              </a:spcBef>
              <a:spcAft>
                <a:spcPts val="1200"/>
              </a:spcAft>
              <a:buSzPct val="100000"/>
              <a:buFont typeface="Wingdings" panose="05000000000000000000" pitchFamily="2" charset="2"/>
              <a:buChar char="Ø"/>
            </a:pPr>
            <a:r>
              <a:rPr lang="en-US" sz="2400">
                <a:latin typeface="Times New Roman" panose="02020603050405020304" pitchFamily="18" charset="0"/>
              </a:rPr>
              <a:t>Tổ chức tốt Kỳ thi tốt nghiệp trung học phổ thông và tuyển sinh đại học, cao đẳng năm 2023</a:t>
            </a:r>
          </a:p>
          <a:p>
            <a:pPr lvl="1" indent="-457200" algn="just">
              <a:spcBef>
                <a:spcPts val="435"/>
              </a:spcBef>
              <a:spcAft>
                <a:spcPts val="1200"/>
              </a:spcAft>
              <a:buSzPct val="100000"/>
              <a:buFont typeface="Wingdings" panose="05000000000000000000" pitchFamily="2" charset="2"/>
              <a:buChar char="Ø"/>
            </a:pPr>
            <a:r>
              <a:rPr lang="vi-VN" sz="2400">
                <a:latin typeface="Times New Roman" panose="02020603050405020304" pitchFamily="18" charset="0"/>
              </a:rPr>
              <a:t>Toàn </a:t>
            </a:r>
            <a:r>
              <a:rPr lang="da-DK" sz="2400">
                <a:latin typeface="Times New Roman" panose="02020603050405020304" pitchFamily="18" charset="0"/>
              </a:rPr>
              <a:t>tỉnh có 18.346/18.571 </a:t>
            </a:r>
            <a:r>
              <a:rPr lang="vi-VN" sz="2400">
                <a:latin typeface="Times New Roman" panose="02020603050405020304" pitchFamily="18" charset="0"/>
              </a:rPr>
              <a:t>thí sinh </a:t>
            </a:r>
            <a:r>
              <a:rPr lang="da-DK" sz="2400">
                <a:latin typeface="Times New Roman" panose="02020603050405020304" pitchFamily="18" charset="0"/>
              </a:rPr>
              <a:t>đỗ tốt nghiệp</a:t>
            </a:r>
            <a:r>
              <a:rPr lang="vi-VN" sz="2400">
                <a:latin typeface="Times New Roman" panose="02020603050405020304" pitchFamily="18" charset="0"/>
              </a:rPr>
              <a:t>,</a:t>
            </a:r>
            <a:r>
              <a:rPr lang="da-DK" sz="2400">
                <a:latin typeface="Times New Roman" panose="02020603050405020304" pitchFamily="18" charset="0"/>
              </a:rPr>
              <a:t> </a:t>
            </a:r>
            <a:r>
              <a:rPr lang="vi-VN" sz="2400">
                <a:latin typeface="Times New Roman" panose="02020603050405020304" pitchFamily="18" charset="0"/>
              </a:rPr>
              <a:t>đạt</a:t>
            </a:r>
            <a:r>
              <a:rPr lang="da-DK" sz="2400">
                <a:latin typeface="Times New Roman" panose="02020603050405020304" pitchFamily="18" charset="0"/>
              </a:rPr>
              <a:t> tỷ lệ 98,79% (tăng 0,36% so với năm 2022) và xếp vị thứ 25/63 tỉnh</a:t>
            </a:r>
            <a:r>
              <a:rPr lang="vi-VN" sz="2400">
                <a:latin typeface="Times New Roman" panose="02020603050405020304" pitchFamily="18" charset="0"/>
              </a:rPr>
              <a:t>,</a:t>
            </a:r>
            <a:r>
              <a:rPr lang="da-DK" sz="2400">
                <a:latin typeface="Times New Roman" panose="02020603050405020304" pitchFamily="18" charset="0"/>
              </a:rPr>
              <a:t> thành</a:t>
            </a:r>
            <a:r>
              <a:rPr lang="vi-VN" sz="2400">
                <a:latin typeface="Times New Roman" panose="02020603050405020304" pitchFamily="18" charset="0"/>
              </a:rPr>
              <a:t> phố trên cả nước</a:t>
            </a:r>
            <a:r>
              <a:rPr lang="da-DK" sz="2400">
                <a:latin typeface="Times New Roman" panose="02020603050405020304" pitchFamily="18" charset="0"/>
              </a:rPr>
              <a:t> về phổ điểm trung bình</a:t>
            </a:r>
            <a:endParaRPr lang="en-US" sz="240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vi-VN" sz="2400" spc="-10">
                <a:latin typeface="Times New Roman" panose="02020603050405020304" pitchFamily="18" charset="0"/>
              </a:rPr>
              <a:t>Đã </a:t>
            </a:r>
            <a:r>
              <a:rPr lang="nb-NO" sz="2400" spc="-10">
                <a:latin typeface="Times New Roman" panose="02020603050405020304" pitchFamily="18" charset="0"/>
              </a:rPr>
              <a:t>triển khai Chương trình giáo dục phổ thông 2018 </a:t>
            </a:r>
            <a:r>
              <a:rPr lang="vi-VN" sz="2400" spc="-10">
                <a:latin typeface="Times New Roman" panose="02020603050405020304" pitchFamily="18" charset="0"/>
              </a:rPr>
              <a:t>đảm bảo </a:t>
            </a:r>
            <a:r>
              <a:rPr lang="nb-NO" sz="2400" spc="-10">
                <a:latin typeface="Times New Roman" panose="02020603050405020304" pitchFamily="18" charset="0"/>
              </a:rPr>
              <a:t>theo lộ trình</a:t>
            </a:r>
            <a:r>
              <a:rPr lang="vi-VN" sz="2400" spc="-10">
                <a:latin typeface="Times New Roman" panose="02020603050405020304" pitchFamily="18" charset="0"/>
              </a:rPr>
              <a:t>, </a:t>
            </a:r>
            <a:r>
              <a:rPr lang="da-DK" sz="2400">
                <a:latin typeface="Times New Roman" panose="02020603050405020304" pitchFamily="18" charset="0"/>
              </a:rPr>
              <a:t>hoàn thành việc lựa chọn sách giáo khoa lớp 4, lớp 8 và lớp 11</a:t>
            </a:r>
            <a:endParaRPr lang="vi-VN" sz="240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it-IT" sz="2400">
                <a:effectLst/>
                <a:latin typeface="Times New Roman" panose="02020603050405020304" pitchFamily="18" charset="0"/>
                <a:ea typeface="Times New Roman" panose="02020603050405020304" pitchFamily="18" charset="0"/>
              </a:rPr>
              <a:t>Công tác xây dựng trường chuẩn quốc gia đạt hiệu quả tốt. </a:t>
            </a:r>
            <a:r>
              <a:rPr lang="vi-VN" sz="2400">
                <a:effectLst/>
                <a:latin typeface="Times New Roman" panose="02020603050405020304" pitchFamily="18" charset="0"/>
                <a:ea typeface="Times New Roman" panose="02020603050405020304" pitchFamily="18" charset="0"/>
              </a:rPr>
              <a:t>T</a:t>
            </a:r>
            <a:r>
              <a:rPr lang="it-IT" sz="2400">
                <a:effectLst/>
                <a:latin typeface="Times New Roman" panose="02020603050405020304" pitchFamily="18" charset="0"/>
                <a:ea typeface="Times New Roman" panose="02020603050405020304" pitchFamily="18" charset="0"/>
              </a:rPr>
              <a:t>oàn tỉnh có </a:t>
            </a:r>
            <a:r>
              <a:rPr lang="it-IT" sz="2400">
                <a:latin typeface="Times New Roman" panose="02020603050405020304" pitchFamily="18" charset="0"/>
                <a:ea typeface="Times New Roman" panose="02020603050405020304" pitchFamily="18" charset="0"/>
              </a:rPr>
              <a:t>415</a:t>
            </a:r>
            <a:r>
              <a:rPr lang="it-IT" sz="2400">
                <a:effectLst/>
                <a:latin typeface="Times New Roman" panose="02020603050405020304" pitchFamily="18" charset="0"/>
                <a:ea typeface="Times New Roman" panose="02020603050405020304" pitchFamily="18" charset="0"/>
              </a:rPr>
              <a:t>/626 trường học đạt chuẩn quốc gia, tỷ lệ 66,3%, tăng 4,2% so với cùng kỳ (tăng 26 trường)</a:t>
            </a:r>
            <a:endParaRPr lang="vi-VN" sz="2400">
              <a:effectLst/>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da-DK" sz="2400" spc="-10">
                <a:effectLst/>
                <a:latin typeface="Times New Roman" panose="02020603050405020304" pitchFamily="18" charset="0"/>
                <a:ea typeface="Times New Roman" panose="02020603050405020304" pitchFamily="18" charset="0"/>
              </a:rPr>
              <a:t>Công tác bồi dưỡng học sinh giỏi đạt nhiều kết quả tích cực</a:t>
            </a:r>
            <a:r>
              <a:rPr lang="vi-VN" sz="2400" spc="-10">
                <a:latin typeface="Times New Roman" panose="02020603050405020304" pitchFamily="18" charset="0"/>
                <a:ea typeface="Times New Roman" panose="02020603050405020304" pitchFamily="18" charset="0"/>
              </a:rPr>
              <a:t>, có </a:t>
            </a:r>
            <a:r>
              <a:rPr lang="da-DK" sz="2400" spc="-10">
                <a:effectLst/>
                <a:latin typeface="Times New Roman" panose="02020603050405020304" pitchFamily="18" charset="0"/>
                <a:ea typeface="Times New Roman" panose="02020603050405020304" pitchFamily="18" charset="0"/>
              </a:rPr>
              <a:t>36 học sinh đạt giải</a:t>
            </a:r>
            <a:r>
              <a:rPr lang="vi-VN" sz="2400" spc="-10">
                <a:effectLst/>
                <a:latin typeface="Times New Roman" panose="02020603050405020304" pitchFamily="18" charset="0"/>
                <a:ea typeface="Times New Roman" panose="02020603050405020304" pitchFamily="18" charset="0"/>
              </a:rPr>
              <a:t> trong kỳ </a:t>
            </a:r>
            <a:r>
              <a:rPr lang="da-DK" sz="2400" spc="-10">
                <a:effectLst/>
                <a:latin typeface="Times New Roman" panose="02020603050405020304" pitchFamily="18" charset="0"/>
                <a:ea typeface="Times New Roman" panose="02020603050405020304" pitchFamily="18" charset="0"/>
              </a:rPr>
              <a:t>thi</a:t>
            </a:r>
            <a:r>
              <a:rPr lang="vi-VN" sz="2400" spc="-10">
                <a:effectLst/>
                <a:latin typeface="Times New Roman" panose="02020603050405020304" pitchFamily="18" charset="0"/>
                <a:ea typeface="Times New Roman" panose="02020603050405020304" pitchFamily="18" charset="0"/>
              </a:rPr>
              <a:t> HSG</a:t>
            </a:r>
            <a:r>
              <a:rPr lang="da-DK" sz="2400" spc="-10">
                <a:effectLst/>
                <a:latin typeface="Times New Roman" panose="02020603050405020304" pitchFamily="18" charset="0"/>
                <a:ea typeface="Times New Roman" panose="02020603050405020304" pitchFamily="18" charset="0"/>
              </a:rPr>
              <a:t> cấp quốc gia</a:t>
            </a:r>
            <a:endParaRPr lang="vi-VN"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9214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3" y="731614"/>
            <a:ext cx="4316558"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7.3. Về Y tế</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10E3433-6F22-39F0-3EDD-1052A826E7F2}"/>
              </a:ext>
            </a:extLst>
          </p:cNvPr>
          <p:cNvSpPr/>
          <p:nvPr/>
        </p:nvSpPr>
        <p:spPr>
          <a:xfrm>
            <a:off x="414466" y="1561351"/>
            <a:ext cx="11530848" cy="3826689"/>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nl-NL" sz="2400" spc="-10">
                <a:solidFill>
                  <a:prstClr val="black"/>
                </a:solidFill>
                <a:latin typeface="Times New Roman" pitchFamily="18" charset="0"/>
                <a:ea typeface="Times New Roman" panose="02020603050405020304" pitchFamily="18" charset="0"/>
                <a:cs typeface="Times New Roman" pitchFamily="18" charset="0"/>
              </a:rPr>
              <a:t>Công tác phòng, chống dịch Covid-19 và các dịch bệnh nguy hiểm ở người triển khai hiệu quả </a:t>
            </a:r>
          </a:p>
          <a:p>
            <a:pPr lvl="1" indent="-457200" algn="just">
              <a:spcBef>
                <a:spcPts val="435"/>
              </a:spcBef>
              <a:spcAft>
                <a:spcPts val="1200"/>
              </a:spcAft>
              <a:buSzPct val="100000"/>
              <a:buFont typeface="Wingdings" panose="05000000000000000000" pitchFamily="2" charset="2"/>
              <a:buChar char="Ø"/>
            </a:pPr>
            <a:r>
              <a:rPr lang="en-US" sz="2400" spc="-10">
                <a:solidFill>
                  <a:prstClr val="black"/>
                </a:solidFill>
                <a:latin typeface="Times New Roman" pitchFamily="18" charset="0"/>
                <a:cs typeface="Times New Roman" pitchFamily="18" charset="0"/>
              </a:rPr>
              <a:t>Tiếp tục t</a:t>
            </a:r>
            <a:r>
              <a:rPr lang="vi-VN" sz="2400" spc="-10">
                <a:solidFill>
                  <a:prstClr val="black"/>
                </a:solidFill>
                <a:latin typeface="Times New Roman" pitchFamily="18" charset="0"/>
                <a:cs typeface="Times New Roman" pitchFamily="18" charset="0"/>
              </a:rPr>
              <a:t>ăng cường triển khai các hoạt động củng cố và nâng cao năng lực của các đơn vị từ tuyến tỉnh đến tuyến y tế cơ sở đảm bảo được các yêu cầu về triển khai công tác phòng, chống dịch bệnh nguy hiểm, mới nổi và triển khai các chương trình sức khoẻ cộng đồng, nhất là năng lực chăm sóc và quản lý các bệnh không lây nhiễm tại tuyến y tế cơ sở</a:t>
            </a:r>
          </a:p>
          <a:p>
            <a:pPr lvl="1" indent="-457200" algn="just">
              <a:spcBef>
                <a:spcPts val="435"/>
              </a:spcBef>
              <a:spcAft>
                <a:spcPts val="1200"/>
              </a:spcAft>
              <a:buSzPct val="100000"/>
              <a:buFont typeface="Wingdings" panose="05000000000000000000" pitchFamily="2" charset="2"/>
              <a:buChar char="Ø"/>
            </a:pPr>
            <a:r>
              <a:rPr lang="vi-VN" sz="2400" spc="-10">
                <a:solidFill>
                  <a:prstClr val="black"/>
                </a:solidFill>
                <a:latin typeface="Times New Roman" pitchFamily="18" charset="0"/>
                <a:ea typeface="Times New Roman" panose="02020603050405020304" pitchFamily="18" charset="0"/>
                <a:cs typeface="Times New Roman" pitchFamily="18" charset="0"/>
              </a:rPr>
              <a:t>C</a:t>
            </a:r>
            <a:r>
              <a:rPr lang="nl-NL" sz="2400" spc="-10">
                <a:solidFill>
                  <a:prstClr val="black"/>
                </a:solidFill>
                <a:latin typeface="Times New Roman" pitchFamily="18" charset="0"/>
                <a:ea typeface="Times New Roman" panose="02020603050405020304" pitchFamily="18" charset="0"/>
                <a:cs typeface="Times New Roman" pitchFamily="18" charset="0"/>
              </a:rPr>
              <a:t>ông tác y tế dự phòng, khám chữa bệnh, chăm sóc sức khỏe nhân dân, tiếp tục được quan tâm. Duy trì thường xuyên hoạt động truyền thông về đảm bảo VSATTP và giám sát các nguy cơ ô nhiễm thực phẩm trong cộng đồng</a:t>
            </a:r>
          </a:p>
        </p:txBody>
      </p:sp>
    </p:spTree>
    <p:extLst>
      <p:ext uri="{BB962C8B-B14F-4D97-AF65-F5344CB8AC3E}">
        <p14:creationId xmlns:p14="http://schemas.microsoft.com/office/powerpoint/2010/main" val="3251302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3" y="731614"/>
            <a:ext cx="6690642"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7.4. Về Lao động, việc làm, an sinh xã hội</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E85AE63-3D48-B705-DC2C-837405C4EFCD}"/>
              </a:ext>
            </a:extLst>
          </p:cNvPr>
          <p:cNvSpPr/>
          <p:nvPr/>
        </p:nvSpPr>
        <p:spPr>
          <a:xfrm>
            <a:off x="414466" y="1561351"/>
            <a:ext cx="11623736" cy="3867725"/>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en-US" sz="2400">
                <a:solidFill>
                  <a:schemeClr val="dk1"/>
                </a:solidFill>
                <a:latin typeface="Times New Roman" panose="02020603050405020304" pitchFamily="18" charset="0"/>
                <a:cs typeface="Times New Roman" panose="02020603050405020304" pitchFamily="18" charset="0"/>
              </a:rPr>
              <a:t>9 tháng đầu năm đã tạo việc làm mới cho trên 23.800 lao động, đạt 83,84% kế hoạch năm</a:t>
            </a:r>
          </a:p>
          <a:p>
            <a:pPr lvl="1" indent="-457200" algn="just">
              <a:spcBef>
                <a:spcPts val="435"/>
              </a:spcBef>
              <a:spcAft>
                <a:spcPts val="1200"/>
              </a:spcAft>
              <a:buSzPct val="100000"/>
              <a:buFont typeface="Wingdings" panose="05000000000000000000" pitchFamily="2" charset="2"/>
              <a:buChar char="Ø"/>
            </a:pPr>
            <a:r>
              <a:rPr lang="it-IT" sz="2400">
                <a:solidFill>
                  <a:schemeClr val="dk1"/>
                </a:solidFill>
                <a:latin typeface="Times New Roman" panose="02020603050405020304" pitchFamily="18" charset="0"/>
                <a:cs typeface="Times New Roman" panose="02020603050405020304" pitchFamily="18" charset="0"/>
              </a:rPr>
              <a:t>Có 747 người đi làm việc ở nước ngoài, vượt 6,7% kế hoạch cả năm, tăng 9,05% so với cùng kỳ, trong đó chủ yếu là thị trường Nhật Bản (683 người).</a:t>
            </a:r>
            <a:endParaRPr lang="vi-VN" sz="2400">
              <a:solidFill>
                <a:schemeClr val="dk1"/>
              </a:solidFill>
              <a:latin typeface="Times New Roman" panose="02020603050405020304" pitchFamily="18" charset="0"/>
              <a:cs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nl-NL" sz="2400" b="0" kern="1200">
                <a:solidFill>
                  <a:schemeClr val="dk1"/>
                </a:solidFill>
                <a:effectLst/>
                <a:latin typeface="Times New Roman" panose="02020603050405020304" pitchFamily="18" charset="0"/>
                <a:ea typeface="+mn-ea"/>
                <a:cs typeface="Times New Roman" panose="02020603050405020304" pitchFamily="18" charset="0"/>
              </a:rPr>
              <a:t>Công tác an sinh xã hội, chăm lo cho các đối tượng chính sách, đồng bào các dân tộc, vùng sâu, vùng xa, hải đảo tiếp tục được thực hiện</a:t>
            </a:r>
          </a:p>
          <a:p>
            <a:pPr lvl="1" indent="-457200" algn="just">
              <a:spcBef>
                <a:spcPts val="435"/>
              </a:spcBef>
              <a:spcAft>
                <a:spcPts val="1200"/>
              </a:spcAft>
              <a:buSzPct val="100000"/>
              <a:buFont typeface="Wingdings" panose="05000000000000000000" pitchFamily="2" charset="2"/>
              <a:buChar char="Ø"/>
            </a:pPr>
            <a:r>
              <a:rPr lang="en-US" sz="2400">
                <a:solidFill>
                  <a:schemeClr val="dk1"/>
                </a:solidFill>
                <a:latin typeface="Times New Roman" panose="02020603050405020304" pitchFamily="18" charset="0"/>
                <a:cs typeface="Times New Roman" panose="02020603050405020304" pitchFamily="18" charset="0"/>
              </a:rPr>
              <a:t>Tỷ lệ nghèo đa chiều của tỉnh là 9,04% với 39.827 hộ (trong đó số hộ nghèo chiếm 4,5%; hộ cận nghèo chiếm 4,54%). So với năm 2021 giảm 2,3%</a:t>
            </a:r>
          </a:p>
          <a:p>
            <a:pPr lvl="1" indent="-457200" algn="just">
              <a:spcBef>
                <a:spcPts val="435"/>
              </a:spcBef>
              <a:spcAft>
                <a:spcPts val="1200"/>
              </a:spcAft>
              <a:buSzPct val="100000"/>
              <a:buFont typeface="Wingdings" panose="05000000000000000000" pitchFamily="2" charset="2"/>
              <a:buChar char="Ø"/>
            </a:pPr>
            <a:r>
              <a:rPr lang="it-IT" sz="2400">
                <a:solidFill>
                  <a:schemeClr val="dk1"/>
                </a:solidFill>
                <a:latin typeface="Times New Roman" panose="02020603050405020304" pitchFamily="18" charset="0"/>
                <a:cs typeface="Times New Roman" panose="02020603050405020304" pitchFamily="18" charset="0"/>
              </a:rPr>
              <a:t>Công tác bảo vệ, chăm sóc trẻ em tiếp tục được duy trì</a:t>
            </a:r>
            <a:endParaRPr lang="nl-NL" sz="240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303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F6A53B-13E4-B860-BA70-773A997297E4}"/>
              </a:ext>
            </a:extLst>
          </p:cNvPr>
          <p:cNvSpPr/>
          <p:nvPr/>
        </p:nvSpPr>
        <p:spPr>
          <a:xfrm>
            <a:off x="850877" y="180970"/>
            <a:ext cx="3635226"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7. Văn </a:t>
            </a:r>
            <a:r>
              <a:rPr lang="en-US" sz="2800" b="1" spc="-20" dirty="0" err="1">
                <a:solidFill>
                  <a:srgbClr val="100717"/>
                </a:solidFill>
                <a:latin typeface="Times New Roman" panose="02020603050405020304" pitchFamily="18" charset="0"/>
                <a:cs typeface="Times New Roman" panose="02020603050405020304" pitchFamily="18" charset="0"/>
              </a:rPr>
              <a:t>hóa</a:t>
            </a:r>
            <a:r>
              <a:rPr lang="en-US" sz="2800" b="1" spc="-20" dirty="0">
                <a:solidFill>
                  <a:srgbClr val="100717"/>
                </a:solidFill>
                <a:latin typeface="Times New Roman" panose="02020603050405020304" pitchFamily="18" charset="0"/>
                <a:cs typeface="Times New Roman" panose="02020603050405020304" pitchFamily="18" charset="0"/>
              </a:rPr>
              <a:t> – </a:t>
            </a:r>
            <a:r>
              <a:rPr lang="en-US" sz="2800" b="1" spc="-20" dirty="0" err="1">
                <a:solidFill>
                  <a:srgbClr val="100717"/>
                </a:solidFill>
                <a:latin typeface="Times New Roman" panose="02020603050405020304" pitchFamily="18" charset="0"/>
                <a:cs typeface="Times New Roman" panose="02020603050405020304" pitchFamily="18" charset="0"/>
              </a:rPr>
              <a:t>xã</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hội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tt</a:t>
            </a:r>
            <a:r>
              <a:rPr lang="en-US" sz="2800" b="1" spc="-20" dirty="0">
                <a:solidFill>
                  <a:srgbClr val="100717"/>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B1405CF5-1D52-D5B7-F187-87D10B6C93E3}"/>
              </a:ext>
            </a:extLst>
          </p:cNvPr>
          <p:cNvSpPr/>
          <p:nvPr/>
        </p:nvSpPr>
        <p:spPr>
          <a:xfrm>
            <a:off x="414466" y="1012711"/>
            <a:ext cx="4557584" cy="36830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lvl="1" algn="just">
              <a:spcBef>
                <a:spcPts val="435"/>
              </a:spcBef>
              <a:spcAft>
                <a:spcPts val="1200"/>
              </a:spcAft>
              <a:buSzPct val="100000"/>
            </a:pPr>
            <a:r>
              <a:rPr lang="vi-VN" sz="2000" b="1" kern="0" spc="-10" dirty="0">
                <a:solidFill>
                  <a:prstClr val="black"/>
                </a:solidFill>
                <a:latin typeface="+mj-lt"/>
                <a:ea typeface="Times New Roman" panose="02020603050405020304" pitchFamily="18" charset="0"/>
              </a:rPr>
              <a:t>7.5. Về Thông tin truyền thông và Chuyển đổi số</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lvl="1" indent="-342900" algn="just">
              <a:spcBef>
                <a:spcPts val="435"/>
              </a:spcBef>
              <a:spcAft>
                <a:spcPts val="1200"/>
              </a:spcAft>
              <a:buSzPct val="100000"/>
              <a:buFont typeface="Arial" panose="020B0604020202020204" pitchFamily="34" charset="0"/>
              <a:buChar cha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UBND tỉnh đã phối hợp với Bộ Thông tin và Truyền thông tổ chức nhiều Hội nghị, Hội thảo, Triển lãm về công nghệ, thông tin và truyền thông trên địa </a:t>
            </a:r>
            <a:r>
              <a:rPr lang="vi-VN" sz="2000" b="0" kern="1200">
                <a:solidFill>
                  <a:schemeClr val="dk1"/>
                </a:solidFill>
                <a:effectLst/>
                <a:latin typeface="Times New Roman" panose="02020603050405020304" pitchFamily="18" charset="0"/>
                <a:ea typeface="+mn-ea"/>
                <a:cs typeface="Times New Roman" panose="02020603050405020304" pitchFamily="18" charset="0"/>
              </a:rPr>
              <a:t>bàn tỉnh</a:t>
            </a:r>
            <a:r>
              <a:rPr lang="en-US" sz="2000" b="0" kern="1200">
                <a:solidFill>
                  <a:schemeClr val="dk1"/>
                </a:solidFill>
                <a:effectLst/>
                <a:latin typeface="Times New Roman" panose="02020603050405020304" pitchFamily="18" charset="0"/>
                <a:ea typeface="+mn-ea"/>
                <a:cs typeface="Times New Roman" panose="02020603050405020304" pitchFamily="18" charset="0"/>
              </a:rPr>
              <a:t>. Đặc biệt là đã tổ chức thành công Hội thảo Hợp tác phát triển CNTT và Truyền thông Việt Nam lần thứ 24 với 750 đại biểu từ các bộ ngành và tỉnh, thành phố tham dự.</a:t>
            </a:r>
            <a:endParaRPr lang="nl-NL" sz="2000" dirty="0">
              <a:solidFill>
                <a:schemeClr val="dk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8BF956D-B7E3-601B-F520-E60CC462F3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52" t="13167" r="9593" b="19166"/>
          <a:stretch/>
        </p:blipFill>
        <p:spPr>
          <a:xfrm>
            <a:off x="5200301" y="1012711"/>
            <a:ext cx="6577233" cy="3509010"/>
          </a:xfrm>
          <a:prstGeom prst="rect">
            <a:avLst/>
          </a:prstGeom>
        </p:spPr>
      </p:pic>
      <p:sp>
        <p:nvSpPr>
          <p:cNvPr id="6" name="Rectangle 5">
            <a:extLst>
              <a:ext uri="{FF2B5EF4-FFF2-40B4-BE49-F238E27FC236}">
                <a16:creationId xmlns:a16="http://schemas.microsoft.com/office/drawing/2014/main" id="{45AAAA80-8230-DA1E-B5EF-1B61C4D1BED4}"/>
              </a:ext>
            </a:extLst>
          </p:cNvPr>
          <p:cNvSpPr/>
          <p:nvPr/>
        </p:nvSpPr>
        <p:spPr>
          <a:xfrm>
            <a:off x="414466" y="4927644"/>
            <a:ext cx="11139193"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lvl="1" indent="-342900" algn="just">
              <a:spcBef>
                <a:spcPts val="435"/>
              </a:spcBef>
              <a:spcAft>
                <a:spcPts val="1200"/>
              </a:spcAft>
              <a:buSzPct val="100000"/>
              <a:buFont typeface="Arial" panose="020B0604020202020204" pitchFamily="34" charset="0"/>
              <a:buChar char="•"/>
            </a:pPr>
            <a:r>
              <a:rPr lang="en-US" sz="2000">
                <a:solidFill>
                  <a:schemeClr val="dk1"/>
                </a:solidFill>
                <a:latin typeface="Times New Roman" panose="02020603050405020304" pitchFamily="18" charset="0"/>
                <a:cs typeface="Times New Roman" panose="02020603050405020304" pitchFamily="18" charset="0"/>
              </a:rPr>
              <a:t>Ngành Thông tin và truyền thông đã tổ chức tập huấn, bồi dưỡng kiến thức Chuyển đổi số năm 2023; trong đó tập trung các chuyên đề tập huấn kiến thức cơ bản về chuyển đổi số và nâng cao kiến thức, nghiệp vụ quản lý nhà nước trên nền tảng chuyển đổi số cho từ tỉnh đến cấp xã</a:t>
            </a:r>
            <a:endParaRPr lang="nl-NL" sz="2000" dirty="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536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E9E0-4EA3-0404-EFB1-8C6F74BFB274}"/>
              </a:ext>
            </a:extLst>
          </p:cNvPr>
          <p:cNvSpPr/>
          <p:nvPr/>
        </p:nvSpPr>
        <p:spPr>
          <a:xfrm>
            <a:off x="1497013" y="731614"/>
            <a:ext cx="4316558" cy="523220"/>
          </a:xfrm>
          <a:prstGeom prst="rect">
            <a:avLst/>
          </a:prstGeom>
        </p:spPr>
        <p:txBody>
          <a:bodyPr wrap="square">
            <a:spAutoFit/>
          </a:bodyPr>
          <a:lstStyle/>
          <a:p>
            <a:pPr algn="just">
              <a:spcBef>
                <a:spcPts val="435"/>
              </a:spcBef>
              <a:buSzPct val="100000"/>
            </a:pPr>
            <a:r>
              <a:rPr lang="vi-VN" sz="2800" b="1" kern="0" spc="-10">
                <a:solidFill>
                  <a:prstClr val="black"/>
                </a:solidFill>
                <a:latin typeface="+mj-lt"/>
                <a:ea typeface="Times New Roman" panose="02020603050405020304" pitchFamily="18" charset="0"/>
              </a:rPr>
              <a:t>7.6. Hoạt động đối ngoại</a:t>
            </a:r>
            <a:r>
              <a:rPr lang="vi-VN" sz="2800" b="1" kern="0" spc="-10">
                <a:solidFill>
                  <a:prstClr val="black"/>
                </a:solidFill>
                <a:latin typeface="+mj-lt"/>
              </a:rPr>
              <a:t> </a:t>
            </a:r>
            <a:endParaRPr lang="en-US" sz="2800" b="1" kern="0" spc="-10" dirty="0">
              <a:solidFill>
                <a:prstClr val="black"/>
              </a:solidFill>
              <a:latin typeface="+mj-lt"/>
            </a:endParaRP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A5CC767-3BC7-5025-FC6C-29F07C0192CB}"/>
              </a:ext>
            </a:extLst>
          </p:cNvPr>
          <p:cNvSpPr/>
          <p:nvPr/>
        </p:nvSpPr>
        <p:spPr>
          <a:xfrm>
            <a:off x="399047" y="1679803"/>
            <a:ext cx="11393906" cy="4442242"/>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nb-NO" sz="2400" spc="-10">
                <a:effectLst/>
                <a:latin typeface="Times New Roman" panose="02020603050405020304" pitchFamily="18" charset="0"/>
                <a:ea typeface="Times New Roman" panose="02020603050405020304" pitchFamily="18" charset="0"/>
              </a:rPr>
              <a:t>Công tác đối ngoại có nhiều cố gắng đổi mới trong hoạt </a:t>
            </a:r>
            <a:r>
              <a:rPr lang="nb-NO" sz="2400" spc="-10">
                <a:latin typeface="Times New Roman" panose="02020603050405020304" pitchFamily="18" charset="0"/>
              </a:rPr>
              <a:t>động, </a:t>
            </a:r>
            <a:r>
              <a:rPr lang="en-US" sz="2400" spc="-10">
                <a:latin typeface="Times New Roman" panose="02020603050405020304" pitchFamily="18" charset="0"/>
              </a:rPr>
              <a:t>các đoàn khách ngoại giao, khách quốc tế đến tỉnh thăm đều được đón tiếp chu đáo, trọng thị</a:t>
            </a:r>
            <a:endParaRPr lang="nb-NO" sz="2400" spc="-1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nb-NO" sz="2400" spc="-10">
                <a:solidFill>
                  <a:prstClr val="black"/>
                </a:solidFill>
                <a:latin typeface="Times New Roman" panose="02020603050405020304" pitchFamily="18" charset="0"/>
                <a:cs typeface="Times New Roman" pitchFamily="18" charset="0"/>
              </a:rPr>
              <a:t>Đã tổ chức nhiều sự kiện </a:t>
            </a:r>
            <a:r>
              <a:rPr lang="nb-NO" sz="2400" spc="-10">
                <a:effectLst/>
                <a:latin typeface="Times New Roman" panose="02020603050405020304" pitchFamily="18" charset="0"/>
                <a:ea typeface="Times New Roman" panose="02020603050405020304" pitchFamily="18" charset="0"/>
              </a:rPr>
              <a:t>quan trọng với quy mô lớn, thu hút sự quan tâm của nhiều nhà đầu tư, doanh nghiệp, đối tác nước ngoài và các cơ quan, đơn vị trong nước</a:t>
            </a:r>
          </a:p>
          <a:p>
            <a:pPr lvl="1" indent="-457200" algn="just">
              <a:spcBef>
                <a:spcPts val="435"/>
              </a:spcBef>
              <a:spcAft>
                <a:spcPts val="1200"/>
              </a:spcAft>
              <a:buSzPct val="100000"/>
              <a:buFont typeface="Wingdings" panose="05000000000000000000" pitchFamily="2" charset="2"/>
              <a:buChar char="Ø"/>
            </a:pPr>
            <a:r>
              <a:rPr lang="en-US" sz="2400" spc="-10">
                <a:latin typeface="Times New Roman" panose="02020603050405020304" pitchFamily="18" charset="0"/>
              </a:rPr>
              <a:t>UBND tỉnh đã tổ chức Đoàn công tác xúc tiến đầu tư tại Thái Lan, Đức, Nhật và đang chuẩn bị tổ chức xúc tiến đầu tư tại Mỹ, Israel</a:t>
            </a:r>
            <a:endParaRPr lang="nb-NO" sz="2400" spc="-1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endParaRPr lang="en-US" sz="2400" spc="-10">
              <a:solidFill>
                <a:prstClr val="black"/>
              </a:solidFill>
              <a:latin typeface="Times New Roman" pitchFamily="18" charset="0"/>
              <a:cs typeface="Times New Roman" pitchFamily="18" charset="0"/>
            </a:endParaRPr>
          </a:p>
          <a:p>
            <a:pPr lvl="1" indent="-457200" algn="just">
              <a:spcBef>
                <a:spcPts val="435"/>
              </a:spcBef>
              <a:spcAft>
                <a:spcPts val="1200"/>
              </a:spcAft>
              <a:buSzPct val="100000"/>
              <a:buFont typeface="Wingdings" panose="05000000000000000000" pitchFamily="2" charset="2"/>
              <a:buChar char="Ø"/>
            </a:pPr>
            <a:endParaRPr lang="nb-NO" sz="2400" spc="-10">
              <a:effectLst/>
              <a:latin typeface="Times New Roman" panose="02020603050405020304" pitchFamily="18" charset="0"/>
              <a:ea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endParaRPr lang="nl-NL" sz="240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932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3447419"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8. </a:t>
            </a:r>
            <a:r>
              <a:rPr lang="en-US" sz="2800" b="1" spc="-20" dirty="0" err="1">
                <a:solidFill>
                  <a:srgbClr val="100717"/>
                </a:solidFill>
                <a:latin typeface="Times New Roman" panose="02020603050405020304" pitchFamily="18" charset="0"/>
                <a:cs typeface="Times New Roman" panose="02020603050405020304" pitchFamily="18" charset="0"/>
              </a:rPr>
              <a:t>Công</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tác</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Nội</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chín</a:t>
            </a:r>
            <a:r>
              <a:rPr lang="en-US" sz="2800" b="1" spc="-20" dirty="0" err="1">
                <a:solidFill>
                  <a:srgbClr val="6C0000"/>
                </a:solidFill>
                <a:latin typeface="Times New Roman" panose="02020603050405020304" pitchFamily="18" charset="0"/>
                <a:cs typeface="Times New Roman" panose="02020603050405020304" pitchFamily="18" charset="0"/>
              </a:rPr>
              <a:t>h</a:t>
            </a:r>
            <a:endParaRPr lang="en-US" sz="2800" b="1" spc="-20" dirty="0">
              <a:solidFill>
                <a:srgbClr val="6C000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911610082"/>
              </p:ext>
            </p:extLst>
          </p:nvPr>
        </p:nvGraphicFramePr>
        <p:xfrm>
          <a:off x="323393" y="1311479"/>
          <a:ext cx="11696215" cy="4480560"/>
        </p:xfrm>
        <a:graphic>
          <a:graphicData uri="http://schemas.openxmlformats.org/drawingml/2006/table">
            <a:tbl>
              <a:tblPr firstRow="1" bandRow="1"/>
              <a:tblGrid>
                <a:gridCol w="11696215">
                  <a:extLst>
                    <a:ext uri="{9D8B030D-6E8A-4147-A177-3AD203B41FA5}">
                      <a16:colId xmlns:a16="http://schemas.microsoft.com/office/drawing/2014/main" val="3655493598"/>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Đã tổ chức thành công Diễn tập khu vực phòng thủ tỉnh Bình Định năm 2023</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Ủy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ban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nhan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tổ</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24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lớp</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đào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dưỡng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1.702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cấp</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xã</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Tình hình an ninh chính trị và trật tự an toàn xã hội cơ bản ổn định. Tuy nhiên tình hình tai nạn giao thông tăng cao. T</a:t>
                      </a:r>
                      <a:r>
                        <a:rPr lang="it-IT" sz="2200" b="0" kern="1200" dirty="0">
                          <a:solidFill>
                            <a:schemeClr val="dk1"/>
                          </a:solidFill>
                          <a:effectLst/>
                          <a:latin typeface="Times New Roman" panose="02020603050405020304" pitchFamily="18" charset="0"/>
                          <a:ea typeface="+mn-ea"/>
                          <a:cs typeface="Times New Roman" panose="02020603050405020304" pitchFamily="18" charset="0"/>
                        </a:rPr>
                        <a:t>ừ đầu năm đến nay đã xảy ra 130 vụ tai nạn giao thông, làm 91 người chết, 88 người bị thương</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2200" b="0" kern="1200" dirty="0">
                          <a:solidFill>
                            <a:schemeClr val="dk1"/>
                          </a:solidFill>
                          <a:effectLst/>
                          <a:latin typeface="Times New Roman" panose="02020603050405020304" pitchFamily="18" charset="0"/>
                          <a:ea typeface="+mn-ea"/>
                          <a:cs typeface="Times New Roman" panose="02020603050405020304" pitchFamily="18" charset="0"/>
                        </a:rPr>
                        <a:t>tăng 37 vụ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tăng </a:t>
                      </a:r>
                      <a:r>
                        <a:rPr lang="it-IT" sz="2200" b="0" kern="1200" dirty="0">
                          <a:solidFill>
                            <a:schemeClr val="dk1"/>
                          </a:solidFill>
                          <a:effectLst/>
                          <a:latin typeface="Times New Roman" panose="02020603050405020304" pitchFamily="18" charset="0"/>
                          <a:ea typeface="+mn-ea"/>
                          <a:cs typeface="Times New Roman" panose="02020603050405020304" pitchFamily="18" charset="0"/>
                        </a:rPr>
                        <a:t>39,8%), tăng 01 người chết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tăng </a:t>
                      </a:r>
                      <a:r>
                        <a:rPr lang="it-IT" sz="2200" b="0" kern="1200" dirty="0">
                          <a:solidFill>
                            <a:schemeClr val="dk1"/>
                          </a:solidFill>
                          <a:effectLst/>
                          <a:latin typeface="Times New Roman" panose="02020603050405020304" pitchFamily="18" charset="0"/>
                          <a:ea typeface="+mn-ea"/>
                          <a:cs typeface="Times New Roman" panose="02020603050405020304" pitchFamily="18" charset="0"/>
                        </a:rPr>
                        <a:t>1,1%)</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và</a:t>
                      </a:r>
                      <a:r>
                        <a:rPr lang="it-IT" sz="2200" b="0" kern="1200" dirty="0">
                          <a:solidFill>
                            <a:schemeClr val="dk1"/>
                          </a:solidFill>
                          <a:effectLst/>
                          <a:latin typeface="Times New Roman" panose="02020603050405020304" pitchFamily="18" charset="0"/>
                          <a:ea typeface="+mn-ea"/>
                          <a:cs typeface="Times New Roman" panose="02020603050405020304" pitchFamily="18" charset="0"/>
                        </a:rPr>
                        <a:t> tăng 52 người bị thương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tăng </a:t>
                      </a:r>
                      <a:r>
                        <a:rPr lang="it-IT" sz="2200" b="0" kern="1200" dirty="0">
                          <a:solidFill>
                            <a:schemeClr val="dk1"/>
                          </a:solidFill>
                          <a:effectLst/>
                          <a:latin typeface="Times New Roman" panose="02020603050405020304" pitchFamily="18" charset="0"/>
                          <a:ea typeface="+mn-ea"/>
                          <a:cs typeface="Times New Roman" panose="02020603050405020304" pitchFamily="18" charset="0"/>
                        </a:rPr>
                        <a:t>1</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44,4</a:t>
                      </a:r>
                      <a:r>
                        <a:rPr lang="it-IT" sz="2200" b="0" kern="1200" dirty="0">
                          <a:solidFill>
                            <a:schemeClr val="dk1"/>
                          </a:solidFill>
                          <a:effectLst/>
                          <a:latin typeface="Times New Roman" panose="02020603050405020304" pitchFamily="18" charset="0"/>
                          <a:ea typeface="+mn-ea"/>
                          <a:cs typeface="Times New Roman" panose="02020603050405020304" pitchFamily="18" charset="0"/>
                        </a:rPr>
                        <a:t>%)</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Có </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05</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địa phương tăng số người chết vì TNGT là:</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An Nhơn (7 người),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Phù Cát (3 người),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Phù</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Mỹ</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(1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 Vân Canh (1 người), An Lão (1 người).</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nl-NL"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Có </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03</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địa phương giảm số người chết vì TNGT là: </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Quy Nhơn (6 người), Hoài Nhơn (3 người), Tuy Phước (3 người).</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2912257130"/>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353462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Công tác Nội chính</a:t>
            </a: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2248272254"/>
              </p:ext>
            </p:extLst>
          </p:nvPr>
        </p:nvGraphicFramePr>
        <p:xfrm>
          <a:off x="247892" y="1219200"/>
          <a:ext cx="11696215" cy="4998720"/>
        </p:xfrm>
        <a:graphic>
          <a:graphicData uri="http://schemas.openxmlformats.org/drawingml/2006/table">
            <a:tbl>
              <a:tblPr firstRow="1" bandRow="1"/>
              <a:tblGrid>
                <a:gridCol w="11696215">
                  <a:extLst>
                    <a:ext uri="{9D8B030D-6E8A-4147-A177-3AD203B41FA5}">
                      <a16:colId xmlns:a16="http://schemas.microsoft.com/office/drawing/2014/main" val="3655493598"/>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Về thực thi công vụ, thái độ phục vụ nhân dân của cán bộ, công chức cấp xã: </a:t>
                      </a:r>
                    </a:p>
                    <a:p>
                      <a:pPr marL="7200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1" i="1" kern="1200">
                          <a:solidFill>
                            <a:schemeClr val="dk1"/>
                          </a:solidFill>
                          <a:effectLst/>
                          <a:latin typeface="Times New Roman" panose="02020603050405020304" pitchFamily="18" charset="0"/>
                          <a:ea typeface="+mn-ea"/>
                          <a:cs typeface="Times New Roman" panose="02020603050405020304" pitchFamily="18" charset="0"/>
                        </a:rPr>
                        <a:t>Đạo </a:t>
                      </a:r>
                      <a:r>
                        <a:rPr lang="vi-VN" sz="2400" b="1" i="1" kern="1200" dirty="0">
                          <a:solidFill>
                            <a:schemeClr val="dk1"/>
                          </a:solidFill>
                          <a:effectLst/>
                          <a:latin typeface="Times New Roman" panose="02020603050405020304" pitchFamily="18" charset="0"/>
                          <a:ea typeface="+mn-ea"/>
                          <a:cs typeface="Times New Roman" panose="02020603050405020304" pitchFamily="18" charset="0"/>
                        </a:rPr>
                        <a:t>đức công vụ:</a:t>
                      </a:r>
                      <a:r>
                        <a:rPr lang="en-US" sz="2400" b="1"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Hầu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hết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cấp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tôn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trọng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tận</a:t>
                      </a:r>
                      <a:r>
                        <a:rPr lang="en-US" sz="2400" b="0" kern="1200">
                          <a:solidFill>
                            <a:schemeClr val="dk1"/>
                          </a:solidFill>
                          <a:effectLst/>
                          <a:latin typeface="Times New Roman" panose="02020603050405020304" pitchFamily="18" charset="0"/>
                          <a:ea typeface="+mn-ea"/>
                          <a:cs typeface="Times New Roman" panose="02020603050405020304" pitchFamily="18" charset="0"/>
                        </a:rPr>
                        <a:t> tụy</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a:solidFill>
                            <a:schemeClr val="dk1"/>
                          </a:solidFill>
                          <a:effectLst/>
                          <a:latin typeface="Times New Roman" panose="02020603050405020304" pitchFamily="18" charset="0"/>
                          <a:ea typeface="+mn-ea"/>
                          <a:cs typeface="Times New Roman" panose="02020603050405020304" pitchFamily="18" charset="0"/>
                        </a:rPr>
                        <a:t>phục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tinh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thần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phối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trợ</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nhiệm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nghiệp</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7200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1" i="1" kern="1200">
                          <a:solidFill>
                            <a:schemeClr val="dk1"/>
                          </a:solidFill>
                          <a:effectLst/>
                          <a:latin typeface="Times New Roman" panose="02020603050405020304" pitchFamily="18" charset="0"/>
                          <a:ea typeface="+mn-ea"/>
                          <a:cs typeface="Times New Roman" panose="02020603050405020304" pitchFamily="18" charset="0"/>
                        </a:rPr>
                        <a:t>Chấp hành kỷ luật, kỷ cương hành chính chính:</a:t>
                      </a:r>
                      <a:r>
                        <a:rPr lang="en-US" sz="2400" b="0" kern="1200">
                          <a:solidFill>
                            <a:schemeClr val="dk1"/>
                          </a:solidFill>
                          <a:effectLst/>
                          <a:latin typeface="Times New Roman" panose="02020603050405020304" pitchFamily="18" charset="0"/>
                          <a:ea typeface="+mn-ea"/>
                          <a:cs typeface="Times New Roman" panose="02020603050405020304" pitchFamily="18" charset="0"/>
                        </a:rPr>
                        <a:t> 100% Ủy ban nhân dân các xã, phường, thị trấn đều ban hành nội quy, quy chế làm việc. Thực hiện công tác phân công nhiệm vụ rõ ràng cụ thể đối với từng cán bộ, công chức.</a:t>
                      </a:r>
                    </a:p>
                    <a:p>
                      <a:pPr marL="7200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400" b="1" i="1" kern="1200">
                          <a:solidFill>
                            <a:schemeClr val="dk1"/>
                          </a:solidFill>
                          <a:effectLst/>
                          <a:latin typeface="Times New Roman" panose="02020603050405020304" pitchFamily="18" charset="0"/>
                          <a:ea typeface="+mn-ea"/>
                          <a:cs typeface="Times New Roman" panose="02020603050405020304" pitchFamily="18" charset="0"/>
                        </a:rPr>
                        <a:t>Cải cách hành chính:</a:t>
                      </a:r>
                      <a:r>
                        <a:rPr lang="en-US" sz="2400" b="0" i="1" kern="1200">
                          <a:solidFill>
                            <a:schemeClr val="tx1"/>
                          </a:solidFill>
                          <a:effectLst/>
                          <a:latin typeface="Times New Roman" panose="02020603050405020304" pitchFamily="18" charset="0"/>
                          <a:ea typeface="+mn-ea"/>
                          <a:cs typeface="Times New Roman" panose="02020603050405020304" pitchFamily="18" charset="0"/>
                        </a:rPr>
                        <a:t> </a:t>
                      </a:r>
                      <a:r>
                        <a:rPr lang="vi-VN" sz="2400" b="0" kern="1200">
                          <a:solidFill>
                            <a:schemeClr val="tx1"/>
                          </a:solidFill>
                          <a:effectLst/>
                          <a:latin typeface="Times New Roman" panose="02020603050405020304" pitchFamily="18" charset="0"/>
                          <a:ea typeface="+mn-ea"/>
                          <a:cs typeface="Times New Roman" panose="02020603050405020304" pitchFamily="18" charset="0"/>
                        </a:rPr>
                        <a:t>Thực hiện công khai, minh bạch, niêm yết đầy đủ, rõ ràng các thủ tục hành chính; tổ chức giải quyết thủ tục hành chính thuộc thẩm quyền giải quyết của cơ quan theo đúng quy định; tổ chức tiếp công dân </a:t>
                      </a:r>
                      <a:r>
                        <a:rPr lang="en-US" sz="2400" b="0" kern="1200">
                          <a:solidFill>
                            <a:schemeClr val="tx1"/>
                          </a:solidFill>
                          <a:effectLst/>
                          <a:latin typeface="Times New Roman" panose="02020603050405020304" pitchFamily="18" charset="0"/>
                          <a:ea typeface="+mn-ea"/>
                          <a:cs typeface="Times New Roman" panose="02020603050405020304" pitchFamily="18" charset="0"/>
                        </a:rPr>
                        <a:t>định kỳ và thường xuyên </a:t>
                      </a:r>
                      <a:r>
                        <a:rPr lang="vi-VN" sz="2400" b="0" kern="1200">
                          <a:solidFill>
                            <a:schemeClr val="tx1"/>
                          </a:solidFill>
                          <a:effectLst/>
                          <a:latin typeface="Times New Roman" panose="02020603050405020304" pitchFamily="18" charset="0"/>
                          <a:ea typeface="+mn-ea"/>
                          <a:cs typeface="Times New Roman" panose="02020603050405020304" pitchFamily="18" charset="0"/>
                        </a:rPr>
                        <a:t>theo quy định. Tỷ lệ hồ sơ </a:t>
                      </a:r>
                      <a:r>
                        <a:rPr lang="en-US" sz="2400" b="0" kern="1200">
                          <a:solidFill>
                            <a:schemeClr val="tx1"/>
                          </a:solidFill>
                          <a:effectLst/>
                          <a:latin typeface="Times New Roman" panose="02020603050405020304" pitchFamily="18" charset="0"/>
                          <a:ea typeface="+mn-ea"/>
                          <a:cs typeface="Times New Roman" panose="02020603050405020304" pitchFamily="18" charset="0"/>
                        </a:rPr>
                        <a:t>thủ tục hành chính</a:t>
                      </a:r>
                      <a:r>
                        <a:rPr lang="vi-VN" sz="2400" b="0" kern="1200">
                          <a:solidFill>
                            <a:schemeClr val="tx1"/>
                          </a:solidFill>
                          <a:effectLst/>
                          <a:latin typeface="Times New Roman" panose="02020603050405020304" pitchFamily="18" charset="0"/>
                          <a:ea typeface="+mn-ea"/>
                          <a:cs typeface="Times New Roman" panose="02020603050405020304" pitchFamily="18" charset="0"/>
                        </a:rPr>
                        <a:t> giải quyết trước hạn, đúng hạn đạt </a:t>
                      </a:r>
                      <a:r>
                        <a:rPr lang="vi-VN" sz="2400" b="1" kern="1200">
                          <a:solidFill>
                            <a:schemeClr val="tx1"/>
                          </a:solidFill>
                          <a:effectLst/>
                          <a:latin typeface="Times New Roman" panose="02020603050405020304" pitchFamily="18" charset="0"/>
                          <a:ea typeface="+mn-ea"/>
                          <a:cs typeface="Times New Roman" panose="02020603050405020304" pitchFamily="18" charset="0"/>
                        </a:rPr>
                        <a:t>99,9%</a:t>
                      </a:r>
                      <a:endParaRPr lang="vi-VN" sz="2400" b="1"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3247992031"/>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234732" y="659060"/>
            <a:ext cx="289021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9. </a:t>
            </a:r>
            <a:r>
              <a:rPr lang="en-US" sz="2800" b="1" spc="-20" err="1">
                <a:solidFill>
                  <a:srgbClr val="100717"/>
                </a:solidFill>
                <a:latin typeface="Times New Roman" panose="02020603050405020304" pitchFamily="18" charset="0"/>
                <a:cs typeface="Times New Roman" panose="02020603050405020304" pitchFamily="18" charset="0"/>
              </a:rPr>
              <a:t>Quy</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hoạch</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tỉnh</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2846703454"/>
              </p:ext>
            </p:extLst>
          </p:nvPr>
        </p:nvGraphicFramePr>
        <p:xfrm>
          <a:off x="615297" y="1249960"/>
          <a:ext cx="6213688" cy="4821227"/>
        </p:xfrm>
        <a:graphic>
          <a:graphicData uri="http://schemas.openxmlformats.org/drawingml/2006/table">
            <a:tbl>
              <a:tblPr firstRow="1" bandRow="1"/>
              <a:tblGrid>
                <a:gridCol w="6213688">
                  <a:extLst>
                    <a:ext uri="{9D8B030D-6E8A-4147-A177-3AD203B41FA5}">
                      <a16:colId xmlns:a16="http://schemas.microsoft.com/office/drawing/2014/main" val="3655493598"/>
                    </a:ext>
                  </a:extLst>
                </a:gridCol>
              </a:tblGrid>
              <a:tr h="43640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Ngày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02/8/2023,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Bình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2021 – 2030,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tầm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nhìn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2050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thông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qua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kết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quả</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tại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số</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6867/BC-</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HĐTĐ</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ngày</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22/8/2023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Sở</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Kế</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phối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đơn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vị</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vấn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sở</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ngành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chỉnh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nội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tiếp</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ý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kiến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Bộ</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KHĐT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bộ</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ngành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Trung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ương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thiện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Thủ</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tướng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phủ</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phê</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duyệt</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968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3" name="Picture 2">
            <a:extLst>
              <a:ext uri="{FF2B5EF4-FFF2-40B4-BE49-F238E27FC236}">
                <a16:creationId xmlns:a16="http://schemas.microsoft.com/office/drawing/2014/main" id="{480D6B13-6549-20AB-227A-8981F843DEA0}"/>
              </a:ext>
            </a:extLst>
          </p:cNvPr>
          <p:cNvPicPr>
            <a:picLocks noChangeAspect="1"/>
          </p:cNvPicPr>
          <p:nvPr/>
        </p:nvPicPr>
        <p:blipFill>
          <a:blip r:embed="rId3"/>
          <a:stretch>
            <a:fillRect/>
          </a:stretch>
        </p:blipFill>
        <p:spPr>
          <a:xfrm>
            <a:off x="7381187" y="857843"/>
            <a:ext cx="4653171" cy="2931735"/>
          </a:xfrm>
          <a:prstGeom prst="rect">
            <a:avLst/>
          </a:prstGeom>
        </p:spPr>
      </p:pic>
      <p:pic>
        <p:nvPicPr>
          <p:cNvPr id="7" name="Picture 6">
            <a:extLst>
              <a:ext uri="{FF2B5EF4-FFF2-40B4-BE49-F238E27FC236}">
                <a16:creationId xmlns:a16="http://schemas.microsoft.com/office/drawing/2014/main" id="{6F94780C-CE88-EBE3-21D6-3893FEF43010}"/>
              </a:ext>
            </a:extLst>
          </p:cNvPr>
          <p:cNvPicPr>
            <a:picLocks noChangeAspect="1"/>
          </p:cNvPicPr>
          <p:nvPr/>
        </p:nvPicPr>
        <p:blipFill>
          <a:blip r:embed="rId4"/>
          <a:stretch>
            <a:fillRect/>
          </a:stretch>
        </p:blipFill>
        <p:spPr>
          <a:xfrm>
            <a:off x="7381187" y="3940404"/>
            <a:ext cx="4653172" cy="2931735"/>
          </a:xfrm>
          <a:prstGeom prst="rect">
            <a:avLst/>
          </a:prstGeom>
        </p:spPr>
      </p:pic>
    </p:spTree>
    <p:extLst>
      <p:ext uri="{BB962C8B-B14F-4D97-AF65-F5344CB8AC3E}">
        <p14:creationId xmlns:p14="http://schemas.microsoft.com/office/powerpoint/2010/main" val="1879293680"/>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7AAAD-1102-9C56-9BCD-B12686BF79EE}"/>
              </a:ext>
            </a:extLst>
          </p:cNvPr>
          <p:cNvSpPr txBox="1"/>
          <p:nvPr/>
        </p:nvSpPr>
        <p:spPr>
          <a:xfrm>
            <a:off x="675909" y="304998"/>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 KẾT QUẢ ĐẠT ĐƯỢC: MỘT SỐ KẾT QUẢ NỔI BẬT 9 THÁNG NĂM 2023</a:t>
            </a:r>
          </a:p>
        </p:txBody>
      </p:sp>
      <p:graphicFrame>
        <p:nvGraphicFramePr>
          <p:cNvPr id="2" name="Table 1">
            <a:extLst>
              <a:ext uri="{FF2B5EF4-FFF2-40B4-BE49-F238E27FC236}">
                <a16:creationId xmlns:a16="http://schemas.microsoft.com/office/drawing/2014/main" id="{F2275EC8-FBA6-9463-01BA-4CB990E41910}"/>
              </a:ext>
            </a:extLst>
          </p:cNvPr>
          <p:cNvGraphicFramePr>
            <a:graphicFrameLocks noGrp="1"/>
          </p:cNvGraphicFramePr>
          <p:nvPr>
            <p:extLst>
              <p:ext uri="{D42A27DB-BD31-4B8C-83A1-F6EECF244321}">
                <p14:modId xmlns:p14="http://schemas.microsoft.com/office/powerpoint/2010/main" val="1293988890"/>
              </p:ext>
            </p:extLst>
          </p:nvPr>
        </p:nvGraphicFramePr>
        <p:xfrm>
          <a:off x="337955" y="1285555"/>
          <a:ext cx="11516090" cy="5074920"/>
        </p:xfrm>
        <a:graphic>
          <a:graphicData uri="http://schemas.openxmlformats.org/drawingml/2006/table">
            <a:tbl>
              <a:tblPr firstRow="1" bandRow="1"/>
              <a:tblGrid>
                <a:gridCol w="1151609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Tuy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tốc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tăng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GRDP</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đạt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két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quả</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chưa</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cao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Tuy</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nhiên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tích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sau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hơn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trước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I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5,61%;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II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6,97%;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III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7,88%)</a:t>
                      </a: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Chuyển đổi cơ cấu cây trồng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so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kế</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đề</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ra</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a:t>
                      </a: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Tổng diện tích chuyển đổi </a:t>
                      </a: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lũy kế </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9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tháng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đạt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4.918</a:t>
                      </a: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 ha,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vượt</a:t>
                      </a: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86,1</a:t>
                      </a: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 so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kế hoạch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az-Latn-AZ" sz="2400" b="0" kern="1200" dirty="0">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endParaRPr lang="nl-NL"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vi-VN" sz="2400" b="0" kern="1200" dirty="0">
                          <a:solidFill>
                            <a:schemeClr val="tx1"/>
                          </a:solidFill>
                          <a:effectLst/>
                          <a:latin typeface="Times New Roman" panose="02020603050405020304" pitchFamily="18" charset="0"/>
                          <a:ea typeface="+mn-ea"/>
                          <a:cs typeface="Times New Roman" panose="02020603050405020304" pitchFamily="18" charset="0"/>
                        </a:rPr>
                        <a:t>Công tác quản lý chất thải rắn sinh hoạt trên địa bàn tỉnh đã có một số chuyển biến, các địa phương đã tích cực thực hiện theo chủ trương của UBND tỉnh, chỉ tiêu Tỷ lệ rác đô thị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gom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đáng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kể</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 đến nay đã đạt 85,26%, vượt chỉ tiêu của năm 2023 (85%).</a:t>
                      </a:r>
                      <a:endParaRPr lang="nl-NL"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en-US" sz="2400" b="0" kern="1200" dirty="0">
                          <a:solidFill>
                            <a:schemeClr val="tx1"/>
                          </a:solidFill>
                          <a:effectLst/>
                          <a:latin typeface="Times New Roman" panose="02020603050405020304" pitchFamily="18" charset="0"/>
                          <a:ea typeface="+mn-ea"/>
                          <a:cs typeface="Times New Roman" panose="02020603050405020304" pitchFamily="18" charset="0"/>
                        </a:rPr>
                        <a:t>Thu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hút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quả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rất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cực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9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tháng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hút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28,3%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về</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án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6,18%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về</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tổng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vốn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đăng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ký</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so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2022.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phối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hợp</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giữa</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sở</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ngành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UBND</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huyện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thị</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xã</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phố</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quyết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vướng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mắc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có</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chuyển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biến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tích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cực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nhất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bồi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gpmb</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điều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kiện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rất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thuận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lợi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nhà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463386784"/>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7AAAD-1102-9C56-9BCD-B12686BF79EE}"/>
              </a:ext>
            </a:extLst>
          </p:cNvPr>
          <p:cNvSpPr txBox="1"/>
          <p:nvPr/>
        </p:nvSpPr>
        <p:spPr>
          <a:xfrm>
            <a:off x="675909" y="304998"/>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C – KẾT QUẢ ĐẠT ĐƯỢC: MỘT SỐ KẾT QUẢ NỔI BẬT 9 THÁNG NĂM 2023</a:t>
            </a:r>
          </a:p>
        </p:txBody>
      </p:sp>
      <p:graphicFrame>
        <p:nvGraphicFramePr>
          <p:cNvPr id="2" name="Table 1">
            <a:extLst>
              <a:ext uri="{FF2B5EF4-FFF2-40B4-BE49-F238E27FC236}">
                <a16:creationId xmlns:a16="http://schemas.microsoft.com/office/drawing/2014/main" id="{F2275EC8-FBA6-9463-01BA-4CB990E41910}"/>
              </a:ext>
            </a:extLst>
          </p:cNvPr>
          <p:cNvGraphicFramePr>
            <a:graphicFrameLocks noGrp="1"/>
          </p:cNvGraphicFramePr>
          <p:nvPr>
            <p:extLst>
              <p:ext uri="{D42A27DB-BD31-4B8C-83A1-F6EECF244321}">
                <p14:modId xmlns:p14="http://schemas.microsoft.com/office/powerpoint/2010/main" val="4089523990"/>
              </p:ext>
            </p:extLst>
          </p:nvPr>
        </p:nvGraphicFramePr>
        <p:xfrm>
          <a:off x="525710" y="1293944"/>
          <a:ext cx="11140580" cy="4267200"/>
        </p:xfrm>
        <a:graphic>
          <a:graphicData uri="http://schemas.openxmlformats.org/drawingml/2006/table">
            <a:tbl>
              <a:tblPr firstRow="1" bandRow="1"/>
              <a:tblGrid>
                <a:gridCol w="1114058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0"/>
                        </a:spcAft>
                        <a:buClrTx/>
                        <a:buSzTx/>
                        <a:buFont typeface="+mj-lt"/>
                        <a:buAutoNum type="arabicPeriod" startAt="5"/>
                        <a:tabLst/>
                        <a:defRPr/>
                      </a:pP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địa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nay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vượt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toán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2023,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nổi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bật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huyện Phù Cát, Hoài Ân, Vân Canh, V</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ĩnh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Thạnh</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 An Lão</a:t>
                      </a: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startAt="5"/>
                        <a:tabLst/>
                        <a:defRPr/>
                      </a:pP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tác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vốn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trực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ủy</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trực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HĐND</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UBND</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chỉ</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rất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sát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sao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q</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uyết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liệt</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Tỷ</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lệ</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vốn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luôn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nằm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nhóm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dẫn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Đ</a:t>
                      </a:r>
                      <a:r>
                        <a:rPr lang="vi-VN" sz="2400" b="0" kern="1200" dirty="0">
                          <a:solidFill>
                            <a:schemeClr val="tx1"/>
                          </a:solidFill>
                          <a:effectLst/>
                          <a:latin typeface="Times New Roman" panose="02020603050405020304" pitchFamily="18" charset="0"/>
                          <a:ea typeface="+mn-ea"/>
                          <a:cs typeface="Times New Roman" panose="02020603050405020304" pitchFamily="18" charset="0"/>
                        </a:rPr>
                        <a:t>ến 30/9/2023, đạt 77,08% Kế hoạch vốn do Thủ tướng Chính phủ giao, đạt 61,05% kế hoạch vốn do HĐND tỉnh giao</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đảm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bảo</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thị</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04/CT-UBND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ngày</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10/4/2023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tịch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UBND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tỉnh</a:t>
                      </a:r>
                      <a:endParaRPr lang="vi-VN" sz="2400" b="0"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startAt="5"/>
                        <a:tabLst/>
                        <a:defRPr/>
                      </a:pP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cơ</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bản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thiện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Quy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kỳ</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2021-2030,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tầm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nhìn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2050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Quy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tiếp</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đang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hoàn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thiện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hồ</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sơ</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nộp</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lại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tổng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hợp</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Thủ</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tướng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phủ</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phê</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duyệt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08206970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738877F-56EF-4DEF-B5AA-1664DC8186CF}"/>
              </a:ext>
            </a:extLst>
          </p:cNvPr>
          <p:cNvGraphicFramePr>
            <a:graphicFrameLocks/>
          </p:cNvGraphicFramePr>
          <p:nvPr/>
        </p:nvGraphicFramePr>
        <p:xfrm>
          <a:off x="5821960" y="1582482"/>
          <a:ext cx="6085490" cy="473139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DE338C7-6E53-0F86-ED53-67FC923D06A8}"/>
              </a:ext>
            </a:extLst>
          </p:cNvPr>
          <p:cNvSpPr txBox="1"/>
          <p:nvPr/>
        </p:nvSpPr>
        <p:spPr>
          <a:xfrm>
            <a:off x="888770" y="411480"/>
            <a:ext cx="493319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Thực hiện chỉ tiêu GRDP của tỉnh</a:t>
            </a:r>
          </a:p>
        </p:txBody>
      </p:sp>
      <p:sp>
        <p:nvSpPr>
          <p:cNvPr id="4" name="TextBox 3">
            <a:extLst>
              <a:ext uri="{FF2B5EF4-FFF2-40B4-BE49-F238E27FC236}">
                <a16:creationId xmlns:a16="http://schemas.microsoft.com/office/drawing/2014/main" id="{82A58F1E-E2AD-B19A-A7E7-6ED94727028A}"/>
              </a:ext>
            </a:extLst>
          </p:cNvPr>
          <p:cNvSpPr txBox="1"/>
          <p:nvPr/>
        </p:nvSpPr>
        <p:spPr>
          <a:xfrm>
            <a:off x="1436852" y="841611"/>
            <a:ext cx="493319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Tốc độ tăng GRDP của tỉnh</a:t>
            </a:r>
          </a:p>
        </p:txBody>
      </p:sp>
      <p:sp>
        <p:nvSpPr>
          <p:cNvPr id="2" name="Rectangle 1">
            <a:extLst>
              <a:ext uri="{FF2B5EF4-FFF2-40B4-BE49-F238E27FC236}">
                <a16:creationId xmlns:a16="http://schemas.microsoft.com/office/drawing/2014/main" id="{238CF968-F5F9-238F-7A5F-34A03AE42E1B}"/>
              </a:ext>
            </a:extLst>
          </p:cNvPr>
          <p:cNvSpPr/>
          <p:nvPr/>
        </p:nvSpPr>
        <p:spPr>
          <a:xfrm>
            <a:off x="414177" y="2098427"/>
            <a:ext cx="5114167" cy="3785652"/>
          </a:xfrm>
          <a:prstGeom prst="rect">
            <a:avLst/>
          </a:prstGeom>
        </p:spPr>
        <p:txBody>
          <a:bodyPr wrap="square">
            <a:spAutoFit/>
          </a:bodyPr>
          <a:lstStyle/>
          <a:p>
            <a:pPr marL="285750" indent="-285750" algn="just">
              <a:spcBef>
                <a:spcPts val="1200"/>
              </a:spcBef>
              <a:spcAft>
                <a:spcPts val="1200"/>
              </a:spcAft>
              <a:buFontTx/>
              <a:buChar char="-"/>
            </a:pPr>
            <a:r>
              <a:rPr lang="vi-VN" sz="2000" b="1">
                <a:effectLst/>
                <a:latin typeface="+mj-lt"/>
                <a:ea typeface="Calibri" panose="020F0502020204030204" pitchFamily="34" charset="0"/>
              </a:rPr>
              <a:t>GRDP 9 </a:t>
            </a:r>
            <a:r>
              <a:rPr lang="vi-VN" sz="2000" b="1" dirty="0">
                <a:effectLst/>
                <a:latin typeface="+mj-lt"/>
                <a:ea typeface="Calibri" panose="020F0502020204030204" pitchFamily="34" charset="0"/>
              </a:rPr>
              <a:t>tháng đầu năm 2023 </a:t>
            </a:r>
            <a:r>
              <a:rPr lang="vi-VN" sz="2000" b="1">
                <a:effectLst/>
                <a:latin typeface="+mj-lt"/>
                <a:ea typeface="Calibri" panose="020F0502020204030204" pitchFamily="34" charset="0"/>
              </a:rPr>
              <a:t>tăng </a:t>
            </a:r>
            <a:r>
              <a:rPr lang="vi-VN" sz="2000" b="1">
                <a:latin typeface="+mj-lt"/>
                <a:ea typeface="Calibri" panose="020F0502020204030204" pitchFamily="34" charset="0"/>
              </a:rPr>
              <a:t>6,92</a:t>
            </a:r>
            <a:r>
              <a:rPr lang="vi-VN" sz="2000" b="1">
                <a:effectLst/>
                <a:latin typeface="+mj-lt"/>
                <a:ea typeface="Calibri" panose="020F0502020204030204" pitchFamily="34" charset="0"/>
              </a:rPr>
              <a:t>%</a:t>
            </a:r>
            <a:r>
              <a:rPr lang="es-ES" sz="2000" i="1">
                <a:latin typeface="Times New Roman" pitchFamily="18" charset="0"/>
                <a:cs typeface="Times New Roman" pitchFamily="18" charset="0"/>
              </a:rPr>
              <a:t>; </a:t>
            </a:r>
            <a:r>
              <a:rPr lang="es-ES" sz="2000">
                <a:latin typeface="Times New Roman" pitchFamily="18" charset="0"/>
                <a:cs typeface="Times New Roman" pitchFamily="18" charset="0"/>
              </a:rPr>
              <a:t>cao hơn tăng trưởng bình quân chung của cả nước </a:t>
            </a:r>
            <a:r>
              <a:rPr lang="en-US" sz="2000">
                <a:latin typeface="Times New Roman" pitchFamily="18" charset="0"/>
                <a:cs typeface="Times New Roman" pitchFamily="18" charset="0"/>
              </a:rPr>
              <a:t>là 4,24%. Với kết quả trên, tốc độ tăng GRDP của tỉnh ta có vị trí như sau:</a:t>
            </a:r>
            <a:endParaRPr lang="es-ES" sz="2000">
              <a:latin typeface="Times New Roman" pitchFamily="18" charset="0"/>
              <a:cs typeface="Times New Roman" pitchFamily="18" charset="0"/>
            </a:endParaRPr>
          </a:p>
          <a:p>
            <a:pPr marL="342900" indent="-342900" algn="just">
              <a:spcBef>
                <a:spcPts val="1200"/>
              </a:spcBef>
              <a:spcAft>
                <a:spcPts val="1200"/>
              </a:spcAft>
              <a:buFont typeface="Wingdings" panose="05000000000000000000" pitchFamily="2" charset="2"/>
              <a:buChar char="Ø"/>
            </a:pPr>
            <a:r>
              <a:rPr lang="en-US" sz="2000">
                <a:latin typeface="Times New Roman" pitchFamily="18" charset="0"/>
                <a:cs typeface="Times New Roman" pitchFamily="18" charset="0"/>
              </a:rPr>
              <a:t>Xếp thứ 21/63 </a:t>
            </a:r>
            <a:r>
              <a:rPr lang="en-US" sz="2000" dirty="0">
                <a:latin typeface="Times New Roman" pitchFamily="18" charset="0"/>
                <a:cs typeface="Times New Roman" pitchFamily="18" charset="0"/>
              </a:rPr>
              <a:t>địa phương trong cả </a:t>
            </a:r>
            <a:r>
              <a:rPr lang="en-US" sz="2000">
                <a:latin typeface="Times New Roman" pitchFamily="18" charset="0"/>
                <a:cs typeface="Times New Roman" pitchFamily="18" charset="0"/>
              </a:rPr>
              <a:t>nước;</a:t>
            </a:r>
          </a:p>
          <a:p>
            <a:pPr marL="342900" indent="-342900" algn="just">
              <a:spcBef>
                <a:spcPts val="1200"/>
              </a:spcBef>
              <a:spcAft>
                <a:spcPts val="1200"/>
              </a:spcAft>
              <a:buFont typeface="Wingdings" panose="05000000000000000000" pitchFamily="2" charset="2"/>
              <a:buChar char="Ø"/>
            </a:pPr>
            <a:r>
              <a:rPr lang="en-US" sz="2000">
                <a:latin typeface="Times New Roman" pitchFamily="18" charset="0"/>
                <a:cs typeface="Times New Roman" pitchFamily="18" charset="0"/>
              </a:rPr>
              <a:t>Xếp thứ 07/14 </a:t>
            </a:r>
            <a:r>
              <a:rPr lang="en-US" sz="2000" dirty="0">
                <a:latin typeface="Times New Roman" pitchFamily="18" charset="0"/>
                <a:cs typeface="Times New Roman" pitchFamily="18" charset="0"/>
              </a:rPr>
              <a:t>địa phương vùng Bắc Trung bộ và duyên hải Trung </a:t>
            </a:r>
            <a:r>
              <a:rPr lang="en-US" sz="2000">
                <a:latin typeface="Times New Roman" pitchFamily="18" charset="0"/>
                <a:cs typeface="Times New Roman" pitchFamily="18" charset="0"/>
              </a:rPr>
              <a:t>bộ;</a:t>
            </a:r>
          </a:p>
          <a:p>
            <a:pPr marL="342900" indent="-342900" algn="just">
              <a:spcBef>
                <a:spcPts val="1200"/>
              </a:spcBef>
              <a:spcAft>
                <a:spcPts val="1200"/>
              </a:spcAft>
              <a:buFont typeface="Wingdings" panose="05000000000000000000" pitchFamily="2" charset="2"/>
              <a:buChar char="Ø"/>
            </a:pPr>
            <a:r>
              <a:rPr lang="en-US" sz="2000">
                <a:latin typeface="Times New Roman" pitchFamily="18" charset="0"/>
                <a:cs typeface="Times New Roman" pitchFamily="18" charset="0"/>
              </a:rPr>
              <a:t>Xếp thứ 1/5 </a:t>
            </a:r>
            <a:r>
              <a:rPr lang="en-US" sz="2000" dirty="0">
                <a:latin typeface="Times New Roman" pitchFamily="18" charset="0"/>
                <a:cs typeface="Times New Roman" pitchFamily="18" charset="0"/>
              </a:rPr>
              <a:t>địa phương khu vực kinh tế trọng điểm miền Trung</a:t>
            </a:r>
            <a:endParaRPr lang="vi-VN" sz="20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742557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4202627320"/>
              </p:ext>
            </p:extLst>
          </p:nvPr>
        </p:nvGraphicFramePr>
        <p:xfrm>
          <a:off x="337955" y="979994"/>
          <a:ext cx="11516090" cy="6187440"/>
        </p:xfrm>
        <a:graphic>
          <a:graphicData uri="http://schemas.openxmlformats.org/drawingml/2006/table">
            <a:tbl>
              <a:tblPr firstRow="1" bandRow="1"/>
              <a:tblGrid>
                <a:gridCol w="1151609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vi-VN" sz="2400" b="0" dirty="0">
                          <a:solidFill>
                            <a:schemeClr val="tx1"/>
                          </a:solidFill>
                          <a:latin typeface="Times New Roman" panose="02020603050405020304" pitchFamily="18" charset="0"/>
                          <a:ea typeface="+mn-ea"/>
                          <a:cs typeface="+mn-cs"/>
                        </a:rPr>
                        <a:t>C</a:t>
                      </a:r>
                      <a:r>
                        <a:rPr lang="en-US" sz="2400" b="0" dirty="0" err="1">
                          <a:solidFill>
                            <a:schemeClr val="tx1"/>
                          </a:solidFill>
                          <a:latin typeface="Times New Roman" panose="02020603050405020304" pitchFamily="18" charset="0"/>
                          <a:ea typeface="+mn-ea"/>
                          <a:cs typeface="+mn-cs"/>
                        </a:rPr>
                        <a:t>ác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địa</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phương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đã</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tích</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cực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cố</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gắng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trong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việc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chuẩn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bị</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quỹ</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đất</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để</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thu</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hút</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đầu</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tư</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tuy</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nhiên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số</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lượng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quỹ</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đất</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sạch</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để</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sẵn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sàng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mời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gọi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đầu</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tư</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còn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hạn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chế</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Ngoài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ra</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công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tác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quy</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hoạch</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chuẩn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bị</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quỹ</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đất</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tại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các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Cụm</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công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nghiệp</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chưa</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đảm</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bảo</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còn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vướng</a:t>
                      </a:r>
                      <a:r>
                        <a:rPr lang="en-US" sz="2400" b="0" dirty="0">
                          <a:solidFill>
                            <a:schemeClr val="tx1"/>
                          </a:solidFill>
                          <a:latin typeface="Times New Roman" panose="02020603050405020304" pitchFamily="18" charset="0"/>
                          <a:ea typeface="+mn-ea"/>
                          <a:cs typeface="+mn-cs"/>
                        </a:rPr>
                        <a:t> GPMB; </a:t>
                      </a:r>
                      <a:r>
                        <a:rPr lang="en-US" sz="2400" b="0" dirty="0" err="1">
                          <a:solidFill>
                            <a:schemeClr val="tx1"/>
                          </a:solidFill>
                          <a:latin typeface="Times New Roman" panose="02020603050405020304" pitchFamily="18" charset="0"/>
                          <a:ea typeface="+mn-ea"/>
                          <a:cs typeface="+mn-cs"/>
                        </a:rPr>
                        <a:t>giá</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cho</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thuê</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tại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một</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số</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Khu</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công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nghiệp</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Cụm</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công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nghiệp</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chưa</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phù</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hợp</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dẫn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đến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làm</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giảm</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khả</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năng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thu</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hút</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đầu</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tư</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trên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địa</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bàn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tỉnh</a:t>
                      </a:r>
                      <a:r>
                        <a:rPr lang="en-US" sz="2400" b="0" dirty="0">
                          <a:solidFill>
                            <a:schemeClr val="tx1"/>
                          </a:solidFill>
                          <a:latin typeface="Times New Roman" panose="02020603050405020304" pitchFamily="18" charset="0"/>
                          <a:ea typeface="+mn-ea"/>
                          <a:cs typeface="+mn-cs"/>
                        </a:rPr>
                        <a:t> </a:t>
                      </a: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it-IT" sz="2400" b="0" dirty="0">
                          <a:solidFill>
                            <a:schemeClr val="tx1"/>
                          </a:solidFill>
                          <a:latin typeface="Times New Roman" panose="02020603050405020304" pitchFamily="18" charset="0"/>
                          <a:ea typeface="+mn-ea"/>
                          <a:cs typeface="+mn-cs"/>
                        </a:rPr>
                        <a:t>Công tác thu hút đầu tư nước ngoài chưa đạt như kỳ vọng mặc dù tỉnh đã tổ chức nhiều đợt xúc tiến đầu tư nước</a:t>
                      </a:r>
                      <a:r>
                        <a:rPr lang="vi-VN" sz="2400" b="0" dirty="0">
                          <a:solidFill>
                            <a:schemeClr val="tx1"/>
                          </a:solidFill>
                          <a:latin typeface="Times New Roman" panose="02020603050405020304" pitchFamily="18" charset="0"/>
                          <a:ea typeface="+mn-ea"/>
                          <a:cs typeface="+mn-cs"/>
                        </a:rPr>
                        <a:t> ngoài</a:t>
                      </a:r>
                      <a:r>
                        <a:rPr lang="it-IT" sz="2400" b="0" dirty="0">
                          <a:solidFill>
                            <a:schemeClr val="tx1"/>
                          </a:solidFill>
                          <a:latin typeface="Times New Roman" panose="02020603050405020304" pitchFamily="18" charset="0"/>
                          <a:ea typeface="+mn-ea"/>
                          <a:cs typeface="+mn-cs"/>
                        </a:rPr>
                        <a:t>.</a:t>
                      </a:r>
                      <a:endParaRPr lang="vi-VN" sz="2400" b="0" dirty="0">
                        <a:solidFill>
                          <a:prstClr val="black">
                            <a:hueOff val="0"/>
                            <a:satOff val="0"/>
                            <a:lumOff val="0"/>
                            <a:alphaOff val="0"/>
                          </a:prstClr>
                        </a:solidFill>
                        <a:latin typeface="Times New Roman" panose="02020603050405020304" pitchFamily="18" charset="0"/>
                        <a:ea typeface="+mn-ea"/>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it-IT" sz="2400" b="0" kern="1200" dirty="0">
                          <a:solidFill>
                            <a:schemeClr val="tx1"/>
                          </a:solidFill>
                          <a:latin typeface="Times New Roman" panose="02020603050405020304" pitchFamily="18" charset="0"/>
                          <a:ea typeface="+mn-ea"/>
                          <a:cs typeface="+mn-cs"/>
                        </a:rPr>
                        <a:t>Hoạt động sản xuất, kinh doanh, sản xuất công nghiệp, xuất khẩu</a:t>
                      </a:r>
                      <a:r>
                        <a:rPr lang="vi-VN" sz="2400" b="0" kern="1200" dirty="0">
                          <a:solidFill>
                            <a:schemeClr val="tx1"/>
                          </a:solidFill>
                          <a:latin typeface="Times New Roman" panose="02020603050405020304" pitchFamily="18" charset="0"/>
                          <a:ea typeface="+mn-ea"/>
                          <a:cs typeface="+mn-cs"/>
                        </a:rPr>
                        <a:t>, thu ngân sách nhà nước từ nguồn thu tiền sử dụng đất</a:t>
                      </a:r>
                      <a:r>
                        <a:rPr lang="it-IT" sz="2400" b="0" kern="1200" dirty="0">
                          <a:solidFill>
                            <a:schemeClr val="tx1"/>
                          </a:solidFill>
                          <a:latin typeface="Times New Roman" panose="02020603050405020304" pitchFamily="18" charset="0"/>
                          <a:ea typeface="+mn-ea"/>
                          <a:cs typeface="+mn-cs"/>
                        </a:rPr>
                        <a:t> gặp nhiều khó khăn. Một số sản phẩm xuất khẩu chủ lực của tỉnh như gỗ, sản phẩm gỗ, hàng thủy sản... sụt giảm so với cùng kỳ.</a:t>
                      </a: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vi-VN"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Thị trường bất động sản trầm lắng, thu ngân sách từ nguồn thu tiền sử dụng đất gặp khó khăn</a:t>
                      </a:r>
                      <a:r>
                        <a:rPr lang="en-U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b="0" kern="1200" spc="15" dirty="0" err="1">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ảnh</a:t>
                      </a:r>
                      <a:r>
                        <a:rPr lang="es-E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b="0" kern="1200" spc="15" dirty="0" err="1">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hưởng</a:t>
                      </a:r>
                      <a:r>
                        <a:rPr lang="es-E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b="0" kern="1200" spc="15" dirty="0" err="1">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lớn</a:t>
                      </a:r>
                      <a:r>
                        <a:rPr lang="es-E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b="0" kern="1200" spc="15" dirty="0" err="1">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đến</a:t>
                      </a:r>
                      <a:r>
                        <a:rPr lang="es-E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it-IT"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nhiệm vụ chi đầu tư phát triển. Tổng </a:t>
                      </a:r>
                      <a:r>
                        <a:rPr lang="en-US" sz="2400" b="0" kern="1200" spc="15" dirty="0" err="1">
                          <a:solidFill>
                            <a:schemeClr val="dk1"/>
                          </a:solidFill>
                          <a:effectLst/>
                          <a:latin typeface="Times New Roman" panose="02020603050405020304" pitchFamily="18" charset="0"/>
                          <a:ea typeface="+mn-ea"/>
                          <a:cs typeface="Times New Roman" panose="02020603050405020304" pitchFamily="18" charset="0"/>
                        </a:rPr>
                        <a:t>t</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ngân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thấp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toán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2023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61,6%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toán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thấp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2022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thấp</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1" kern="1200" dirty="0" err="1">
                          <a:solidFill>
                            <a:schemeClr val="dk1"/>
                          </a:solidFill>
                          <a:effectLst/>
                          <a:latin typeface="Times New Roman" panose="02020603050405020304" pitchFamily="18" charset="0"/>
                          <a:ea typeface="+mn-ea"/>
                          <a:cs typeface="Times New Roman" panose="02020603050405020304" pitchFamily="18" charset="0"/>
                        </a:rPr>
                        <a:t>hơn</a:t>
                      </a:r>
                      <a:r>
                        <a:rPr lang="en-US" sz="2400" b="0" i="1" kern="1200" dirty="0">
                          <a:solidFill>
                            <a:schemeClr val="dk1"/>
                          </a:solidFill>
                          <a:effectLst/>
                          <a:latin typeface="Times New Roman" panose="02020603050405020304" pitchFamily="18" charset="0"/>
                          <a:ea typeface="+mn-ea"/>
                          <a:cs typeface="Times New Roman" panose="02020603050405020304" pitchFamily="18" charset="0"/>
                        </a:rPr>
                        <a:t> 31,1%).</a:t>
                      </a:r>
                      <a:endParaRPr lang="vi-VN" sz="2400" b="0" kern="1200" dirty="0">
                        <a:solidFill>
                          <a:schemeClr val="tx1"/>
                        </a:solidFill>
                        <a:effectLst/>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endParaRPr lang="en-US" sz="2400" b="0" kern="1200" dirty="0">
                        <a:solidFill>
                          <a:schemeClr val="tx1"/>
                        </a:solidFill>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7E85904C-0816-BCFE-A790-528F626BBCB7}"/>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D – TỒN TẠI, HẠN CHẾ: Bên cạnh kết quả đạt được còn một số tồn tại, hạn chế:</a:t>
            </a:r>
          </a:p>
        </p:txBody>
      </p:sp>
    </p:spTree>
    <p:extLst>
      <p:ext uri="{BB962C8B-B14F-4D97-AF65-F5344CB8AC3E}">
        <p14:creationId xmlns:p14="http://schemas.microsoft.com/office/powerpoint/2010/main" val="2464111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784220072"/>
              </p:ext>
            </p:extLst>
          </p:nvPr>
        </p:nvGraphicFramePr>
        <p:xfrm>
          <a:off x="337955" y="812976"/>
          <a:ext cx="11516090" cy="6339840"/>
        </p:xfrm>
        <a:graphic>
          <a:graphicData uri="http://schemas.openxmlformats.org/drawingml/2006/table">
            <a:tbl>
              <a:tblPr firstRow="1" bandRow="1"/>
              <a:tblGrid>
                <a:gridCol w="11516090">
                  <a:extLst>
                    <a:ext uri="{9D8B030D-6E8A-4147-A177-3AD203B41FA5}">
                      <a16:colId xmlns:a16="http://schemas.microsoft.com/office/drawing/2014/main" val="3655493598"/>
                    </a:ext>
                  </a:extLst>
                </a:gridCol>
              </a:tblGrid>
              <a:tr h="51151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startAt="5"/>
                        <a:tabLst/>
                        <a:defRPr/>
                      </a:pPr>
                      <a:r>
                        <a:rPr lang="vi-VN" sz="2400" b="0" kern="1200">
                          <a:solidFill>
                            <a:schemeClr val="tx1"/>
                          </a:solidFill>
                          <a:effectLst/>
                          <a:latin typeface="Times New Roman" panose="02020603050405020304" pitchFamily="18" charset="0"/>
                          <a:ea typeface="Times New Roman" panose="02020603050405020304" pitchFamily="18" charset="0"/>
                          <a:cs typeface="+mn-cs"/>
                        </a:rPr>
                        <a:t>Việc </a:t>
                      </a:r>
                      <a:r>
                        <a:rPr lang="vi-VN" sz="2400" b="0" kern="1200" dirty="0">
                          <a:solidFill>
                            <a:schemeClr val="tx1"/>
                          </a:solidFill>
                          <a:effectLst/>
                          <a:latin typeface="Times New Roman" panose="02020603050405020304" pitchFamily="18" charset="0"/>
                          <a:ea typeface="Times New Roman" panose="02020603050405020304" pitchFamily="18" charset="0"/>
                          <a:cs typeface="+mn-cs"/>
                        </a:rPr>
                        <a:t>thực hiện, giải ngân các Chương trình mục tiêu quốc gia còn nhiều vướng mắc, tỷ lệ giải ngân còn </a:t>
                      </a:r>
                      <a:r>
                        <a:rPr lang="vi-VN" sz="2400" b="0" kern="1200">
                          <a:solidFill>
                            <a:schemeClr val="tx1"/>
                          </a:solidFill>
                          <a:effectLst/>
                          <a:latin typeface="Times New Roman" panose="02020603050405020304" pitchFamily="18" charset="0"/>
                          <a:ea typeface="Times New Roman" panose="02020603050405020304" pitchFamily="18" charset="0"/>
                          <a:cs typeface="+mn-cs"/>
                        </a:rPr>
                        <a:t>thấp</a:t>
                      </a:r>
                      <a:r>
                        <a:rPr lang="en-US" sz="2400" b="0" kern="1200">
                          <a:solidFill>
                            <a:schemeClr val="tx1"/>
                          </a:solidFill>
                          <a:effectLst/>
                          <a:latin typeface="Times New Roman" panose="02020603050405020304" pitchFamily="18" charset="0"/>
                          <a:ea typeface="Times New Roman" panose="02020603050405020304" pitchFamily="18" charset="0"/>
                          <a:cs typeface="+mn-cs"/>
                        </a:rPr>
                        <a:t> (41,57%)</a:t>
                      </a:r>
                      <a:endParaRPr lang="vi-VN" sz="2400" b="0" kern="1200">
                        <a:solidFill>
                          <a:schemeClr val="tx1"/>
                        </a:solidFill>
                        <a:effectLst/>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startAt="5"/>
                        <a:tabLst/>
                        <a:defRPr/>
                      </a:pPr>
                      <a:r>
                        <a:rPr lang="vi-VN" sz="2400" b="0" kern="1200">
                          <a:solidFill>
                            <a:schemeClr val="tx1"/>
                          </a:solidFill>
                          <a:effectLst/>
                          <a:latin typeface="Times New Roman" panose="02020603050405020304" pitchFamily="18" charset="0"/>
                          <a:ea typeface="+mn-ea"/>
                          <a:cs typeface="+mn-cs"/>
                        </a:rPr>
                        <a:t>Tỷ </a:t>
                      </a:r>
                      <a:r>
                        <a:rPr lang="vi-VN" sz="2400" b="0" kern="1200" dirty="0">
                          <a:solidFill>
                            <a:schemeClr val="tx1"/>
                          </a:solidFill>
                          <a:effectLst/>
                          <a:latin typeface="Times New Roman" panose="02020603050405020304" pitchFamily="18" charset="0"/>
                          <a:ea typeface="+mn-ea"/>
                          <a:cs typeface="+mn-cs"/>
                        </a:rPr>
                        <a:t>lệ thu gom rác khu vực nông thôn của tỉnh còn chuyển biến chậm, chỉ tăng nhẹ </a:t>
                      </a:r>
                      <a:r>
                        <a:rPr lang="vi-VN" sz="2400" b="0" kern="1200">
                          <a:solidFill>
                            <a:schemeClr val="tx1"/>
                          </a:solidFill>
                          <a:effectLst/>
                          <a:latin typeface="Times New Roman" panose="02020603050405020304" pitchFamily="18" charset="0"/>
                          <a:ea typeface="+mn-ea"/>
                          <a:cs typeface="+mn-cs"/>
                        </a:rPr>
                        <a:t>đạt 54,89% </a:t>
                      </a:r>
                      <a:r>
                        <a:rPr lang="vi-VN" sz="2400" b="0" kern="1200" dirty="0">
                          <a:solidFill>
                            <a:schemeClr val="tx1"/>
                          </a:solidFill>
                          <a:effectLst/>
                          <a:latin typeface="Times New Roman" panose="02020603050405020304" pitchFamily="18" charset="0"/>
                          <a:ea typeface="+mn-ea"/>
                          <a:cs typeface="+mn-cs"/>
                        </a:rPr>
                        <a:t>(so với năm 2022 là 52,48</a:t>
                      </a:r>
                      <a:r>
                        <a:rPr lang="vi-VN" sz="2400" b="0" kern="1200">
                          <a:solidFill>
                            <a:schemeClr val="tx1"/>
                          </a:solidFill>
                          <a:effectLst/>
                          <a:latin typeface="Times New Roman" panose="02020603050405020304" pitchFamily="18" charset="0"/>
                          <a:ea typeface="+mn-ea"/>
                          <a:cs typeface="+mn-cs"/>
                        </a:rPr>
                        <a:t>%). Tỷ </a:t>
                      </a:r>
                      <a:r>
                        <a:rPr lang="vi-VN" sz="2400" b="0" kern="1200" dirty="0">
                          <a:solidFill>
                            <a:schemeClr val="tx1"/>
                          </a:solidFill>
                          <a:effectLst/>
                          <a:latin typeface="Times New Roman" panose="02020603050405020304" pitchFamily="18" charset="0"/>
                          <a:ea typeface="+mn-ea"/>
                          <a:cs typeface="+mn-cs"/>
                        </a:rPr>
                        <a:t>lệ này chưa đạt yêu cầu </a:t>
                      </a:r>
                      <a:r>
                        <a:rPr lang="vi-VN" sz="2400" b="0" kern="1200">
                          <a:solidFill>
                            <a:schemeClr val="tx1"/>
                          </a:solidFill>
                          <a:effectLst/>
                          <a:latin typeface="Times New Roman" panose="02020603050405020304" pitchFamily="18" charset="0"/>
                          <a:ea typeface="+mn-ea"/>
                          <a:cs typeface="+mn-cs"/>
                        </a:rPr>
                        <a:t>theo Kế hoạch năm 2023 là </a:t>
                      </a:r>
                      <a:r>
                        <a:rPr lang="vi-VN" sz="2400" b="0" kern="1200" dirty="0">
                          <a:solidFill>
                            <a:schemeClr val="tx1"/>
                          </a:solidFill>
                          <a:effectLst/>
                          <a:latin typeface="Times New Roman" panose="02020603050405020304" pitchFamily="18" charset="0"/>
                          <a:ea typeface="+mn-ea"/>
                          <a:cs typeface="+mn-cs"/>
                        </a:rPr>
                        <a:t>61</a:t>
                      </a:r>
                      <a:r>
                        <a:rPr lang="vi-VN" sz="2400" b="0" kern="1200">
                          <a:solidFill>
                            <a:schemeClr val="tx1"/>
                          </a:solidFill>
                          <a:effectLst/>
                          <a:latin typeface="Times New Roman" panose="02020603050405020304" pitchFamily="18" charset="0"/>
                          <a:ea typeface="+mn-ea"/>
                          <a:cs typeface="+mn-cs"/>
                        </a:rPr>
                        <a:t>%</a:t>
                      </a:r>
                      <a:r>
                        <a:rPr lang="en-US" sz="2400" b="0" kern="1200">
                          <a:solidFill>
                            <a:schemeClr val="tx1"/>
                          </a:solidFill>
                          <a:effectLst/>
                          <a:latin typeface="Times New Roman" panose="02020603050405020304" pitchFamily="18" charset="0"/>
                          <a:ea typeface="+mn-ea"/>
                          <a:cs typeface="+mn-cs"/>
                        </a:rPr>
                        <a:t>.</a:t>
                      </a:r>
                    </a:p>
                    <a:p>
                      <a:pPr marL="457200" lvl="0" indent="-457200" algn="just" defTabSz="914400" rtl="0" eaLnBrk="1" latinLnBrk="0" hangingPunct="1">
                        <a:spcBef>
                          <a:spcPts val="600"/>
                        </a:spcBef>
                        <a:spcAft>
                          <a:spcPts val="600"/>
                        </a:spcAft>
                        <a:buFont typeface="+mj-lt"/>
                        <a:buAutoNum type="arabicPeriod" startAt="5"/>
                      </a:pPr>
                      <a:r>
                        <a:rPr lang="it-IT" sz="2400" b="0" kern="1200" spc="15">
                          <a:solidFill>
                            <a:schemeClr val="tx1"/>
                          </a:solidFill>
                          <a:effectLst/>
                          <a:latin typeface="Times New Roman" panose="02020603050405020304" pitchFamily="18" charset="0"/>
                          <a:ea typeface="+mn-ea"/>
                          <a:cs typeface="+mn-cs"/>
                        </a:rPr>
                        <a:t>Sản phẩm du lịch chưa phong phú, chất lượng chưa cao, chưa đáp ứng nhu cầu của du khách, nhất là thiếu các khu vui chơi, giải trí quy mô lớn, các loại hình dịch vụ - du lịch về đêm</a:t>
                      </a:r>
                    </a:p>
                    <a:p>
                      <a:pPr marL="457200" lvl="0" indent="-457200" algn="just" defTabSz="914400" rtl="0" eaLnBrk="1" latinLnBrk="0" hangingPunct="1">
                        <a:spcBef>
                          <a:spcPts val="600"/>
                        </a:spcBef>
                        <a:spcAft>
                          <a:spcPts val="600"/>
                        </a:spcAft>
                        <a:buFont typeface="+mj-lt"/>
                        <a:buAutoNum type="arabicPeriod" startAt="5"/>
                      </a:pPr>
                      <a:r>
                        <a:rPr lang="en-US" sz="2400" b="0" kern="1200" spc="15">
                          <a:solidFill>
                            <a:schemeClr val="tx1"/>
                          </a:solidFill>
                          <a:effectLst/>
                          <a:latin typeface="Times New Roman" panose="02020603050405020304" pitchFamily="18" charset="0"/>
                          <a:ea typeface="+mn-ea"/>
                          <a:cs typeface="+mn-cs"/>
                        </a:rPr>
                        <a:t>Vẫn còn một bộ phận cán bộ, công chức cấp xã làm việc thiếu chuyên nghiệp, trách nhiệm chưa cao trong thực thi công vụ</a:t>
                      </a:r>
                      <a:r>
                        <a:rPr lang="vi-VN" sz="2400" b="0" kern="1200" spc="15">
                          <a:solidFill>
                            <a:schemeClr val="tx1"/>
                          </a:solidFill>
                          <a:effectLst/>
                          <a:latin typeface="Times New Roman" panose="02020603050405020304" pitchFamily="18" charset="0"/>
                          <a:ea typeface="+mn-ea"/>
                          <a:cs typeface="+mn-cs"/>
                        </a:rPr>
                        <a:t>; </a:t>
                      </a:r>
                      <a:r>
                        <a:rPr lang="en-US" sz="2400" b="0" kern="1200" spc="15">
                          <a:solidFill>
                            <a:schemeClr val="tx1"/>
                          </a:solidFill>
                          <a:effectLst/>
                          <a:latin typeface="Times New Roman" panose="02020603050405020304" pitchFamily="18" charset="0"/>
                          <a:ea typeface="+mn-ea"/>
                          <a:cs typeface="+mn-cs"/>
                        </a:rPr>
                        <a:t>việc chấp hành kỷ luật, kỷ cương hành chính chưa thật sự nghiêm, còn sai sót</a:t>
                      </a:r>
                    </a:p>
                    <a:p>
                      <a:pPr marL="457200" lvl="0" indent="-457200" algn="just" defTabSz="914400" rtl="0" eaLnBrk="1" latinLnBrk="0" hangingPunct="1">
                        <a:spcBef>
                          <a:spcPts val="600"/>
                        </a:spcBef>
                        <a:spcAft>
                          <a:spcPts val="600"/>
                        </a:spcAft>
                        <a:buFont typeface="+mj-lt"/>
                        <a:buAutoNum type="arabicPeriod" startAt="5"/>
                      </a:pPr>
                      <a:r>
                        <a:rPr lang="en-US" sz="2400" b="0" kern="1200" spc="15">
                          <a:solidFill>
                            <a:schemeClr val="tx1"/>
                          </a:solidFill>
                          <a:effectLst/>
                          <a:latin typeface="Times New Roman" panose="02020603050405020304" pitchFamily="18" charset="0"/>
                          <a:ea typeface="+mn-ea"/>
                          <a:cs typeface="+mn-cs"/>
                        </a:rPr>
                        <a:t>Một số </a:t>
                      </a:r>
                      <a:r>
                        <a:rPr lang="vi-VN" sz="2400" b="0" kern="1200" spc="15">
                          <a:solidFill>
                            <a:schemeClr val="tx1"/>
                          </a:solidFill>
                          <a:effectLst/>
                          <a:latin typeface="Times New Roman" panose="02020603050405020304" pitchFamily="18" charset="0"/>
                          <a:ea typeface="+mn-ea"/>
                          <a:cs typeface="+mn-cs"/>
                        </a:rPr>
                        <a:t>x</a:t>
                      </a:r>
                      <a:r>
                        <a:rPr lang="en-US" sz="2400" b="0" kern="1200" spc="15">
                          <a:solidFill>
                            <a:schemeClr val="tx1"/>
                          </a:solidFill>
                          <a:effectLst/>
                          <a:latin typeface="Times New Roman" panose="02020603050405020304" pitchFamily="18" charset="0"/>
                          <a:ea typeface="+mn-ea"/>
                          <a:cs typeface="+mn-cs"/>
                        </a:rPr>
                        <a:t>ã niêm yết thủ tục hành chính chưa đầy đủ, chưa đúng quy định; giải quyết thủ tục hành chính một số nơi còn trễ hạn. </a:t>
                      </a:r>
                      <a:r>
                        <a:rPr lang="vi-VN" sz="2400" b="0" kern="1200" spc="15">
                          <a:solidFill>
                            <a:schemeClr val="tx1"/>
                          </a:solidFill>
                          <a:effectLst/>
                          <a:latin typeface="Times New Roman" panose="02020603050405020304" pitchFamily="18" charset="0"/>
                          <a:ea typeface="+mn-ea"/>
                          <a:cs typeface="+mn-cs"/>
                        </a:rPr>
                        <a:t>Việc triển khai công tác số hóa hồ sơ, giấy tờ, kết quả giải quyết thủ tục hành chính tại Bộ phận Một cửa cấp xã thực hiện còn chậm</a:t>
                      </a:r>
                      <a:endParaRPr lang="en-US" sz="2400" b="0" kern="1200" spc="15" dirty="0">
                        <a:solidFill>
                          <a:schemeClr val="tx1"/>
                        </a:solidFill>
                        <a:effectLst/>
                        <a:latin typeface="Times New Roman" panose="02020603050405020304" pitchFamily="18" charset="0"/>
                        <a:ea typeface="+mn-ea"/>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startAt="5"/>
                        <a:tabLst/>
                        <a:defRPr/>
                      </a:pPr>
                      <a:endParaRPr lang="en-US" sz="2400" b="0" kern="1200" spc="15"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7E85904C-0816-BCFE-A790-528F626BBCB7}"/>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D – TỒN TẠI, HẠN CHẾ (tt)</a:t>
            </a:r>
          </a:p>
        </p:txBody>
      </p:sp>
    </p:spTree>
    <p:extLst>
      <p:ext uri="{BB962C8B-B14F-4D97-AF65-F5344CB8AC3E}">
        <p14:creationId xmlns:p14="http://schemas.microsoft.com/office/powerpoint/2010/main" val="4292532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124D21E-909E-1450-16D0-117CABF0D840}"/>
              </a:ext>
            </a:extLst>
          </p:cNvPr>
          <p:cNvSpPr txBox="1"/>
          <p:nvPr/>
        </p:nvSpPr>
        <p:spPr>
          <a:xfrm>
            <a:off x="295588" y="842705"/>
            <a:ext cx="11600823" cy="5693866"/>
          </a:xfrm>
          <a:prstGeom prst="rect">
            <a:avLst/>
          </a:prstGeom>
          <a:noFill/>
        </p:spPr>
        <p:txBody>
          <a:bodyPr wrap="square" rtlCol="0">
            <a:spAutoFit/>
          </a:bodyPr>
          <a:lstStyle/>
          <a:p>
            <a:pPr lvl="1" indent="-457200" algn="just">
              <a:spcBef>
                <a:spcPts val="600"/>
              </a:spcBef>
              <a:buFont typeface="Wingdings" pitchFamily="2" charset="2"/>
              <a:buChar char="Ø"/>
              <a:defRPr/>
            </a:pPr>
            <a:r>
              <a:rPr lang="it-IT" sz="3200" b="1" i="1" dirty="0">
                <a:latin typeface="Times New Roman" panose="02020603050405020304" pitchFamily="18" charset="0"/>
                <a:cs typeface="Times New Roman" panose="02020603050405020304" pitchFamily="18" charset="0"/>
              </a:rPr>
              <a:t>Nguyên nhân của những tồn tại, hạn chế nêu trên</a:t>
            </a:r>
            <a:r>
              <a:rPr lang="it-IT" sz="3200" dirty="0">
                <a:latin typeface="Times New Roman" panose="02020603050405020304" pitchFamily="18" charset="0"/>
                <a:cs typeface="Times New Roman" panose="02020603050405020304" pitchFamily="18" charset="0"/>
              </a:rPr>
              <a:t> là do </a:t>
            </a:r>
            <a:endParaRPr lang="vi-VN" sz="3200" dirty="0">
              <a:latin typeface="Times New Roman" panose="02020603050405020304" pitchFamily="18" charset="0"/>
              <a:cs typeface="Times New Roman" panose="02020603050405020304" pitchFamily="18" charset="0"/>
            </a:endParaRPr>
          </a:p>
          <a:p>
            <a:pPr lvl="1" indent="-457200" algn="just">
              <a:spcBef>
                <a:spcPts val="600"/>
              </a:spcBef>
              <a:buFont typeface="Wingdings" pitchFamily="2" charset="2"/>
              <a:buChar char="Ø"/>
              <a:defRPr/>
            </a:pPr>
            <a:endParaRPr lang="it-IT" sz="3200" dirty="0">
              <a:latin typeface="Times New Roman" panose="02020603050405020304" pitchFamily="18" charset="0"/>
              <a:cs typeface="Times New Roman" panose="02020603050405020304" pitchFamily="18" charset="0"/>
            </a:endParaRPr>
          </a:p>
          <a:p>
            <a:pPr marL="457200" indent="-457200">
              <a:spcBef>
                <a:spcPts val="600"/>
              </a:spcBef>
              <a:spcAft>
                <a:spcPts val="600"/>
              </a:spcAft>
              <a:buFont typeface="+mj-lt"/>
              <a:buAutoNum type="arabicPeriod"/>
            </a:pPr>
            <a:r>
              <a:rPr lang="it-IT" sz="2400" dirty="0">
                <a:latin typeface="Times New Roman" panose="02020603050405020304" pitchFamily="18" charset="0"/>
                <a:cs typeface="Times New Roman" panose="02020603050405020304" pitchFamily="18" charset="0"/>
              </a:rPr>
              <a:t>Tình hình </a:t>
            </a:r>
            <a:r>
              <a:rPr lang="vi-VN" sz="2400" dirty="0">
                <a:latin typeface="Times New Roman" panose="02020603050405020304" pitchFamily="18" charset="0"/>
                <a:cs typeface="Times New Roman" panose="02020603050405020304" pitchFamily="18" charset="0"/>
              </a:rPr>
              <a:t>kinh tế thế giới còn nhiều khó khăn, một số quốc gia lớn có dấu hiệu suy thoái ảnh hưởng đến thương mại và sản xuất kinh doanh của các doanh nghiệp trong tỉnh</a:t>
            </a:r>
          </a:p>
          <a:p>
            <a:pPr marL="457200" indent="-457200">
              <a:spcBef>
                <a:spcPts val="600"/>
              </a:spcBef>
              <a:spcAft>
                <a:spcPts val="600"/>
              </a:spcAft>
              <a:buFont typeface="+mj-lt"/>
              <a:buAutoNum type="arabicPeriod"/>
            </a:pPr>
            <a:r>
              <a:rPr lang="vi-VN" sz="2400" dirty="0">
                <a:latin typeface="Times New Roman" panose="02020603050405020304" pitchFamily="18" charset="0"/>
                <a:cs typeface="Times New Roman" panose="02020603050405020304" pitchFamily="18" charset="0"/>
              </a:rPr>
              <a:t>Giá cả thức ăn gia súc tăng cao, nhưng chiều ngược lại giá sản phẩm chăn nuôi giảm</a:t>
            </a:r>
          </a:p>
          <a:p>
            <a:pPr marL="457200" indent="-457200">
              <a:spcBef>
                <a:spcPts val="600"/>
              </a:spcBef>
              <a:spcAft>
                <a:spcPts val="600"/>
              </a:spcAft>
              <a:buFont typeface="+mj-lt"/>
              <a:buAutoNum type="arabicPeriod"/>
            </a:pPr>
            <a:r>
              <a:rPr lang="vi-VN" sz="2400" dirty="0">
                <a:latin typeface="Times New Roman" panose="02020603050405020304" pitchFamily="18" charset="0"/>
                <a:cs typeface="Times New Roman" panose="02020603050405020304" pitchFamily="18" charset="0"/>
              </a:rPr>
              <a:t>Thị trường bất động sản trầm lắng</a:t>
            </a:r>
          </a:p>
          <a:p>
            <a:pPr marL="457200" indent="-457200">
              <a:spcBef>
                <a:spcPts val="600"/>
              </a:spcBef>
              <a:spcAft>
                <a:spcPts val="600"/>
              </a:spcAft>
              <a:buFont typeface="+mj-lt"/>
              <a:buAutoNum type="arabicPeriod"/>
            </a:pPr>
            <a:r>
              <a:rPr lang="vi-VN" sz="2400" dirty="0">
                <a:latin typeface="Times New Roman" panose="02020603050405020304" pitchFamily="18" charset="0"/>
                <a:cs typeface="Times New Roman" panose="02020603050405020304" pitchFamily="18" charset="0"/>
              </a:rPr>
              <a:t>Khó khăn về việc làm và thu nhập dẫn đến người tiêu dùng thắt chặt chi tiêu dẫn đến sức mua có xu hướng giảm so với cùng kỳ</a:t>
            </a:r>
          </a:p>
          <a:p>
            <a:pPr marL="457200" indent="-457200">
              <a:spcBef>
                <a:spcPts val="600"/>
              </a:spcBef>
              <a:spcAft>
                <a:spcPts val="600"/>
              </a:spcAft>
              <a:buFont typeface="+mj-lt"/>
              <a:buAutoNum type="arabicPeriod"/>
            </a:pPr>
            <a:r>
              <a:rPr lang="vi-VN" sz="2400" dirty="0">
                <a:latin typeface="Times New Roman" panose="02020603050405020304" pitchFamily="18" charset="0"/>
                <a:cs typeface="Times New Roman" panose="02020603050405020304" pitchFamily="18" charset="0"/>
              </a:rPr>
              <a:t>M</a:t>
            </a:r>
            <a:r>
              <a:rPr lang="it-IT" sz="2400" dirty="0">
                <a:latin typeface="Times New Roman" panose="02020603050405020304" pitchFamily="18" charset="0"/>
                <a:cs typeface="Times New Roman" panose="02020603050405020304" pitchFamily="18" charset="0"/>
              </a:rPr>
              <a:t>ột số </a:t>
            </a:r>
            <a:r>
              <a:rPr lang="vi-VN" sz="2400" dirty="0">
                <a:latin typeface="Times New Roman" panose="02020603050405020304" pitchFamily="18" charset="0"/>
                <a:cs typeface="Times New Roman" panose="02020603050405020304" pitchFamily="18" charset="0"/>
              </a:rPr>
              <a:t>cơ quan</a:t>
            </a:r>
            <a:r>
              <a:rPr lang="it-IT" sz="2400" dirty="0">
                <a:latin typeface="Times New Roman" panose="02020603050405020304" pitchFamily="18" charset="0"/>
                <a:cs typeface="Times New Roman" panose="02020603050405020304" pitchFamily="18" charset="0"/>
              </a:rPr>
              <a:t> và địa phương triển khai thực hiện nhiệm vụ được giao chưa đồng bộ, chặt chẽ; chỉ đạo xử lý một số vấn đề tồn tại chưa kịp thời, thiếu tập trung, kiên quyết</a:t>
            </a:r>
            <a:r>
              <a:rPr lang="it-IT" sz="2800" dirty="0">
                <a:latin typeface="Times New Roman" panose="02020603050405020304" pitchFamily="18" charset="0"/>
                <a:cs typeface="Times New Roman" panose="02020603050405020304" pitchFamily="18" charset="0"/>
              </a:rPr>
              <a:t>...</a:t>
            </a:r>
          </a:p>
          <a:p>
            <a:pPr marL="457200" indent="-457200">
              <a:spcBef>
                <a:spcPts val="600"/>
              </a:spcBef>
              <a:spcAft>
                <a:spcPts val="600"/>
              </a:spcAft>
              <a:buFont typeface="+mj-lt"/>
              <a:buAutoNum type="arabicPeriod"/>
            </a:pPr>
            <a:r>
              <a:rPr lang="it-IT" sz="2200" spc="-1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Trách nhiệm công vụ của một số bộ phận cán bộ, công chức, viên chức chưa cao, chưa toàn tâm toàn ý trong công việc.</a:t>
            </a:r>
          </a:p>
        </p:txBody>
      </p:sp>
      <p:sp>
        <p:nvSpPr>
          <p:cNvPr id="2" name="TextBox 1">
            <a:extLst>
              <a:ext uri="{FF2B5EF4-FFF2-40B4-BE49-F238E27FC236}">
                <a16:creationId xmlns:a16="http://schemas.microsoft.com/office/drawing/2014/main" id="{3C05F405-77A8-295C-5EC2-552D05A0E53C}"/>
              </a:ext>
            </a:extLst>
          </p:cNvPr>
          <p:cNvSpPr txBox="1"/>
          <p:nvPr/>
        </p:nvSpPr>
        <p:spPr>
          <a:xfrm>
            <a:off x="613955" y="278962"/>
            <a:ext cx="764920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D – TỒN TẠI, HẠN CHẾ (tt)</a:t>
            </a:r>
          </a:p>
        </p:txBody>
      </p:sp>
    </p:spTree>
    <p:extLst>
      <p:ext uri="{BB962C8B-B14F-4D97-AF65-F5344CB8AC3E}">
        <p14:creationId xmlns:p14="http://schemas.microsoft.com/office/powerpoint/2010/main" val="3397864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131519"/>
            <a:ext cx="5578677"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TRỌNG TÂM</a:t>
            </a:r>
          </a:p>
          <a:p>
            <a:pPr algn="ctr"/>
            <a:r>
              <a:rPr lang="en-US" sz="2800" b="1" spc="-10">
                <a:solidFill>
                  <a:srgbClr val="FF0000"/>
                </a:solidFill>
                <a:latin typeface="Times New Roman" panose="02020603050405020304" pitchFamily="18" charset="0"/>
                <a:cs typeface="Times New Roman" panose="02020603050405020304" pitchFamily="18" charset="0"/>
              </a:rPr>
              <a:t>3 THÁNG CUỐI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443346" y="1020601"/>
            <a:ext cx="11189120" cy="1938992"/>
          </a:xfrm>
          <a:prstGeom prst="rect">
            <a:avLst/>
          </a:prstGeom>
        </p:spPr>
        <p:txBody>
          <a:bodyPr wrap="square">
            <a:spAutoFit/>
          </a:bodyPr>
          <a:lstStyle/>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sở</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được</a:t>
            </a:r>
            <a:r>
              <a:rPr lang="en-US" sz="2000" dirty="0">
                <a:latin typeface="Times New Roman" pitchFamily="18" charset="0"/>
                <a:cs typeface="Times New Roman" pitchFamily="18" charset="0"/>
              </a:rPr>
              <a:t> 9 </a:t>
            </a:r>
            <a:r>
              <a:rPr lang="en-US" sz="2000" dirty="0" err="1">
                <a:latin typeface="Times New Roman" pitchFamily="18" charset="0"/>
                <a:cs typeface="Times New Roman" pitchFamily="18" charset="0"/>
              </a:rPr>
              <a:t>tháng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việc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soát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chỉ</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tiêu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vụ</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còn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lĩnh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quý</a:t>
            </a:r>
            <a:r>
              <a:rPr lang="en-US" sz="2000" dirty="0">
                <a:latin typeface="Times New Roman" pitchFamily="18" charset="0"/>
                <a:cs typeface="Times New Roman" pitchFamily="18" charset="0"/>
              </a:rPr>
              <a:t> IV </a:t>
            </a:r>
            <a:r>
              <a:rPr lang="en-US" sz="2000" dirty="0" err="1">
                <a:latin typeface="Times New Roman" pitchFamily="18" charset="0"/>
                <a:cs typeface="Times New Roman" pitchFamily="18" charset="0"/>
              </a:rPr>
              <a:t>rất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nặng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đòi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hỏi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cấp các </a:t>
            </a:r>
            <a:r>
              <a:rPr lang="en-US" sz="2000" dirty="0" err="1">
                <a:latin typeface="Times New Roman" pitchFamily="18" charset="0"/>
                <a:cs typeface="Times New Roman" pitchFamily="18" charset="0"/>
              </a:rPr>
              <a:t>ngành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duy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nỗ</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còn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năm</a:t>
            </a:r>
            <a:r>
              <a:rPr lang="en-US" sz="2000" dirty="0">
                <a:latin typeface="Times New Roman" pitchFamily="18" charset="0"/>
                <a:cs typeface="Times New Roman" pitchFamily="18" charset="0"/>
              </a:rPr>
              <a:t> 2023,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trung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chỉ</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chỉ</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tiêu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a:t>
            </a:r>
            <a:r>
              <a:rPr lang="en-US" sz="2000" dirty="0">
                <a:latin typeface="Times New Roman" pitchFamily="18" charset="0"/>
                <a:cs typeface="Times New Roman" pitchFamily="18" charset="0"/>
              </a:rPr>
              <a:t> 9 </a:t>
            </a:r>
            <a:r>
              <a:rPr lang="en-US" sz="2000" dirty="0" err="1">
                <a:latin typeface="Times New Roman" pitchFamily="18" charset="0"/>
                <a:cs typeface="Times New Roman" pitchFamily="18" charset="0"/>
              </a:rPr>
              <a:t>tháng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thấp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đạt</a:t>
            </a:r>
            <a:r>
              <a:rPr lang="en-US" sz="2000" dirty="0">
                <a:latin typeface="Times New Roman" pitchFamily="18" charset="0"/>
                <a:cs typeface="Times New Roman" pitchFamily="18" charset="0"/>
              </a:rPr>
              <a:t> do </a:t>
            </a:r>
            <a:r>
              <a:rPr lang="en-US" sz="2000" dirty="0" err="1">
                <a:latin typeface="Times New Roman" pitchFamily="18" charset="0"/>
                <a:cs typeface="Times New Roman" pitchFamily="18" charset="0"/>
              </a:rPr>
              <a:t>HĐND</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tỉnh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giao</a:t>
            </a:r>
            <a:r>
              <a:rPr lang="en-US" sz="2000" dirty="0">
                <a:latin typeface="Times New Roman" pitchFamily="18" charset="0"/>
                <a:cs typeface="Times New Roman" pitchFamily="18" charset="0"/>
              </a:rPr>
              <a:t> (Thu </a:t>
            </a:r>
            <a:r>
              <a:rPr lang="en-US" sz="2000" dirty="0" err="1">
                <a:latin typeface="Times New Roman" pitchFamily="18" charset="0"/>
                <a:cs typeface="Times New Roman" pitchFamily="18" charset="0"/>
              </a:rPr>
              <a:t>ngân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chỉ</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xuất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giá</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trị</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thêm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nghiệp</a:t>
            </a:r>
            <a:r>
              <a:rPr lang="en-US" sz="2000" dirty="0">
                <a:latin typeface="Times New Roman" pitchFamily="18" charset="0"/>
                <a:cs typeface="Times New Roman" pitchFamily="18" charset="0"/>
              </a:rPr>
              <a:t>,..)</a:t>
            </a:r>
          </a:p>
          <a:p>
            <a:pPr algn="just"/>
            <a:r>
              <a:rPr lang="en-US" sz="2000" dirty="0">
                <a:latin typeface="Times New Roman" pitchFamily="18" charset="0"/>
                <a:cs typeface="Times New Roman" pitchFamily="18" charset="0"/>
              </a:rPr>
              <a:t>- D</a:t>
            </a:r>
            <a:r>
              <a:rPr lang="vi-VN" sz="2000" dirty="0">
                <a:latin typeface="Times New Roman" pitchFamily="18" charset="0"/>
                <a:cs typeface="Times New Roman" pitchFamily="18" charset="0"/>
              </a:rPr>
              <a:t>ự báo số liệu GRDP ước tính cả năm 2023 như sau:</a:t>
            </a:r>
            <a:endParaRPr lang="en-US" sz="2000" dirty="0">
              <a:latin typeface="Times New Roman" pitchFamily="18" charset="0"/>
              <a:cs typeface="Times New Roman" pitchFamily="18" charset="0"/>
            </a:endParaRPr>
          </a:p>
        </p:txBody>
      </p:sp>
      <p:graphicFrame>
        <p:nvGraphicFramePr>
          <p:cNvPr id="5" name="Table 5">
            <a:extLst>
              <a:ext uri="{FF2B5EF4-FFF2-40B4-BE49-F238E27FC236}">
                <a16:creationId xmlns:a16="http://schemas.microsoft.com/office/drawing/2014/main" id="{28733D81-182C-47B5-4BF7-9C78094D2AE1}"/>
              </a:ext>
            </a:extLst>
          </p:cNvPr>
          <p:cNvGraphicFramePr>
            <a:graphicFrameLocks noGrp="1"/>
          </p:cNvGraphicFramePr>
          <p:nvPr>
            <p:extLst>
              <p:ext uri="{D42A27DB-BD31-4B8C-83A1-F6EECF244321}">
                <p14:modId xmlns:p14="http://schemas.microsoft.com/office/powerpoint/2010/main" val="2729735762"/>
              </p:ext>
            </p:extLst>
          </p:nvPr>
        </p:nvGraphicFramePr>
        <p:xfrm>
          <a:off x="420841" y="2926937"/>
          <a:ext cx="11374080" cy="3859905"/>
        </p:xfrm>
        <a:graphic>
          <a:graphicData uri="http://schemas.openxmlformats.org/drawingml/2006/table">
            <a:tbl>
              <a:tblPr firstRow="1" bandRow="1">
                <a:tableStyleId>{5C22544A-7EE6-4342-B048-85BDC9FD1C3A}</a:tableStyleId>
              </a:tblPr>
              <a:tblGrid>
                <a:gridCol w="678117">
                  <a:extLst>
                    <a:ext uri="{9D8B030D-6E8A-4147-A177-3AD203B41FA5}">
                      <a16:colId xmlns:a16="http://schemas.microsoft.com/office/drawing/2014/main" val="432188666"/>
                    </a:ext>
                  </a:extLst>
                </a:gridCol>
                <a:gridCol w="3287777">
                  <a:extLst>
                    <a:ext uri="{9D8B030D-6E8A-4147-A177-3AD203B41FA5}">
                      <a16:colId xmlns:a16="http://schemas.microsoft.com/office/drawing/2014/main" val="1077514684"/>
                    </a:ext>
                  </a:extLst>
                </a:gridCol>
                <a:gridCol w="1073791">
                  <a:extLst>
                    <a:ext uri="{9D8B030D-6E8A-4147-A177-3AD203B41FA5}">
                      <a16:colId xmlns:a16="http://schemas.microsoft.com/office/drawing/2014/main" val="1886250449"/>
                    </a:ext>
                  </a:extLst>
                </a:gridCol>
                <a:gridCol w="806050">
                  <a:extLst>
                    <a:ext uri="{9D8B030D-6E8A-4147-A177-3AD203B41FA5}">
                      <a16:colId xmlns:a16="http://schemas.microsoft.com/office/drawing/2014/main" val="2548824704"/>
                    </a:ext>
                  </a:extLst>
                </a:gridCol>
                <a:gridCol w="813732">
                  <a:extLst>
                    <a:ext uri="{9D8B030D-6E8A-4147-A177-3AD203B41FA5}">
                      <a16:colId xmlns:a16="http://schemas.microsoft.com/office/drawing/2014/main" val="3054085748"/>
                    </a:ext>
                  </a:extLst>
                </a:gridCol>
                <a:gridCol w="973123">
                  <a:extLst>
                    <a:ext uri="{9D8B030D-6E8A-4147-A177-3AD203B41FA5}">
                      <a16:colId xmlns:a16="http://schemas.microsoft.com/office/drawing/2014/main" val="3838457929"/>
                    </a:ext>
                  </a:extLst>
                </a:gridCol>
                <a:gridCol w="939567">
                  <a:extLst>
                    <a:ext uri="{9D8B030D-6E8A-4147-A177-3AD203B41FA5}">
                      <a16:colId xmlns:a16="http://schemas.microsoft.com/office/drawing/2014/main" val="1660732415"/>
                    </a:ext>
                  </a:extLst>
                </a:gridCol>
                <a:gridCol w="1023457">
                  <a:extLst>
                    <a:ext uri="{9D8B030D-6E8A-4147-A177-3AD203B41FA5}">
                      <a16:colId xmlns:a16="http://schemas.microsoft.com/office/drawing/2014/main" val="620645576"/>
                    </a:ext>
                  </a:extLst>
                </a:gridCol>
                <a:gridCol w="838899">
                  <a:extLst>
                    <a:ext uri="{9D8B030D-6E8A-4147-A177-3AD203B41FA5}">
                      <a16:colId xmlns:a16="http://schemas.microsoft.com/office/drawing/2014/main" val="1829097761"/>
                    </a:ext>
                  </a:extLst>
                </a:gridCol>
                <a:gridCol w="939567">
                  <a:extLst>
                    <a:ext uri="{9D8B030D-6E8A-4147-A177-3AD203B41FA5}">
                      <a16:colId xmlns:a16="http://schemas.microsoft.com/office/drawing/2014/main" val="2096587848"/>
                    </a:ext>
                  </a:extLst>
                </a:gridCol>
              </a:tblGrid>
              <a:tr h="354705">
                <a:tc rowSpan="2">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p>
                      <a:pPr algn="ctr"/>
                      <a:r>
                        <a:rPr lang="en-US" sz="1600" dirty="0" err="1">
                          <a:solidFill>
                            <a:schemeClr val="tx1"/>
                          </a:solidFill>
                          <a:latin typeface="Times New Roman" panose="02020603050405020304" pitchFamily="18" charset="0"/>
                          <a:cs typeface="Times New Roman" panose="02020603050405020304" pitchFamily="18" charset="0"/>
                        </a:rPr>
                        <a:t>STT</a:t>
                      </a:r>
                      <a:endParaRPr lang="vi-VN"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lang="en-US" sz="1600" dirty="0">
                        <a:solidFill>
                          <a:schemeClr val="tx1"/>
                        </a:solidFill>
                        <a:latin typeface="Times New Roman" panose="02020603050405020304" pitchFamily="18" charset="0"/>
                        <a:cs typeface="Times New Roman" panose="02020603050405020304" pitchFamily="18" charset="0"/>
                      </a:endParaRPr>
                    </a:p>
                    <a:p>
                      <a:pPr algn="ctr"/>
                      <a:r>
                        <a:rPr lang="en-US" sz="1600" dirty="0" err="1">
                          <a:solidFill>
                            <a:schemeClr val="tx1"/>
                          </a:solidFill>
                          <a:latin typeface="Times New Roman" panose="02020603050405020304" pitchFamily="18" charset="0"/>
                          <a:cs typeface="Times New Roman" panose="02020603050405020304" pitchFamily="18" charset="0"/>
                        </a:rPr>
                        <a:t>Khu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vực</a:t>
                      </a:r>
                      <a:endParaRPr lang="vi-VN"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lang="en-US" sz="1600">
                        <a:solidFill>
                          <a:schemeClr val="tx1"/>
                        </a:solidFill>
                        <a:latin typeface="Times New Roman" panose="02020603050405020304" pitchFamily="18" charset="0"/>
                        <a:cs typeface="Times New Roman" panose="02020603050405020304" pitchFamily="18" charset="0"/>
                      </a:endParaRPr>
                    </a:p>
                    <a:p>
                      <a:pPr algn="ctr"/>
                      <a:r>
                        <a:rPr lang="en-US" sz="1600">
                          <a:solidFill>
                            <a:schemeClr val="tx1"/>
                          </a:solidFill>
                          <a:latin typeface="Times New Roman" panose="02020603050405020304" pitchFamily="18" charset="0"/>
                          <a:cs typeface="Times New Roman" panose="02020603050405020304" pitchFamily="18" charset="0"/>
                        </a:rPr>
                        <a:t>Kế hoạch 2023</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7">
                  <a:txBody>
                    <a:bodyPr/>
                    <a:lstStyle/>
                    <a:p>
                      <a:pPr algn="ctr"/>
                      <a:r>
                        <a:rPr lang="en-US" sz="1600" dirty="0" err="1">
                          <a:solidFill>
                            <a:schemeClr val="tx1"/>
                          </a:solidFill>
                          <a:latin typeface="Times New Roman" panose="02020603050405020304" pitchFamily="18" charset="0"/>
                          <a:cs typeface="Times New Roman" panose="02020603050405020304" pitchFamily="18" charset="0"/>
                        </a:rPr>
                        <a:t>Kịch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bản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tăng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trưởng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năm</a:t>
                      </a:r>
                      <a:r>
                        <a:rPr lang="en-US" sz="1600" dirty="0">
                          <a:solidFill>
                            <a:schemeClr val="tx1"/>
                          </a:solidFill>
                          <a:latin typeface="Times New Roman" panose="02020603050405020304" pitchFamily="18" charset="0"/>
                          <a:cs typeface="Times New Roman" panose="02020603050405020304" pitchFamily="18" charset="0"/>
                        </a:rPr>
                        <a:t> 2023</a:t>
                      </a:r>
                      <a:endParaRPr lang="vi-VN"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37549658"/>
                  </a:ext>
                </a:extLst>
              </a:tr>
              <a:tr h="659293">
                <a:tc vMerge="1">
                  <a:txBody>
                    <a:bodyPr/>
                    <a:lstStyle/>
                    <a:p>
                      <a:pPr algn="ctr"/>
                      <a:endParaRPr lang="vi-VN" sz="1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vi-VN" sz="1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vi-VN"/>
                    </a:p>
                  </a:txBody>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Quý I</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Quý II</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6 tháng</a:t>
                      </a:r>
                    </a:p>
                    <a:p>
                      <a:pPr algn="ctr"/>
                      <a:r>
                        <a:rPr lang="en-US" sz="1600" b="1">
                          <a:solidFill>
                            <a:schemeClr val="tx1"/>
                          </a:solidFill>
                          <a:latin typeface="Times New Roman" panose="02020603050405020304" pitchFamily="18" charset="0"/>
                          <a:cs typeface="Times New Roman" panose="02020603050405020304" pitchFamily="18" charset="0"/>
                        </a:rPr>
                        <a:t>đầu năm</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err="1">
                          <a:solidFill>
                            <a:schemeClr val="tx1"/>
                          </a:solidFill>
                          <a:latin typeface="Times New Roman" panose="02020603050405020304" pitchFamily="18" charset="0"/>
                          <a:cs typeface="Times New Roman" panose="02020603050405020304" pitchFamily="18" charset="0"/>
                        </a:rPr>
                        <a:t>Quý</a:t>
                      </a:r>
                      <a:r>
                        <a:rPr lang="en-US" sz="1600" b="1" dirty="0">
                          <a:solidFill>
                            <a:schemeClr val="tx1"/>
                          </a:solidFill>
                          <a:latin typeface="Times New Roman" panose="02020603050405020304" pitchFamily="18" charset="0"/>
                          <a:cs typeface="Times New Roman" panose="02020603050405020304" pitchFamily="18" charset="0"/>
                        </a:rPr>
                        <a:t> III</a:t>
                      </a:r>
                      <a:endParaRPr lang="vi-VN" sz="1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9 tháng năm 2023</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err="1">
                          <a:solidFill>
                            <a:schemeClr val="tx1"/>
                          </a:solidFill>
                          <a:latin typeface="Times New Roman" panose="02020603050405020304" pitchFamily="18" charset="0"/>
                          <a:cs typeface="Times New Roman" panose="02020603050405020304" pitchFamily="18" charset="0"/>
                        </a:rPr>
                        <a:t>Quý</a:t>
                      </a:r>
                      <a:r>
                        <a:rPr lang="en-US" sz="1600" b="1" dirty="0">
                          <a:solidFill>
                            <a:schemeClr val="tx1"/>
                          </a:solidFill>
                          <a:latin typeface="Times New Roman" panose="02020603050405020304" pitchFamily="18" charset="0"/>
                          <a:cs typeface="Times New Roman" panose="02020603050405020304" pitchFamily="18" charset="0"/>
                        </a:rPr>
                        <a:t> IV</a:t>
                      </a:r>
                      <a:endParaRPr lang="vi-VN" sz="1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Dự kiến cả năm 2023</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0684210"/>
                  </a:ext>
                </a:extLst>
              </a:tr>
              <a:tr h="288954">
                <a:tc>
                  <a:txBody>
                    <a:bodyPr/>
                    <a:lstStyle/>
                    <a:p>
                      <a:pPr algn="ctr"/>
                      <a:r>
                        <a:rPr lang="en-US" sz="1600" b="0" dirty="0">
                          <a:solidFill>
                            <a:srgbClr val="6C0000"/>
                          </a:solidFill>
                          <a:latin typeface="Times New Roman" panose="02020603050405020304" pitchFamily="18" charset="0"/>
                          <a:cs typeface="Times New Roman" panose="02020603050405020304" pitchFamily="18" charset="0"/>
                        </a:rPr>
                        <a:t>1</a:t>
                      </a:r>
                      <a:endParaRPr lang="vi-VN" sz="1600" b="0" dirty="0">
                        <a:solidFill>
                          <a:srgbClr val="6C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rgbClr val="6C0000"/>
                          </a:solidFill>
                          <a:latin typeface="Times New Roman" panose="02020603050405020304" pitchFamily="18" charset="0"/>
                          <a:cs typeface="Times New Roman" panose="02020603050405020304" pitchFamily="18" charset="0"/>
                        </a:rPr>
                        <a:t>2</a:t>
                      </a:r>
                      <a:endParaRPr lang="vi-VN" sz="1600" b="0" dirty="0">
                        <a:solidFill>
                          <a:srgbClr val="6C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rgbClr val="6C0000"/>
                          </a:solidFill>
                          <a:latin typeface="Times New Roman" panose="02020603050405020304" pitchFamily="18" charset="0"/>
                          <a:cs typeface="Times New Roman" panose="02020603050405020304" pitchFamily="18" charset="0"/>
                        </a:rPr>
                        <a:t>3</a:t>
                      </a:r>
                      <a:endParaRPr lang="vi-VN" sz="1600" b="0" dirty="0">
                        <a:solidFill>
                          <a:srgbClr val="6C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rgbClr val="6C0000"/>
                          </a:solidFill>
                          <a:latin typeface="Times New Roman" panose="02020603050405020304" pitchFamily="18" charset="0"/>
                          <a:cs typeface="Times New Roman" panose="02020603050405020304" pitchFamily="18" charset="0"/>
                        </a:rPr>
                        <a:t>4</a:t>
                      </a:r>
                      <a:endParaRPr lang="vi-VN" sz="1600" b="0" dirty="0">
                        <a:solidFill>
                          <a:srgbClr val="6C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rgbClr val="6C0000"/>
                          </a:solidFill>
                          <a:latin typeface="Times New Roman" panose="02020603050405020304" pitchFamily="18" charset="0"/>
                          <a:cs typeface="Times New Roman" panose="02020603050405020304" pitchFamily="18" charset="0"/>
                        </a:rPr>
                        <a:t>5</a:t>
                      </a:r>
                      <a:endParaRPr lang="vi-VN" sz="1600" b="0" dirty="0">
                        <a:solidFill>
                          <a:srgbClr val="6C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rgbClr val="6C0000"/>
                          </a:solidFill>
                          <a:latin typeface="Times New Roman" panose="02020603050405020304" pitchFamily="18" charset="0"/>
                          <a:cs typeface="Times New Roman" panose="02020603050405020304" pitchFamily="18" charset="0"/>
                        </a:rPr>
                        <a:t>6</a:t>
                      </a:r>
                      <a:endParaRPr lang="vi-VN" sz="1600" b="0" dirty="0">
                        <a:solidFill>
                          <a:srgbClr val="6C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rgbClr val="6C0000"/>
                          </a:solidFill>
                          <a:latin typeface="Times New Roman" panose="02020603050405020304" pitchFamily="18" charset="0"/>
                          <a:cs typeface="Times New Roman" panose="02020603050405020304" pitchFamily="18" charset="0"/>
                        </a:rPr>
                        <a:t>7</a:t>
                      </a:r>
                      <a:endParaRPr lang="vi-VN" sz="1600" b="0" dirty="0">
                        <a:solidFill>
                          <a:srgbClr val="6C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0" dirty="0">
                          <a:solidFill>
                            <a:srgbClr val="6C0000"/>
                          </a:solidFill>
                          <a:latin typeface="Times New Roman" panose="02020603050405020304" pitchFamily="18" charset="0"/>
                          <a:cs typeface="Times New Roman" panose="02020603050405020304" pitchFamily="18" charset="0"/>
                        </a:rPr>
                        <a:t>8</a:t>
                      </a:r>
                      <a:endParaRPr lang="vi-VN" sz="1600" b="0" dirty="0">
                        <a:solidFill>
                          <a:srgbClr val="6C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dirty="0">
                          <a:solidFill>
                            <a:srgbClr val="6C0000"/>
                          </a:solidFill>
                          <a:effectLst/>
                          <a:latin typeface="Times New Roman"/>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dirty="0">
                          <a:solidFill>
                            <a:srgbClr val="6C0000"/>
                          </a:solidFill>
                          <a:effectLst/>
                          <a:latin typeface="Times New Roman"/>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8954">
                <a:tc>
                  <a:txBody>
                    <a:bodyPr/>
                    <a:lstStyle/>
                    <a:p>
                      <a:pPr algn="ct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TỐC ĐỘ TĂNG GRDP (%)</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7,0 – 7,5</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5,61</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6,97</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Times New Roman" panose="02020603050405020304" pitchFamily="18" charset="0"/>
                          <a:cs typeface="Times New Roman" panose="02020603050405020304" pitchFamily="18" charset="0"/>
                        </a:rPr>
                        <a:t>6,35</a:t>
                      </a:r>
                      <a:endParaRPr lang="vi-VN" sz="1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solidFill>
                            <a:schemeClr val="tx1"/>
                          </a:solidFill>
                          <a:latin typeface="Times New Roman" panose="02020603050405020304" pitchFamily="18" charset="0"/>
                          <a:cs typeface="Times New Roman" panose="02020603050405020304" pitchFamily="18" charset="0"/>
                        </a:rPr>
                        <a:t>7,88</a:t>
                      </a:r>
                      <a:endParaRPr lang="vi-VN" sz="1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chemeClr val="tx1"/>
                          </a:solidFill>
                          <a:latin typeface="Times New Roman" panose="02020603050405020304" pitchFamily="18" charset="0"/>
                          <a:cs typeface="Times New Roman" panose="02020603050405020304" pitchFamily="18" charset="0"/>
                        </a:rPr>
                        <a:t>6,92</a:t>
                      </a:r>
                      <a:endParaRPr lang="vi-VN" sz="16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1" i="0" u="none" strike="noStrike">
                          <a:solidFill>
                            <a:srgbClr val="FF0000"/>
                          </a:solidFill>
                          <a:effectLst/>
                          <a:latin typeface="Times New Roman"/>
                        </a:rPr>
                        <a:t>7,94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1" i="0" u="none" strike="noStrike" dirty="0">
                          <a:solidFill>
                            <a:srgbClr val="FF0000"/>
                          </a:solidFill>
                          <a:effectLst/>
                          <a:latin typeface="Times New Roman"/>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716994"/>
                  </a:ext>
                </a:extLst>
              </a:tr>
              <a:tr h="310157">
                <a:tc>
                  <a:txBody>
                    <a:bodyPr/>
                    <a:lstStyle/>
                    <a:p>
                      <a:pPr algn="ctr"/>
                      <a:r>
                        <a:rPr lang="en-US" sz="1600">
                          <a:solidFill>
                            <a:schemeClr val="tx1"/>
                          </a:solidFill>
                          <a:latin typeface="Times New Roman" panose="02020603050405020304" pitchFamily="18" charset="0"/>
                          <a:cs typeface="Times New Roman" panose="02020603050405020304" pitchFamily="18" charset="0"/>
                        </a:rPr>
                        <a:t>1</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a:solidFill>
                            <a:schemeClr val="tx1"/>
                          </a:solidFill>
                          <a:latin typeface="Times New Roman" panose="02020603050405020304" pitchFamily="18" charset="0"/>
                          <a:cs typeface="Times New Roman" panose="02020603050405020304" pitchFamily="18" charset="0"/>
                        </a:rPr>
                        <a:t>Nông, lâm nghiệp và thủy sản</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3,0 – 3,2</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3,48</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3,14</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3,27</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2,81</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3,25</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2,93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3,18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130223"/>
                  </a:ext>
                </a:extLst>
              </a:tr>
              <a:tr h="310157">
                <a:tc>
                  <a:txBody>
                    <a:bodyPr/>
                    <a:lstStyle/>
                    <a:p>
                      <a:pPr algn="ctr"/>
                      <a:r>
                        <a:rPr lang="en-US" sz="1600">
                          <a:solidFill>
                            <a:schemeClr val="tx1"/>
                          </a:solidFill>
                          <a:latin typeface="Times New Roman" panose="02020603050405020304" pitchFamily="18" charset="0"/>
                          <a:cs typeface="Times New Roman" panose="02020603050405020304" pitchFamily="18" charset="0"/>
                        </a:rPr>
                        <a:t>2</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a:solidFill>
                            <a:schemeClr val="tx1"/>
                          </a:solidFill>
                          <a:latin typeface="Times New Roman" panose="02020603050405020304" pitchFamily="18" charset="0"/>
                          <a:cs typeface="Times New Roman" panose="02020603050405020304" pitchFamily="18" charset="0"/>
                        </a:rPr>
                        <a:t>Công nghiệp và Xây dựng</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9,0 – 9,5</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6,85</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8,85</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7,91</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13,06</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9,57</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11,24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10,08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8894866"/>
                  </a:ext>
                </a:extLst>
              </a:tr>
              <a:tr h="310157">
                <a:tc>
                  <a:txBody>
                    <a:bodyPr/>
                    <a:lstStyle/>
                    <a:p>
                      <a:pPr algn="ct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i="1">
                          <a:solidFill>
                            <a:schemeClr val="tx1"/>
                          </a:solidFill>
                          <a:latin typeface="Times New Roman" panose="02020603050405020304" pitchFamily="18" charset="0"/>
                          <a:cs typeface="Times New Roman" panose="02020603050405020304" pitchFamily="18" charset="0"/>
                        </a:rPr>
                        <a:t>     - Công nghiệp</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9,5 – 9,7</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7,32</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- 0,28</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3,49</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7,35</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4,68</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6,07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5,05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8717"/>
                  </a:ext>
                </a:extLst>
              </a:tr>
              <a:tr h="310157">
                <a:tc>
                  <a:txBody>
                    <a:bodyPr/>
                    <a:lstStyle/>
                    <a:p>
                      <a:pPr algn="ct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i="1">
                          <a:solidFill>
                            <a:schemeClr val="tx1"/>
                          </a:solidFill>
                          <a:latin typeface="Times New Roman" panose="02020603050405020304" pitchFamily="18" charset="0"/>
                          <a:cs typeface="Times New Roman" panose="02020603050405020304" pitchFamily="18" charset="0"/>
                        </a:rPr>
                        <a:t>     - Xây dựng</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8,0 – 9,1</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600" i="1" dirty="0">
                          <a:solidFill>
                            <a:schemeClr val="tx1"/>
                          </a:solidFill>
                          <a:latin typeface="Times New Roman" panose="02020603050405020304" pitchFamily="18" charset="0"/>
                          <a:cs typeface="Times New Roman" panose="02020603050405020304" pitchFamily="18" charset="0"/>
                        </a:rPr>
                        <a:t>5,37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28,89</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600" i="1">
                          <a:solidFill>
                            <a:schemeClr val="tx1"/>
                          </a:solidFill>
                          <a:latin typeface="Times New Roman" panose="02020603050405020304" pitchFamily="18" charset="0"/>
                          <a:cs typeface="Times New Roman" panose="02020603050405020304" pitchFamily="18" charset="0"/>
                        </a:rPr>
                        <a:t>19,34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a:solidFill>
                            <a:schemeClr val="tx1"/>
                          </a:solidFill>
                          <a:latin typeface="Times New Roman" panose="02020603050405020304" pitchFamily="18" charset="0"/>
                          <a:cs typeface="Times New Roman" panose="02020603050405020304" pitchFamily="18" charset="0"/>
                        </a:rPr>
                        <a:t>24,92</a:t>
                      </a:r>
                      <a:endParaRPr lang="vi-VN" sz="1600" i="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i="1" dirty="0">
                          <a:solidFill>
                            <a:schemeClr val="tx1"/>
                          </a:solidFill>
                          <a:latin typeface="Times New Roman" panose="02020603050405020304" pitchFamily="18" charset="0"/>
                          <a:cs typeface="Times New Roman" panose="02020603050405020304" pitchFamily="18" charset="0"/>
                        </a:rPr>
                        <a:t>21,22</a:t>
                      </a:r>
                      <a:endParaRPr lang="vi-VN" sz="16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18,35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20,11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445340"/>
                  </a:ext>
                </a:extLst>
              </a:tr>
              <a:tr h="310157">
                <a:tc>
                  <a:txBody>
                    <a:bodyPr/>
                    <a:lstStyle/>
                    <a:p>
                      <a:pPr algn="ctr"/>
                      <a:r>
                        <a:rPr lang="en-US" sz="1600">
                          <a:solidFill>
                            <a:schemeClr val="tx1"/>
                          </a:solidFill>
                          <a:latin typeface="Times New Roman" panose="02020603050405020304" pitchFamily="18" charset="0"/>
                          <a:cs typeface="Times New Roman" panose="02020603050405020304" pitchFamily="18" charset="0"/>
                        </a:rPr>
                        <a:t>3</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a:solidFill>
                            <a:schemeClr val="tx1"/>
                          </a:solidFill>
                          <a:latin typeface="Times New Roman" panose="02020603050405020304" pitchFamily="18" charset="0"/>
                          <a:cs typeface="Times New Roman" panose="02020603050405020304" pitchFamily="18" charset="0"/>
                        </a:rPr>
                        <a:t>Dịch vụ</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7,9 – 8,7</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6,01</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8,81</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7,44</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8,00</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7,69</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8,16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7,82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875280"/>
                  </a:ext>
                </a:extLst>
              </a:tr>
              <a:tr h="310157">
                <a:tc>
                  <a:txBody>
                    <a:bodyPr/>
                    <a:lstStyle/>
                    <a:p>
                      <a:pPr algn="ctr"/>
                      <a:r>
                        <a:rPr lang="en-US" sz="1600">
                          <a:solidFill>
                            <a:schemeClr val="tx1"/>
                          </a:solidFill>
                          <a:latin typeface="Times New Roman" panose="02020603050405020304" pitchFamily="18" charset="0"/>
                          <a:cs typeface="Times New Roman" panose="02020603050405020304" pitchFamily="18" charset="0"/>
                        </a:rPr>
                        <a:t>4</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a:solidFill>
                            <a:schemeClr val="tx1"/>
                          </a:solidFill>
                          <a:latin typeface="Times New Roman" panose="02020603050405020304" pitchFamily="18" charset="0"/>
                          <a:cs typeface="Times New Roman" panose="02020603050405020304" pitchFamily="18" charset="0"/>
                        </a:rPr>
                        <a:t>Thuế sản phẩm trừ trợ cấp sản phẩm</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9</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4,23</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5,39</a:t>
                      </a:r>
                      <a:endParaRPr lang="vi-VN"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Times New Roman" panose="02020603050405020304" pitchFamily="18" charset="0"/>
                          <a:cs typeface="Times New Roman" panose="02020603050405020304" pitchFamily="18" charset="0"/>
                        </a:rPr>
                        <a:t>4,82</a:t>
                      </a:r>
                      <a:endParaRPr lang="vi-VN"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7,65</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solidFill>
                            <a:schemeClr val="tx1"/>
                          </a:solidFill>
                          <a:latin typeface="Times New Roman" panose="02020603050405020304" pitchFamily="18" charset="0"/>
                          <a:cs typeface="Times New Roman" panose="02020603050405020304" pitchFamily="18" charset="0"/>
                        </a:rPr>
                        <a:t>5,97</a:t>
                      </a:r>
                      <a:endParaRPr lang="vi-VN" sz="1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a:solidFill>
                            <a:srgbClr val="000000"/>
                          </a:solidFill>
                          <a:effectLst/>
                          <a:latin typeface="Times New Roman"/>
                        </a:rPr>
                        <a:t>5,36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600" b="0" i="0" u="none" strike="noStrike" dirty="0">
                          <a:solidFill>
                            <a:srgbClr val="000000"/>
                          </a:solidFill>
                          <a:effectLst/>
                          <a:latin typeface="Times New Roman"/>
                        </a:rPr>
                        <a:t>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6211817"/>
                  </a:ext>
                </a:extLst>
              </a:tr>
            </a:tbl>
          </a:graphicData>
        </a:graphic>
      </p:graphicFrame>
      <p:sp>
        <p:nvSpPr>
          <p:cNvPr id="6" name="Title 1">
            <a:extLst>
              <a:ext uri="{FF2B5EF4-FFF2-40B4-BE49-F238E27FC236}">
                <a16:creationId xmlns:a16="http://schemas.microsoft.com/office/drawing/2014/main" id="{FCFADE9F-72C2-3BB8-C76C-F962940A5DAB}"/>
              </a:ext>
            </a:extLst>
          </p:cNvPr>
          <p:cNvSpPr txBox="1">
            <a:spLocks/>
          </p:cNvSpPr>
          <p:nvPr/>
        </p:nvSpPr>
        <p:spPr>
          <a:xfrm>
            <a:off x="582337" y="521720"/>
            <a:ext cx="10830044"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Dự</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báo</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tăng</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trưởng</a:t>
            </a:r>
            <a:r>
              <a:rPr lang="en-US" sz="2800" b="1" dirty="0">
                <a:solidFill>
                  <a:srgbClr val="064273"/>
                </a:solidFill>
                <a:latin typeface="Times New Roman" panose="02020603050405020304" pitchFamily="18" charset="0"/>
                <a:ea typeface="+mn-ea"/>
                <a:cs typeface="Times New Roman" panose="02020603050405020304" pitchFamily="18" charset="0"/>
              </a:rPr>
              <a:t> GRDP </a:t>
            </a:r>
            <a:r>
              <a:rPr lang="en-US" sz="2800" b="1" dirty="0" err="1">
                <a:solidFill>
                  <a:srgbClr val="064273"/>
                </a:solidFill>
                <a:latin typeface="Times New Roman" panose="02020603050405020304" pitchFamily="18" charset="0"/>
                <a:ea typeface="+mn-ea"/>
                <a:cs typeface="Times New Roman" panose="02020603050405020304" pitchFamily="18" charset="0"/>
              </a:rPr>
              <a:t>năm</a:t>
            </a:r>
            <a:r>
              <a:rPr lang="en-US" sz="2800" b="1" dirty="0">
                <a:solidFill>
                  <a:srgbClr val="064273"/>
                </a:solidFill>
                <a:latin typeface="Times New Roman" panose="02020603050405020304" pitchFamily="18" charset="0"/>
                <a:ea typeface="+mn-ea"/>
                <a:cs typeface="Times New Roman" panose="02020603050405020304" pitchFamily="18" charset="0"/>
              </a:rPr>
              <a:t> 2023 </a:t>
            </a:r>
            <a:r>
              <a:rPr lang="en-US" sz="2800" b="1" dirty="0" err="1">
                <a:solidFill>
                  <a:srgbClr val="064273"/>
                </a:solidFill>
                <a:latin typeface="Times New Roman" panose="02020603050405020304" pitchFamily="18" charset="0"/>
                <a:ea typeface="+mn-ea"/>
                <a:cs typeface="Times New Roman" panose="02020603050405020304" pitchFamily="18" charset="0"/>
              </a:rPr>
              <a:t>trên</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địa</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bàn</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tỉnh</a:t>
            </a:r>
            <a:endParaRPr lang="vi-VN" sz="2800" b="1" dirty="0">
              <a:solidFill>
                <a:srgbClr val="064273"/>
              </a:solidFill>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5DE7D0F9-E732-C49C-2F81-A56580F731FE}"/>
              </a:ext>
            </a:extLst>
          </p:cNvPr>
          <p:cNvSpPr txBox="1"/>
          <p:nvPr/>
        </p:nvSpPr>
        <p:spPr>
          <a:xfrm>
            <a:off x="609376" y="103442"/>
            <a:ext cx="5050396" cy="461665"/>
          </a:xfrm>
          <a:prstGeom prst="rect">
            <a:avLst/>
          </a:prstGeom>
          <a:noFill/>
        </p:spPr>
        <p:txBody>
          <a:bodyPr wrap="square">
            <a:spAutoFit/>
          </a:bodyPr>
          <a:lstStyle/>
          <a:p>
            <a:pPr>
              <a:lnSpc>
                <a:spcPct val="100000"/>
              </a:lnSpc>
            </a:pPr>
            <a:r>
              <a:rPr lang="vi-VN" sz="2400" b="1" dirty="0">
                <a:latin typeface="+mj-lt"/>
                <a:cs typeface="Arial" panose="020B0604020202020204" pitchFamily="34" charset="0"/>
              </a:rPr>
              <a:t>I. </a:t>
            </a:r>
            <a:r>
              <a:rPr lang="en-US" sz="2400" b="1" dirty="0">
                <a:latin typeface="Times New Roman" panose="02020603050405020304" pitchFamily="18" charset="0"/>
                <a:cs typeface="Times New Roman" panose="02020603050405020304" pitchFamily="18" charset="0"/>
              </a:rPr>
              <a:t>DỰ BÁO</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327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66ACBF23-EC72-4B4D-20CB-C1174066549E}"/>
              </a:ext>
            </a:extLst>
          </p:cNvPr>
          <p:cNvSpPr txBox="1">
            <a:spLocks/>
          </p:cNvSpPr>
          <p:nvPr/>
        </p:nvSpPr>
        <p:spPr>
          <a:xfrm>
            <a:off x="622884" y="305163"/>
            <a:ext cx="10830044"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Kịch</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bản</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tăng</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trưởng</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trên</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địa</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bàn</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tỉnh</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giai</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đoạn</a:t>
            </a:r>
            <a:r>
              <a:rPr lang="en-US" sz="2800" b="1" dirty="0">
                <a:solidFill>
                  <a:srgbClr val="064273"/>
                </a:solidFill>
                <a:latin typeface="Times New Roman" panose="02020603050405020304" pitchFamily="18" charset="0"/>
                <a:ea typeface="+mn-ea"/>
                <a:cs typeface="Times New Roman" panose="02020603050405020304" pitchFamily="18" charset="0"/>
              </a:rPr>
              <a:t> 2021-2025</a:t>
            </a:r>
            <a:endParaRPr lang="vi-VN" sz="2800" b="1" dirty="0">
              <a:solidFill>
                <a:srgbClr val="064273"/>
              </a:solidFill>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44085248"/>
              </p:ext>
            </p:extLst>
          </p:nvPr>
        </p:nvGraphicFramePr>
        <p:xfrm>
          <a:off x="753951" y="1139482"/>
          <a:ext cx="10936609" cy="5415498"/>
        </p:xfrm>
        <a:graphic>
          <a:graphicData uri="http://schemas.openxmlformats.org/drawingml/2006/table">
            <a:tbl>
              <a:tblPr>
                <a:tableStyleId>{5C22544A-7EE6-4342-B048-85BDC9FD1C3A}</a:tableStyleId>
              </a:tblPr>
              <a:tblGrid>
                <a:gridCol w="4048758">
                  <a:extLst>
                    <a:ext uri="{9D8B030D-6E8A-4147-A177-3AD203B41FA5}">
                      <a16:colId xmlns:a16="http://schemas.microsoft.com/office/drawing/2014/main" val="20000"/>
                    </a:ext>
                  </a:extLst>
                </a:gridCol>
                <a:gridCol w="1047170">
                  <a:extLst>
                    <a:ext uri="{9D8B030D-6E8A-4147-A177-3AD203B41FA5}">
                      <a16:colId xmlns:a16="http://schemas.microsoft.com/office/drawing/2014/main" val="20001"/>
                    </a:ext>
                  </a:extLst>
                </a:gridCol>
                <a:gridCol w="776350">
                  <a:extLst>
                    <a:ext uri="{9D8B030D-6E8A-4147-A177-3AD203B41FA5}">
                      <a16:colId xmlns:a16="http://schemas.microsoft.com/office/drawing/2014/main" val="20002"/>
                    </a:ext>
                  </a:extLst>
                </a:gridCol>
                <a:gridCol w="848568">
                  <a:extLst>
                    <a:ext uri="{9D8B030D-6E8A-4147-A177-3AD203B41FA5}">
                      <a16:colId xmlns:a16="http://schemas.microsoft.com/office/drawing/2014/main" val="20003"/>
                    </a:ext>
                  </a:extLst>
                </a:gridCol>
                <a:gridCol w="848568">
                  <a:extLst>
                    <a:ext uri="{9D8B030D-6E8A-4147-A177-3AD203B41FA5}">
                      <a16:colId xmlns:a16="http://schemas.microsoft.com/office/drawing/2014/main" val="20004"/>
                    </a:ext>
                  </a:extLst>
                </a:gridCol>
                <a:gridCol w="848568">
                  <a:extLst>
                    <a:ext uri="{9D8B030D-6E8A-4147-A177-3AD203B41FA5}">
                      <a16:colId xmlns:a16="http://schemas.microsoft.com/office/drawing/2014/main" val="20005"/>
                    </a:ext>
                  </a:extLst>
                </a:gridCol>
                <a:gridCol w="853083">
                  <a:extLst>
                    <a:ext uri="{9D8B030D-6E8A-4147-A177-3AD203B41FA5}">
                      <a16:colId xmlns:a16="http://schemas.microsoft.com/office/drawing/2014/main" val="20006"/>
                    </a:ext>
                  </a:extLst>
                </a:gridCol>
                <a:gridCol w="839542">
                  <a:extLst>
                    <a:ext uri="{9D8B030D-6E8A-4147-A177-3AD203B41FA5}">
                      <a16:colId xmlns:a16="http://schemas.microsoft.com/office/drawing/2014/main" val="20007"/>
                    </a:ext>
                  </a:extLst>
                </a:gridCol>
                <a:gridCol w="826002">
                  <a:extLst>
                    <a:ext uri="{9D8B030D-6E8A-4147-A177-3AD203B41FA5}">
                      <a16:colId xmlns:a16="http://schemas.microsoft.com/office/drawing/2014/main" val="20008"/>
                    </a:ext>
                  </a:extLst>
                </a:gridCol>
              </a:tblGrid>
              <a:tr h="282908">
                <a:tc rowSpan="2">
                  <a:txBody>
                    <a:bodyPr/>
                    <a:lstStyle/>
                    <a:p>
                      <a:pPr algn="ctr" fontAlgn="b"/>
                      <a:r>
                        <a:rPr lang="en-US" sz="1700" b="1" u="none" strike="noStrike" dirty="0">
                          <a:effectLst/>
                          <a:latin typeface="Times New Roman" panose="02020603050405020304" pitchFamily="18" charset="0"/>
                          <a:cs typeface="Times New Roman" panose="02020603050405020304" pitchFamily="18" charset="0"/>
                        </a:rPr>
                        <a:t> </a:t>
                      </a:r>
                      <a:endParaRPr lang="en-US" sz="1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600" b="1" u="none" strike="noStrike">
                          <a:effectLst/>
                          <a:latin typeface="Times New Roman" panose="02020603050405020304" pitchFamily="18" charset="0"/>
                          <a:cs typeface="Times New Roman" panose="02020603050405020304" pitchFamily="18" charset="0"/>
                        </a:rPr>
                        <a:t>KH 2021-2025</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TH 2021</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600" b="1" u="none" strike="noStrike">
                          <a:effectLst/>
                          <a:latin typeface="Times New Roman" panose="02020603050405020304" pitchFamily="18" charset="0"/>
                          <a:cs typeface="Times New Roman" panose="02020603050405020304" pitchFamily="18" charset="0"/>
                        </a:rPr>
                        <a:t>Thực hiện 2022</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vi-VN" sz="1600" b="1" u="none" strike="noStrike">
                          <a:effectLst/>
                          <a:latin typeface="Times New Roman" panose="02020603050405020304" pitchFamily="18" charset="0"/>
                          <a:cs typeface="Times New Roman" panose="02020603050405020304" pitchFamily="18" charset="0"/>
                        </a:rPr>
                        <a:t>Ước TH 2023</a:t>
                      </a:r>
                      <a:endParaRPr lang="vi-VN" sz="16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en-US" sz="1500" b="1" u="none" strike="noStrike" dirty="0">
                          <a:effectLst/>
                          <a:highlight>
                            <a:srgbClr val="FFFF00"/>
                          </a:highlight>
                          <a:latin typeface="Times New Roman" panose="02020603050405020304" pitchFamily="18" charset="0"/>
                          <a:cs typeface="Times New Roman" panose="02020603050405020304" pitchFamily="18" charset="0"/>
                        </a:rPr>
                        <a:t>KH 2024</a:t>
                      </a:r>
                      <a:endParaRPr lang="en-US" sz="1500" b="1"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b"/>
                      <a:r>
                        <a:rPr lang="en-US" sz="1500" b="1" u="none" strike="noStrike" dirty="0" err="1">
                          <a:effectLst/>
                          <a:highlight>
                            <a:srgbClr val="FFFF00"/>
                          </a:highlight>
                          <a:latin typeface="Times New Roman" panose="02020603050405020304" pitchFamily="18" charset="0"/>
                          <a:cs typeface="Times New Roman" panose="02020603050405020304" pitchFamily="18" charset="0"/>
                        </a:rPr>
                        <a:t>KH</a:t>
                      </a:r>
                      <a:r>
                        <a:rPr lang="en-US" sz="1500" b="1" u="none" strike="noStrike" dirty="0">
                          <a:effectLst/>
                          <a:highlight>
                            <a:srgbClr val="FFFF00"/>
                          </a:highlight>
                          <a:latin typeface="Times New Roman" panose="02020603050405020304" pitchFamily="18" charset="0"/>
                          <a:cs typeface="Times New Roman" panose="02020603050405020304" pitchFamily="18" charset="0"/>
                        </a:rPr>
                        <a:t> 2025</a:t>
                      </a:r>
                      <a:endParaRPr lang="en-US" sz="1500" b="1"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0"/>
                  </a:ext>
                </a:extLst>
              </a:tr>
              <a:tr h="82178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500" b="1" u="none" strike="noStrike">
                          <a:effectLst/>
                          <a:latin typeface="Times New Roman" panose="02020603050405020304" pitchFamily="18" charset="0"/>
                          <a:cs typeface="Times New Roman" panose="02020603050405020304" pitchFamily="18" charset="0"/>
                        </a:rPr>
                        <a:t>PA1</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500" b="1" u="none" strike="noStrike">
                          <a:effectLst/>
                          <a:latin typeface="Times New Roman" panose="02020603050405020304" pitchFamily="18" charset="0"/>
                          <a:cs typeface="Times New Roman" panose="02020603050405020304" pitchFamily="18" charset="0"/>
                        </a:rPr>
                        <a:t>PA2</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500" b="1" u="none" strike="noStrike">
                          <a:effectLst/>
                          <a:latin typeface="Times New Roman" panose="02020603050405020304" pitchFamily="18" charset="0"/>
                          <a:cs typeface="Times New Roman" panose="02020603050405020304" pitchFamily="18" charset="0"/>
                        </a:rPr>
                        <a:t>PA1</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err="1">
                          <a:effectLst/>
                          <a:latin typeface="Times New Roman" panose="02020603050405020304" pitchFamily="18" charset="0"/>
                          <a:cs typeface="Times New Roman" panose="02020603050405020304" pitchFamily="18" charset="0"/>
                        </a:rPr>
                        <a:t>PA2</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48634">
                <a:tc>
                  <a:txBody>
                    <a:bodyPr/>
                    <a:lstStyle/>
                    <a:p>
                      <a:pPr algn="ctr" fontAlgn="ctr"/>
                      <a:r>
                        <a:rPr lang="en-US" sz="1700" b="0" i="0" u="none" strike="noStrike" dirty="0">
                          <a:solidFill>
                            <a:srgbClr val="000000"/>
                          </a:solidFill>
                          <a:effectLst/>
                          <a:latin typeface="Times New Roman" panose="02020603050405020304" pitchFamily="18" charset="0"/>
                          <a:cs typeface="Times New Roman" panose="02020603050405020304" pitchFamily="18" charset="0"/>
                        </a:rPr>
                        <a:t>1</a:t>
                      </a:r>
                      <a:endParaRPr lang="vi-VN"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143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latin typeface="Times New Roman"/>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latin typeface="Times New Roman"/>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500" b="0" i="0" u="none" strike="noStrike" dirty="0">
                          <a:solidFill>
                            <a:srgbClr val="000000"/>
                          </a:solidFill>
                          <a:effectLst/>
                          <a:latin typeface="Times New Roman"/>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500" b="0" i="0" u="none" strike="noStrike" dirty="0">
                          <a:solidFill>
                            <a:srgbClr val="000000"/>
                          </a:solidFill>
                          <a:effectLst/>
                          <a:latin typeface="Times New Roman"/>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500" b="0" i="0" u="none" strike="noStrike" dirty="0">
                          <a:solidFill>
                            <a:srgbClr val="000000"/>
                          </a:solidFill>
                          <a:effectLst/>
                          <a:latin typeface="Times New Roman"/>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US" sz="1600" b="0" i="0" u="none" strike="noStrike" dirty="0">
                          <a:solidFill>
                            <a:srgbClr val="000000"/>
                          </a:solidFill>
                          <a:effectLst/>
                          <a:latin typeface="Times New Roman"/>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548634">
                <a:tc>
                  <a:txBody>
                    <a:bodyPr/>
                    <a:lstStyle/>
                    <a:p>
                      <a:pPr algn="l" fontAlgn="ctr"/>
                      <a:r>
                        <a:rPr lang="vi-VN" sz="1700" b="1" u="none" strike="noStrike">
                          <a:effectLst/>
                          <a:latin typeface="Times New Roman" panose="02020603050405020304" pitchFamily="18" charset="0"/>
                          <a:cs typeface="Times New Roman" panose="02020603050405020304" pitchFamily="18" charset="0"/>
                        </a:rPr>
                        <a:t>Tốc độ tăng của tổng sản phẩm địa phương (GRDP) theo giá so sánh 2010</a:t>
                      </a:r>
                      <a:endParaRPr lang="vi-VN" sz="1700" b="1" i="0" u="none" strike="noStrike">
                        <a:solidFill>
                          <a:srgbClr val="000000"/>
                        </a:solidFill>
                        <a:effectLst/>
                        <a:latin typeface="Times New Roman" panose="02020603050405020304" pitchFamily="18" charset="0"/>
                        <a:cs typeface="Times New Roman" panose="02020603050405020304" pitchFamily="18" charset="0"/>
                      </a:endParaRPr>
                    </a:p>
                  </a:txBody>
                  <a:tcPr marL="1143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107-107,5</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104,43</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1" i="0" u="none" strike="noStrike">
                          <a:solidFill>
                            <a:srgbClr val="000000"/>
                          </a:solidFill>
                          <a:effectLst/>
                          <a:latin typeface="Times New Roman"/>
                        </a:rPr>
                        <a:t>108,4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1" i="0" u="none" strike="noStrike">
                          <a:solidFill>
                            <a:srgbClr val="000000"/>
                          </a:solidFill>
                          <a:effectLst/>
                          <a:latin typeface="Times New Roman"/>
                        </a:rPr>
                        <a:t>107,2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1" i="0" u="none" strike="noStrike">
                          <a:solidFill>
                            <a:srgbClr val="000000"/>
                          </a:solidFill>
                          <a:effectLst/>
                          <a:latin typeface="Times New Roman"/>
                        </a:rPr>
                        <a:t>107,5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1" i="0" u="none" strike="noStrike">
                          <a:solidFill>
                            <a:srgbClr val="000000"/>
                          </a:solidFill>
                          <a:effectLst/>
                          <a:latin typeface="Times New Roman"/>
                        </a:rPr>
                        <a:t>108,7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1" i="0" u="none" strike="noStrike">
                          <a:solidFill>
                            <a:srgbClr val="000000"/>
                          </a:solidFill>
                          <a:effectLst/>
                          <a:latin typeface="Times New Roman"/>
                        </a:rPr>
                        <a:t>107,6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1" i="0" u="none" strike="noStrike" dirty="0">
                          <a:solidFill>
                            <a:srgbClr val="000000"/>
                          </a:solidFill>
                          <a:effectLst/>
                          <a:latin typeface="Times New Roman"/>
                        </a:rPr>
                        <a:t>108,8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50269">
                <a:tc>
                  <a:txBody>
                    <a:bodyPr/>
                    <a:lstStyle/>
                    <a:p>
                      <a:pPr algn="l" fontAlgn="b"/>
                      <a:r>
                        <a:rPr lang="en-US" sz="1700" u="none" strike="noStrike">
                          <a:effectLst/>
                          <a:latin typeface="Times New Roman" panose="02020603050405020304" pitchFamily="18" charset="0"/>
                          <a:cs typeface="Times New Roman" panose="02020603050405020304" pitchFamily="18" charset="0"/>
                        </a:rPr>
                        <a:t> - Nông lâm thủy sản</a:t>
                      </a:r>
                      <a:endParaRPr lang="en-US" sz="1700" b="0" i="0" u="none" strike="noStrike">
                        <a:solidFill>
                          <a:srgbClr val="000000"/>
                        </a:solidFill>
                        <a:effectLst/>
                        <a:latin typeface="Times New Roman" panose="02020603050405020304" pitchFamily="18" charset="0"/>
                        <a:cs typeface="Times New Roman" panose="02020603050405020304" pitchFamily="18" charset="0"/>
                      </a:endParaRPr>
                    </a:p>
                  </a:txBody>
                  <a:tcPr marL="1143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103,2-103,6</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103,06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2908">
                <a:tc>
                  <a:txBody>
                    <a:bodyPr/>
                    <a:lstStyle/>
                    <a:p>
                      <a:pPr algn="l" fontAlgn="b"/>
                      <a:r>
                        <a:rPr lang="en-US" sz="1700" u="none" strike="noStrike" dirty="0">
                          <a:effectLst/>
                          <a:latin typeface="Times New Roman" panose="02020603050405020304" pitchFamily="18" charset="0"/>
                          <a:cs typeface="Times New Roman" panose="02020603050405020304" pitchFamily="18" charset="0"/>
                        </a:rPr>
                        <a:t> - </a:t>
                      </a:r>
                      <a:r>
                        <a:rPr lang="en-US" sz="1700" u="none" strike="noStrike" dirty="0" err="1">
                          <a:effectLst/>
                          <a:latin typeface="Times New Roman" panose="02020603050405020304" pitchFamily="18" charset="0"/>
                          <a:cs typeface="Times New Roman" panose="02020603050405020304" pitchFamily="18" charset="0"/>
                        </a:rPr>
                        <a:t>Công</a:t>
                      </a:r>
                      <a:r>
                        <a:rPr lang="en-US" sz="1700" u="none" strike="noStrike" dirty="0">
                          <a:effectLst/>
                          <a:latin typeface="Times New Roman" panose="02020603050405020304" pitchFamily="18" charset="0"/>
                          <a:cs typeface="Times New Roman" panose="02020603050405020304" pitchFamily="18" charset="0"/>
                        </a:rPr>
                        <a:t> </a:t>
                      </a:r>
                      <a:r>
                        <a:rPr lang="en-US" sz="1700" u="none" strike="noStrike" dirty="0" err="1">
                          <a:effectLst/>
                          <a:latin typeface="Times New Roman" panose="02020603050405020304" pitchFamily="18" charset="0"/>
                          <a:cs typeface="Times New Roman" panose="02020603050405020304" pitchFamily="18" charset="0"/>
                        </a:rPr>
                        <a:t>nghiệp</a:t>
                      </a:r>
                      <a:r>
                        <a:rPr lang="en-US" sz="1700" u="none" strike="noStrike" dirty="0">
                          <a:effectLst/>
                          <a:latin typeface="Times New Roman" panose="02020603050405020304" pitchFamily="18" charset="0"/>
                          <a:cs typeface="Times New Roman" panose="02020603050405020304" pitchFamily="18" charset="0"/>
                        </a:rPr>
                        <a:t> - </a:t>
                      </a:r>
                      <a:r>
                        <a:rPr lang="en-US" sz="1700" u="none" strike="noStrike" dirty="0" err="1">
                          <a:effectLst/>
                          <a:latin typeface="Times New Roman" panose="02020603050405020304" pitchFamily="18" charset="0"/>
                          <a:cs typeface="Times New Roman" panose="02020603050405020304" pitchFamily="18" charset="0"/>
                        </a:rPr>
                        <a:t>Xây</a:t>
                      </a:r>
                      <a:r>
                        <a:rPr lang="en-US" sz="1700" u="none" strike="noStrike" dirty="0">
                          <a:effectLst/>
                          <a:latin typeface="Times New Roman" panose="02020603050405020304" pitchFamily="18" charset="0"/>
                          <a:cs typeface="Times New Roman" panose="02020603050405020304" pitchFamily="18" charset="0"/>
                        </a:rPr>
                        <a:t> </a:t>
                      </a:r>
                      <a:r>
                        <a:rPr lang="en-US" sz="1700" u="none" strike="noStrike" dirty="0" err="1">
                          <a:effectLst/>
                          <a:latin typeface="Times New Roman" panose="02020603050405020304" pitchFamily="18" charset="0"/>
                          <a:cs typeface="Times New Roman" panose="02020603050405020304" pitchFamily="18" charset="0"/>
                        </a:rPr>
                        <a:t>dựng</a:t>
                      </a:r>
                      <a:endParaRPr lang="en-US"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143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109,5-110,2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107,86</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2908">
                <a:tc>
                  <a:txBody>
                    <a:bodyPr/>
                    <a:lstStyle/>
                    <a:p>
                      <a:pPr algn="l" fontAlgn="b"/>
                      <a:r>
                        <a:rPr lang="vi-VN" sz="1700" u="none" strike="noStrike">
                          <a:effectLst/>
                          <a:latin typeface="Times New Roman" panose="02020603050405020304" pitchFamily="18" charset="0"/>
                          <a:cs typeface="Times New Roman" panose="02020603050405020304" pitchFamily="18" charset="0"/>
                        </a:rPr>
                        <a:t> + Tr.đó: Công nghiệp</a:t>
                      </a:r>
                      <a:endParaRPr lang="vi-VN" sz="1700" b="0" i="0" u="none" strike="noStrike">
                        <a:solidFill>
                          <a:srgbClr val="000000"/>
                        </a:solidFill>
                        <a:effectLst/>
                        <a:latin typeface="Times New Roman" panose="02020603050405020304" pitchFamily="18" charset="0"/>
                        <a:cs typeface="Times New Roman" panose="02020603050405020304" pitchFamily="18" charset="0"/>
                      </a:endParaRPr>
                    </a:p>
                  </a:txBody>
                  <a:tcPr marL="4572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109-110</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109,43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2908">
                <a:tc>
                  <a:txBody>
                    <a:bodyPr/>
                    <a:lstStyle/>
                    <a:p>
                      <a:pPr algn="l" fontAlgn="b"/>
                      <a:r>
                        <a:rPr lang="en-US" sz="1700" u="none" strike="noStrike">
                          <a:effectLst/>
                          <a:latin typeface="Times New Roman" panose="02020603050405020304" pitchFamily="18" charset="0"/>
                          <a:cs typeface="Times New Roman" panose="02020603050405020304" pitchFamily="18" charset="0"/>
                        </a:rPr>
                        <a:t>                Xây dựng</a:t>
                      </a:r>
                      <a:endParaRPr lang="en-US" sz="1700" b="0" i="0" u="none" strike="noStrike">
                        <a:solidFill>
                          <a:srgbClr val="000000"/>
                        </a:solidFill>
                        <a:effectLst/>
                        <a:latin typeface="Times New Roman" panose="02020603050405020304" pitchFamily="18" charset="0"/>
                        <a:cs typeface="Times New Roman" panose="02020603050405020304" pitchFamily="18" charset="0"/>
                      </a:endParaRPr>
                    </a:p>
                  </a:txBody>
                  <a:tcPr marL="4572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104,90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120,1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82908">
                <a:tc>
                  <a:txBody>
                    <a:bodyPr/>
                    <a:lstStyle/>
                    <a:p>
                      <a:pPr algn="l" fontAlgn="b"/>
                      <a:r>
                        <a:rPr lang="en-US" sz="1700" u="none" strike="noStrike">
                          <a:effectLst/>
                          <a:latin typeface="Times New Roman" panose="02020603050405020304" pitchFamily="18" charset="0"/>
                          <a:cs typeface="Times New Roman" panose="02020603050405020304" pitchFamily="18" charset="0"/>
                        </a:rPr>
                        <a:t> - Dịch vụ</a:t>
                      </a:r>
                      <a:endParaRPr lang="en-US" sz="1700" b="0" i="0" u="none" strike="noStrike">
                        <a:solidFill>
                          <a:srgbClr val="000000"/>
                        </a:solidFill>
                        <a:effectLst/>
                        <a:latin typeface="Times New Roman" panose="02020603050405020304" pitchFamily="18" charset="0"/>
                        <a:cs typeface="Times New Roman" panose="02020603050405020304" pitchFamily="18" charset="0"/>
                      </a:endParaRPr>
                    </a:p>
                  </a:txBody>
                  <a:tcPr marL="1143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107,1-107,5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102,67</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82908">
                <a:tc>
                  <a:txBody>
                    <a:bodyPr/>
                    <a:lstStyle/>
                    <a:p>
                      <a:pPr algn="l" fontAlgn="b"/>
                      <a:r>
                        <a:rPr lang="en-US" sz="1700" u="none" strike="noStrike">
                          <a:effectLst/>
                          <a:latin typeface="Times New Roman" panose="02020603050405020304" pitchFamily="18" charset="0"/>
                          <a:cs typeface="Times New Roman" panose="02020603050405020304" pitchFamily="18" charset="0"/>
                        </a:rPr>
                        <a:t> - Thuế sản phẩm trừ trợ cấp sản phẩm</a:t>
                      </a:r>
                      <a:endParaRPr lang="en-US" sz="1700" b="0" i="0" u="none" strike="noStrike">
                        <a:solidFill>
                          <a:srgbClr val="000000"/>
                        </a:solidFill>
                        <a:effectLst/>
                        <a:latin typeface="Times New Roman" panose="02020603050405020304" pitchFamily="18" charset="0"/>
                        <a:cs typeface="Times New Roman" panose="02020603050405020304" pitchFamily="18" charset="0"/>
                      </a:endParaRPr>
                    </a:p>
                  </a:txBody>
                  <a:tcPr marL="1143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110-110,5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106,44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111,8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82908">
                <a:tc>
                  <a:txBody>
                    <a:bodyPr/>
                    <a:lstStyle/>
                    <a:p>
                      <a:pPr algn="l" fontAlgn="b"/>
                      <a:r>
                        <a:rPr lang="vi-VN" sz="1700" u="none" strike="noStrike">
                          <a:effectLst/>
                          <a:latin typeface="Times New Roman" panose="02020603050405020304" pitchFamily="18" charset="0"/>
                          <a:cs typeface="Times New Roman" panose="02020603050405020304" pitchFamily="18" charset="0"/>
                        </a:rPr>
                        <a:t>GRDP bình quân đầu người (tính theo VND)</a:t>
                      </a:r>
                      <a:endParaRPr lang="vi-VN" sz="17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600" u="none" strike="noStrike">
                          <a:effectLst/>
                          <a:latin typeface="Times New Roman" panose="02020603050405020304" pitchFamily="18" charset="0"/>
                          <a:cs typeface="Times New Roman" panose="02020603050405020304" pitchFamily="18" charset="0"/>
                        </a:rPr>
                        <a:t> </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63,22</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70,69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77,85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85,53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86,47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94,84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96,94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82908">
                <a:tc>
                  <a:txBody>
                    <a:bodyPr/>
                    <a:lstStyle/>
                    <a:p>
                      <a:pPr algn="l" fontAlgn="b"/>
                      <a:r>
                        <a:rPr lang="en-US" sz="1700" u="none" strike="noStrike">
                          <a:effectLst/>
                          <a:latin typeface="Times New Roman" panose="02020603050405020304" pitchFamily="18" charset="0"/>
                          <a:cs typeface="Times New Roman" panose="02020603050405020304" pitchFamily="18" charset="0"/>
                        </a:rPr>
                        <a:t>Chỉ số sản xuất công nghiệp</a:t>
                      </a:r>
                      <a:endParaRPr lang="en-US" sz="17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a:effectLst/>
                          <a:latin typeface="Times New Roman" panose="02020603050405020304" pitchFamily="18" charset="0"/>
                          <a:cs typeface="Times New Roman" panose="02020603050405020304" pitchFamily="18" charset="0"/>
                        </a:rPr>
                        <a:t>-</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6,56</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7,02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a:solidFill>
                            <a:srgbClr val="000000"/>
                          </a:solidFill>
                          <a:effectLst/>
                          <a:latin typeface="Times New Roman"/>
                        </a:rPr>
                        <a:t>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b"/>
                      <a:r>
                        <a:rPr lang="en-US" sz="1600" b="0" i="0" u="none" strike="noStrike" dirty="0">
                          <a:solidFill>
                            <a:srgbClr val="000000"/>
                          </a:solidFill>
                          <a:effectLst/>
                          <a:latin typeface="Times New Roman"/>
                        </a:rPr>
                        <a:t>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431099">
                <a:tc>
                  <a:txBody>
                    <a:bodyPr/>
                    <a:lstStyle/>
                    <a:p>
                      <a:pPr algn="l" fontAlgn="b"/>
                      <a:r>
                        <a:rPr lang="en-US" sz="1700" u="none" strike="noStrike">
                          <a:effectLst/>
                          <a:latin typeface="Times New Roman" panose="02020603050405020304" pitchFamily="18" charset="0"/>
                          <a:cs typeface="Times New Roman" panose="02020603050405020304" pitchFamily="18" charset="0"/>
                        </a:rPr>
                        <a:t>Kim ngạch xuất khẩu </a:t>
                      </a:r>
                      <a:endParaRPr lang="en-US" sz="17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400" u="none" strike="noStrike" dirty="0">
                          <a:effectLst/>
                          <a:latin typeface="Times New Roman" panose="02020603050405020304" pitchFamily="18" charset="0"/>
                          <a:cs typeface="Times New Roman" panose="02020603050405020304" pitchFamily="18" charset="0"/>
                        </a:rPr>
                        <a:t>6trUSD/5 năm</a:t>
                      </a:r>
                      <a:endParaRPr lang="vi-V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1.333</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1.550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1.600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1.650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1.700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1.680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1.750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451816">
                <a:tc>
                  <a:txBody>
                    <a:bodyPr/>
                    <a:lstStyle/>
                    <a:p>
                      <a:pPr algn="l" fontAlgn="b"/>
                      <a:r>
                        <a:rPr lang="vi-VN" sz="1700" u="none" strike="noStrike" dirty="0">
                          <a:effectLst/>
                          <a:latin typeface="Times New Roman" panose="02020603050405020304" pitchFamily="18" charset="0"/>
                          <a:cs typeface="Times New Roman" panose="02020603050405020304" pitchFamily="18" charset="0"/>
                        </a:rPr>
                        <a:t>Tổng thu ngân sách trên địa bàn</a:t>
                      </a:r>
                      <a:endParaRPr lang="vi-VN"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vi-VN" sz="1400" u="none" strike="noStrike" dirty="0">
                          <a:effectLst/>
                          <a:latin typeface="Times New Roman" panose="02020603050405020304" pitchFamily="18" charset="0"/>
                          <a:cs typeface="Times New Roman" panose="02020603050405020304" pitchFamily="18" charset="0"/>
                        </a:rPr>
                        <a:t>16000 năm2025</a:t>
                      </a:r>
                      <a:endParaRPr lang="vi-VN"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14.561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16.551</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13.954</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14.500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16.000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945248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66ACBF23-EC72-4B4D-20CB-C1174066549E}"/>
              </a:ext>
            </a:extLst>
          </p:cNvPr>
          <p:cNvSpPr txBox="1">
            <a:spLocks/>
          </p:cNvSpPr>
          <p:nvPr/>
        </p:nvSpPr>
        <p:spPr>
          <a:xfrm>
            <a:off x="622884" y="305163"/>
            <a:ext cx="10830044"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Dự</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báo</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tăng</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trưởng</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của</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các</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địa</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phương</a:t>
            </a:r>
            <a:r>
              <a:rPr lang="en-US" sz="2800" b="1" dirty="0">
                <a:solidFill>
                  <a:srgbClr val="064273"/>
                </a:solidFill>
                <a:latin typeface="Times New Roman" panose="02020603050405020304" pitchFamily="18" charset="0"/>
                <a:ea typeface="+mn-ea"/>
                <a:cs typeface="Times New Roman" panose="02020603050405020304" pitchFamily="18" charset="0"/>
              </a:rPr>
              <a:t> </a:t>
            </a:r>
            <a:r>
              <a:rPr lang="en-US" sz="2800" b="1" dirty="0" err="1">
                <a:solidFill>
                  <a:srgbClr val="064273"/>
                </a:solidFill>
                <a:latin typeface="Times New Roman" panose="02020603050405020304" pitchFamily="18" charset="0"/>
                <a:ea typeface="+mn-ea"/>
                <a:cs typeface="Times New Roman" panose="02020603050405020304" pitchFamily="18" charset="0"/>
              </a:rPr>
              <a:t>năm</a:t>
            </a:r>
            <a:r>
              <a:rPr lang="en-US" sz="2800" b="1" dirty="0">
                <a:solidFill>
                  <a:srgbClr val="064273"/>
                </a:solidFill>
                <a:latin typeface="Times New Roman" panose="02020603050405020304" pitchFamily="18" charset="0"/>
                <a:ea typeface="+mn-ea"/>
                <a:cs typeface="Times New Roman" panose="02020603050405020304" pitchFamily="18" charset="0"/>
              </a:rPr>
              <a:t> 2023</a:t>
            </a:r>
            <a:endParaRPr lang="vi-VN" sz="2800" b="1" dirty="0">
              <a:solidFill>
                <a:srgbClr val="064273"/>
              </a:solidFill>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C07706C-D786-A29F-A953-B66C9CB10284}"/>
              </a:ext>
            </a:extLst>
          </p:cNvPr>
          <p:cNvGraphicFramePr>
            <a:graphicFrameLocks noGrp="1"/>
          </p:cNvGraphicFramePr>
          <p:nvPr>
            <p:extLst>
              <p:ext uri="{D42A27DB-BD31-4B8C-83A1-F6EECF244321}">
                <p14:modId xmlns:p14="http://schemas.microsoft.com/office/powerpoint/2010/main" val="2548517697"/>
              </p:ext>
            </p:extLst>
          </p:nvPr>
        </p:nvGraphicFramePr>
        <p:xfrm>
          <a:off x="771929" y="913506"/>
          <a:ext cx="11098495" cy="4372437"/>
        </p:xfrm>
        <a:graphic>
          <a:graphicData uri="http://schemas.openxmlformats.org/drawingml/2006/table">
            <a:tbl>
              <a:tblPr>
                <a:tableStyleId>{5C22544A-7EE6-4342-B048-85BDC9FD1C3A}</a:tableStyleId>
              </a:tblPr>
              <a:tblGrid>
                <a:gridCol w="1364733">
                  <a:extLst>
                    <a:ext uri="{9D8B030D-6E8A-4147-A177-3AD203B41FA5}">
                      <a16:colId xmlns:a16="http://schemas.microsoft.com/office/drawing/2014/main" val="3138950292"/>
                    </a:ext>
                  </a:extLst>
                </a:gridCol>
                <a:gridCol w="885930">
                  <a:extLst>
                    <a:ext uri="{9D8B030D-6E8A-4147-A177-3AD203B41FA5}">
                      <a16:colId xmlns:a16="http://schemas.microsoft.com/office/drawing/2014/main" val="350348173"/>
                    </a:ext>
                  </a:extLst>
                </a:gridCol>
                <a:gridCol w="842924">
                  <a:extLst>
                    <a:ext uri="{9D8B030D-6E8A-4147-A177-3AD203B41FA5}">
                      <a16:colId xmlns:a16="http://schemas.microsoft.com/office/drawing/2014/main" val="3848012034"/>
                    </a:ext>
                  </a:extLst>
                </a:gridCol>
                <a:gridCol w="848658">
                  <a:extLst>
                    <a:ext uri="{9D8B030D-6E8A-4147-A177-3AD203B41FA5}">
                      <a16:colId xmlns:a16="http://schemas.microsoft.com/office/drawing/2014/main" val="4223870562"/>
                    </a:ext>
                  </a:extLst>
                </a:gridCol>
                <a:gridCol w="654780">
                  <a:extLst>
                    <a:ext uri="{9D8B030D-6E8A-4147-A177-3AD203B41FA5}">
                      <a16:colId xmlns:a16="http://schemas.microsoft.com/office/drawing/2014/main" val="1118023025"/>
                    </a:ext>
                  </a:extLst>
                </a:gridCol>
                <a:gridCol w="679508">
                  <a:extLst>
                    <a:ext uri="{9D8B030D-6E8A-4147-A177-3AD203B41FA5}">
                      <a16:colId xmlns:a16="http://schemas.microsoft.com/office/drawing/2014/main" val="2195449568"/>
                    </a:ext>
                  </a:extLst>
                </a:gridCol>
                <a:gridCol w="545285">
                  <a:extLst>
                    <a:ext uri="{9D8B030D-6E8A-4147-A177-3AD203B41FA5}">
                      <a16:colId xmlns:a16="http://schemas.microsoft.com/office/drawing/2014/main" val="925240172"/>
                    </a:ext>
                  </a:extLst>
                </a:gridCol>
                <a:gridCol w="713064">
                  <a:extLst>
                    <a:ext uri="{9D8B030D-6E8A-4147-A177-3AD203B41FA5}">
                      <a16:colId xmlns:a16="http://schemas.microsoft.com/office/drawing/2014/main" val="3115246093"/>
                    </a:ext>
                  </a:extLst>
                </a:gridCol>
                <a:gridCol w="612396">
                  <a:extLst>
                    <a:ext uri="{9D8B030D-6E8A-4147-A177-3AD203B41FA5}">
                      <a16:colId xmlns:a16="http://schemas.microsoft.com/office/drawing/2014/main" val="3616448805"/>
                    </a:ext>
                  </a:extLst>
                </a:gridCol>
                <a:gridCol w="704676">
                  <a:extLst>
                    <a:ext uri="{9D8B030D-6E8A-4147-A177-3AD203B41FA5}">
                      <a16:colId xmlns:a16="http://schemas.microsoft.com/office/drawing/2014/main" val="1555052703"/>
                    </a:ext>
                  </a:extLst>
                </a:gridCol>
                <a:gridCol w="696286">
                  <a:extLst>
                    <a:ext uri="{9D8B030D-6E8A-4147-A177-3AD203B41FA5}">
                      <a16:colId xmlns:a16="http://schemas.microsoft.com/office/drawing/2014/main" val="3502404667"/>
                    </a:ext>
                  </a:extLst>
                </a:gridCol>
                <a:gridCol w="713064">
                  <a:extLst>
                    <a:ext uri="{9D8B030D-6E8A-4147-A177-3AD203B41FA5}">
                      <a16:colId xmlns:a16="http://schemas.microsoft.com/office/drawing/2014/main" val="717892410"/>
                    </a:ext>
                  </a:extLst>
                </a:gridCol>
                <a:gridCol w="1837191">
                  <a:extLst>
                    <a:ext uri="{9D8B030D-6E8A-4147-A177-3AD203B41FA5}">
                      <a16:colId xmlns:a16="http://schemas.microsoft.com/office/drawing/2014/main" val="2866013288"/>
                    </a:ext>
                  </a:extLst>
                </a:gridCol>
              </a:tblGrid>
              <a:tr h="284100">
                <a:tc rowSpan="3">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Chỉ</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tiêu</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1" u="none" strike="noStrike" dirty="0" err="1">
                          <a:effectLst/>
                        </a:rPr>
                        <a:t>Kế</a:t>
                      </a:r>
                      <a:r>
                        <a:rPr lang="en-US" sz="1200" b="1" u="none" strike="noStrike" dirty="0">
                          <a:effectLst/>
                        </a:rPr>
                        <a:t> </a:t>
                      </a:r>
                      <a:r>
                        <a:rPr lang="en-US" sz="1200" b="1" u="none" strike="noStrike" dirty="0" err="1">
                          <a:effectLst/>
                        </a:rPr>
                        <a:t>hoạch</a:t>
                      </a:r>
                      <a:r>
                        <a:rPr lang="en-US" sz="1200" b="1" u="none" strike="noStrike" dirty="0">
                          <a:effectLst/>
                        </a:rPr>
                        <a:t> </a:t>
                      </a:r>
                      <a:r>
                        <a:rPr lang="en-US" sz="1200" b="1" u="none" strike="noStrike" dirty="0" err="1">
                          <a:effectLst/>
                        </a:rPr>
                        <a:t>năm</a:t>
                      </a:r>
                      <a:r>
                        <a:rPr lang="en-US" sz="1200" b="1" u="none" strike="noStrike" dirty="0">
                          <a:effectLst/>
                        </a:rPr>
                        <a:t> 2023</a:t>
                      </a:r>
                      <a:endParaRPr lang="en-US" sz="12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3">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9 tháng</a:t>
                      </a:r>
                      <a:br>
                        <a:rPr lang="en-US" sz="1200" b="1" u="none" strike="noStrike">
                          <a:effectLst/>
                          <a:latin typeface="Times New Roman" panose="02020603050405020304" pitchFamily="18" charset="0"/>
                          <a:cs typeface="Times New Roman" panose="02020603050405020304" pitchFamily="18" charset="0"/>
                        </a:rPr>
                      </a:br>
                      <a:r>
                        <a:rPr lang="en-US" sz="1200" b="1" u="none" strike="noStrike">
                          <a:effectLst/>
                          <a:latin typeface="Times New Roman" panose="02020603050405020304" pitchFamily="18" charset="0"/>
                          <a:cs typeface="Times New Roman" panose="02020603050405020304" pitchFamily="18" charset="0"/>
                        </a:rPr>
                        <a:t>đầu năm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KH năm 2023</a:t>
                      </a:r>
                      <a:br>
                        <a:rPr lang="en-US" sz="1200" b="1" u="none" strike="noStrike">
                          <a:effectLst/>
                          <a:latin typeface="Times New Roman" panose="02020603050405020304" pitchFamily="18" charset="0"/>
                          <a:cs typeface="Times New Roman" panose="02020603050405020304" pitchFamily="18" charset="0"/>
                        </a:rPr>
                      </a:b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rowSpan="2" hMerge="1">
                  <a:txBody>
                    <a:bodyPr/>
                    <a:lstStyle/>
                    <a:p>
                      <a:endParaRPr lang="en-US"/>
                    </a:p>
                  </a:txBody>
                  <a:tcPr/>
                </a:tc>
                <a:tc rowSpan="2" gridSpan="3">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So cùng kỳ </a:t>
                      </a:r>
                      <a:br>
                        <a:rPr lang="en-US" sz="1200" b="1" u="none" strike="noStrike">
                          <a:effectLst/>
                          <a:latin typeface="Times New Roman" panose="02020603050405020304" pitchFamily="18" charset="0"/>
                          <a:cs typeface="Times New Roman" panose="02020603050405020304" pitchFamily="18" charset="0"/>
                        </a:rPr>
                      </a:br>
                      <a:r>
                        <a:rPr lang="en-US" sz="1200" b="1" u="none" strike="noStrike">
                          <a:effectLst/>
                          <a:latin typeface="Times New Roman" panose="02020603050405020304" pitchFamily="18" charset="0"/>
                          <a:cs typeface="Times New Roman" panose="02020603050405020304" pitchFamily="18" charset="0"/>
                        </a:rPr>
                        <a:t>(%)</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rowSpan="2" hMerge="1">
                  <a:txBody>
                    <a:bodyPr/>
                    <a:lstStyle/>
                    <a:p>
                      <a:endParaRPr lang="en-US"/>
                    </a:p>
                  </a:txBody>
                  <a:tcPr/>
                </a:tc>
                <a:tc rowSpan="2" gridSpan="3">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Dự</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kiến</a:t>
                      </a:r>
                      <a:r>
                        <a:rPr lang="en-US" sz="1200" b="1" u="none" strike="noStrike" dirty="0">
                          <a:effectLst/>
                          <a:latin typeface="Times New Roman" panose="02020603050405020304" pitchFamily="18" charset="0"/>
                          <a:cs typeface="Times New Roman" panose="02020603050405020304" pitchFamily="18" charset="0"/>
                        </a:rPr>
                        <a:t> KH</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3389339967"/>
                  </a:ext>
                </a:extLst>
              </a:tr>
              <a:tr h="118685">
                <a:tc vMerge="1">
                  <a:txBody>
                    <a:bodyPr/>
                    <a:lstStyle/>
                    <a:p>
                      <a:endParaRPr lang="en-US"/>
                    </a:p>
                  </a:txBody>
                  <a:tcPr/>
                </a:tc>
                <a:tc rowSpan="2">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Giá trị (triệu đồng)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Tốc</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độ</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tăng</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323565849"/>
                  </a:ext>
                </a:extLst>
              </a:tr>
              <a:tr h="8165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6 tháng</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9 tháng</a:t>
                      </a:r>
                      <a:br>
                        <a:rPr lang="en-US" sz="1200" b="1" u="none" strike="noStrike">
                          <a:effectLst/>
                          <a:latin typeface="Times New Roman" panose="02020603050405020304" pitchFamily="18" charset="0"/>
                          <a:cs typeface="Times New Roman" panose="02020603050405020304" pitchFamily="18" charset="0"/>
                        </a:rPr>
                      </a:br>
                      <a:r>
                        <a:rPr lang="en-US" sz="1200" b="1" u="none" strike="noStrike">
                          <a:effectLst/>
                          <a:latin typeface="Times New Roman" panose="02020603050405020304" pitchFamily="18" charset="0"/>
                          <a:cs typeface="Times New Roman" panose="02020603050405020304" pitchFamily="18" charset="0"/>
                        </a:rPr>
                        <a:t>đầu năm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de-DE" sz="1200" b="1" u="none" strike="noStrike">
                          <a:effectLst/>
                          <a:latin typeface="Times New Roman" panose="02020603050405020304" pitchFamily="18" charset="0"/>
                          <a:cs typeface="Times New Roman" panose="02020603050405020304" pitchFamily="18" charset="0"/>
                        </a:rPr>
                        <a:t>6 tháng so kh năm</a:t>
                      </a:r>
                      <a:endParaRPr lang="de-DE"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III</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9 tháng</a:t>
                      </a:r>
                      <a:br>
                        <a:rPr lang="en-US" sz="1200" b="1" u="none" strike="noStrike">
                          <a:effectLst/>
                          <a:latin typeface="Times New Roman" panose="02020603050405020304" pitchFamily="18" charset="0"/>
                          <a:cs typeface="Times New Roman" panose="02020603050405020304" pitchFamily="18" charset="0"/>
                        </a:rPr>
                      </a:br>
                      <a:r>
                        <a:rPr lang="en-US" sz="1200" b="1" u="none" strike="noStrike">
                          <a:effectLst/>
                          <a:latin typeface="Times New Roman" panose="02020603050405020304" pitchFamily="18" charset="0"/>
                          <a:cs typeface="Times New Roman" panose="02020603050405020304" pitchFamily="18" charset="0"/>
                        </a:rPr>
                        <a:t>đầu năm</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Quý IV</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a:effectLst/>
                          <a:latin typeface="Times New Roman" panose="02020603050405020304" pitchFamily="18" charset="0"/>
                          <a:cs typeface="Times New Roman" panose="02020603050405020304" pitchFamily="18" charset="0"/>
                        </a:rPr>
                        <a:t>Năm 2023</a:t>
                      </a:r>
                      <a:endParaRPr lang="en-US" sz="12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1" u="none" strike="noStrike" dirty="0" err="1">
                          <a:effectLst/>
                          <a:latin typeface="Times New Roman" panose="02020603050405020304" pitchFamily="18" charset="0"/>
                          <a:cs typeface="Times New Roman" panose="02020603050405020304" pitchFamily="18" charset="0"/>
                        </a:rPr>
                        <a:t>Nhận</a:t>
                      </a:r>
                      <a:r>
                        <a:rPr lang="en-US" sz="1200" b="1" u="none" strike="noStrike" dirty="0">
                          <a:effectLst/>
                          <a:latin typeface="Times New Roman" panose="02020603050405020304" pitchFamily="18" charset="0"/>
                          <a:cs typeface="Times New Roman" panose="02020603050405020304" pitchFamily="18" charset="0"/>
                        </a:rPr>
                        <a:t> </a:t>
                      </a:r>
                      <a:r>
                        <a:rPr lang="en-US" sz="1200" b="1" u="none" strike="noStrike" dirty="0" err="1">
                          <a:effectLst/>
                          <a:latin typeface="Times New Roman" panose="02020603050405020304" pitchFamily="18" charset="0"/>
                          <a:cs typeface="Times New Roman" panose="02020603050405020304" pitchFamily="18" charset="0"/>
                        </a:rPr>
                        <a:t>định</a:t>
                      </a:r>
                      <a:endParaRPr lang="en-U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4204478"/>
                  </a:ext>
                </a:extLst>
              </a:tr>
              <a:tr h="248586">
                <a:tc>
                  <a:txBody>
                    <a:bodyPr/>
                    <a:lstStyle/>
                    <a:p>
                      <a:pPr algn="ctr" fontAlgn="ctr"/>
                      <a:r>
                        <a:rPr lang="en-US" sz="1200" b="0" i="0" u="none" strike="noStrike" dirty="0">
                          <a:solidFill>
                            <a:srgbClr val="000000"/>
                          </a:solidFill>
                          <a:effectLst/>
                          <a:latin typeface="Times New Roman" panose="02020603050405020304" pitchFamily="18" charset="0"/>
                          <a:cs typeface="Times New Roman" panose="02020603050405020304" pitchFamily="18" charset="0"/>
                        </a:rPr>
                        <a:t>1</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dirty="0">
                          <a:solidFill>
                            <a:srgbClr val="FF0000"/>
                          </a:solidFill>
                          <a:effectLst/>
                          <a:latin typeface="Times New Roman" panose="02020603050405020304" pitchFamily="18" charset="0"/>
                          <a:cs typeface="Times New Roman" panose="02020603050405020304" pitchFamily="18"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586">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TP Quy Nhơn</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60.032.876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8,58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42.306.872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45,72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25,17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70,47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9,09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dirty="0">
                          <a:solidFill>
                            <a:srgbClr val="000000"/>
                          </a:solidFill>
                          <a:effectLst/>
                          <a:latin typeface="Times New Roman"/>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15,28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solidFill>
                            <a:srgbClr val="FF0000"/>
                          </a:solidFill>
                          <a:effectLst/>
                          <a:latin typeface="Times New Roman" panose="02020603050405020304" pitchFamily="18" charset="0"/>
                          <a:cs typeface="Times New Roman" panose="02020603050405020304" pitchFamily="18" charset="0"/>
                        </a:rPr>
                        <a:t>khó</a:t>
                      </a:r>
                      <a:r>
                        <a:rPr lang="en-US" sz="1200" u="none" strike="noStrike" dirty="0">
                          <a:solidFill>
                            <a:srgbClr val="FF0000"/>
                          </a:solidFill>
                          <a:effectLst/>
                          <a:latin typeface="Times New Roman" panose="02020603050405020304" pitchFamily="18" charset="0"/>
                          <a:cs typeface="Times New Roman" panose="02020603050405020304" pitchFamily="18" charset="0"/>
                        </a:rPr>
                        <a:t> </a:t>
                      </a:r>
                      <a:r>
                        <a:rPr lang="en-US" sz="1200" u="none" strike="noStrike" dirty="0" err="1">
                          <a:solidFill>
                            <a:srgbClr val="FF0000"/>
                          </a:solidFill>
                          <a:effectLst/>
                          <a:latin typeface="Times New Roman" panose="02020603050405020304" pitchFamily="18" charset="0"/>
                          <a:cs typeface="Times New Roman" panose="02020603050405020304" pitchFamily="18" charset="0"/>
                        </a:rPr>
                        <a:t>đạt</a:t>
                      </a:r>
                      <a:endParaRPr lang="en-US"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6702114"/>
                  </a:ext>
                </a:extLst>
              </a:tr>
              <a:tr h="248586">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Thị xã An Nhơn</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22.767.749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16.477.177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47,11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72,37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3,97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solidFill>
                            <a:srgbClr val="FF0000"/>
                          </a:solidFill>
                          <a:effectLst/>
                          <a:latin typeface="Times New Roman" panose="02020603050405020304" pitchFamily="18" charset="0"/>
                          <a:cs typeface="Times New Roman" panose="02020603050405020304" pitchFamily="18" charset="0"/>
                        </a:rPr>
                        <a:t>khó</a:t>
                      </a:r>
                      <a:r>
                        <a:rPr lang="en-US" sz="1200" u="none" strike="noStrike" dirty="0">
                          <a:solidFill>
                            <a:srgbClr val="FF0000"/>
                          </a:solidFill>
                          <a:effectLst/>
                          <a:latin typeface="Times New Roman" panose="02020603050405020304" pitchFamily="18" charset="0"/>
                          <a:cs typeface="Times New Roman" panose="02020603050405020304" pitchFamily="18" charset="0"/>
                        </a:rPr>
                        <a:t> </a:t>
                      </a:r>
                      <a:r>
                        <a:rPr lang="en-US" sz="1200" u="none" strike="noStrike" dirty="0" err="1">
                          <a:solidFill>
                            <a:srgbClr val="FF0000"/>
                          </a:solidFill>
                          <a:effectLst/>
                          <a:latin typeface="Times New Roman" panose="02020603050405020304" pitchFamily="18" charset="0"/>
                          <a:cs typeface="Times New Roman" panose="02020603050405020304" pitchFamily="18" charset="0"/>
                        </a:rPr>
                        <a:t>đạt</a:t>
                      </a:r>
                      <a:endParaRPr lang="en-US"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3432042"/>
                  </a:ext>
                </a:extLst>
              </a:tr>
              <a:tr h="248586">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Thị xã Hoài Nhơn</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16.421.277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11.771.122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43,91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71,68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9,36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effectLst/>
                          <a:latin typeface="Times New Roman" panose="02020603050405020304" pitchFamily="18" charset="0"/>
                          <a:cs typeface="Times New Roman" panose="02020603050405020304" pitchFamily="18" charset="0"/>
                        </a:rPr>
                        <a:t>đạt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3153178"/>
                  </a:ext>
                </a:extLst>
              </a:tr>
              <a:tr h="360963">
                <a:tc>
                  <a:txBody>
                    <a:bodyPr/>
                    <a:lstStyle/>
                    <a:p>
                      <a:pPr algn="l" fontAlgn="ctr"/>
                      <a:r>
                        <a:rPr lang="en-US" sz="1200" u="none" strike="noStrike" dirty="0" err="1">
                          <a:effectLst/>
                          <a:highlight>
                            <a:srgbClr val="FFFF00"/>
                          </a:highlight>
                          <a:latin typeface="Times New Roman" panose="02020603050405020304" pitchFamily="18" charset="0"/>
                          <a:cs typeface="Times New Roman" panose="02020603050405020304" pitchFamily="18" charset="0"/>
                        </a:rPr>
                        <a:t>Huyện</a:t>
                      </a:r>
                      <a:r>
                        <a:rPr lang="en-US" sz="1200" u="none" strike="noStrike" dirty="0">
                          <a:effectLst/>
                          <a:highlight>
                            <a:srgbClr val="FFFF00"/>
                          </a:highlight>
                          <a:latin typeface="Times New Roman" panose="02020603050405020304" pitchFamily="18" charset="0"/>
                          <a:cs typeface="Times New Roman" panose="02020603050405020304" pitchFamily="18" charset="0"/>
                        </a:rPr>
                        <a:t> </a:t>
                      </a:r>
                      <a:r>
                        <a:rPr lang="en-US" sz="1200" u="none" strike="noStrike" dirty="0" err="1">
                          <a:effectLst/>
                          <a:highlight>
                            <a:srgbClr val="FFFF00"/>
                          </a:highlight>
                          <a:latin typeface="Times New Roman" panose="02020603050405020304" pitchFamily="18" charset="0"/>
                          <a:cs typeface="Times New Roman" panose="02020603050405020304" pitchFamily="18" charset="0"/>
                        </a:rPr>
                        <a:t>Phù</a:t>
                      </a:r>
                      <a:r>
                        <a:rPr lang="en-US" sz="1200" u="none" strike="noStrike" dirty="0">
                          <a:effectLst/>
                          <a:highlight>
                            <a:srgbClr val="FFFF00"/>
                          </a:highlight>
                          <a:latin typeface="Times New Roman" panose="02020603050405020304" pitchFamily="18" charset="0"/>
                          <a:cs typeface="Times New Roman" panose="02020603050405020304" pitchFamily="18" charset="0"/>
                        </a:rPr>
                        <a:t> </a:t>
                      </a:r>
                      <a:r>
                        <a:rPr lang="en-US" sz="1200" u="none" strike="noStrike" dirty="0" err="1">
                          <a:effectLst/>
                          <a:highlight>
                            <a:srgbClr val="FFFF00"/>
                          </a:highlight>
                          <a:latin typeface="Times New Roman" panose="02020603050405020304" pitchFamily="18" charset="0"/>
                          <a:cs typeface="Times New Roman" panose="02020603050405020304" pitchFamily="18" charset="0"/>
                        </a:rPr>
                        <a:t>Mỹ</a:t>
                      </a:r>
                      <a:endParaRPr lang="en-US" sz="12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11.968.284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5,84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8.838.952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45,33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28,45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dirty="0">
                          <a:effectLst/>
                          <a:highlight>
                            <a:srgbClr val="FFFF00"/>
                          </a:highlight>
                          <a:latin typeface="Times New Roman" panose="02020603050405020304" pitchFamily="18" charset="0"/>
                          <a:cs typeface="Times New Roman" panose="02020603050405020304" pitchFamily="18" charset="0"/>
                        </a:rPr>
                        <a:t>Dự kiến vượt KH (0.2%)</a:t>
                      </a:r>
                      <a:endParaRPr lang="vi-VN" sz="12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8628571"/>
                  </a:ext>
                </a:extLst>
              </a:tr>
              <a:tr h="306245">
                <a:tc>
                  <a:txBody>
                    <a:bodyPr/>
                    <a:lstStyle/>
                    <a:p>
                      <a:pPr algn="l" fontAlgn="ctr"/>
                      <a:r>
                        <a:rPr lang="en-US" sz="1200" u="none" strike="noStrike" dirty="0" err="1">
                          <a:effectLst/>
                          <a:highlight>
                            <a:srgbClr val="FFFF00"/>
                          </a:highlight>
                          <a:latin typeface="Times New Roman" panose="02020603050405020304" pitchFamily="18" charset="0"/>
                          <a:cs typeface="Times New Roman" panose="02020603050405020304" pitchFamily="18" charset="0"/>
                        </a:rPr>
                        <a:t>Huyện</a:t>
                      </a:r>
                      <a:r>
                        <a:rPr lang="en-US" sz="1200" u="none" strike="noStrike" dirty="0">
                          <a:effectLst/>
                          <a:highlight>
                            <a:srgbClr val="FFFF00"/>
                          </a:highlight>
                          <a:latin typeface="Times New Roman" panose="02020603050405020304" pitchFamily="18" charset="0"/>
                          <a:cs typeface="Times New Roman" panose="02020603050405020304" pitchFamily="18" charset="0"/>
                        </a:rPr>
                        <a:t> </a:t>
                      </a:r>
                      <a:r>
                        <a:rPr lang="en-US" sz="1200" u="none" strike="noStrike" dirty="0" err="1">
                          <a:effectLst/>
                          <a:highlight>
                            <a:srgbClr val="FFFF00"/>
                          </a:highlight>
                          <a:latin typeface="Times New Roman" panose="02020603050405020304" pitchFamily="18" charset="0"/>
                          <a:cs typeface="Times New Roman" panose="02020603050405020304" pitchFamily="18" charset="0"/>
                        </a:rPr>
                        <a:t>Phù</a:t>
                      </a:r>
                      <a:r>
                        <a:rPr lang="en-US" sz="1200" u="none" strike="noStrike" dirty="0">
                          <a:effectLst/>
                          <a:highlight>
                            <a:srgbClr val="FFFF00"/>
                          </a:highlight>
                          <a:latin typeface="Times New Roman" panose="02020603050405020304" pitchFamily="18" charset="0"/>
                          <a:cs typeface="Times New Roman" panose="02020603050405020304" pitchFamily="18" charset="0"/>
                        </a:rPr>
                        <a:t> </a:t>
                      </a:r>
                      <a:r>
                        <a:rPr lang="en-US" sz="1200" u="none" strike="noStrike" dirty="0" err="1">
                          <a:effectLst/>
                          <a:highlight>
                            <a:srgbClr val="FFFF00"/>
                          </a:highlight>
                          <a:latin typeface="Times New Roman" panose="02020603050405020304" pitchFamily="18" charset="0"/>
                          <a:cs typeface="Times New Roman" panose="02020603050405020304" pitchFamily="18" charset="0"/>
                        </a:rPr>
                        <a:t>Cát</a:t>
                      </a:r>
                      <a:endParaRPr lang="en-US" sz="12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13.392.885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7,78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10.166.526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23,65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dirty="0">
                          <a:effectLst/>
                          <a:highlight>
                            <a:srgbClr val="FFFF00"/>
                          </a:highlight>
                          <a:latin typeface="Times New Roman" panose="02020603050405020304" pitchFamily="18" charset="0"/>
                          <a:cs typeface="Times New Roman" panose="02020603050405020304" pitchFamily="18" charset="0"/>
                        </a:rPr>
                        <a:t>dự kiến vượt KH 5%</a:t>
                      </a:r>
                      <a:endParaRPr lang="vi-VN" sz="12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2231667"/>
                  </a:ext>
                </a:extLst>
              </a:tr>
              <a:tr h="248586">
                <a:tc>
                  <a:txBody>
                    <a:bodyPr/>
                    <a:lstStyle/>
                    <a:p>
                      <a:pPr algn="l" fontAlgn="ctr"/>
                      <a:r>
                        <a:rPr lang="vi-VN" sz="1200" u="none" strike="noStrike" dirty="0">
                          <a:effectLst/>
                          <a:latin typeface="Times New Roman" panose="02020603050405020304" pitchFamily="18" charset="0"/>
                          <a:cs typeface="Times New Roman" panose="02020603050405020304" pitchFamily="18" charset="0"/>
                        </a:rPr>
                        <a:t>Huyện Tuy Phước</a:t>
                      </a:r>
                      <a:endParaRPr lang="vi-VN"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11.923.367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8.702.439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26,48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72,99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9,15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3,46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effectLst/>
                          <a:latin typeface="Times New Roman" panose="02020603050405020304" pitchFamily="18" charset="0"/>
                          <a:cs typeface="Times New Roman" panose="02020603050405020304" pitchFamily="18" charset="0"/>
                        </a:rPr>
                        <a:t>đạt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1298075"/>
                  </a:ext>
                </a:extLst>
              </a:tr>
              <a:tr h="248586">
                <a:tc>
                  <a:txBody>
                    <a:bodyPr/>
                    <a:lstStyle/>
                    <a:p>
                      <a:pPr algn="l" fontAlgn="ctr"/>
                      <a:r>
                        <a:rPr lang="vi-VN" sz="1200" u="none" strike="noStrike" dirty="0">
                          <a:effectLst/>
                          <a:highlight>
                            <a:srgbClr val="FFFF00"/>
                          </a:highlight>
                          <a:latin typeface="Times New Roman" panose="02020603050405020304" pitchFamily="18" charset="0"/>
                          <a:cs typeface="Times New Roman" panose="02020603050405020304" pitchFamily="18" charset="0"/>
                        </a:rPr>
                        <a:t>Huyện Tây Sơn</a:t>
                      </a:r>
                      <a:endParaRPr lang="vi-VN" sz="12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6.884.478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7,56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5.055.276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46,46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26,73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73,43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9,07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dirty="0">
                          <a:effectLst/>
                          <a:highlight>
                            <a:srgbClr val="FFFF00"/>
                          </a:highlight>
                          <a:latin typeface="Times New Roman" panose="02020603050405020304" pitchFamily="18" charset="0"/>
                          <a:cs typeface="Times New Roman" panose="02020603050405020304" pitchFamily="18" charset="0"/>
                        </a:rPr>
                        <a:t>Dự kiến vượt KH (0.</a:t>
                      </a:r>
                      <a:r>
                        <a:rPr lang="en-US" sz="1200" u="none" strike="noStrike" dirty="0">
                          <a:effectLst/>
                          <a:highlight>
                            <a:srgbClr val="FFFF00"/>
                          </a:highlight>
                          <a:latin typeface="Times New Roman" panose="02020603050405020304" pitchFamily="18" charset="0"/>
                          <a:cs typeface="Times New Roman" panose="02020603050405020304" pitchFamily="18" charset="0"/>
                        </a:rPr>
                        <a:t>15</a:t>
                      </a:r>
                      <a:r>
                        <a:rPr lang="vi-VN" sz="1200" u="none" strike="noStrike" dirty="0">
                          <a:effectLst/>
                          <a:highlight>
                            <a:srgbClr val="FFFF00"/>
                          </a:highlight>
                          <a:latin typeface="Times New Roman" panose="02020603050405020304" pitchFamily="18" charset="0"/>
                          <a:cs typeface="Times New Roman" panose="02020603050405020304" pitchFamily="18" charset="0"/>
                        </a:rPr>
                        <a:t>%)</a:t>
                      </a:r>
                      <a:endParaRPr lang="vi-VN" sz="12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5060312"/>
                  </a:ext>
                </a:extLst>
              </a:tr>
              <a:tr h="248586">
                <a:tc>
                  <a:txBody>
                    <a:bodyPr/>
                    <a:lstStyle/>
                    <a:p>
                      <a:pPr algn="l" fontAlgn="ctr"/>
                      <a:r>
                        <a:rPr lang="en-US" sz="1200" u="none" strike="noStrike" dirty="0" err="1">
                          <a:effectLst/>
                          <a:highlight>
                            <a:srgbClr val="FFFF00"/>
                          </a:highlight>
                          <a:latin typeface="Times New Roman" panose="02020603050405020304" pitchFamily="18" charset="0"/>
                          <a:cs typeface="Times New Roman" panose="02020603050405020304" pitchFamily="18" charset="0"/>
                        </a:rPr>
                        <a:t>Huyện</a:t>
                      </a:r>
                      <a:r>
                        <a:rPr lang="en-US" sz="1200" u="none" strike="noStrike" dirty="0">
                          <a:effectLst/>
                          <a:highlight>
                            <a:srgbClr val="FFFF00"/>
                          </a:highlight>
                          <a:latin typeface="Times New Roman" panose="02020603050405020304" pitchFamily="18" charset="0"/>
                          <a:cs typeface="Times New Roman" panose="02020603050405020304" pitchFamily="18" charset="0"/>
                        </a:rPr>
                        <a:t> Hoài </a:t>
                      </a:r>
                      <a:r>
                        <a:rPr lang="en-US" sz="1200" u="none" strike="noStrike" dirty="0" err="1">
                          <a:effectLst/>
                          <a:highlight>
                            <a:srgbClr val="FFFF00"/>
                          </a:highlight>
                          <a:latin typeface="Times New Roman" panose="02020603050405020304" pitchFamily="18" charset="0"/>
                          <a:cs typeface="Times New Roman" panose="02020603050405020304" pitchFamily="18" charset="0"/>
                        </a:rPr>
                        <a:t>Ân</a:t>
                      </a:r>
                      <a:endParaRPr lang="en-US" sz="12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4.798.304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5,52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3.598.238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48,96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74,99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10,43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200" u="none" strike="noStrike" dirty="0">
                          <a:effectLst/>
                          <a:highlight>
                            <a:srgbClr val="FFFF00"/>
                          </a:highlight>
                          <a:latin typeface="Times New Roman" panose="02020603050405020304" pitchFamily="18" charset="0"/>
                          <a:cs typeface="Times New Roman" panose="02020603050405020304" pitchFamily="18" charset="0"/>
                        </a:rPr>
                        <a:t>Dự kiến vượt KH (2%)</a:t>
                      </a:r>
                      <a:endParaRPr lang="vi-VN" sz="1200" b="0" i="0" u="none" strike="noStrike" dirty="0">
                        <a:solidFill>
                          <a:srgbClr val="000000"/>
                        </a:solidFill>
                        <a:effectLst/>
                        <a:highlight>
                          <a:srgbClr val="FFFF00"/>
                        </a:highligh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0132787"/>
                  </a:ext>
                </a:extLst>
              </a:tr>
              <a:tr h="248586">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Huyện</a:t>
                      </a:r>
                      <a:r>
                        <a:rPr lang="en-US" sz="1200" u="none" strike="noStrike" dirty="0">
                          <a:effectLst/>
                          <a:latin typeface="Times New Roman" panose="02020603050405020304" pitchFamily="18" charset="0"/>
                          <a:cs typeface="Times New Roman" panose="02020603050405020304" pitchFamily="18" charset="0"/>
                        </a:rPr>
                        <a:t> An </a:t>
                      </a:r>
                      <a:r>
                        <a:rPr lang="en-US" sz="1200" u="none" strike="noStrike" dirty="0" err="1">
                          <a:effectLst/>
                          <a:latin typeface="Times New Roman" panose="02020603050405020304" pitchFamily="18" charset="0"/>
                          <a:cs typeface="Times New Roman" panose="02020603050405020304" pitchFamily="18" charset="0"/>
                        </a:rPr>
                        <a:t>Lão</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841.403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647.398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50,19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effectLst/>
                          <a:latin typeface="Times New Roman" panose="02020603050405020304" pitchFamily="18" charset="0"/>
                          <a:cs typeface="Times New Roman" panose="02020603050405020304" pitchFamily="18" charset="0"/>
                        </a:rPr>
                        <a:t>đạt</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573440"/>
                  </a:ext>
                </a:extLst>
              </a:tr>
              <a:tr h="248586">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Huyện</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Vĩnh</a:t>
                      </a:r>
                      <a:r>
                        <a:rPr lang="en-US" sz="1200" u="none" strike="noStrike" dirty="0">
                          <a:effectLst/>
                          <a:latin typeface="Times New Roman" panose="02020603050405020304" pitchFamily="18" charset="0"/>
                          <a:cs typeface="Times New Roman" panose="02020603050405020304" pitchFamily="18" charset="0"/>
                        </a:rPr>
                        <a:t> </a:t>
                      </a:r>
                      <a:r>
                        <a:rPr lang="en-US" sz="1200" u="none" strike="noStrike" dirty="0" err="1">
                          <a:effectLst/>
                          <a:latin typeface="Times New Roman" panose="02020603050405020304" pitchFamily="18" charset="0"/>
                          <a:cs typeface="Times New Roman" panose="02020603050405020304" pitchFamily="18" charset="0"/>
                        </a:rPr>
                        <a:t>Thạnh</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2.460.539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a:solidFill>
                            <a:srgbClr val="000000"/>
                          </a:solidFill>
                          <a:effectLst/>
                          <a:latin typeface="Times New Roman"/>
                        </a:rPr>
                        <a:t>1.715.034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24,43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14,81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solidFill>
                            <a:srgbClr val="FF0000"/>
                          </a:solidFill>
                          <a:effectLst/>
                          <a:latin typeface="Times New Roman" panose="02020603050405020304" pitchFamily="18" charset="0"/>
                          <a:cs typeface="Times New Roman" panose="02020603050405020304" pitchFamily="18" charset="0"/>
                        </a:rPr>
                        <a:t>khó</a:t>
                      </a:r>
                      <a:r>
                        <a:rPr lang="en-US" sz="1200" u="none" strike="noStrike" dirty="0">
                          <a:solidFill>
                            <a:srgbClr val="FF0000"/>
                          </a:solidFill>
                          <a:effectLst/>
                          <a:latin typeface="Times New Roman" panose="02020603050405020304" pitchFamily="18" charset="0"/>
                          <a:cs typeface="Times New Roman" panose="02020603050405020304" pitchFamily="18" charset="0"/>
                        </a:rPr>
                        <a:t> </a:t>
                      </a:r>
                      <a:r>
                        <a:rPr lang="en-US" sz="1200" u="none" strike="noStrike" dirty="0" err="1">
                          <a:solidFill>
                            <a:srgbClr val="FF0000"/>
                          </a:solidFill>
                          <a:effectLst/>
                          <a:latin typeface="Times New Roman" panose="02020603050405020304" pitchFamily="18" charset="0"/>
                          <a:cs typeface="Times New Roman" panose="02020603050405020304" pitchFamily="18" charset="0"/>
                        </a:rPr>
                        <a:t>đạt</a:t>
                      </a:r>
                      <a:endParaRPr lang="en-US"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060704"/>
                  </a:ext>
                </a:extLst>
              </a:tr>
              <a:tr h="248586">
                <a:tc>
                  <a:txBody>
                    <a:bodyPr/>
                    <a:lstStyle/>
                    <a:p>
                      <a:pPr algn="l" fontAlgn="ctr"/>
                      <a:r>
                        <a:rPr lang="en-US" sz="1200" u="none" strike="noStrike" dirty="0" err="1">
                          <a:effectLst/>
                          <a:latin typeface="Times New Roman" panose="02020603050405020304" pitchFamily="18" charset="0"/>
                          <a:cs typeface="Times New Roman" panose="02020603050405020304" pitchFamily="18" charset="0"/>
                        </a:rPr>
                        <a:t>Huyện</a:t>
                      </a:r>
                      <a:r>
                        <a:rPr lang="en-US" sz="1200" u="none" strike="noStrike" dirty="0">
                          <a:effectLst/>
                          <a:latin typeface="Times New Roman" panose="02020603050405020304" pitchFamily="18" charset="0"/>
                          <a:cs typeface="Times New Roman" panose="02020603050405020304" pitchFamily="18" charset="0"/>
                        </a:rPr>
                        <a:t> Vân </a:t>
                      </a:r>
                      <a:r>
                        <a:rPr lang="en-US" sz="1200" u="none" strike="noStrike" dirty="0" err="1">
                          <a:effectLst/>
                          <a:latin typeface="Times New Roman" panose="02020603050405020304" pitchFamily="18" charset="0"/>
                          <a:cs typeface="Times New Roman" panose="02020603050405020304" pitchFamily="18" charset="0"/>
                        </a:rPr>
                        <a:t>Canh</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3.340.385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10,92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1200" b="0" i="0" u="none" strike="noStrike" dirty="0">
                          <a:solidFill>
                            <a:srgbClr val="000000"/>
                          </a:solidFill>
                          <a:effectLst/>
                          <a:latin typeface="Times New Roman"/>
                        </a:rPr>
                        <a:t>2.211.962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39,25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26,93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66,22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5,16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a:solidFill>
                            <a:srgbClr val="000000"/>
                          </a:solidFill>
                          <a:effectLst/>
                          <a:latin typeface="Times New Roman"/>
                        </a:rPr>
                        <a:t>25,22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en-US" sz="1200" b="0" i="0" u="none" strike="noStrike" dirty="0">
                          <a:solidFill>
                            <a:srgbClr val="000000"/>
                          </a:solidFill>
                          <a:effectLst/>
                          <a:latin typeface="Times New Roman"/>
                        </a:rPr>
                        <a:t>11,21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err="1">
                          <a:solidFill>
                            <a:srgbClr val="FF0000"/>
                          </a:solidFill>
                          <a:effectLst/>
                          <a:latin typeface="Times New Roman" panose="02020603050405020304" pitchFamily="18" charset="0"/>
                          <a:cs typeface="Times New Roman" panose="02020603050405020304" pitchFamily="18" charset="0"/>
                        </a:rPr>
                        <a:t>khó</a:t>
                      </a:r>
                      <a:r>
                        <a:rPr lang="en-US" sz="1200" u="none" strike="noStrike" dirty="0">
                          <a:solidFill>
                            <a:srgbClr val="FF0000"/>
                          </a:solidFill>
                          <a:effectLst/>
                          <a:latin typeface="Times New Roman" panose="02020603050405020304" pitchFamily="18" charset="0"/>
                          <a:cs typeface="Times New Roman" panose="02020603050405020304" pitchFamily="18" charset="0"/>
                        </a:rPr>
                        <a:t> </a:t>
                      </a:r>
                      <a:r>
                        <a:rPr lang="en-US" sz="1200" u="none" strike="noStrike" dirty="0" err="1">
                          <a:solidFill>
                            <a:srgbClr val="FF0000"/>
                          </a:solidFill>
                          <a:effectLst/>
                          <a:latin typeface="Times New Roman" panose="02020603050405020304" pitchFamily="18" charset="0"/>
                          <a:cs typeface="Times New Roman" panose="02020603050405020304" pitchFamily="18" charset="0"/>
                        </a:rPr>
                        <a:t>đạt</a:t>
                      </a:r>
                      <a:endParaRPr lang="en-US" sz="12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724416"/>
                  </a:ext>
                </a:extLst>
              </a:tr>
            </a:tbl>
          </a:graphicData>
        </a:graphic>
      </p:graphicFrame>
      <p:graphicFrame>
        <p:nvGraphicFramePr>
          <p:cNvPr id="4" name="Table 3">
            <a:extLst>
              <a:ext uri="{FF2B5EF4-FFF2-40B4-BE49-F238E27FC236}">
                <a16:creationId xmlns:a16="http://schemas.microsoft.com/office/drawing/2014/main" id="{5DDEBB8B-3849-B4B0-D0D1-DD42636E899E}"/>
              </a:ext>
            </a:extLst>
          </p:cNvPr>
          <p:cNvGraphicFramePr>
            <a:graphicFrameLocks noGrp="1"/>
          </p:cNvGraphicFramePr>
          <p:nvPr>
            <p:extLst>
              <p:ext uri="{D42A27DB-BD31-4B8C-83A1-F6EECF244321}">
                <p14:modId xmlns:p14="http://schemas.microsoft.com/office/powerpoint/2010/main" val="323255734"/>
              </p:ext>
            </p:extLst>
          </p:nvPr>
        </p:nvGraphicFramePr>
        <p:xfrm>
          <a:off x="315986" y="5301265"/>
          <a:ext cx="11806106" cy="1571690"/>
        </p:xfrm>
        <a:graphic>
          <a:graphicData uri="http://schemas.openxmlformats.org/drawingml/2006/table">
            <a:tbl>
              <a:tblPr firstRow="1" bandRow="1"/>
              <a:tblGrid>
                <a:gridCol w="11806106">
                  <a:extLst>
                    <a:ext uri="{9D8B030D-6E8A-4147-A177-3AD203B41FA5}">
                      <a16:colId xmlns:a16="http://schemas.microsoft.com/office/drawing/2014/main" val="3655493598"/>
                    </a:ext>
                  </a:extLst>
                </a:gridCol>
              </a:tblGrid>
              <a:tr h="157169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4/11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(Quy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An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Vĩnh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Thạnh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Vân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Canh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cần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nỗ</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lực</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rất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3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cuối</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a:t>
                      </a:r>
                    </a:p>
                    <a:p>
                      <a:pPr marL="0" marR="0" lvl="0" indent="0" algn="just"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Quy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cơ</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cấu</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chiếm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hơn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38,8%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trị</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toàn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hưởng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rất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việc</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chung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Tuy</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nhiên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tốc</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9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6%,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70,5% KH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3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cuối</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ít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nhất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15%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KH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(8,58%).</a:t>
                      </a:r>
                    </a:p>
                    <a:p>
                      <a:pPr marL="0" marR="0" lvl="0" indent="0" algn="just"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An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Nhơn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chiếm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khoảng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14,7%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trị</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sp</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toàn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nhưng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9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6,5%, 3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cuối</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nỗ</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lực</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8,3%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KH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(7%)</a:t>
                      </a:r>
                    </a:p>
                    <a:p>
                      <a:pPr marL="0" marR="0" lvl="0" indent="0" algn="just"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- 7/11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còn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khả</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1400" b="0" kern="1200" dirty="0">
                          <a:solidFill>
                            <a:schemeClr val="dk1"/>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122670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2177105934"/>
              </p:ext>
            </p:extLst>
          </p:nvPr>
        </p:nvGraphicFramePr>
        <p:xfrm>
          <a:off x="302172" y="1163929"/>
          <a:ext cx="11587655" cy="5334000"/>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1219170" rtl="0" eaLnBrk="1" fontAlgn="auto" latinLnBrk="0" hangingPunct="1">
                        <a:lnSpc>
                          <a:spcPct val="100000"/>
                        </a:lnSpc>
                        <a:spcBef>
                          <a:spcPts val="0"/>
                        </a:spcBef>
                        <a:spcAft>
                          <a:spcPts val="1200"/>
                        </a:spcAft>
                        <a:buClrTx/>
                        <a:buSzTx/>
                        <a:buFont typeface="+mj-lt"/>
                        <a:buAutoNum type="arabicPeriod"/>
                        <a:tabLst/>
                        <a:defRPr/>
                      </a:pP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pt-BR"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a:t>
                      </a: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rên cơ sở số liệu, kết quả thực hiện 9 tháng năm 2023 và số liệu dự kiến Quý IV, các Sở, ngành, địa phương cần chủ động rà soát, phân tích, đánh giá các chỉ tiêu còn đạt thấp để đề ra phương hướng, phấn đấu hoàn thành tất cả các chỉ tiêu kinh tế - xã hội năm 2023 Hội đồng nhân dân và Ủy ban nhân dân tỉnh đã giao từ đầu năm. Trong đó, tập trung chỉ đạo điều hành, quyết tâm đạt và vượt kế hoạch đối với 02 chỉ tiêu Tốc độ tăng GRDP và Tổng thu ngân sách nhà nước</a:t>
                      </a:r>
                    </a:p>
                    <a:p>
                      <a:pPr marL="457200" marR="0" lvl="0" indent="-457200" algn="just" defTabSz="1219170" rtl="0" eaLnBrk="1" fontAlgn="auto" latinLnBrk="0" hangingPunct="1">
                        <a:lnSpc>
                          <a:spcPct val="100000"/>
                        </a:lnSpc>
                        <a:spcBef>
                          <a:spcPts val="0"/>
                        </a:spcBef>
                        <a:spcAft>
                          <a:spcPts val="1200"/>
                        </a:spcAft>
                        <a:buClrTx/>
                        <a:buSzTx/>
                        <a:buFont typeface="+mj-lt"/>
                        <a:buAutoNum type="arabicPeriod"/>
                        <a:tabLst/>
                        <a:defRPr/>
                      </a:pP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Các Sở, ngành tập trung nghiên cứu, xây dựng phương án, cách tính, phân giao... để giao bổ sung một số chỉ tiêu cho các Sở, ngành, địa phương trong năm 2024, cụ thể như sau:</a:t>
                      </a:r>
                    </a:p>
                    <a:p>
                      <a:pPr marL="834300" marR="0" lvl="0" indent="-457200" algn="just" defTabSz="1219170" rtl="0" eaLnBrk="1" fontAlgn="auto" latinLnBrk="0" hangingPunct="1">
                        <a:lnSpc>
                          <a:spcPct val="100000"/>
                        </a:lnSpc>
                        <a:spcBef>
                          <a:spcPts val="0"/>
                        </a:spcBef>
                        <a:spcAft>
                          <a:spcPts val="1200"/>
                        </a:spcAft>
                        <a:buClrTx/>
                        <a:buSzTx/>
                        <a:buFont typeface="+mj-lt"/>
                        <a:buAutoNum type="alphaLcParenR"/>
                        <a:tabLst/>
                        <a:defRPr/>
                      </a:pP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Tỷ lệ thu gom rác thải nông thôn; giải phóng mặt bằng; lấn chiếm đất đai... (Sở Tài nguyên và MT)</a:t>
                      </a:r>
                    </a:p>
                    <a:p>
                      <a:pPr marL="834300" marR="0" lvl="0" indent="-457200" algn="just" defTabSz="1219170" rtl="0" eaLnBrk="1" fontAlgn="auto" latinLnBrk="0" hangingPunct="1">
                        <a:lnSpc>
                          <a:spcPct val="100000"/>
                        </a:lnSpc>
                        <a:spcBef>
                          <a:spcPts val="0"/>
                        </a:spcBef>
                        <a:spcAft>
                          <a:spcPts val="1200"/>
                        </a:spcAft>
                        <a:buClrTx/>
                        <a:buSzTx/>
                        <a:buFont typeface="+mj-lt"/>
                        <a:buAutoNum type="alphaLcParenR"/>
                        <a:tabLst/>
                        <a:defRPr/>
                      </a:pP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Chỉ tiêu liên quan đến Nhà ở xã hội (Sở Xây dựng)</a:t>
                      </a:r>
                    </a:p>
                    <a:p>
                      <a:pPr marL="834300" marR="0" lvl="0" indent="-457200" algn="just" defTabSz="1219170" rtl="0" eaLnBrk="1" fontAlgn="auto" latinLnBrk="0" hangingPunct="1">
                        <a:lnSpc>
                          <a:spcPct val="100000"/>
                        </a:lnSpc>
                        <a:spcBef>
                          <a:spcPts val="0"/>
                        </a:spcBef>
                        <a:spcAft>
                          <a:spcPts val="1200"/>
                        </a:spcAft>
                        <a:buClrTx/>
                        <a:buSzTx/>
                        <a:buFont typeface="+mj-lt"/>
                        <a:buAutoNum type="alphaLcParenR"/>
                        <a:tabLst/>
                        <a:defRPr/>
                      </a:pP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Thu hút dự án đầu tư giao cho các sở, ngành, địa phương và Chủ đầu tư các KCN, CCN (Sở Kế hoạch và Đầu tư, Sở Công Thương, Ban quản lý Khu kinh tế)</a:t>
                      </a:r>
                    </a:p>
                    <a:p>
                      <a:pPr marL="457200" marR="0" lvl="0" indent="-457200" algn="just" defTabSz="1219170" rtl="0" eaLnBrk="1" fontAlgn="auto" latinLnBrk="0" hangingPunct="1">
                        <a:lnSpc>
                          <a:spcPct val="100000"/>
                        </a:lnSpc>
                        <a:spcBef>
                          <a:spcPts val="0"/>
                        </a:spcBef>
                        <a:spcAft>
                          <a:spcPts val="1200"/>
                        </a:spcAft>
                        <a:buClrTx/>
                        <a:buSzTx/>
                        <a:buFont typeface="+mj-lt"/>
                        <a:buAutoNum type="arabicPeriod" startAt="3"/>
                        <a:tabLst/>
                        <a:defRPr/>
                      </a:pP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Các Sở, ngành, địa phương chủ động xây dựng kế hoạch tổ chức Tổng kết công tác năm 2023, triển khai nhiệm vụ năm 2024 để triển khai thực hiện các nhiệm vụ cụ thể năm 2024 ngay từ đầu năm</a:t>
                      </a:r>
                      <a:endParaRPr lang="en-US"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04221638-2F6E-CEF4-AB4A-065E2FCA4B4F}"/>
              </a:ext>
            </a:extLst>
          </p:cNvPr>
          <p:cNvSpPr txBox="1"/>
          <p:nvPr/>
        </p:nvSpPr>
        <p:spPr>
          <a:xfrm>
            <a:off x="609376" y="405446"/>
            <a:ext cx="5050396" cy="461665"/>
          </a:xfrm>
          <a:prstGeom prst="rect">
            <a:avLst/>
          </a:prstGeom>
          <a:noFill/>
        </p:spPr>
        <p:txBody>
          <a:bodyPr wrap="square">
            <a:spAutoFit/>
          </a:bodyPr>
          <a:lstStyle/>
          <a:p>
            <a:pPr>
              <a:lnSpc>
                <a:spcPct val="100000"/>
              </a:lnSpc>
            </a:pPr>
            <a:r>
              <a:rPr lang="vi-VN" sz="2400" b="1" dirty="0">
                <a:latin typeface="+mj-lt"/>
                <a:cs typeface="Arial" panose="020B0604020202020204" pitchFamily="34" charset="0"/>
              </a:rPr>
              <a:t>II. CÁC NHIỆM VỤ CHUNG</a:t>
            </a:r>
          </a:p>
        </p:txBody>
      </p:sp>
    </p:spTree>
    <p:extLst>
      <p:ext uri="{BB962C8B-B14F-4D97-AF65-F5344CB8AC3E}">
        <p14:creationId xmlns:p14="http://schemas.microsoft.com/office/powerpoint/2010/main" val="26761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64920" y="697789"/>
            <a:ext cx="80112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 quản lý tài nguyên và môi trường</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235060" y="1306542"/>
          <a:ext cx="11587655" cy="6126480"/>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Tiếp tục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chỉ đạo</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tình hình sản xuất, triển khai thực hiện các giải pháp kỹ thuật phù hợp với tình hình thời tiết</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ăng cường kiểm tra hướng dẫn chăm sóc, phòng trừ sâu bệnh đạt hiệu quả</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Chuẩn bị tổ chức sản xuất vụ Đông – Xuân 2023 - 2024</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Tập trung chuẩn bị làm việc với Đoàn Thanh tra của Ủy ban Châu Âu lần thứ 4 </a:t>
                      </a:r>
                      <a:r>
                        <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về chống khai thác thủy sản bất hợp pháp, không báo cáo theo quy định (IUU).</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Tiếp tục nghiên cứu, sớm hoàn thiện việc sử dụng </a:t>
                      </a:r>
                      <a:r>
                        <a:rPr lang="nl-NL"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Hệ thống Nhật ký điện tử trên tàu khai thác xa bờ trên địa bàn tỉnh</a:t>
                      </a:r>
                      <a:endPar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Triển khai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hiệu quả các</a:t>
                      </a:r>
                      <a:r>
                        <a:rPr lang="it-IT"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phương án xử lý vấn đề môi trường. Tăng cường công tác kiểm tra, </a:t>
                      </a:r>
                      <a:r>
                        <a:rPr lang="it-IT" sz="2400" b="0" kern="1200">
                          <a:solidFill>
                            <a:schemeClr val="tx1"/>
                          </a:solidFill>
                          <a:latin typeface="Times New Roman" panose="02020603050405020304" pitchFamily="18" charset="0"/>
                          <a:ea typeface="+mn-ea"/>
                          <a:cs typeface="Times New Roman" panose="02020603050405020304" pitchFamily="18" charset="0"/>
                        </a:rPr>
                        <a:t>quản lý chống lấn chiếm đất đai, khai thác tài nguyên khoáng sản</a:t>
                      </a:r>
                      <a:r>
                        <a:rPr lang="vi-VN" sz="2400" b="0" kern="1200">
                          <a:solidFill>
                            <a:schemeClr val="tx1"/>
                          </a:solidFill>
                          <a:latin typeface="Times New Roman" panose="02020603050405020304" pitchFamily="18" charset="0"/>
                          <a:ea typeface="+mn-ea"/>
                          <a:cs typeface="Times New Roman" panose="02020603050405020304" pitchFamily="18" charset="0"/>
                        </a:rPr>
                        <a:t>, mặt nước, các nhà hàng nổi</a:t>
                      </a:r>
                      <a:endParaRPr lang="it-IT" sz="2400" b="0" kern="1200">
                        <a:solidFill>
                          <a:schemeClr val="tx1"/>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Triển khai nhiệm vụ Phòng, chống thiên tai, tìm kiếm cứu nạn</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p</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hương án ứng phó thiên tai năm 2023</a:t>
                      </a:r>
                      <a:endPar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75694432-317B-48EC-D0A3-1A0D1AFB2138}"/>
              </a:ext>
            </a:extLst>
          </p:cNvPr>
          <p:cNvSpPr txBox="1"/>
          <p:nvPr/>
        </p:nvSpPr>
        <p:spPr>
          <a:xfrm>
            <a:off x="508708" y="236124"/>
            <a:ext cx="505039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III. CÁC NHIỆM VỤ CỤ THỂ</a:t>
            </a:r>
          </a:p>
        </p:txBody>
      </p:sp>
    </p:spTree>
    <p:extLst>
      <p:ext uri="{BB962C8B-B14F-4D97-AF65-F5344CB8AC3E}">
        <p14:creationId xmlns:p14="http://schemas.microsoft.com/office/powerpoint/2010/main" val="191738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396780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128140239"/>
              </p:ext>
            </p:extLst>
          </p:nvPr>
        </p:nvGraphicFramePr>
        <p:xfrm>
          <a:off x="327339" y="1501140"/>
          <a:ext cx="5226173" cy="4282440"/>
        </p:xfrm>
        <a:graphic>
          <a:graphicData uri="http://schemas.openxmlformats.org/drawingml/2006/table">
            <a:tbl>
              <a:tblPr firstRow="1" bandRow="1"/>
              <a:tblGrid>
                <a:gridCol w="5226173">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indent="-342900" algn="l" defTabSz="914400" rtl="0" eaLnBrk="1" latinLnBrk="0" hangingPunct="1">
                        <a:spcBef>
                          <a:spcPts val="600"/>
                        </a:spcBef>
                        <a:spcAft>
                          <a:spcPts val="600"/>
                        </a:spcAft>
                        <a:buFont typeface="Wingdings" panose="05000000000000000000" pitchFamily="2" charset="2"/>
                        <a:buChar char="v"/>
                      </a:pPr>
                      <a:r>
                        <a:rPr lang="it-IT" sz="1800" b="0" kern="1200" dirty="0">
                          <a:solidFill>
                            <a:schemeClr val="dk1"/>
                          </a:solidFill>
                          <a:effectLst/>
                          <a:latin typeface="Times New Roman" panose="02020603050405020304" pitchFamily="18" charset="0"/>
                          <a:ea typeface="+mn-ea"/>
                          <a:cs typeface="Times New Roman" panose="02020603050405020304" pitchFamily="18" charset="0"/>
                        </a:rPr>
                        <a:t>Kịp thời theo dõi, nắm bắt tình hình, tháo gỡ khó khăn cho doanh </a:t>
                      </a:r>
                      <a:r>
                        <a:rPr lang="it-IT" sz="1800" b="0" kern="1200">
                          <a:solidFill>
                            <a:schemeClr val="dk1"/>
                          </a:solidFill>
                          <a:effectLst/>
                          <a:latin typeface="Times New Roman" panose="02020603050405020304" pitchFamily="18" charset="0"/>
                          <a:ea typeface="+mn-ea"/>
                          <a:cs typeface="Times New Roman" panose="02020603050405020304" pitchFamily="18" charset="0"/>
                        </a:rPr>
                        <a:t>nghiệp</a:t>
                      </a:r>
                      <a:r>
                        <a:rPr lang="es-ES" sz="1800" b="0" kern="1200">
                          <a:solidFill>
                            <a:schemeClr val="dk1"/>
                          </a:solidFill>
                          <a:effectLst/>
                          <a:latin typeface="Times New Roman" panose="02020603050405020304" pitchFamily="18" charset="0"/>
                          <a:ea typeface="+mn-ea"/>
                          <a:cs typeface="Times New Roman" panose="02020603050405020304" pitchFamily="18" charset="0"/>
                        </a:rPr>
                        <a:t>.</a:t>
                      </a:r>
                    </a:p>
                    <a:p>
                      <a:pPr marL="342900" indent="-342900" algn="l" defTabSz="914400" rtl="0" eaLnBrk="1" latinLnBrk="0" hangingPunct="1">
                        <a:spcBef>
                          <a:spcPts val="600"/>
                        </a:spcBef>
                        <a:spcAft>
                          <a:spcPts val="600"/>
                        </a:spcAft>
                        <a:buFont typeface="Wingdings" panose="05000000000000000000" pitchFamily="2" charset="2"/>
                        <a:buChar char="v"/>
                      </a:pPr>
                      <a:r>
                        <a:rPr lang="en-US" sz="1800" b="0" kern="1200">
                          <a:solidFill>
                            <a:schemeClr val="dk1"/>
                          </a:solidFill>
                          <a:effectLst/>
                          <a:latin typeface="Times New Roman" panose="02020603050405020304" pitchFamily="18" charset="0"/>
                          <a:ea typeface="+mn-ea"/>
                          <a:cs typeface="Times New Roman" panose="02020603050405020304" pitchFamily="18" charset="0"/>
                        </a:rPr>
                        <a:t>Phấn đấu ch</a:t>
                      </a:r>
                      <a:r>
                        <a:rPr lang="vi-VN" sz="1800" b="0" kern="1200">
                          <a:solidFill>
                            <a:schemeClr val="dk1"/>
                          </a:solidFill>
                          <a:effectLst/>
                          <a:latin typeface="Times New Roman" panose="02020603050405020304" pitchFamily="18" charset="0"/>
                          <a:ea typeface="+mn-ea"/>
                          <a:cs typeface="Times New Roman" panose="02020603050405020304" pitchFamily="18" charset="0"/>
                        </a:rPr>
                        <a:t>ỉ số </a:t>
                      </a:r>
                      <a:r>
                        <a:rPr lang="en-US" sz="1800" b="0" kern="1200">
                          <a:solidFill>
                            <a:schemeClr val="dk1"/>
                          </a:solidFill>
                          <a:effectLst/>
                          <a:latin typeface="Times New Roman" panose="02020603050405020304" pitchFamily="18" charset="0"/>
                          <a:ea typeface="+mn-ea"/>
                          <a:cs typeface="Times New Roman" panose="02020603050405020304" pitchFamily="18" charset="0"/>
                        </a:rPr>
                        <a:t>sản xuất công nghiệp Quý IV đạt từ 7,5% - 9,4% để cả </a:t>
                      </a:r>
                      <a:r>
                        <a:rPr lang="vi-VN" sz="1800" b="0" kern="1200">
                          <a:solidFill>
                            <a:schemeClr val="dk1"/>
                          </a:solidFill>
                          <a:effectLst/>
                          <a:latin typeface="Times New Roman" panose="02020603050405020304" pitchFamily="18" charset="0"/>
                          <a:ea typeface="+mn-ea"/>
                          <a:cs typeface="Times New Roman" panose="02020603050405020304" pitchFamily="18" charset="0"/>
                        </a:rPr>
                        <a:t>năm 202</a:t>
                      </a:r>
                      <a:r>
                        <a:rPr lang="en-US" sz="1800" b="0" kern="1200">
                          <a:solidFill>
                            <a:schemeClr val="dk1"/>
                          </a:solidFill>
                          <a:effectLst/>
                          <a:latin typeface="Times New Roman" panose="02020603050405020304" pitchFamily="18" charset="0"/>
                          <a:ea typeface="+mn-ea"/>
                          <a:cs typeface="Times New Roman" panose="02020603050405020304" pitchFamily="18" charset="0"/>
                        </a:rPr>
                        <a:t>3 tăng từ 3% - 3,5%</a:t>
                      </a:r>
                      <a:r>
                        <a:rPr lang="vi-VN" sz="1800" b="0" kern="1200">
                          <a:solidFill>
                            <a:schemeClr val="dk1"/>
                          </a:solidFill>
                          <a:effectLst/>
                          <a:latin typeface="Times New Roman" panose="02020603050405020304" pitchFamily="18" charset="0"/>
                          <a:ea typeface="+mn-ea"/>
                          <a:cs typeface="Times New Roman" panose="02020603050405020304" pitchFamily="18" charset="0"/>
                        </a:rPr>
                        <a:t> so với năm 2022</a:t>
                      </a:r>
                      <a:endParaRPr lang="es-ES" sz="18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indent="-342900" algn="l" defTabSz="914400" rtl="0" eaLnBrk="1" latinLnBrk="0" hangingPunct="1">
                        <a:spcBef>
                          <a:spcPts val="600"/>
                        </a:spcBef>
                        <a:spcAft>
                          <a:spcPts val="600"/>
                        </a:spcAft>
                        <a:buFont typeface="Wingdings" panose="05000000000000000000" pitchFamily="2" charset="2"/>
                        <a:buChar char="v"/>
                      </a:pPr>
                      <a:r>
                        <a:rPr lang="en-US" sz="1800" b="0" kern="1200">
                          <a:solidFill>
                            <a:schemeClr val="dk1"/>
                          </a:solidFill>
                          <a:effectLst/>
                          <a:latin typeface="Times New Roman" panose="02020603050405020304" pitchFamily="18" charset="0"/>
                          <a:ea typeface="+mn-ea"/>
                          <a:cs typeface="Times New Roman" panose="02020603050405020304" pitchFamily="18" charset="0"/>
                        </a:rPr>
                        <a:t>H</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ỗ trợ tích cực </a:t>
                      </a:r>
                      <a:r>
                        <a:rPr lang="vi-VN" sz="1800" b="0" kern="1200">
                          <a:solidFill>
                            <a:schemeClr val="dk1"/>
                          </a:solidFill>
                          <a:effectLst/>
                          <a:latin typeface="Times New Roman" panose="02020603050405020304" pitchFamily="18" charset="0"/>
                          <a:ea typeface="+mn-ea"/>
                          <a:cs typeface="Times New Roman" panose="02020603050405020304" pitchFamily="18" charset="0"/>
                        </a:rPr>
                        <a:t>để </a:t>
                      </a:r>
                      <a:r>
                        <a:rPr lang="en-US" sz="1800" b="0" kern="1200">
                          <a:solidFill>
                            <a:schemeClr val="dk1"/>
                          </a:solidFill>
                          <a:effectLst/>
                          <a:latin typeface="Times New Roman" panose="02020603050405020304" pitchFamily="18" charset="0"/>
                          <a:ea typeface="+mn-ea"/>
                          <a:cs typeface="Times New Roman" panose="02020603050405020304" pitchFamily="18" charset="0"/>
                        </a:rPr>
                        <a:t>các</a:t>
                      </a:r>
                      <a:r>
                        <a:rPr lang="vi-VN" sz="1800" b="0" kern="1200">
                          <a:solidFill>
                            <a:schemeClr val="dk1"/>
                          </a:solidFill>
                          <a:effectLst/>
                          <a:latin typeface="Times New Roman" panose="02020603050405020304" pitchFamily="18" charset="0"/>
                          <a:ea typeface="+mn-ea"/>
                          <a:cs typeface="Times New Roman" panose="02020603050405020304" pitchFamily="18" charset="0"/>
                        </a:rPr>
                        <a:t> dự án sản xuất công nghiệp hoàn tất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thủ tục đầu </a:t>
                      </a:r>
                      <a:r>
                        <a:rPr lang="vi-VN" sz="1800" b="0" kern="1200">
                          <a:solidFill>
                            <a:schemeClr val="dk1"/>
                          </a:solidFill>
                          <a:effectLst/>
                          <a:latin typeface="Times New Roman" panose="02020603050405020304" pitchFamily="18" charset="0"/>
                          <a:ea typeface="+mn-ea"/>
                          <a:cs typeface="Times New Roman" panose="02020603050405020304" pitchFamily="18" charset="0"/>
                        </a:rPr>
                        <a:t>tư như</a:t>
                      </a:r>
                      <a:r>
                        <a:rPr lang="en-US" sz="1800" b="0" kern="1200">
                          <a:solidFill>
                            <a:schemeClr val="dk1"/>
                          </a:solidFill>
                          <a:effectLst/>
                          <a:latin typeface="Times New Roman" panose="02020603050405020304" pitchFamily="18" charset="0"/>
                          <a:ea typeface="+mn-ea"/>
                          <a:cs typeface="Times New Roman" panose="02020603050405020304" pitchFamily="18" charset="0"/>
                        </a:rPr>
                        <a:t>:</a:t>
                      </a:r>
                      <a:r>
                        <a:rPr lang="vi-VN"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thủ tục về đất đai, giấy phép xây dựng,….</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nhanh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tiến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sớm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đưa</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hoạt</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err="1">
                          <a:solidFill>
                            <a:schemeClr val="dk1"/>
                          </a:solidFill>
                          <a:effectLst/>
                          <a:latin typeface="Times New Roman" panose="02020603050405020304" pitchFamily="18" charset="0"/>
                          <a:ea typeface="+mn-ea"/>
                          <a:cs typeface="Times New Roman" panose="02020603050405020304" pitchFamily="18" charset="0"/>
                        </a:rPr>
                        <a:t>động</a:t>
                      </a:r>
                      <a:r>
                        <a:rPr lang="en-US" sz="1800" b="0" kern="1200">
                          <a:solidFill>
                            <a:schemeClr val="dk1"/>
                          </a:solidFill>
                          <a:effectLst/>
                          <a:latin typeface="Times New Roman" panose="02020603050405020304" pitchFamily="18" charset="0"/>
                          <a:ea typeface="+mn-ea"/>
                          <a:cs typeface="Times New Roman" panose="02020603050405020304" pitchFamily="18" charset="0"/>
                        </a:rPr>
                        <a:t>.</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p>
                      <a:pPr marL="342900" indent="-342900" algn="l" defTabSz="914400" rtl="0" eaLnBrk="1" latinLnBrk="0" hangingPunct="1">
                        <a:spcBef>
                          <a:spcPts val="600"/>
                        </a:spcBef>
                        <a:spcAft>
                          <a:spcPts val="600"/>
                        </a:spcAft>
                        <a:buFont typeface="Wingdings" panose="05000000000000000000" pitchFamily="2" charset="2"/>
                        <a:buChar char="v"/>
                      </a:pPr>
                      <a:r>
                        <a:rPr lang="vi-VN" sz="1800" b="0" kern="1200">
                          <a:solidFill>
                            <a:schemeClr val="dk1"/>
                          </a:solidFill>
                          <a:effectLst/>
                          <a:latin typeface="Times New Roman" panose="02020603050405020304" pitchFamily="18" charset="0"/>
                          <a:ea typeface="+mn-ea"/>
                          <a:cs typeface="Times New Roman" panose="02020603050405020304" pitchFamily="18" charset="0"/>
                        </a:rPr>
                        <a:t>Tạo điều kiện để 04 dự án công nghiệp trọng điểm </a:t>
                      </a:r>
                      <a:r>
                        <a:rPr lang="en-US" sz="1800" b="0" kern="1200">
                          <a:solidFill>
                            <a:schemeClr val="dk1"/>
                          </a:solidFill>
                          <a:effectLst/>
                          <a:latin typeface="Times New Roman" panose="02020603050405020304" pitchFamily="18" charset="0"/>
                          <a:ea typeface="+mn-ea"/>
                          <a:cs typeface="Times New Roman" panose="02020603050405020304" pitchFamily="18" charset="0"/>
                        </a:rPr>
                        <a:t>có tổng vốn đầu tư khoảng </a:t>
                      </a:r>
                      <a:r>
                        <a:rPr lang="en-US" sz="1800" b="1" kern="1200">
                          <a:solidFill>
                            <a:schemeClr val="dk1"/>
                          </a:solidFill>
                          <a:effectLst/>
                          <a:latin typeface="Times New Roman" panose="02020603050405020304" pitchFamily="18" charset="0"/>
                          <a:ea typeface="+mn-ea"/>
                          <a:cs typeface="Times New Roman" panose="02020603050405020304" pitchFamily="18" charset="0"/>
                        </a:rPr>
                        <a:t>1.700 tỷ đồng </a:t>
                      </a:r>
                      <a:r>
                        <a:rPr lang="vi-VN" sz="1800" b="0" kern="1200">
                          <a:solidFill>
                            <a:schemeClr val="dk1"/>
                          </a:solidFill>
                          <a:effectLst/>
                          <a:latin typeface="Times New Roman" panose="02020603050405020304" pitchFamily="18" charset="0"/>
                          <a:ea typeface="+mn-ea"/>
                          <a:cs typeface="Times New Roman" panose="02020603050405020304" pitchFamily="18" charset="0"/>
                        </a:rPr>
                        <a:t>đi vào hoạt động trong quý IV năm 2023</a:t>
                      </a: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4" name="Object 3">
            <a:extLst>
              <a:ext uri="{FF2B5EF4-FFF2-40B4-BE49-F238E27FC236}">
                <a16:creationId xmlns:a16="http://schemas.microsoft.com/office/drawing/2014/main" id="{19BAEBD3-B718-238C-9C6F-3A9FFDA80D82}"/>
              </a:ext>
            </a:extLst>
          </p:cNvPr>
          <p:cNvGraphicFramePr>
            <a:graphicFrameLocks noChangeAspect="1"/>
          </p:cNvGraphicFramePr>
          <p:nvPr>
            <p:extLst>
              <p:ext uri="{D42A27DB-BD31-4B8C-83A1-F6EECF244321}">
                <p14:modId xmlns:p14="http://schemas.microsoft.com/office/powerpoint/2010/main" val="1817895983"/>
              </p:ext>
            </p:extLst>
          </p:nvPr>
        </p:nvGraphicFramePr>
        <p:xfrm>
          <a:off x="5637466" y="1602296"/>
          <a:ext cx="6285918" cy="2801924"/>
        </p:xfrm>
        <a:graphic>
          <a:graphicData uri="http://schemas.openxmlformats.org/presentationml/2006/ole">
            <mc:AlternateContent xmlns:mc="http://schemas.openxmlformats.org/markup-compatibility/2006">
              <mc:Choice xmlns:v="urn:schemas-microsoft-com:vml" Requires="v">
                <p:oleObj name="Worksheet" r:id="rId2" imgW="8020080" imgH="2943305" progId="Excel.Sheet.8">
                  <p:embed/>
                </p:oleObj>
              </mc:Choice>
              <mc:Fallback>
                <p:oleObj name="Worksheet" r:id="rId2" imgW="8020080" imgH="2943305" progId="Excel.Sheet.8">
                  <p:embed/>
                  <p:pic>
                    <p:nvPicPr>
                      <p:cNvPr id="4" name="Object 3">
                        <a:extLst>
                          <a:ext uri="{FF2B5EF4-FFF2-40B4-BE49-F238E27FC236}">
                            <a16:creationId xmlns:a16="http://schemas.microsoft.com/office/drawing/2014/main" id="{19BAEBD3-B718-238C-9C6F-3A9FFDA80D82}"/>
                          </a:ext>
                        </a:extLst>
                      </p:cNvPr>
                      <p:cNvPicPr/>
                      <p:nvPr/>
                    </p:nvPicPr>
                    <p:blipFill>
                      <a:blip r:embed="rId3"/>
                      <a:stretch>
                        <a:fillRect/>
                      </a:stretch>
                    </p:blipFill>
                    <p:spPr>
                      <a:xfrm>
                        <a:off x="5637466" y="1602296"/>
                        <a:ext cx="6285918" cy="2801924"/>
                      </a:xfrm>
                      <a:prstGeom prst="rect">
                        <a:avLst/>
                      </a:prstGeom>
                    </p:spPr>
                  </p:pic>
                </p:oleObj>
              </mc:Fallback>
            </mc:AlternateContent>
          </a:graphicData>
        </a:graphic>
      </p:graphicFrame>
    </p:spTree>
    <p:extLst>
      <p:ext uri="{BB962C8B-B14F-4D97-AF65-F5344CB8AC3E}">
        <p14:creationId xmlns:p14="http://schemas.microsoft.com/office/powerpoint/2010/main" val="3430279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Chart 4">
            <a:extLst>
              <a:ext uri="{FF2B5EF4-FFF2-40B4-BE49-F238E27FC236}">
                <a16:creationId xmlns:a16="http://schemas.microsoft.com/office/drawing/2014/main" id="{88A71D02-77FC-5BA7-E388-A55DD51C269E}"/>
              </a:ext>
            </a:extLst>
          </p:cNvPr>
          <p:cNvGraphicFramePr>
            <a:graphicFrameLocks/>
          </p:cNvGraphicFramePr>
          <p:nvPr/>
        </p:nvGraphicFramePr>
        <p:xfrm>
          <a:off x="33337" y="1223962"/>
          <a:ext cx="12125326" cy="441007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85F470C-AAF0-5553-4098-47B34FA14FAE}"/>
              </a:ext>
            </a:extLst>
          </p:cNvPr>
          <p:cNvSpPr txBox="1"/>
          <p:nvPr/>
        </p:nvSpPr>
        <p:spPr>
          <a:xfrm>
            <a:off x="754120" y="238860"/>
            <a:ext cx="493319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So sánh Tốc độ tăng GRDP</a:t>
            </a:r>
          </a:p>
        </p:txBody>
      </p:sp>
      <p:sp>
        <p:nvSpPr>
          <p:cNvPr id="7" name="TextBox 6">
            <a:extLst>
              <a:ext uri="{FF2B5EF4-FFF2-40B4-BE49-F238E27FC236}">
                <a16:creationId xmlns:a16="http://schemas.microsoft.com/office/drawing/2014/main" id="{09A49747-9FC3-FA8E-C272-2DDCC1FC621D}"/>
              </a:ext>
            </a:extLst>
          </p:cNvPr>
          <p:cNvSpPr txBox="1"/>
          <p:nvPr/>
        </p:nvSpPr>
        <p:spPr>
          <a:xfrm>
            <a:off x="1125751" y="643689"/>
            <a:ext cx="85131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b1) So với Vùng Bắc Trung bộ và duyên hải Trung bộ</a:t>
            </a:r>
          </a:p>
        </p:txBody>
      </p:sp>
    </p:spTree>
    <p:extLst>
      <p:ext uri="{BB962C8B-B14F-4D97-AF65-F5344CB8AC3E}">
        <p14:creationId xmlns:p14="http://schemas.microsoft.com/office/powerpoint/2010/main" val="34903350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Thương mại, dịch vụ, du lịch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707828939"/>
              </p:ext>
            </p:extLst>
          </p:nvPr>
        </p:nvGraphicFramePr>
        <p:xfrm>
          <a:off x="587399" y="1314653"/>
          <a:ext cx="11148799" cy="6141720"/>
        </p:xfrm>
        <a:graphic>
          <a:graphicData uri="http://schemas.openxmlformats.org/drawingml/2006/table">
            <a:tbl>
              <a:tblPr firstRow="1" bandRow="1"/>
              <a:tblGrid>
                <a:gridCol w="11148799">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Tiếp tục</a:t>
                      </a: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đẩy mạnh các hoạt động thương mại, xuất khẩu</a:t>
                      </a:r>
                    </a:p>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a:solidFill>
                            <a:schemeClr val="dk1"/>
                          </a:solidFill>
                          <a:effectLst/>
                          <a:latin typeface="Times New Roman" panose="02020603050405020304" pitchFamily="18" charset="0"/>
                          <a:ea typeface="+mn-ea"/>
                          <a:cs typeface="Times New Roman" panose="02020603050405020304" pitchFamily="18" charset="0"/>
                        </a:rPr>
                        <a:t>Phấn đấu tổng mức bán lẻ hàng hóa và doanh thu dịch vụ xã hội Quý IV đạt 25.476 tỷ đồng để cả năm 2023 đạt 102.868 tỷ đồng, tăng 14,8% so với năm 2022</a:t>
                      </a:r>
                    </a:p>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Phấn đấu Kim ngạch xuất khẩu Quý IV đạt 446 triệu USD để cả năm 2023 đạt kế hoạch đề ra là 1,6 tỷ USD</a:t>
                      </a:r>
                      <a:r>
                        <a:rPr lang="it-IT" sz="2400" b="0" kern="1200">
                          <a:solidFill>
                            <a:schemeClr val="dk1"/>
                          </a:solidFill>
                          <a:effectLst/>
                          <a:latin typeface="Times New Roman" panose="02020603050405020304" pitchFamily="18" charset="0"/>
                          <a:ea typeface="+mn-ea"/>
                          <a:cs typeface="Times New Roman" panose="02020603050405020304" pitchFamily="18" charset="0"/>
                        </a:rPr>
                        <a:t> </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Tiếp tục nghiên </a:t>
                      </a:r>
                      <a:r>
                        <a:rPr lang="vi-VN" sz="2400" b="0" kern="1200">
                          <a:solidFill>
                            <a:schemeClr val="tx1"/>
                          </a:solidFill>
                          <a:effectLst/>
                          <a:latin typeface="Times New Roman" panose="02020603050405020304" pitchFamily="18" charset="0"/>
                          <a:ea typeface="+mn-ea"/>
                          <a:cs typeface="Times New Roman" panose="02020603050405020304" pitchFamily="18" charset="0"/>
                        </a:rPr>
                        <a:t>cứu, đa dạng hóa, liên kết và nâng cao chất lượng các sản phẩm du lịch </a:t>
                      </a:r>
                      <a:r>
                        <a:rPr lang="it-IT" sz="2400" b="0" kern="1200">
                          <a:solidFill>
                            <a:schemeClr val="tx1"/>
                          </a:solidFill>
                          <a:effectLst/>
                          <a:latin typeface="Times New Roman" panose="02020603050405020304" pitchFamily="18" charset="0"/>
                          <a:ea typeface="+mn-ea"/>
                          <a:cs typeface="Times New Roman" panose="02020603050405020304" pitchFamily="18" charset="0"/>
                        </a:rPr>
                        <a:t>với các địa phương</a:t>
                      </a:r>
                      <a:r>
                        <a:rPr lang="vi-VN" sz="2400" b="0" kern="1200">
                          <a:solidFill>
                            <a:schemeClr val="tx1"/>
                          </a:solidFill>
                          <a:effectLst/>
                          <a:latin typeface="Times New Roman" panose="02020603050405020304" pitchFamily="18" charset="0"/>
                          <a:ea typeface="+mn-ea"/>
                          <a:cs typeface="Times New Roman" panose="02020603050405020304" pitchFamily="18" charset="0"/>
                        </a:rPr>
                        <a:t>, doanh nghiệp</a:t>
                      </a:r>
                      <a:r>
                        <a:rPr lang="it-IT" sz="2400" b="0" kern="1200">
                          <a:solidFill>
                            <a:schemeClr val="tx1"/>
                          </a:solidFill>
                          <a:effectLst/>
                          <a:latin typeface="Times New Roman" panose="02020603050405020304" pitchFamily="18" charset="0"/>
                          <a:ea typeface="+mn-ea"/>
                          <a:cs typeface="Times New Roman" panose="02020603050405020304" pitchFamily="18" charset="0"/>
                        </a:rPr>
                        <a:t> trong và ngoài nước</a:t>
                      </a:r>
                      <a:r>
                        <a:rPr lang="vi-VN" sz="2400" b="0" kern="1200">
                          <a:solidFill>
                            <a:schemeClr val="tx1"/>
                          </a:solidFill>
                          <a:effectLst/>
                          <a:latin typeface="Times New Roman" panose="02020603050405020304" pitchFamily="18" charset="0"/>
                          <a:ea typeface="+mn-ea"/>
                          <a:cs typeface="Times New Roman" panose="02020603050405020304" pitchFamily="18" charset="0"/>
                        </a:rPr>
                        <a:t>, ưu tiên phát triển các sản phẩm du lịch có giá trị gia tăng cao và bền vững, tạo thương hiệu cạnh tranh lâu dài</a:t>
                      </a:r>
                    </a:p>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 Tăng cường thu hút du lịch MICE, triển khai hiệu quả kế hoạch thu hút du lịch trong mùa thấp điểm</a:t>
                      </a: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400" b="0" kern="1200">
                        <a:solidFill>
                          <a:schemeClr val="tx1"/>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318883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Tài chính, ngân sách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597101" y="1331709"/>
          <a:ext cx="10997798" cy="3779520"/>
        </p:xfrm>
        <a:graphic>
          <a:graphicData uri="http://schemas.openxmlformats.org/drawingml/2006/table">
            <a:tbl>
              <a:tblPr firstRow="1" bandRow="1"/>
              <a:tblGrid>
                <a:gridCol w="1099779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Tăng cường công tác quản lý thu, chống thất thu, giảm nợ đọng thuế</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Tiếp tục hỗ trợ doanh nghiệp được hưởng tối đa các chính sách ưu đãi, hỗ trợ tháo gỡ khó khăn</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Triển khai thực hiện kịp thời việc thu tiền sử dụng đất và tiền thuê đất năm 2023 theo kế hoạch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a:solidFill>
                            <a:schemeClr val="dk1"/>
                          </a:solidFill>
                          <a:effectLst/>
                          <a:latin typeface="Times New Roman" panose="02020603050405020304" pitchFamily="18" charset="0"/>
                          <a:ea typeface="+mn-ea"/>
                          <a:cs typeface="Times New Roman" panose="02020603050405020304" pitchFamily="18" charset="0"/>
                        </a:rPr>
                        <a:t>Đảm bảo chi ngân sách theo đúng tiêu chuẩn, định mức, tiết kiệm, hiệu quả</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225642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5. Đầu tư công</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3672727287"/>
              </p:ext>
            </p:extLst>
          </p:nvPr>
        </p:nvGraphicFramePr>
        <p:xfrm>
          <a:off x="483849" y="1356876"/>
          <a:ext cx="11224301" cy="4358640"/>
        </p:xfrm>
        <a:graphic>
          <a:graphicData uri="http://schemas.openxmlformats.org/drawingml/2006/table">
            <a:tbl>
              <a:tblPr firstRow="1" bandRow="1"/>
              <a:tblGrid>
                <a:gridCol w="11224301">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Đẩy nhanh tiến độ giải ngân vốn đầu tư công những tháng cuối năm 2023 theo chỉ đạo tại Công điện số 749/CĐ-TTg ngày 18/8/2023 của Thủ tướng Chính phủ, Công văn số 6325/UBND-VX ngày 31/8/2023 của UBND tỉnh.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Phấn đấu đến 31/12/2023, tỷ lệ giải ngân đạt 95% (riêng kế hoạch vốn năm 2022 được cấp thẩm quyền cho phép kéo dài sang năm 2023 đạt 100%), đến 31/01/2024 đạt 100% kế hoạch vốn giao đối với tất cả các </a:t>
                      </a:r>
                      <a:r>
                        <a:rPr lang="it-IT" sz="1800" b="1" kern="1200">
                          <a:solidFill>
                            <a:schemeClr val="lt1"/>
                          </a:solidFill>
                          <a:effectLst/>
                          <a:latin typeface="Calibri"/>
                          <a:ea typeface="+mn-ea"/>
                          <a:cs typeface="+mn-cs"/>
                        </a:rPr>
                        <a:t>nguồn vốn.</a:t>
                      </a:r>
                      <a:endParaRPr lang="it-IT"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Hoàn thành công tác giải phóng mặt bằng đường cao tốc Bắc - Nam phía Đông, đoạn qua địa bàn tỉnh</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084215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Đầu tư ngoài ngân sách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658433441"/>
              </p:ext>
            </p:extLst>
          </p:nvPr>
        </p:nvGraphicFramePr>
        <p:xfrm>
          <a:off x="428007" y="1423987"/>
          <a:ext cx="11291413" cy="3535680"/>
        </p:xfrm>
        <a:graphic>
          <a:graphicData uri="http://schemas.openxmlformats.org/drawingml/2006/table">
            <a:tbl>
              <a:tblPr firstRow="1" bandRow="1"/>
              <a:tblGrid>
                <a:gridCol w="11291413">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2400" b="0" kern="1200" dirty="0">
                          <a:solidFill>
                            <a:schemeClr val="dk1"/>
                          </a:solidFill>
                          <a:effectLst/>
                          <a:latin typeface="Times New Roman" panose="02020603050405020304" pitchFamily="18" charset="0"/>
                          <a:ea typeface="+mn-ea"/>
                          <a:cs typeface="Times New Roman" panose="02020603050405020304" pitchFamily="18" charset="0"/>
                        </a:rPr>
                        <a:t>T</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ích cực xúc tiến, mời gọi đầu tư các dự án ngoài ngân sách, tạo mọi điều kiện thuận lợi cho các nhà đầu tư khảo sát, hoàn thiện thủ tục đầu tư, triển khai thực hiện dự án trong thời gian sớm nhất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sớm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động</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tục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hạ</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tầng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khu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cụm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nghiệp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nghề</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bàn</a:t>
                      </a:r>
                      <a:r>
                        <a:rPr lang="en-US" sz="2400" b="0" kern="1200">
                          <a:solidFill>
                            <a:schemeClr val="dk1"/>
                          </a:solidFill>
                          <a:effectLst/>
                          <a:latin typeface="Times New Roman" panose="02020603050405020304" pitchFamily="18" charset="0"/>
                          <a:ea typeface="+mn-ea"/>
                          <a:cs typeface="Times New Roman" panose="02020603050405020304" pitchFamily="18" charset="0"/>
                        </a:rPr>
                        <a:t> tỉnh</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Hoàn thành việc ban hành “Quy chế phối hợp giải quyết các thủ tục hành chính về đầu tư, xây dựng, đất đai, môi trường và phòng cháy chữa cháy trên địa bàn tỉnh”</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636825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7. Văn hóa – xã hội</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743715651"/>
              </p:ext>
            </p:extLst>
          </p:nvPr>
        </p:nvGraphicFramePr>
        <p:xfrm>
          <a:off x="453174" y="1499488"/>
          <a:ext cx="11324969" cy="2743200"/>
        </p:xfrm>
        <a:graphic>
          <a:graphicData uri="http://schemas.openxmlformats.org/drawingml/2006/table">
            <a:tbl>
              <a:tblPr firstRow="1" bandRow="1"/>
              <a:tblGrid>
                <a:gridCol w="11324969">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Tiếp tục thực hiện nhiệm vụ phòng, chống dịch COVID-19 và các dịch bệnh lưu hành khác như Sốt xuất huyết, tay chân miệng...</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Thực hiện tốt công tác bảo trợ xã hội, chính sách đối với người có công, công tác bảo vệ chăm sóc trẻ em...</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Tiếp tục tổ chức các Hội nghị, Hội thảo khoa học theo kế hoạch năm 2023</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435889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8. Nội chính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299149686"/>
              </p:ext>
            </p:extLst>
          </p:nvPr>
        </p:nvGraphicFramePr>
        <p:xfrm>
          <a:off x="537065" y="1365264"/>
          <a:ext cx="11073298" cy="4206240"/>
        </p:xfrm>
        <a:graphic>
          <a:graphicData uri="http://schemas.openxmlformats.org/drawingml/2006/table">
            <a:tbl>
              <a:tblPr firstRow="1" bandRow="1"/>
              <a:tblGrid>
                <a:gridCol w="1107329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Tiếp tục đẩy mạnh cải cách hành chính, rà soát, kiên quyết cắt giảm thủ tục hành chính thực chất, hiệu quả, bảo đảm thông thoáng thuận lợi, không gây phiền hà cho người dân, doanh nghiệp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Thực hiện kịp thời, hiệu quả các nhiệm vụ theo Đề án 06 của Chính phủ</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Tăng cường công tác quốc phòng - an ninh, bảo đảm trật tự an toàn xã hội</a:t>
                      </a:r>
                      <a:r>
                        <a:rPr lang="vi-VN" sz="2400" b="0" kern="1200">
                          <a:solidFill>
                            <a:schemeClr val="dk1"/>
                          </a:solidFill>
                          <a:effectLst/>
                          <a:latin typeface="Times New Roman" panose="02020603050405020304" pitchFamily="18" charset="0"/>
                          <a:ea typeface="+mn-ea"/>
                          <a:cs typeface="Times New Roman" panose="02020603050405020304" pitchFamily="18" charset="0"/>
                        </a:rPr>
                        <a:t>, đặc biệt là giảm thiểu tai nạn giao thông</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Các sở, ngành, địa phương triển khai thực hiện nghiêm túc, đầy đủ các quy định liên quan đến công tác phòng cháy, chữa cháy trên địa bàn tỉnh; thường xuyên kiểm tra, rà soát các công trình, cơ sở có nguy cơ cháy, nổ cao trên địa bàn, nhất là các chung cư, nhà ở tập thể, các cơ sở kinh doanh dịch vụ cho thuê trọ... </a:t>
                      </a:r>
                      <a:r>
                        <a:rPr lang="vi-VN" sz="2400"/>
                        <a:t>đông người</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3555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8997656" cy="461665"/>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9</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tỉnh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kỳ</a:t>
            </a:r>
            <a:r>
              <a:rPr lang="en-US" sz="2400" b="1" dirty="0">
                <a:latin typeface="Times New Roman" panose="02020603050405020304" pitchFamily="18" charset="0"/>
                <a:cs typeface="Times New Roman" panose="02020603050405020304" pitchFamily="18" charset="0"/>
              </a:rPr>
              <a:t> 2021-2030, </a:t>
            </a:r>
            <a:r>
              <a:rPr lang="en-US" sz="2400" b="1" dirty="0" err="1">
                <a:latin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2050</a:t>
            </a:r>
            <a:endParaRPr lang="vi-VN" sz="24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70149387"/>
              </p:ext>
            </p:extLst>
          </p:nvPr>
        </p:nvGraphicFramePr>
        <p:xfrm>
          <a:off x="453174" y="1340098"/>
          <a:ext cx="11587655" cy="2709904"/>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Hoàn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trình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Thủ</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tướng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phủ</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phê</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duyệt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Quy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kỳ</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2021-2030,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tầm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nhìn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2050</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Chuẩn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bị</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tổ</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chức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bố</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Quy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kết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hợp</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hút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làm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cơ</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sở</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khai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hiện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trong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gian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tới</a:t>
                      </a:r>
                      <a:endParaRPr lang="en-US" sz="2400" b="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858071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131519"/>
            <a:ext cx="5578677"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523220"/>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ĐỀ XUẤT, KIẾN NGHỊ</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03</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13683553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1348987" y="614869"/>
            <a:ext cx="11434195"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dirty="0">
                <a:ea typeface="+mn-ea"/>
                <a:cs typeface="Arial" panose="020B0604020202020204" pitchFamily="34" charset="0"/>
              </a:rPr>
              <a:t>01. Thu hút đầu tư ngoài ngân sách tại các huyện, thị xã, thành phố </a:t>
            </a:r>
          </a:p>
          <a:p>
            <a:pPr>
              <a:lnSpc>
                <a:spcPct val="100000"/>
              </a:lnSpc>
            </a:pPr>
            <a:endParaRPr lang="vi-VN" sz="3200" b="1" dirty="0">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dirty="0">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484921" y="1616699"/>
            <a:ext cx="11217724" cy="3847207"/>
          </a:xfrm>
          <a:prstGeom prst="rect">
            <a:avLst/>
          </a:prstGeom>
          <a:noFill/>
        </p:spPr>
        <p:txBody>
          <a:bodyPr wrap="square" rtlCol="0">
            <a:spAutoFit/>
          </a:bodyPr>
          <a:lstStyle/>
          <a:p>
            <a:pPr algn="just">
              <a:spcBef>
                <a:spcPts val="600"/>
              </a:spcBef>
              <a:spcAft>
                <a:spcPts val="600"/>
              </a:spcAft>
            </a:pPr>
            <a:r>
              <a:rPr lang="vi-VN" sz="2400">
                <a:solidFill>
                  <a:prstClr val="black">
                    <a:hueOff val="0"/>
                    <a:satOff val="0"/>
                    <a:lumOff val="0"/>
                    <a:alphaOff val="0"/>
                  </a:prstClr>
                </a:solidFill>
                <a:latin typeface="Times New Roman" panose="02020603050405020304" pitchFamily="18" charset="0"/>
                <a:ea typeface="+mn-ea"/>
                <a:cs typeface="+mn-cs"/>
              </a:rPr>
              <a:t>	</a:t>
            </a:r>
            <a:r>
              <a:rPr lang="en-US" sz="2800">
                <a:latin typeface="Times New Roman" panose="02020603050405020304" pitchFamily="18" charset="0"/>
                <a:cs typeface="Times New Roman" panose="02020603050405020304" pitchFamily="18" charset="0"/>
              </a:rPr>
              <a:t> Đề nghị các sở, ban, ngành và UBND các huyện, thị xã, thành phố quan tâm hơn nữa công tác thu hút đầu tư vào địa bàn mình </a:t>
            </a:r>
            <a:r>
              <a:rPr lang="vi-VN" sz="2800">
                <a:latin typeface="Times New Roman" panose="02020603050405020304" pitchFamily="18" charset="0"/>
                <a:cs typeface="Times New Roman" panose="02020603050405020304" pitchFamily="18" charset="0"/>
              </a:rPr>
              <a:t>ngay từ khâu khảo sát dự án và </a:t>
            </a:r>
            <a:r>
              <a:rPr lang="en-US" sz="2800">
                <a:latin typeface="Times New Roman" panose="02020603050405020304" pitchFamily="18" charset="0"/>
                <a:cs typeface="Times New Roman" panose="02020603050405020304" pitchFamily="18" charset="0"/>
              </a:rPr>
              <a:t>triển khai thực hiện dự án</a:t>
            </a:r>
            <a:r>
              <a:rPr lang="vi-VN" sz="2800">
                <a:latin typeface="Times New Roman" panose="02020603050405020304" pitchFamily="18" charset="0"/>
                <a:cs typeface="Times New Roman" panose="02020603050405020304" pitchFamily="18" charset="0"/>
              </a:rPr>
              <a:t>, nhất là </a:t>
            </a:r>
            <a:r>
              <a:rPr lang="en-US" sz="2800">
                <a:latin typeface="Times New Roman" panose="02020603050405020304" pitchFamily="18" charset="0"/>
                <a:cs typeface="Times New Roman" panose="02020603050405020304" pitchFamily="18" charset="0"/>
              </a:rPr>
              <a:t>thực hiện </a:t>
            </a:r>
            <a:r>
              <a:rPr lang="vi-VN" sz="2800">
                <a:latin typeface="Times New Roman" panose="02020603050405020304" pitchFamily="18" charset="0"/>
                <a:cs typeface="Times New Roman" panose="02020603050405020304" pitchFamily="18" charset="0"/>
              </a:rPr>
              <a:t>công tác bồi thường GPMB</a:t>
            </a:r>
            <a:r>
              <a:rPr lang="en-US" sz="280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a:latin typeface="Times New Roman" panose="02020603050405020304" pitchFamily="18" charset="0"/>
                <a:cs typeface="Times New Roman" panose="02020603050405020304" pitchFamily="18" charset="0"/>
              </a:rPr>
              <a:t>	Các địa phương</a:t>
            </a:r>
            <a:r>
              <a:rPr lang="vi-VN" sz="2800">
                <a:latin typeface="Times New Roman" panose="02020603050405020304" pitchFamily="18" charset="0"/>
                <a:cs typeface="Times New Roman" panose="02020603050405020304" pitchFamily="18" charset="0"/>
              </a:rPr>
              <a:t> đẩy nhanh tiến độ giải phóng mặt bằng các cụm công nghiệp, đảm bảo ít nhất mỗi địa bàn từ 20 - 30 ha/năm, nhằm đảm bảo diện tích đất sẵn sàng thu hút các dự án mới</a:t>
            </a:r>
            <a:endParaRPr lang="en-US" sz="280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b="1" i="1">
                <a:solidFill>
                  <a:prstClr val="black">
                    <a:hueOff val="0"/>
                    <a:satOff val="0"/>
                    <a:lumOff val="0"/>
                    <a:alphaOff val="0"/>
                  </a:prstClr>
                </a:solidFill>
                <a:latin typeface="Times New Roman" panose="02020603050405020304" pitchFamily="18" charset="0"/>
                <a:cs typeface="Times New Roman" panose="02020603050405020304" pitchFamily="18" charset="0"/>
              </a:rPr>
              <a:t> </a:t>
            </a:r>
            <a:endParaRPr lang="en-US" dirty="0">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541573729"/>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350512" y="606480"/>
            <a:ext cx="1184148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2800" b="1" dirty="0">
                <a:ea typeface="+mn-ea"/>
                <a:cs typeface="Arial" panose="020B0604020202020204" pitchFamily="34" charset="0"/>
              </a:rPr>
              <a:t>02. Tiến độ thi công hạ tầng tại một số Cụm Công nghiệp:</a:t>
            </a:r>
          </a:p>
          <a:p>
            <a:pPr algn="just">
              <a:lnSpc>
                <a:spcPct val="100000"/>
              </a:lnSpc>
            </a:pPr>
            <a:endParaRPr lang="vi-VN" sz="2800" dirty="0">
              <a:ea typeface="+mn-ea"/>
              <a:cs typeface="Arial" panose="020B0604020202020204" pitchFamily="34" charset="0"/>
            </a:endParaRPr>
          </a:p>
          <a:p>
            <a:pPr algn="just">
              <a:lnSpc>
                <a:spcPct val="100000"/>
              </a:lnSpc>
            </a:pPr>
            <a:r>
              <a:rPr lang="vi-VN" sz="2800" dirty="0">
                <a:ea typeface="+mn-ea"/>
                <a:cs typeface="Arial" panose="020B0604020202020204" pitchFamily="34" charset="0"/>
              </a:rPr>
              <a:t>Việc thu hút đầu tư tại các Cụm Công nghiệp hiện nay đang gặp nhiều khó khăn: Nhiều Cụm Công nghiệp trên địa bàn tỉnh chưa có chủ đầu tư xây dựng hạ tầng, một số Cụm Công nghiệp </a:t>
            </a:r>
            <a:r>
              <a:rPr lang="vi-VN" sz="2800">
                <a:ea typeface="+mn-ea"/>
                <a:cs typeface="Arial" panose="020B0604020202020204" pitchFamily="34" charset="0"/>
              </a:rPr>
              <a:t>đã có </a:t>
            </a:r>
            <a:r>
              <a:rPr lang="vi-VN" sz="2800" dirty="0">
                <a:ea typeface="+mn-ea"/>
                <a:cs typeface="Arial" panose="020B0604020202020204" pitchFamily="34" charset="0"/>
              </a:rPr>
              <a:t>chủ đầu tư hạ tầng (bao gồm do địa phương quản lý) nhưng tiến độ thi công hạ tầng còn chậm, chưa đáp ứng được nhu cầu sản xuất của Nhà đầu tư thứ cấp.</a:t>
            </a:r>
          </a:p>
          <a:p>
            <a:pPr algn="just">
              <a:lnSpc>
                <a:spcPct val="100000"/>
              </a:lnSpc>
              <a:spcBef>
                <a:spcPts val="1800"/>
              </a:spcBef>
            </a:pPr>
            <a:r>
              <a:rPr lang="vi-VN" sz="2800" dirty="0">
                <a:latin typeface="Times New Roman" panose="02020603050405020304" pitchFamily="18" charset="0"/>
                <a:ea typeface="+mn-ea"/>
                <a:cs typeface="Arial" panose="020B0604020202020204" pitchFamily="34" charset="0"/>
              </a:rPr>
              <a:t>=&gt; </a:t>
            </a:r>
            <a:r>
              <a:rPr lang="vi-VN" sz="2800" b="1" i="1" dirty="0">
                <a:latin typeface="Times New Roman" panose="02020603050405020304" pitchFamily="18" charset="0"/>
                <a:ea typeface="+mn-ea"/>
                <a:cs typeface="Arial" panose="020B0604020202020204" pitchFamily="34" charset="0"/>
              </a:rPr>
              <a:t>Kiến nghị: </a:t>
            </a:r>
            <a:r>
              <a:rPr lang="vi-VN" sz="2800" dirty="0">
                <a:latin typeface="Times New Roman" panose="02020603050405020304" pitchFamily="18" charset="0"/>
                <a:ea typeface="+mn-ea"/>
                <a:cs typeface="Arial" panose="020B0604020202020204" pitchFamily="34" charset="0"/>
              </a:rPr>
              <a:t>UBND tỉnh giao Sở Công Thương tổ chức lựa chọn nhà đầu tư các Cụm Công nghiệp chưa có hạ tầng, đối với các Cụm Công nghiệp đã có chủ đầu tư, đề nghị giao Sở Công Thương rà soát, đôn đốc các chủ đầu tư khẩn trương </a:t>
            </a:r>
            <a:r>
              <a:rPr lang="vi-VN" sz="2800">
                <a:latin typeface="Times New Roman" panose="02020603050405020304" pitchFamily="18" charset="0"/>
                <a:ea typeface="+mn-ea"/>
                <a:cs typeface="Arial" panose="020B0604020202020204" pitchFamily="34" charset="0"/>
              </a:rPr>
              <a:t>thi công </a:t>
            </a:r>
            <a:r>
              <a:rPr lang="vi-VN" sz="2800" dirty="0">
                <a:latin typeface="Times New Roman" panose="02020603050405020304" pitchFamily="18" charset="0"/>
                <a:ea typeface="+mn-ea"/>
                <a:cs typeface="Arial" panose="020B0604020202020204" pitchFamily="34" charset="0"/>
              </a:rPr>
              <a:t>đồng bộ hạ tầng, sẵn sàng thu hút đầu tư.</a:t>
            </a:r>
            <a:endParaRPr lang="vi-VN" sz="3200" dirty="0">
              <a:latin typeface="Times New Roman" panose="02020603050405020304" pitchFamily="18" charset="0"/>
              <a:cs typeface="Times New Roman" panose="02020603050405020304" pitchFamily="18" charset="0"/>
            </a:endParaRPr>
          </a:p>
          <a:p>
            <a:pPr algn="just">
              <a:lnSpc>
                <a:spcPct val="100000"/>
              </a:lnSpc>
            </a:pPr>
            <a:endParaRPr lang="vi-VN" sz="2800" b="1" dirty="0">
              <a:solidFill>
                <a:srgbClr val="064273"/>
              </a:solidFill>
              <a:ea typeface="+mn-ea"/>
              <a:cs typeface="Arial" panose="020B0604020202020204" pitchFamily="34" charset="0"/>
            </a:endParaRPr>
          </a:p>
        </p:txBody>
      </p:sp>
    </p:spTree>
    <p:extLst>
      <p:ext uri="{BB962C8B-B14F-4D97-AF65-F5344CB8AC3E}">
        <p14:creationId xmlns:p14="http://schemas.microsoft.com/office/powerpoint/2010/main" val="139490636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06555C-3604-49A9-3FD1-FFA453B732A1}"/>
              </a:ext>
            </a:extLst>
          </p:cNvPr>
          <p:cNvSpPr txBox="1"/>
          <p:nvPr/>
        </p:nvSpPr>
        <p:spPr>
          <a:xfrm>
            <a:off x="1148402" y="396240"/>
            <a:ext cx="76432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b2) So với Vùng Kinh tế trọng điểm miền Trung</a:t>
            </a:r>
          </a:p>
        </p:txBody>
      </p:sp>
      <p:graphicFrame>
        <p:nvGraphicFramePr>
          <p:cNvPr id="3" name="Chart 2">
            <a:extLst>
              <a:ext uri="{FF2B5EF4-FFF2-40B4-BE49-F238E27FC236}">
                <a16:creationId xmlns:a16="http://schemas.microsoft.com/office/drawing/2014/main" id="{32950AC7-FA3A-D783-4EAB-088F9D0201CF}"/>
              </a:ext>
            </a:extLst>
          </p:cNvPr>
          <p:cNvGraphicFramePr>
            <a:graphicFrameLocks/>
          </p:cNvGraphicFramePr>
          <p:nvPr/>
        </p:nvGraphicFramePr>
        <p:xfrm>
          <a:off x="1266738" y="1359017"/>
          <a:ext cx="9420836" cy="47062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2297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1063761" y="765871"/>
            <a:ext cx="11434195"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ea typeface="+mn-ea"/>
                <a:cs typeface="Arial" panose="020B0604020202020204" pitchFamily="34" charset="0"/>
              </a:rPr>
              <a:t>03. </a:t>
            </a:r>
            <a:r>
              <a:rPr lang="vi-VN" sz="2800" b="1">
                <a:solidFill>
                  <a:schemeClr val="dk1"/>
                </a:solidFill>
                <a:ea typeface="+mn-ea"/>
                <a:cs typeface="Times New Roman" panose="02020603050405020304" pitchFamily="18" charset="0"/>
              </a:rPr>
              <a:t>T</a:t>
            </a:r>
            <a:r>
              <a:rPr lang="vi-VN" sz="2800" b="1" kern="1200">
                <a:solidFill>
                  <a:schemeClr val="dk1"/>
                </a:solidFill>
                <a:effectLst/>
                <a:ea typeface="+mn-ea"/>
                <a:cs typeface="Times New Roman" panose="02020603050405020304" pitchFamily="18" charset="0"/>
              </a:rPr>
              <a:t>hu hút đầu tư trên lĩnh vực </a:t>
            </a:r>
            <a:r>
              <a:rPr lang="en-US" sz="2800" b="1" kern="1200">
                <a:solidFill>
                  <a:schemeClr val="dk1"/>
                </a:solidFill>
                <a:effectLst/>
                <a:latin typeface="Times New Roman" panose="02020603050405020304" pitchFamily="18" charset="0"/>
                <a:ea typeface="+mn-ea"/>
                <a:cs typeface="Times New Roman" panose="02020603050405020304" pitchFamily="18" charset="0"/>
              </a:rPr>
              <a:t>Du lịch</a:t>
            </a:r>
            <a:endParaRPr lang="vi-VN" sz="2800" b="1">
              <a:ea typeface="+mn-ea"/>
              <a:cs typeface="Arial" panose="020B0604020202020204" pitchFamily="34" charset="0"/>
            </a:endParaRPr>
          </a:p>
          <a:p>
            <a:pPr>
              <a:lnSpc>
                <a:spcPct val="100000"/>
              </a:lnSpc>
            </a:pPr>
            <a:endParaRPr lang="vi-VN" sz="3200" b="1">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270667" y="1759312"/>
            <a:ext cx="11650666" cy="3616375"/>
          </a:xfrm>
          <a:prstGeom prst="rect">
            <a:avLst/>
          </a:prstGeom>
          <a:noFill/>
        </p:spPr>
        <p:txBody>
          <a:bodyPr wrap="square" rtlCol="0">
            <a:spAutoFit/>
          </a:bodyPr>
          <a:lstStyle/>
          <a:p>
            <a:pPr algn="just"/>
            <a:r>
              <a:rPr lang="vi-VN" sz="2400">
                <a:solidFill>
                  <a:prstClr val="black">
                    <a:hueOff val="0"/>
                    <a:satOff val="0"/>
                    <a:lumOff val="0"/>
                    <a:alphaOff val="0"/>
                  </a:prstClr>
                </a:solidFill>
                <a:latin typeface="Times New Roman" panose="02020603050405020304" pitchFamily="18" charset="0"/>
                <a:ea typeface="+mn-ea"/>
                <a:cs typeface="+mn-cs"/>
              </a:rPr>
              <a:t>	</a:t>
            </a:r>
            <a:r>
              <a:rPr lang="vi-VN" sz="2800">
                <a:latin typeface="Times New Roman" pitchFamily="18" charset="0"/>
                <a:cs typeface="Times New Roman" pitchFamily="18" charset="0"/>
              </a:rPr>
              <a:t>Các doanh nghiệp hoạt động trong lĩnh vực du lịch đa số có quy mô nhỏ; chưa có sự phối hợp liên kết, chưa có chiến lược đầu tư, phát huy tiềm năng sản phẩm du lịch và đóng góp nguồn lực xã hội hoá cho phát triển du lịch của tỉnh</a:t>
            </a:r>
            <a:endParaRPr lang="en-US" sz="2800">
              <a:latin typeface="Times New Roman" pitchFamily="18" charset="0"/>
              <a:cs typeface="Times New Roman" pitchFamily="18" charset="0"/>
            </a:endParaRPr>
          </a:p>
          <a:p>
            <a:pPr algn="just">
              <a:spcBef>
                <a:spcPts val="1800"/>
              </a:spcBef>
            </a:pPr>
            <a:r>
              <a:rPr lang="vi-VN" sz="2800" b="1">
                <a:latin typeface="Times New Roman" panose="02020603050405020304" pitchFamily="18" charset="0"/>
                <a:cs typeface="Times New Roman" panose="02020603050405020304" pitchFamily="18" charset="0"/>
              </a:rPr>
              <a:t>	=&gt;</a:t>
            </a:r>
            <a:r>
              <a:rPr lang="vi-VN" sz="2800">
                <a:latin typeface="Times New Roman" panose="02020603050405020304" pitchFamily="18" charset="0"/>
                <a:cs typeface="Times New Roman" panose="02020603050405020304" pitchFamily="18" charset="0"/>
              </a:rPr>
              <a:t> </a:t>
            </a:r>
            <a:r>
              <a:rPr lang="vi-VN" sz="2800" b="1" i="1" kern="1200">
                <a:effectLst/>
                <a:latin typeface="Times New Roman" panose="02020603050405020304" pitchFamily="18" charset="0"/>
                <a:ea typeface="+mn-ea"/>
                <a:cs typeface="Times New Roman" panose="02020603050405020304" pitchFamily="18" charset="0"/>
              </a:rPr>
              <a:t>Kiến nghị: </a:t>
            </a:r>
            <a:r>
              <a:rPr lang="vi-VN" sz="2800" kern="1200">
                <a:effectLst/>
                <a:latin typeface="Times New Roman" panose="02020603050405020304" pitchFamily="18" charset="0"/>
                <a:ea typeface="+mn-ea"/>
                <a:cs typeface="Times New Roman" panose="02020603050405020304" pitchFamily="18" charset="0"/>
              </a:rPr>
              <a:t>UBND tỉnh chỉ đạo</a:t>
            </a:r>
            <a:r>
              <a:rPr lang="en-US" sz="2800" kern="1200">
                <a:effectLst/>
                <a:latin typeface="Times New Roman" panose="02020603050405020304" pitchFamily="18" charset="0"/>
                <a:ea typeface="+mn-ea"/>
                <a:cs typeface="Times New Roman" panose="02020603050405020304" pitchFamily="18" charset="0"/>
              </a:rPr>
              <a:t> khi thu hút đầu tư cần quan tâm đến mời gọi </a:t>
            </a:r>
            <a:r>
              <a:rPr lang="vi-VN" sz="2800" kern="1200">
                <a:effectLst/>
                <a:latin typeface="Times New Roman" panose="02020603050405020304" pitchFamily="18" charset="0"/>
                <a:ea typeface="+mn-ea"/>
                <a:cs typeface="Times New Roman" panose="02020603050405020304" pitchFamily="18" charset="0"/>
              </a:rPr>
              <a:t>các nhà đầu tư xây dựng trung tâm mua sắm hiện đại, khu, điểm vui chơi giải trí, kinh tế đêm để tạo nhiều sản phẩm du lịch thu hút khách nội địa, quốc tế đến với tỉnh</a:t>
            </a:r>
            <a:r>
              <a:rPr lang="en-US" sz="2800">
                <a:latin typeface="Times New Roman" pitchFamily="18" charset="0"/>
                <a:cs typeface="Times New Roman" pitchFamily="18" charset="0"/>
              </a:rPr>
              <a:t>.</a:t>
            </a:r>
          </a:p>
          <a:p>
            <a:pPr algn="just"/>
            <a:endParaRPr lang="en-US">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2203466593"/>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1235014" y="507548"/>
            <a:ext cx="8051600"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ea typeface="+mn-ea"/>
                <a:cs typeface="Arial" panose="020B0604020202020204" pitchFamily="34" charset="0"/>
              </a:rPr>
              <a:t>04. </a:t>
            </a:r>
            <a:r>
              <a:rPr lang="vi-VN" sz="2800" b="1">
                <a:solidFill>
                  <a:schemeClr val="dk1"/>
                </a:solidFill>
                <a:ea typeface="+mn-ea"/>
                <a:cs typeface="Times New Roman" panose="02020603050405020304" pitchFamily="18" charset="0"/>
              </a:rPr>
              <a:t>Phát triển chuỗi Siêu thị Go</a:t>
            </a:r>
            <a:endParaRPr lang="vi-VN" sz="2800" b="1">
              <a:ea typeface="+mn-ea"/>
              <a:cs typeface="Arial" panose="020B0604020202020204" pitchFamily="34" charset="0"/>
            </a:endParaRPr>
          </a:p>
          <a:p>
            <a:pPr>
              <a:lnSpc>
                <a:spcPct val="100000"/>
              </a:lnSpc>
            </a:pPr>
            <a:endParaRPr lang="vi-VN" sz="3200" b="1">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270667" y="1225140"/>
            <a:ext cx="11650666" cy="5724644"/>
          </a:xfrm>
          <a:prstGeom prst="rect">
            <a:avLst/>
          </a:prstGeom>
          <a:noFill/>
        </p:spPr>
        <p:txBody>
          <a:bodyPr wrap="square" rtlCol="0">
            <a:spAutoFit/>
          </a:bodyPr>
          <a:lstStyle/>
          <a:p>
            <a:pPr algn="just">
              <a:spcBef>
                <a:spcPts val="600"/>
              </a:spcBef>
              <a:spcAft>
                <a:spcPts val="600"/>
              </a:spcAft>
            </a:pPr>
            <a:r>
              <a:rPr lang="vi-VN" sz="2800">
                <a:latin typeface="Times New Roman" pitchFamily="18" charset="0"/>
                <a:cs typeface="Times New Roman" pitchFamily="18" charset="0"/>
              </a:rPr>
              <a:t>	Siêu thị Go hiện đang có 01 chi nhánh hoạt động tại Quy Nhơn; 03 chi nhánh ký Hợp đồng nguyên tắc tại Hoài Nhơn và An Nhơn. Ngoài ra doanh nghiệp đã phối hợp với các địa phương lựa chọn địa điểm tại các huyện Tuy Phước, Phù Cát, Tây Sơn.</a:t>
            </a:r>
          </a:p>
          <a:p>
            <a:pPr algn="just">
              <a:spcBef>
                <a:spcPts val="600"/>
              </a:spcBef>
              <a:spcAft>
                <a:spcPts val="600"/>
              </a:spcAft>
            </a:pPr>
            <a:r>
              <a:rPr lang="vi-VN" sz="2800">
                <a:latin typeface="Times New Roman" pitchFamily="18" charset="0"/>
                <a:cs typeface="Times New Roman" pitchFamily="18" charset="0"/>
              </a:rPr>
              <a:t>	Sở Kế hoạch và Đầu tư đã có Văn bản số 2451/SKHĐT-TTXT ngày 14/09/2023 trình UBND tỉnh thông qua danh mục các dự án có sử dụng đất để tổ chức đấu giá, đấu thầu lựa chọn nhà đầu tư đối với dự án Siêu thị Tây Sơn. </a:t>
            </a:r>
          </a:p>
          <a:p>
            <a:pPr algn="just">
              <a:spcBef>
                <a:spcPts val="600"/>
              </a:spcBef>
              <a:spcAft>
                <a:spcPts val="600"/>
              </a:spcAft>
            </a:pPr>
            <a:r>
              <a:rPr lang="vi-VN" sz="2800" b="1" i="1" kern="1200">
                <a:effectLst/>
                <a:latin typeface="Times New Roman" panose="02020603050405020304" pitchFamily="18" charset="0"/>
                <a:ea typeface="+mn-ea"/>
                <a:cs typeface="Times New Roman" panose="02020603050405020304" pitchFamily="18" charset="0"/>
              </a:rPr>
              <a:t>	Kiến nghị: </a:t>
            </a:r>
            <a:r>
              <a:rPr lang="vi-VN" sz="2800">
                <a:latin typeface="Times New Roman" pitchFamily="18" charset="0"/>
                <a:cs typeface="Times New Roman" pitchFamily="18" charset="0"/>
              </a:rPr>
              <a:t>UBND tỉnh giao UBND huyện Tuy Phước, Phù Cát sớm có đề xuất dự án để Sở Kế hoạch và Đầu tư tổng hợp, báo cáo UBND tỉnh thông qua danh mục đấu giá/đấu thầu</a:t>
            </a:r>
            <a:r>
              <a:rPr lang="en-US" sz="2800">
                <a:latin typeface="Times New Roman" pitchFamily="18" charset="0"/>
                <a:cs typeface="Times New Roman" pitchFamily="18" charset="0"/>
              </a:rPr>
              <a:t>.</a:t>
            </a:r>
          </a:p>
          <a:p>
            <a:pPr marL="457200" indent="-457200" algn="just">
              <a:spcBef>
                <a:spcPts val="1800"/>
              </a:spcBef>
              <a:buFont typeface="Symbol" panose="05050102010706020507" pitchFamily="18" charset="2"/>
              <a:buChar char="Þ"/>
            </a:pPr>
            <a:endParaRPr lang="en-US" sz="2800">
              <a:latin typeface="Times New Roman" pitchFamily="18" charset="0"/>
              <a:cs typeface="Times New Roman" pitchFamily="18" charset="0"/>
            </a:endParaRPr>
          </a:p>
          <a:p>
            <a:pPr algn="just"/>
            <a:endParaRPr lang="en-US">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1835848080"/>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1266545" y="523314"/>
            <a:ext cx="8051600"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ea typeface="+mn-ea"/>
                <a:cs typeface="Arial" panose="020B0604020202020204" pitchFamily="34" charset="0"/>
              </a:rPr>
              <a:t>05. </a:t>
            </a:r>
            <a:r>
              <a:rPr lang="vi-VN" sz="2800" b="1">
                <a:solidFill>
                  <a:schemeClr val="dk1"/>
                </a:solidFill>
                <a:ea typeface="+mn-ea"/>
                <a:cs typeface="Times New Roman" panose="02020603050405020304" pitchFamily="18" charset="0"/>
              </a:rPr>
              <a:t>Phát triển Siêu thị Aeon</a:t>
            </a:r>
            <a:endParaRPr lang="vi-VN" sz="2800" b="1">
              <a:ea typeface="+mn-ea"/>
              <a:cs typeface="Arial" panose="020B0604020202020204" pitchFamily="34" charset="0"/>
            </a:endParaRPr>
          </a:p>
          <a:p>
            <a:pPr>
              <a:lnSpc>
                <a:spcPct val="100000"/>
              </a:lnSpc>
            </a:pPr>
            <a:endParaRPr lang="vi-VN" sz="3200" b="1">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366030" y="1091640"/>
            <a:ext cx="11207692" cy="4124206"/>
          </a:xfrm>
          <a:prstGeom prst="rect">
            <a:avLst/>
          </a:prstGeom>
          <a:noFill/>
        </p:spPr>
        <p:txBody>
          <a:bodyPr wrap="square" rtlCol="0">
            <a:spAutoFit/>
          </a:bodyPr>
          <a:lstStyle/>
          <a:p>
            <a:pPr algn="just">
              <a:spcBef>
                <a:spcPts val="600"/>
              </a:spcBef>
              <a:spcAft>
                <a:spcPts val="600"/>
              </a:spcAft>
            </a:pPr>
            <a:r>
              <a:rPr lang="vi-VN" sz="2800">
                <a:latin typeface="Times New Roman" pitchFamily="18" charset="0"/>
                <a:cs typeface="Times New Roman" pitchFamily="18" charset="0"/>
              </a:rPr>
              <a:t>	Aeon (Nhật) đang có nhu cầu đầu tư siêu thị tại thành phố Quy Nhơn. Doanh nghiệp đã đề nghị tỉnh giới thiệu tỉnh giới thiệu quỹ đất khoảng 1,5 - 2 ha để đầu tư xây dựng siêu thị với quy mô 1 tầng hầm, 02 tầng nổi. Ngày 29/9/2023, Sở Xây dựng đã có văn bản số 3346/SXD-QHKT báo cáo UBND tỉnh đề xuất địa điểm triển khai mời gọi đầu tư dự án Siêu thị Aeon Quy Nhơn.</a:t>
            </a:r>
          </a:p>
          <a:p>
            <a:pPr algn="just">
              <a:spcBef>
                <a:spcPts val="600"/>
              </a:spcBef>
              <a:spcAft>
                <a:spcPts val="600"/>
              </a:spcAft>
            </a:pPr>
            <a:r>
              <a:rPr lang="vi-VN" sz="2800">
                <a:latin typeface="Times New Roman" pitchFamily="18" charset="0"/>
                <a:cs typeface="Times New Roman" pitchFamily="18" charset="0"/>
              </a:rPr>
              <a:t>	</a:t>
            </a:r>
            <a:r>
              <a:rPr lang="vi-VN" sz="2800" b="1">
                <a:latin typeface="Times New Roman" panose="02020603050405020304" pitchFamily="18" charset="0"/>
                <a:cs typeface="Times New Roman" panose="02020603050405020304" pitchFamily="18" charset="0"/>
              </a:rPr>
              <a:t> =&gt; </a:t>
            </a:r>
            <a:r>
              <a:rPr lang="vi-VN" sz="2800">
                <a:latin typeface="Times New Roman" pitchFamily="18" charset="0"/>
                <a:cs typeface="Times New Roman" pitchFamily="18" charset="0"/>
              </a:rPr>
              <a:t>Để dự án sớm thực hiện công tác khảo sát, xây dựng đề xuất dự án, kính đề nghị UBND có thư mời Aeon đến Bình Định khảo sát, lựa chọn</a:t>
            </a:r>
            <a:r>
              <a:rPr lang="en-US" sz="2800">
                <a:latin typeface="Times New Roman" pitchFamily="18" charset="0"/>
                <a:cs typeface="Times New Roman" pitchFamily="18" charset="0"/>
              </a:rPr>
              <a:t> địa điểm nghiên cứu để triển khai dự án.</a:t>
            </a:r>
          </a:p>
        </p:txBody>
      </p:sp>
    </p:spTree>
    <p:extLst>
      <p:ext uri="{BB962C8B-B14F-4D97-AF65-F5344CB8AC3E}">
        <p14:creationId xmlns:p14="http://schemas.microsoft.com/office/powerpoint/2010/main" val="646989279"/>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453582" y="581313"/>
            <a:ext cx="11467751"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ea typeface="+mn-ea"/>
                <a:cs typeface="Arial" panose="020B0604020202020204" pitchFamily="34" charset="0"/>
              </a:rPr>
              <a:t>06. Hỗ trợ người chăn nuôi trong tình hình giá thức ăn chăn nuôi tăng cao</a:t>
            </a:r>
            <a:endParaRPr lang="vi-VN" sz="2800" b="1" dirty="0">
              <a:ea typeface="+mn-ea"/>
              <a:cs typeface="Arial" panose="020B0604020202020204" pitchFamily="34" charset="0"/>
            </a:endParaRPr>
          </a:p>
          <a:p>
            <a:pPr>
              <a:lnSpc>
                <a:spcPct val="100000"/>
              </a:lnSpc>
            </a:pPr>
            <a:endParaRPr lang="vi-VN" sz="3200" b="1" dirty="0">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dirty="0">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270667" y="1759312"/>
            <a:ext cx="11650666" cy="4478149"/>
          </a:xfrm>
          <a:prstGeom prst="rect">
            <a:avLst/>
          </a:prstGeom>
          <a:noFill/>
        </p:spPr>
        <p:txBody>
          <a:bodyPr wrap="square" rtlCol="0">
            <a:spAutoFit/>
          </a:bodyPr>
          <a:lstStyle/>
          <a:p>
            <a:pPr algn="just"/>
            <a:r>
              <a:rPr lang="vi-VN" sz="2800" dirty="0">
                <a:solidFill>
                  <a:prstClr val="black">
                    <a:hueOff val="0"/>
                    <a:satOff val="0"/>
                    <a:lumOff val="0"/>
                    <a:alphaOff val="0"/>
                  </a:prstClr>
                </a:solidFill>
                <a:latin typeface="Times New Roman" panose="02020603050405020304" pitchFamily="18" charset="0"/>
                <a:ea typeface="+mn-ea"/>
                <a:cs typeface="+mn-cs"/>
              </a:rPr>
              <a:t>	Hiện nay trên địa bàn tỉnh có nhiều cơ sở sản xuất thức ăn chăn nuôi có quy mô lớn. Tuy nhiên trong thời gian qua, khi giá thức ăn chăn nuôi trên thị trường liên tục tăng cao, người chăn nuôi gặp khó khăn trong công tác tái đàn nhưng các ngành chưa có động thái đề xuất các doanh nghiệp này hỗ trợ người chăn nuôi trên địa bàn tỉnh. </a:t>
            </a:r>
          </a:p>
          <a:p>
            <a:pPr algn="just">
              <a:spcBef>
                <a:spcPts val="1800"/>
              </a:spcBef>
            </a:pPr>
            <a:r>
              <a:rPr lang="vi-VN" sz="2800" b="1" dirty="0">
                <a:latin typeface="Times New Roman" panose="02020603050405020304" pitchFamily="18" charset="0"/>
                <a:cs typeface="Times New Roman" panose="02020603050405020304" pitchFamily="18" charset="0"/>
              </a:rPr>
              <a:t>=&gt;</a:t>
            </a:r>
            <a:r>
              <a:rPr lang="vi-VN" sz="2800" dirty="0">
                <a:latin typeface="Times New Roman" panose="02020603050405020304" pitchFamily="18" charset="0"/>
                <a:cs typeface="Times New Roman" panose="02020603050405020304" pitchFamily="18" charset="0"/>
              </a:rPr>
              <a:t> </a:t>
            </a:r>
            <a:r>
              <a:rPr lang="vi-VN" sz="2800" b="1" i="1" kern="1200" dirty="0">
                <a:effectLst/>
                <a:latin typeface="Times New Roman" panose="02020603050405020304" pitchFamily="18" charset="0"/>
                <a:ea typeface="+mn-ea"/>
                <a:cs typeface="Times New Roman" panose="02020603050405020304" pitchFamily="18" charset="0"/>
              </a:rPr>
              <a:t>Kiến nghị: </a:t>
            </a:r>
            <a:r>
              <a:rPr lang="vi-VN" sz="2800" kern="1200" dirty="0">
                <a:effectLst/>
                <a:latin typeface="Times New Roman" panose="02020603050405020304" pitchFamily="18" charset="0"/>
                <a:ea typeface="+mn-ea"/>
                <a:cs typeface="Times New Roman" panose="02020603050405020304" pitchFamily="18" charset="0"/>
              </a:rPr>
              <a:t>UBND tỉnh chỉ đạo</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các</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ngành</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địa</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phương</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nghiên</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cứu</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đề</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xuất</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các</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Doanh</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nghiệp</a:t>
            </a:r>
            <a:r>
              <a:rPr lang="en-US" sz="2800" kern="1200" dirty="0">
                <a:effectLst/>
                <a:latin typeface="Times New Roman" panose="02020603050405020304" pitchFamily="18" charset="0"/>
                <a:ea typeface="+mn-ea"/>
                <a:cs typeface="Times New Roman" panose="02020603050405020304" pitchFamily="18" charset="0"/>
              </a:rPr>
              <a:t> </a:t>
            </a:r>
            <a:r>
              <a:rPr lang="vi-VN" sz="2800" dirty="0">
                <a:solidFill>
                  <a:prstClr val="black">
                    <a:hueOff val="0"/>
                    <a:satOff val="0"/>
                    <a:lumOff val="0"/>
                    <a:alphaOff val="0"/>
                  </a:prstClr>
                </a:solidFill>
                <a:latin typeface="Times New Roman" panose="02020603050405020304" pitchFamily="18" charset="0"/>
                <a:ea typeface="+mn-ea"/>
                <a:cs typeface="+mn-cs"/>
              </a:rPr>
              <a:t>sản xuất thức ăn chăn nuôi </a:t>
            </a:r>
            <a:r>
              <a:rPr lang="en-US" sz="2800" dirty="0" err="1">
                <a:solidFill>
                  <a:prstClr val="black">
                    <a:hueOff val="0"/>
                    <a:satOff val="0"/>
                    <a:lumOff val="0"/>
                    <a:alphaOff val="0"/>
                  </a:prstClr>
                </a:solidFill>
                <a:latin typeface="Times New Roman" panose="02020603050405020304" pitchFamily="18" charset="0"/>
                <a:ea typeface="+mn-ea"/>
                <a:cs typeface="+mn-cs"/>
              </a:rPr>
              <a:t>trên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địa</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bàn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tỉnh</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có</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phương</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án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hỗ</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trợ</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người</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chăn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nuôi</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trên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địa</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bàn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tỉnh</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trong</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một</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số</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thời</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điểm</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giá</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bán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vi-VN" sz="2800" dirty="0">
                <a:solidFill>
                  <a:prstClr val="black">
                    <a:hueOff val="0"/>
                    <a:satOff val="0"/>
                    <a:lumOff val="0"/>
                    <a:alphaOff val="0"/>
                  </a:prstClr>
                </a:solidFill>
                <a:latin typeface="Times New Roman" panose="02020603050405020304" pitchFamily="18" charset="0"/>
                <a:ea typeface="+mn-ea"/>
                <a:cs typeface="+mn-cs"/>
              </a:rPr>
              <a:t>thức ăn chăn nuôi </a:t>
            </a:r>
            <a:r>
              <a:rPr lang="en-US" sz="2800" dirty="0" err="1">
                <a:solidFill>
                  <a:prstClr val="black">
                    <a:hueOff val="0"/>
                    <a:satOff val="0"/>
                    <a:lumOff val="0"/>
                    <a:alphaOff val="0"/>
                  </a:prstClr>
                </a:solidFill>
                <a:latin typeface="Times New Roman" panose="02020603050405020304" pitchFamily="18" charset="0"/>
                <a:ea typeface="+mn-ea"/>
                <a:cs typeface="+mn-cs"/>
              </a:rPr>
              <a:t>tăng</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cao</a:t>
            </a:r>
            <a:endParaRPr lang="en-US" sz="2800" dirty="0">
              <a:latin typeface="Times New Roman" pitchFamily="18" charset="0"/>
              <a:cs typeface="Times New Roman" pitchFamily="18" charset="0"/>
            </a:endParaRPr>
          </a:p>
          <a:p>
            <a:pPr algn="just"/>
            <a:endParaRPr lang="en-US" dirty="0">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1099995128"/>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12326</TotalTime>
  <Words>18468</Words>
  <Application>Microsoft Office PowerPoint</Application>
  <PresentationFormat>Widescreen</PresentationFormat>
  <Paragraphs>4287</Paragraphs>
  <Slides>94</Slides>
  <Notes>38</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94</vt:i4>
      </vt:variant>
    </vt:vector>
  </HeadingPairs>
  <TitlesOfParts>
    <vt:vector size="107" baseType="lpstr">
      <vt:lpstr>ＭＳ Ｐゴシック</vt:lpstr>
      <vt:lpstr>Arial</vt:lpstr>
      <vt:lpstr>Calibri</vt:lpstr>
      <vt:lpstr>Calibri Light</vt:lpstr>
      <vt:lpstr>Segoe UI</vt:lpstr>
      <vt:lpstr>Symbol</vt:lpstr>
      <vt:lpstr>Times New Roman</vt:lpstr>
      <vt:lpstr>Verdana</vt:lpstr>
      <vt:lpstr>Wingdings</vt:lpstr>
      <vt:lpstr>Office Theme</vt:lpstr>
      <vt:lpstr>12_Office Theme</vt:lpstr>
      <vt:lpstr>Worksheet</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1508</cp:revision>
  <cp:lastPrinted>2023-02-15T11:16:09Z</cp:lastPrinted>
  <dcterms:created xsi:type="dcterms:W3CDTF">2021-10-19T01:28:52Z</dcterms:created>
  <dcterms:modified xsi:type="dcterms:W3CDTF">2023-10-05T00:14:18Z</dcterms:modified>
</cp:coreProperties>
</file>