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notesSlides/notesSlide7.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7.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8.xml" ContentType="application/vnd.openxmlformats-officedocument.presentationml.tags+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2147474108" r:id="rId2"/>
    <p:sldId id="2147474109" r:id="rId3"/>
    <p:sldId id="2147473493" r:id="rId4"/>
    <p:sldId id="2147473838" r:id="rId5"/>
    <p:sldId id="2147473839" r:id="rId6"/>
    <p:sldId id="2147473856" r:id="rId7"/>
    <p:sldId id="2147474062" r:id="rId8"/>
    <p:sldId id="2147476302" r:id="rId9"/>
    <p:sldId id="2147474098" r:id="rId10"/>
    <p:sldId id="2147476314" r:id="rId11"/>
    <p:sldId id="2147476289" r:id="rId12"/>
    <p:sldId id="2147476294" r:id="rId13"/>
    <p:sldId id="2147476290" r:id="rId14"/>
    <p:sldId id="2147476295" r:id="rId15"/>
    <p:sldId id="2147476296" r:id="rId16"/>
    <p:sldId id="2147476297" r:id="rId17"/>
    <p:sldId id="2147476292" r:id="rId18"/>
    <p:sldId id="2147476299" r:id="rId19"/>
    <p:sldId id="2147476300" r:id="rId20"/>
    <p:sldId id="2147476301" r:id="rId21"/>
    <p:sldId id="2147476293" r:id="rId22"/>
    <p:sldId id="2147474029" r:id="rId23"/>
    <p:sldId id="2147474030" r:id="rId24"/>
    <p:sldId id="2147473909" r:id="rId25"/>
    <p:sldId id="2147473664" r:id="rId26"/>
    <p:sldId id="2147473737" r:id="rId27"/>
    <p:sldId id="2147474035" r:id="rId28"/>
    <p:sldId id="2147476267" r:id="rId29"/>
    <p:sldId id="2147476274" r:id="rId30"/>
    <p:sldId id="2147476285" r:id="rId31"/>
    <p:sldId id="2147476268" r:id="rId32"/>
    <p:sldId id="2147473681" r:id="rId33"/>
    <p:sldId id="2147476283" r:id="rId34"/>
    <p:sldId id="2147473941" r:id="rId35"/>
    <p:sldId id="2147476284" r:id="rId36"/>
    <p:sldId id="2147473854" r:id="rId37"/>
    <p:sldId id="2147474066" r:id="rId38"/>
    <p:sldId id="2147476276" r:id="rId39"/>
    <p:sldId id="2147476278" r:id="rId40"/>
    <p:sldId id="2147476315" r:id="rId41"/>
    <p:sldId id="2147476279" r:id="rId42"/>
    <p:sldId id="2147476270" r:id="rId43"/>
    <p:sldId id="2147476280" r:id="rId44"/>
    <p:sldId id="2147476281" r:id="rId45"/>
    <p:sldId id="2147476269" r:id="rId46"/>
    <p:sldId id="2147473768" r:id="rId47"/>
    <p:sldId id="2147476273" r:id="rId48"/>
    <p:sldId id="2147474111" r:id="rId49"/>
    <p:sldId id="2147476307" r:id="rId50"/>
    <p:sldId id="2147476309" r:id="rId51"/>
    <p:sldId id="2147476308" r:id="rId52"/>
    <p:sldId id="2147476306" r:id="rId53"/>
    <p:sldId id="2147476305" r:id="rId54"/>
    <p:sldId id="2147474093" r:id="rId55"/>
    <p:sldId id="2147474091" r:id="rId56"/>
    <p:sldId id="2147474090" r:id="rId57"/>
    <p:sldId id="2147476291" r:id="rId58"/>
    <p:sldId id="2147474089" r:id="rId59"/>
    <p:sldId id="2147476282" r:id="rId60"/>
    <p:sldId id="2147474087" r:id="rId61"/>
    <p:sldId id="2147474072" r:id="rId62"/>
    <p:sldId id="2147473873" r:id="rId63"/>
    <p:sldId id="2147476310" r:id="rId64"/>
    <p:sldId id="2147473466" r:id="rId65"/>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72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0000"/>
    <a:srgbClr val="100717"/>
    <a:srgbClr val="000099"/>
    <a:srgbClr val="960000"/>
    <a:srgbClr val="381850"/>
    <a:srgbClr val="040206"/>
    <a:srgbClr val="CCCC00"/>
    <a:srgbClr val="1C47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D77577-CB27-49B3-9718-5961BBA7AD81}" v="2" dt="2024-04-01T10:29:08.884"/>
    <p1510:client id="{6B6D0014-E7B5-449D-B56A-2B51C7353E4D}" v="1" dt="2024-04-01T07:45:07.569"/>
    <p1510:client id="{C455A3D8-9C9A-4C4D-9F17-D0D985A1745A}" v="22" dt="2024-04-01T10:12:23.985"/>
    <p1510:client id="{CA6A4C79-D117-4466-ABEA-3FB005704BED}" v="13" dt="2024-04-01T02:43:36.2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50" autoAdjust="0"/>
    <p:restoredTop sz="62799" autoAdjust="0"/>
  </p:normalViewPr>
  <p:slideViewPr>
    <p:cSldViewPr snapToGrid="0">
      <p:cViewPr varScale="1">
        <p:scale>
          <a:sx n="114" d="100"/>
          <a:sy n="114" d="100"/>
        </p:scale>
        <p:origin x="534" y="84"/>
      </p:cViewPr>
      <p:guideLst>
        <p:guide orient="horz" pos="2112"/>
        <p:guide pos="7296"/>
      </p:guideLst>
    </p:cSldViewPr>
  </p:slideViewPr>
  <p:outlineViewPr>
    <p:cViewPr>
      <p:scale>
        <a:sx n="100" d="100"/>
        <a:sy n="100" d="100"/>
      </p:scale>
      <p:origin x="0" y="0"/>
    </p:cViewPr>
  </p:outlineViewPr>
  <p:notesTextViewPr>
    <p:cViewPr>
      <p:scale>
        <a:sx n="150" d="100"/>
        <a:sy n="1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ường SKHĐT" userId="ab9568c39a88b08a" providerId="LiveId" clId="{CA6A4C79-D117-4466-ABEA-3FB005704BED}"/>
    <pc:docChg chg="undo custSel addSld modSld">
      <pc:chgData name="Tường SKHĐT" userId="ab9568c39a88b08a" providerId="LiveId" clId="{CA6A4C79-D117-4466-ABEA-3FB005704BED}" dt="2024-04-01T04:49:31.816" v="375" actId="1076"/>
      <pc:docMkLst>
        <pc:docMk/>
      </pc:docMkLst>
      <pc:sldChg chg="delSp modSp mod">
        <pc:chgData name="Tường SKHĐT" userId="ab9568c39a88b08a" providerId="LiveId" clId="{CA6A4C79-D117-4466-ABEA-3FB005704BED}" dt="2024-04-01T04:49:31.816" v="375" actId="1076"/>
        <pc:sldMkLst>
          <pc:docMk/>
          <pc:sldMk cId="1957643202" sldId="2147473838"/>
        </pc:sldMkLst>
        <pc:spChg chg="mod">
          <ac:chgData name="Tường SKHĐT" userId="ab9568c39a88b08a" providerId="LiveId" clId="{CA6A4C79-D117-4466-ABEA-3FB005704BED}" dt="2024-04-01T03:24:20.524" v="142" actId="1076"/>
          <ac:spMkLst>
            <pc:docMk/>
            <pc:sldMk cId="1957643202" sldId="2147473838"/>
            <ac:spMk id="4" creationId="{F2F47907-BFA6-9C9C-7410-0773243570E0}"/>
          </ac:spMkLst>
        </pc:spChg>
        <pc:spChg chg="mod">
          <ac:chgData name="Tường SKHĐT" userId="ab9568c39a88b08a" providerId="LiveId" clId="{CA6A4C79-D117-4466-ABEA-3FB005704BED}" dt="2024-04-01T03:24:21.042" v="143" actId="1076"/>
          <ac:spMkLst>
            <pc:docMk/>
            <pc:sldMk cId="1957643202" sldId="2147473838"/>
            <ac:spMk id="5" creationId="{85B0C6AB-4906-5932-12D4-5FAF7DC72C97}"/>
          </ac:spMkLst>
        </pc:spChg>
        <pc:graphicFrameChg chg="del mod modGraphic">
          <ac:chgData name="Tường SKHĐT" userId="ab9568c39a88b08a" providerId="LiveId" clId="{CA6A4C79-D117-4466-ABEA-3FB005704BED}" dt="2024-04-01T04:48:18.434" v="359" actId="21"/>
          <ac:graphicFrameMkLst>
            <pc:docMk/>
            <pc:sldMk cId="1957643202" sldId="2147473838"/>
            <ac:graphicFrameMk id="2" creationId="{64F99052-5F91-8A66-1BD1-BD94E19348F6}"/>
          </ac:graphicFrameMkLst>
        </pc:graphicFrameChg>
        <pc:graphicFrameChg chg="mod modGraphic">
          <ac:chgData name="Tường SKHĐT" userId="ab9568c39a88b08a" providerId="LiveId" clId="{CA6A4C79-D117-4466-ABEA-3FB005704BED}" dt="2024-04-01T04:49:31.816" v="375" actId="1076"/>
          <ac:graphicFrameMkLst>
            <pc:docMk/>
            <pc:sldMk cId="1957643202" sldId="2147473838"/>
            <ac:graphicFrameMk id="6" creationId="{0AE21BDB-4AF1-F41D-08E5-AA23A63830D9}"/>
          </ac:graphicFrameMkLst>
        </pc:graphicFrameChg>
      </pc:sldChg>
      <pc:sldChg chg="modSp mod">
        <pc:chgData name="Tường SKHĐT" userId="ab9568c39a88b08a" providerId="LiveId" clId="{CA6A4C79-D117-4466-ABEA-3FB005704BED}" dt="2024-04-01T03:03:46.109" v="121" actId="14100"/>
        <pc:sldMkLst>
          <pc:docMk/>
          <pc:sldMk cId="1429449759" sldId="2147474098"/>
        </pc:sldMkLst>
        <pc:graphicFrameChg chg="mod">
          <ac:chgData name="Tường SKHĐT" userId="ab9568c39a88b08a" providerId="LiveId" clId="{CA6A4C79-D117-4466-ABEA-3FB005704BED}" dt="2024-04-01T03:03:46.109" v="121" actId="14100"/>
          <ac:graphicFrameMkLst>
            <pc:docMk/>
            <pc:sldMk cId="1429449759" sldId="2147474098"/>
            <ac:graphicFrameMk id="3" creationId="{AC50B9E8-9F8A-748E-E089-8C267AD34C30}"/>
          </ac:graphicFrameMkLst>
        </pc:graphicFrameChg>
      </pc:sldChg>
      <pc:sldChg chg="addSp delSp modSp mod">
        <pc:chgData name="Tường SKHĐT" userId="ab9568c39a88b08a" providerId="LiveId" clId="{CA6A4C79-D117-4466-ABEA-3FB005704BED}" dt="2024-04-01T02:43:54.884" v="117" actId="21"/>
        <pc:sldMkLst>
          <pc:docMk/>
          <pc:sldMk cId="2625301549" sldId="2147474109"/>
        </pc:sldMkLst>
        <pc:picChg chg="add del mod">
          <ac:chgData name="Tường SKHĐT" userId="ab9568c39a88b08a" providerId="LiveId" clId="{CA6A4C79-D117-4466-ABEA-3FB005704BED}" dt="2024-04-01T02:43:54.884" v="117" actId="21"/>
          <ac:picMkLst>
            <pc:docMk/>
            <pc:sldMk cId="2625301549" sldId="2147474109"/>
            <ac:picMk id="11" creationId="{793F205E-9983-F518-29B5-D42C4E10C7C7}"/>
          </ac:picMkLst>
        </pc:picChg>
      </pc:sldChg>
      <pc:sldChg chg="modSp mod">
        <pc:chgData name="Tường SKHĐT" userId="ab9568c39a88b08a" providerId="LiveId" clId="{CA6A4C79-D117-4466-ABEA-3FB005704BED}" dt="2024-04-01T04:35:23.565" v="347" actId="108"/>
        <pc:sldMkLst>
          <pc:docMk/>
          <pc:sldMk cId="3584243345" sldId="2147476276"/>
        </pc:sldMkLst>
        <pc:graphicFrameChg chg="mod">
          <ac:chgData name="Tường SKHĐT" userId="ab9568c39a88b08a" providerId="LiveId" clId="{CA6A4C79-D117-4466-ABEA-3FB005704BED}" dt="2024-04-01T04:33:33.523" v="342" actId="20577"/>
          <ac:graphicFrameMkLst>
            <pc:docMk/>
            <pc:sldMk cId="3584243345" sldId="2147476276"/>
            <ac:graphicFrameMk id="3" creationId="{77C304BC-B761-D937-BB65-102E36B08BE7}"/>
          </ac:graphicFrameMkLst>
        </pc:graphicFrameChg>
        <pc:graphicFrameChg chg="mod modGraphic">
          <ac:chgData name="Tường SKHĐT" userId="ab9568c39a88b08a" providerId="LiveId" clId="{CA6A4C79-D117-4466-ABEA-3FB005704BED}" dt="2024-04-01T04:35:23.565" v="347" actId="108"/>
          <ac:graphicFrameMkLst>
            <pc:docMk/>
            <pc:sldMk cId="3584243345" sldId="2147476276"/>
            <ac:graphicFrameMk id="4" creationId="{9A682E59-E179-2A58-D3F5-0E52C56EEFF2}"/>
          </ac:graphicFrameMkLst>
        </pc:graphicFrameChg>
        <pc:graphicFrameChg chg="modGraphic">
          <ac:chgData name="Tường SKHĐT" userId="ab9568c39a88b08a" providerId="LiveId" clId="{CA6A4C79-D117-4466-ABEA-3FB005704BED}" dt="2024-04-01T04:33:14.928" v="330" actId="20577"/>
          <ac:graphicFrameMkLst>
            <pc:docMk/>
            <pc:sldMk cId="3584243345" sldId="2147476276"/>
            <ac:graphicFrameMk id="5" creationId="{E3B54D4E-9060-A065-8F3C-A3C6520B4F8F}"/>
          </ac:graphicFrameMkLst>
        </pc:graphicFrameChg>
      </pc:sldChg>
      <pc:sldChg chg="delSp modSp mod">
        <pc:chgData name="Tường SKHĐT" userId="ab9568c39a88b08a" providerId="LiveId" clId="{CA6A4C79-D117-4466-ABEA-3FB005704BED}" dt="2024-04-01T04:27:23.437" v="198" actId="1076"/>
        <pc:sldMkLst>
          <pc:docMk/>
          <pc:sldMk cId="1148494934" sldId="2147476289"/>
        </pc:sldMkLst>
        <pc:graphicFrameChg chg="del mod modGraphic">
          <ac:chgData name="Tường SKHĐT" userId="ab9568c39a88b08a" providerId="LiveId" clId="{CA6A4C79-D117-4466-ABEA-3FB005704BED}" dt="2024-04-01T04:26:45.615" v="191" actId="21"/>
          <ac:graphicFrameMkLst>
            <pc:docMk/>
            <pc:sldMk cId="1148494934" sldId="2147476289"/>
            <ac:graphicFrameMk id="2" creationId="{BAD8441A-4385-B3D1-889C-A788AAD834E3}"/>
          </ac:graphicFrameMkLst>
        </pc:graphicFrameChg>
        <pc:graphicFrameChg chg="del">
          <ac:chgData name="Tường SKHĐT" userId="ab9568c39a88b08a" providerId="LiveId" clId="{CA6A4C79-D117-4466-ABEA-3FB005704BED}" dt="2024-04-01T02:31:27.777" v="0" actId="21"/>
          <ac:graphicFrameMkLst>
            <pc:docMk/>
            <pc:sldMk cId="1148494934" sldId="2147476289"/>
            <ac:graphicFrameMk id="3" creationId="{0FE630EF-2124-908B-A896-73EAA40057FC}"/>
          </ac:graphicFrameMkLst>
        </pc:graphicFrameChg>
        <pc:graphicFrameChg chg="mod modGraphic">
          <ac:chgData name="Tường SKHĐT" userId="ab9568c39a88b08a" providerId="LiveId" clId="{CA6A4C79-D117-4466-ABEA-3FB005704BED}" dt="2024-04-01T04:27:23.437" v="198" actId="1076"/>
          <ac:graphicFrameMkLst>
            <pc:docMk/>
            <pc:sldMk cId="1148494934" sldId="2147476289"/>
            <ac:graphicFrameMk id="3" creationId="{769088AA-21D0-4CE2-08BB-C8A4B92A81F2}"/>
          </ac:graphicFrameMkLst>
        </pc:graphicFrameChg>
      </pc:sldChg>
      <pc:sldChg chg="delSp modSp mod">
        <pc:chgData name="Tường SKHĐT" userId="ab9568c39a88b08a" providerId="LiveId" clId="{CA6A4C79-D117-4466-ABEA-3FB005704BED}" dt="2024-04-01T04:23:23.554" v="190" actId="20577"/>
        <pc:sldMkLst>
          <pc:docMk/>
          <pc:sldMk cId="688313979" sldId="2147476290"/>
        </pc:sldMkLst>
        <pc:graphicFrameChg chg="del">
          <ac:chgData name="Tường SKHĐT" userId="ab9568c39a88b08a" providerId="LiveId" clId="{CA6A4C79-D117-4466-ABEA-3FB005704BED}" dt="2024-04-01T02:32:49.844" v="23" actId="21"/>
          <ac:graphicFrameMkLst>
            <pc:docMk/>
            <pc:sldMk cId="688313979" sldId="2147476290"/>
            <ac:graphicFrameMk id="2" creationId="{E83254D6-EAE1-924D-F06A-22DEB92A3D1C}"/>
          </ac:graphicFrameMkLst>
        </pc:graphicFrameChg>
        <pc:graphicFrameChg chg="mod modGraphic">
          <ac:chgData name="Tường SKHĐT" userId="ab9568c39a88b08a" providerId="LiveId" clId="{CA6A4C79-D117-4466-ABEA-3FB005704BED}" dt="2024-04-01T04:23:23.554" v="190" actId="20577"/>
          <ac:graphicFrameMkLst>
            <pc:docMk/>
            <pc:sldMk cId="688313979" sldId="2147476290"/>
            <ac:graphicFrameMk id="3" creationId="{46012D10-E0AB-6CFB-5133-01CEEB25A586}"/>
          </ac:graphicFrameMkLst>
        </pc:graphicFrameChg>
      </pc:sldChg>
      <pc:sldChg chg="delSp modSp mod">
        <pc:chgData name="Tường SKHĐT" userId="ab9568c39a88b08a" providerId="LiveId" clId="{CA6A4C79-D117-4466-ABEA-3FB005704BED}" dt="2024-04-01T02:38:45.909" v="76" actId="121"/>
        <pc:sldMkLst>
          <pc:docMk/>
          <pc:sldMk cId="3750809582" sldId="2147476292"/>
        </pc:sldMkLst>
        <pc:graphicFrameChg chg="del">
          <ac:chgData name="Tường SKHĐT" userId="ab9568c39a88b08a" providerId="LiveId" clId="{CA6A4C79-D117-4466-ABEA-3FB005704BED}" dt="2024-04-01T02:33:04.320" v="27" actId="21"/>
          <ac:graphicFrameMkLst>
            <pc:docMk/>
            <pc:sldMk cId="3750809582" sldId="2147476292"/>
            <ac:graphicFrameMk id="2" creationId="{05429186-86FE-626E-F0AB-3A5E17F88997}"/>
          </ac:graphicFrameMkLst>
        </pc:graphicFrameChg>
        <pc:graphicFrameChg chg="mod modGraphic">
          <ac:chgData name="Tường SKHĐT" userId="ab9568c39a88b08a" providerId="LiveId" clId="{CA6A4C79-D117-4466-ABEA-3FB005704BED}" dt="2024-04-01T02:38:45.909" v="76" actId="121"/>
          <ac:graphicFrameMkLst>
            <pc:docMk/>
            <pc:sldMk cId="3750809582" sldId="2147476292"/>
            <ac:graphicFrameMk id="3" creationId="{C864B965-FE7B-6C75-98D3-101AD5A751D3}"/>
          </ac:graphicFrameMkLst>
        </pc:graphicFrameChg>
      </pc:sldChg>
      <pc:sldChg chg="delSp modSp mod">
        <pc:chgData name="Tường SKHĐT" userId="ab9568c39a88b08a" providerId="LiveId" clId="{CA6A4C79-D117-4466-ABEA-3FB005704BED}" dt="2024-04-01T02:42:19.113" v="112" actId="1076"/>
        <pc:sldMkLst>
          <pc:docMk/>
          <pc:sldMk cId="1622498757" sldId="2147476293"/>
        </pc:sldMkLst>
        <pc:graphicFrameChg chg="mod modGraphic">
          <ac:chgData name="Tường SKHĐT" userId="ab9568c39a88b08a" providerId="LiveId" clId="{CA6A4C79-D117-4466-ABEA-3FB005704BED}" dt="2024-04-01T02:42:19.113" v="112" actId="1076"/>
          <ac:graphicFrameMkLst>
            <pc:docMk/>
            <pc:sldMk cId="1622498757" sldId="2147476293"/>
            <ac:graphicFrameMk id="2" creationId="{52B417EC-48C0-BE0E-D2F0-9893CF18F79E}"/>
          </ac:graphicFrameMkLst>
        </pc:graphicFrameChg>
        <pc:graphicFrameChg chg="del">
          <ac:chgData name="Tường SKHĐT" userId="ab9568c39a88b08a" providerId="LiveId" clId="{CA6A4C79-D117-4466-ABEA-3FB005704BED}" dt="2024-04-01T02:33:15.890" v="31" actId="21"/>
          <ac:graphicFrameMkLst>
            <pc:docMk/>
            <pc:sldMk cId="1622498757" sldId="2147476293"/>
            <ac:graphicFrameMk id="3" creationId="{C8786262-3E98-6665-F9DB-3C2B4035277F}"/>
          </ac:graphicFrameMkLst>
        </pc:graphicFrameChg>
      </pc:sldChg>
      <pc:sldChg chg="delSp modSp mod">
        <pc:chgData name="Tường SKHĐT" userId="ab9568c39a88b08a" providerId="LiveId" clId="{CA6A4C79-D117-4466-ABEA-3FB005704BED}" dt="2024-04-01T03:11:26.445" v="127" actId="122"/>
        <pc:sldMkLst>
          <pc:docMk/>
          <pc:sldMk cId="2878178469" sldId="2147476294"/>
        </pc:sldMkLst>
        <pc:graphicFrameChg chg="del">
          <ac:chgData name="Tường SKHĐT" userId="ab9568c39a88b08a" providerId="LiveId" clId="{CA6A4C79-D117-4466-ABEA-3FB005704BED}" dt="2024-04-01T02:32:46.791" v="22" actId="21"/>
          <ac:graphicFrameMkLst>
            <pc:docMk/>
            <pc:sldMk cId="2878178469" sldId="2147476294"/>
            <ac:graphicFrameMk id="2" creationId="{8095223A-390D-26BF-D792-22AA3FE00931}"/>
          </ac:graphicFrameMkLst>
        </pc:graphicFrameChg>
        <pc:graphicFrameChg chg="mod modGraphic">
          <ac:chgData name="Tường SKHĐT" userId="ab9568c39a88b08a" providerId="LiveId" clId="{CA6A4C79-D117-4466-ABEA-3FB005704BED}" dt="2024-04-01T03:11:26.445" v="127" actId="122"/>
          <ac:graphicFrameMkLst>
            <pc:docMk/>
            <pc:sldMk cId="2878178469" sldId="2147476294"/>
            <ac:graphicFrameMk id="3" creationId="{DE30DFA6-7ED6-8A43-6DF4-DFFF021A2E22}"/>
          </ac:graphicFrameMkLst>
        </pc:graphicFrameChg>
      </pc:sldChg>
      <pc:sldChg chg="delSp modSp mod">
        <pc:chgData name="Tường SKHĐT" userId="ab9568c39a88b08a" providerId="LiveId" clId="{CA6A4C79-D117-4466-ABEA-3FB005704BED}" dt="2024-04-01T02:35:58.129" v="53" actId="6549"/>
        <pc:sldMkLst>
          <pc:docMk/>
          <pc:sldMk cId="3597625721" sldId="2147476295"/>
        </pc:sldMkLst>
        <pc:graphicFrameChg chg="mod modGraphic">
          <ac:chgData name="Tường SKHĐT" userId="ab9568c39a88b08a" providerId="LiveId" clId="{CA6A4C79-D117-4466-ABEA-3FB005704BED}" dt="2024-04-01T02:35:58.129" v="53" actId="6549"/>
          <ac:graphicFrameMkLst>
            <pc:docMk/>
            <pc:sldMk cId="3597625721" sldId="2147476295"/>
            <ac:graphicFrameMk id="2" creationId="{290064A0-B4EB-0485-81B9-FB0C3369B730}"/>
          </ac:graphicFrameMkLst>
        </pc:graphicFrameChg>
        <pc:graphicFrameChg chg="del">
          <ac:chgData name="Tường SKHĐT" userId="ab9568c39a88b08a" providerId="LiveId" clId="{CA6A4C79-D117-4466-ABEA-3FB005704BED}" dt="2024-04-01T02:32:53.093" v="24" actId="21"/>
          <ac:graphicFrameMkLst>
            <pc:docMk/>
            <pc:sldMk cId="3597625721" sldId="2147476295"/>
            <ac:graphicFrameMk id="3" creationId="{75D182DA-CBAC-F9D1-5FBA-6C341B5BD7E1}"/>
          </ac:graphicFrameMkLst>
        </pc:graphicFrameChg>
      </pc:sldChg>
      <pc:sldChg chg="delSp modSp mod">
        <pc:chgData name="Tường SKHĐT" userId="ab9568c39a88b08a" providerId="LiveId" clId="{CA6A4C79-D117-4466-ABEA-3FB005704BED}" dt="2024-04-01T02:37:09.965" v="60" actId="1076"/>
        <pc:sldMkLst>
          <pc:docMk/>
          <pc:sldMk cId="3503445169" sldId="2147476296"/>
        </pc:sldMkLst>
        <pc:graphicFrameChg chg="mod modGraphic">
          <ac:chgData name="Tường SKHĐT" userId="ab9568c39a88b08a" providerId="LiveId" clId="{CA6A4C79-D117-4466-ABEA-3FB005704BED}" dt="2024-04-01T02:37:09.965" v="60" actId="1076"/>
          <ac:graphicFrameMkLst>
            <pc:docMk/>
            <pc:sldMk cId="3503445169" sldId="2147476296"/>
            <ac:graphicFrameMk id="2" creationId="{63B64B00-9B3D-C118-3447-A40F4BC26D40}"/>
          </ac:graphicFrameMkLst>
        </pc:graphicFrameChg>
        <pc:graphicFrameChg chg="del">
          <ac:chgData name="Tường SKHĐT" userId="ab9568c39a88b08a" providerId="LiveId" clId="{CA6A4C79-D117-4466-ABEA-3FB005704BED}" dt="2024-04-01T02:32:56.305" v="25" actId="21"/>
          <ac:graphicFrameMkLst>
            <pc:docMk/>
            <pc:sldMk cId="3503445169" sldId="2147476296"/>
            <ac:graphicFrameMk id="4" creationId="{15B009A1-B5B8-A8CC-2F73-C0EE64A74A5B}"/>
          </ac:graphicFrameMkLst>
        </pc:graphicFrameChg>
      </pc:sldChg>
      <pc:sldChg chg="delSp modSp mod">
        <pc:chgData name="Tường SKHĐT" userId="ab9568c39a88b08a" providerId="LiveId" clId="{CA6A4C79-D117-4466-ABEA-3FB005704BED}" dt="2024-04-01T02:37:44.627" v="68" actId="1076"/>
        <pc:sldMkLst>
          <pc:docMk/>
          <pc:sldMk cId="57984394" sldId="2147476297"/>
        </pc:sldMkLst>
        <pc:graphicFrameChg chg="del">
          <ac:chgData name="Tường SKHĐT" userId="ab9568c39a88b08a" providerId="LiveId" clId="{CA6A4C79-D117-4466-ABEA-3FB005704BED}" dt="2024-04-01T02:32:59.519" v="26" actId="21"/>
          <ac:graphicFrameMkLst>
            <pc:docMk/>
            <pc:sldMk cId="57984394" sldId="2147476297"/>
            <ac:graphicFrameMk id="2" creationId="{2C1B8387-9EC7-A9F8-27A8-883765C3814E}"/>
          </ac:graphicFrameMkLst>
        </pc:graphicFrameChg>
        <pc:graphicFrameChg chg="mod modGraphic">
          <ac:chgData name="Tường SKHĐT" userId="ab9568c39a88b08a" providerId="LiveId" clId="{CA6A4C79-D117-4466-ABEA-3FB005704BED}" dt="2024-04-01T02:37:44.627" v="68" actId="1076"/>
          <ac:graphicFrameMkLst>
            <pc:docMk/>
            <pc:sldMk cId="57984394" sldId="2147476297"/>
            <ac:graphicFrameMk id="3" creationId="{94AB81E9-7361-D149-967C-EBB0931F3C9A}"/>
          </ac:graphicFrameMkLst>
        </pc:graphicFrameChg>
      </pc:sldChg>
      <pc:sldChg chg="delSp modSp mod">
        <pc:chgData name="Tường SKHĐT" userId="ab9568c39a88b08a" providerId="LiveId" clId="{CA6A4C79-D117-4466-ABEA-3FB005704BED}" dt="2024-04-01T04:42:16.539" v="357" actId="1076"/>
        <pc:sldMkLst>
          <pc:docMk/>
          <pc:sldMk cId="1396951847" sldId="2147476299"/>
        </pc:sldMkLst>
        <pc:graphicFrameChg chg="mod modGraphic">
          <ac:chgData name="Tường SKHĐT" userId="ab9568c39a88b08a" providerId="LiveId" clId="{CA6A4C79-D117-4466-ABEA-3FB005704BED}" dt="2024-04-01T04:42:16.539" v="357" actId="1076"/>
          <ac:graphicFrameMkLst>
            <pc:docMk/>
            <pc:sldMk cId="1396951847" sldId="2147476299"/>
            <ac:graphicFrameMk id="2" creationId="{EAB82F56-F0E3-445B-2B47-A19CF82C3089}"/>
          </ac:graphicFrameMkLst>
        </pc:graphicFrameChg>
        <pc:graphicFrameChg chg="del">
          <ac:chgData name="Tường SKHĐT" userId="ab9568c39a88b08a" providerId="LiveId" clId="{CA6A4C79-D117-4466-ABEA-3FB005704BED}" dt="2024-04-01T02:33:07.245" v="28" actId="21"/>
          <ac:graphicFrameMkLst>
            <pc:docMk/>
            <pc:sldMk cId="1396951847" sldId="2147476299"/>
            <ac:graphicFrameMk id="2" creationId="{F5CEF667-DBEF-17BB-F57B-D98006F9FA54}"/>
          </ac:graphicFrameMkLst>
        </pc:graphicFrameChg>
        <pc:graphicFrameChg chg="del mod modGraphic">
          <ac:chgData name="Tường SKHĐT" userId="ab9568c39a88b08a" providerId="LiveId" clId="{CA6A4C79-D117-4466-ABEA-3FB005704BED}" dt="2024-04-01T04:41:51.711" v="349" actId="21"/>
          <ac:graphicFrameMkLst>
            <pc:docMk/>
            <pc:sldMk cId="1396951847" sldId="2147476299"/>
            <ac:graphicFrameMk id="3" creationId="{DCEA3944-594F-D124-BBC1-A6C65CEABB11}"/>
          </ac:graphicFrameMkLst>
        </pc:graphicFrameChg>
      </pc:sldChg>
      <pc:sldChg chg="delSp modSp mod">
        <pc:chgData name="Tường SKHĐT" userId="ab9568c39a88b08a" providerId="LiveId" clId="{CA6A4C79-D117-4466-ABEA-3FB005704BED}" dt="2024-04-01T03:11:09.606" v="122" actId="207"/>
        <pc:sldMkLst>
          <pc:docMk/>
          <pc:sldMk cId="2109460124" sldId="2147476300"/>
        </pc:sldMkLst>
        <pc:graphicFrameChg chg="del">
          <ac:chgData name="Tường SKHĐT" userId="ab9568c39a88b08a" providerId="LiveId" clId="{CA6A4C79-D117-4466-ABEA-3FB005704BED}" dt="2024-04-01T02:33:10.239" v="29" actId="21"/>
          <ac:graphicFrameMkLst>
            <pc:docMk/>
            <pc:sldMk cId="2109460124" sldId="2147476300"/>
            <ac:graphicFrameMk id="2" creationId="{D33FB98A-FC48-4EDA-8098-E4E9C5504688}"/>
          </ac:graphicFrameMkLst>
        </pc:graphicFrameChg>
        <pc:graphicFrameChg chg="mod modGraphic">
          <ac:chgData name="Tường SKHĐT" userId="ab9568c39a88b08a" providerId="LiveId" clId="{CA6A4C79-D117-4466-ABEA-3FB005704BED}" dt="2024-04-01T03:11:09.606" v="122" actId="207"/>
          <ac:graphicFrameMkLst>
            <pc:docMk/>
            <pc:sldMk cId="2109460124" sldId="2147476300"/>
            <ac:graphicFrameMk id="3" creationId="{C2DC9862-746D-6EEA-F22A-5F1F66F1C601}"/>
          </ac:graphicFrameMkLst>
        </pc:graphicFrameChg>
      </pc:sldChg>
      <pc:sldChg chg="delSp modSp mod">
        <pc:chgData name="Tường SKHĐT" userId="ab9568c39a88b08a" providerId="LiveId" clId="{CA6A4C79-D117-4466-ABEA-3FB005704BED}" dt="2024-04-01T02:41:50.583" v="104" actId="14100"/>
        <pc:sldMkLst>
          <pc:docMk/>
          <pc:sldMk cId="167876669" sldId="2147476301"/>
        </pc:sldMkLst>
        <pc:graphicFrameChg chg="mod modGraphic">
          <ac:chgData name="Tường SKHĐT" userId="ab9568c39a88b08a" providerId="LiveId" clId="{CA6A4C79-D117-4466-ABEA-3FB005704BED}" dt="2024-04-01T02:41:50.583" v="104" actId="14100"/>
          <ac:graphicFrameMkLst>
            <pc:docMk/>
            <pc:sldMk cId="167876669" sldId="2147476301"/>
            <ac:graphicFrameMk id="2" creationId="{8B6CFCBE-20E0-F07A-A0D4-942C428C03F5}"/>
          </ac:graphicFrameMkLst>
        </pc:graphicFrameChg>
        <pc:graphicFrameChg chg="del">
          <ac:chgData name="Tường SKHĐT" userId="ab9568c39a88b08a" providerId="LiveId" clId="{CA6A4C79-D117-4466-ABEA-3FB005704BED}" dt="2024-04-01T02:33:13.232" v="30" actId="21"/>
          <ac:graphicFrameMkLst>
            <pc:docMk/>
            <pc:sldMk cId="167876669" sldId="2147476301"/>
            <ac:graphicFrameMk id="3" creationId="{8E420746-9A5C-B59D-7FA5-2B3C0AAE539B}"/>
          </ac:graphicFrameMkLst>
        </pc:graphicFrameChg>
      </pc:sldChg>
      <pc:sldChg chg="modSp mod">
        <pc:chgData name="Tường SKHĐT" userId="ab9568c39a88b08a" providerId="LiveId" clId="{CA6A4C79-D117-4466-ABEA-3FB005704BED}" dt="2024-04-01T04:08:07.375" v="181" actId="20577"/>
        <pc:sldMkLst>
          <pc:docMk/>
          <pc:sldMk cId="3671866131" sldId="2147476307"/>
        </pc:sldMkLst>
        <pc:graphicFrameChg chg="mod modGraphic">
          <ac:chgData name="Tường SKHĐT" userId="ab9568c39a88b08a" providerId="LiveId" clId="{CA6A4C79-D117-4466-ABEA-3FB005704BED}" dt="2024-04-01T04:08:07.375" v="181" actId="20577"/>
          <ac:graphicFrameMkLst>
            <pc:docMk/>
            <pc:sldMk cId="3671866131" sldId="2147476307"/>
            <ac:graphicFrameMk id="7" creationId="{44DF5160-FAD9-6BB3-47D7-3D885B32156A}"/>
          </ac:graphicFrameMkLst>
        </pc:graphicFrameChg>
      </pc:sldChg>
      <pc:sldChg chg="add">
        <pc:chgData name="Tường SKHĐT" userId="ab9568c39a88b08a" providerId="LiveId" clId="{CA6A4C79-D117-4466-ABEA-3FB005704BED}" dt="2024-04-01T04:41:48.669" v="348" actId="2890"/>
        <pc:sldMkLst>
          <pc:docMk/>
          <pc:sldMk cId="126548547" sldId="2147476311"/>
        </pc:sldMkLst>
      </pc:sldChg>
      <pc:sldChg chg="add">
        <pc:chgData name="Tường SKHĐT" userId="ab9568c39a88b08a" providerId="LiveId" clId="{CA6A4C79-D117-4466-ABEA-3FB005704BED}" dt="2024-04-01T04:43:35.159" v="358" actId="2890"/>
        <pc:sldMkLst>
          <pc:docMk/>
          <pc:sldMk cId="3230991089" sldId="2147476312"/>
        </pc:sldMkLst>
      </pc:sldChg>
    </pc:docChg>
  </pc:docChgLst>
  <pc:docChgLst>
    <pc:chgData name="Tường SKHĐT" userId="ab9568c39a88b08a" providerId="LiveId" clId="{DE17E7E5-A9F7-445A-9D7B-5B83036C447A}"/>
    <pc:docChg chg="custSel addSld delSld modSld">
      <pc:chgData name="Tường SKHĐT" userId="ab9568c39a88b08a" providerId="LiveId" clId="{DE17E7E5-A9F7-445A-9D7B-5B83036C447A}" dt="2024-03-04T07:52:16.694" v="148" actId="1076"/>
      <pc:docMkLst>
        <pc:docMk/>
      </pc:docMkLst>
      <pc:sldChg chg="del">
        <pc:chgData name="Tường SKHĐT" userId="ab9568c39a88b08a" providerId="LiveId" clId="{DE17E7E5-A9F7-445A-9D7B-5B83036C447A}" dt="2024-03-04T07:45:11.830" v="1" actId="2696"/>
        <pc:sldMkLst>
          <pc:docMk/>
          <pc:sldMk cId="1596329165" sldId="455"/>
        </pc:sldMkLst>
      </pc:sldChg>
      <pc:sldChg chg="del">
        <pc:chgData name="Tường SKHĐT" userId="ab9568c39a88b08a" providerId="LiveId" clId="{DE17E7E5-A9F7-445A-9D7B-5B83036C447A}" dt="2024-03-04T07:47:00.723" v="23" actId="2696"/>
        <pc:sldMkLst>
          <pc:docMk/>
          <pc:sldMk cId="3898226705" sldId="2147468741"/>
        </pc:sldMkLst>
      </pc:sldChg>
      <pc:sldChg chg="del">
        <pc:chgData name="Tường SKHĐT" userId="ab9568c39a88b08a" providerId="LiveId" clId="{DE17E7E5-A9F7-445A-9D7B-5B83036C447A}" dt="2024-03-04T07:45:39.347" v="2" actId="2696"/>
        <pc:sldMkLst>
          <pc:docMk/>
          <pc:sldMk cId="98016993" sldId="2147473493"/>
        </pc:sldMkLst>
      </pc:sldChg>
      <pc:sldChg chg="del">
        <pc:chgData name="Tường SKHĐT" userId="ab9568c39a88b08a" providerId="LiveId" clId="{DE17E7E5-A9F7-445A-9D7B-5B83036C447A}" dt="2024-03-04T07:45:44.203" v="3" actId="2696"/>
        <pc:sldMkLst>
          <pc:docMk/>
          <pc:sldMk cId="1079553522" sldId="2147473530"/>
        </pc:sldMkLst>
      </pc:sldChg>
      <pc:sldChg chg="add">
        <pc:chgData name="Tường SKHĐT" userId="ab9568c39a88b08a" providerId="LiveId" clId="{DE17E7E5-A9F7-445A-9D7B-5B83036C447A}" dt="2024-03-04T07:48:33.633" v="25"/>
        <pc:sldMkLst>
          <pc:docMk/>
          <pc:sldMk cId="293803616" sldId="2147473681"/>
        </pc:sldMkLst>
      </pc:sldChg>
      <pc:sldChg chg="modSp mod">
        <pc:chgData name="Tường SKHĐT" userId="ab9568c39a88b08a" providerId="LiveId" clId="{DE17E7E5-A9F7-445A-9D7B-5B83036C447A}" dt="2024-03-04T07:45:49.354" v="5" actId="20577"/>
        <pc:sldMkLst>
          <pc:docMk/>
          <pc:sldMk cId="1957643202" sldId="2147473838"/>
        </pc:sldMkLst>
        <pc:spChg chg="mod">
          <ac:chgData name="Tường SKHĐT" userId="ab9568c39a88b08a" providerId="LiveId" clId="{DE17E7E5-A9F7-445A-9D7B-5B83036C447A}" dt="2024-03-04T07:45:49.354" v="5" actId="20577"/>
          <ac:spMkLst>
            <pc:docMk/>
            <pc:sldMk cId="1957643202" sldId="2147473838"/>
            <ac:spMk id="3" creationId="{41F7B89A-950B-BCEA-7B34-24C31F06EEAE}"/>
          </ac:spMkLst>
        </pc:spChg>
      </pc:sldChg>
      <pc:sldChg chg="del">
        <pc:chgData name="Tường SKHĐT" userId="ab9568c39a88b08a" providerId="LiveId" clId="{DE17E7E5-A9F7-445A-9D7B-5B83036C447A}" dt="2024-03-04T07:46:10.614" v="6" actId="2696"/>
        <pc:sldMkLst>
          <pc:docMk/>
          <pc:sldMk cId="1368355341" sldId="2147473873"/>
        </pc:sldMkLst>
      </pc:sldChg>
      <pc:sldChg chg="del">
        <pc:chgData name="Tường SKHĐT" userId="ab9568c39a88b08a" providerId="LiveId" clId="{DE17E7E5-A9F7-445A-9D7B-5B83036C447A}" dt="2024-03-04T07:47:21.053" v="24" actId="2696"/>
        <pc:sldMkLst>
          <pc:docMk/>
          <pc:sldMk cId="267611409" sldId="2147473919"/>
        </pc:sldMkLst>
      </pc:sldChg>
      <pc:sldChg chg="del">
        <pc:chgData name="Tường SKHĐT" userId="ab9568c39a88b08a" providerId="LiveId" clId="{DE17E7E5-A9F7-445A-9D7B-5B83036C447A}" dt="2024-03-04T07:47:21.053" v="24" actId="2696"/>
        <pc:sldMkLst>
          <pc:docMk/>
          <pc:sldMk cId="3430279622" sldId="2147473920"/>
        </pc:sldMkLst>
      </pc:sldChg>
      <pc:sldChg chg="del">
        <pc:chgData name="Tường SKHĐT" userId="ab9568c39a88b08a" providerId="LiveId" clId="{DE17E7E5-A9F7-445A-9D7B-5B83036C447A}" dt="2024-03-04T07:47:21.053" v="24" actId="2696"/>
        <pc:sldMkLst>
          <pc:docMk/>
          <pc:sldMk cId="2318883712" sldId="2147473921"/>
        </pc:sldMkLst>
      </pc:sldChg>
      <pc:sldChg chg="del">
        <pc:chgData name="Tường SKHĐT" userId="ab9568c39a88b08a" providerId="LiveId" clId="{DE17E7E5-A9F7-445A-9D7B-5B83036C447A}" dt="2024-03-04T07:47:21.053" v="24" actId="2696"/>
        <pc:sldMkLst>
          <pc:docMk/>
          <pc:sldMk cId="1225642563" sldId="2147473922"/>
        </pc:sldMkLst>
      </pc:sldChg>
      <pc:sldChg chg="del">
        <pc:chgData name="Tường SKHĐT" userId="ab9568c39a88b08a" providerId="LiveId" clId="{DE17E7E5-A9F7-445A-9D7B-5B83036C447A}" dt="2024-03-04T07:47:21.053" v="24" actId="2696"/>
        <pc:sldMkLst>
          <pc:docMk/>
          <pc:sldMk cId="2084215624" sldId="2147473923"/>
        </pc:sldMkLst>
      </pc:sldChg>
      <pc:sldChg chg="del">
        <pc:chgData name="Tường SKHĐT" userId="ab9568c39a88b08a" providerId="LiveId" clId="{DE17E7E5-A9F7-445A-9D7B-5B83036C447A}" dt="2024-03-04T07:47:21.053" v="24" actId="2696"/>
        <pc:sldMkLst>
          <pc:docMk/>
          <pc:sldMk cId="636825057" sldId="2147473924"/>
        </pc:sldMkLst>
      </pc:sldChg>
      <pc:sldChg chg="del">
        <pc:chgData name="Tường SKHĐT" userId="ab9568c39a88b08a" providerId="LiveId" clId="{DE17E7E5-A9F7-445A-9D7B-5B83036C447A}" dt="2024-03-04T07:47:21.053" v="24" actId="2696"/>
        <pc:sldMkLst>
          <pc:docMk/>
          <pc:sldMk cId="1435889280" sldId="2147473925"/>
        </pc:sldMkLst>
      </pc:sldChg>
      <pc:sldChg chg="del">
        <pc:chgData name="Tường SKHĐT" userId="ab9568c39a88b08a" providerId="LiveId" clId="{DE17E7E5-A9F7-445A-9D7B-5B83036C447A}" dt="2024-03-04T07:47:21.053" v="24" actId="2696"/>
        <pc:sldMkLst>
          <pc:docMk/>
          <pc:sldMk cId="33555511" sldId="2147473926"/>
        </pc:sldMkLst>
      </pc:sldChg>
      <pc:sldChg chg="del">
        <pc:chgData name="Tường SKHĐT" userId="ab9568c39a88b08a" providerId="LiveId" clId="{DE17E7E5-A9F7-445A-9D7B-5B83036C447A}" dt="2024-03-04T07:49:12.078" v="30" actId="2696"/>
        <pc:sldMkLst>
          <pc:docMk/>
          <pc:sldMk cId="1192678400" sldId="2147473934"/>
        </pc:sldMkLst>
      </pc:sldChg>
      <pc:sldChg chg="del">
        <pc:chgData name="Tường SKHĐT" userId="ab9568c39a88b08a" providerId="LiveId" clId="{DE17E7E5-A9F7-445A-9D7B-5B83036C447A}" dt="2024-03-04T07:47:21.053" v="24" actId="2696"/>
        <pc:sldMkLst>
          <pc:docMk/>
          <pc:sldMk cId="2858071675" sldId="2147473940"/>
        </pc:sldMkLst>
      </pc:sldChg>
      <pc:sldChg chg="del">
        <pc:chgData name="Tường SKHĐT" userId="ab9568c39a88b08a" providerId="LiveId" clId="{DE17E7E5-A9F7-445A-9D7B-5B83036C447A}" dt="2024-03-04T07:46:10.614" v="6" actId="2696"/>
        <pc:sldMkLst>
          <pc:docMk/>
          <pc:sldMk cId="541573729" sldId="2147473955"/>
        </pc:sldMkLst>
      </pc:sldChg>
      <pc:sldChg chg="del">
        <pc:chgData name="Tường SKHĐT" userId="ab9568c39a88b08a" providerId="LiveId" clId="{DE17E7E5-A9F7-445A-9D7B-5B83036C447A}" dt="2024-03-04T07:46:10.614" v="6" actId="2696"/>
        <pc:sldMkLst>
          <pc:docMk/>
          <pc:sldMk cId="1394906361" sldId="2147473956"/>
        </pc:sldMkLst>
      </pc:sldChg>
      <pc:sldChg chg="del">
        <pc:chgData name="Tường SKHĐT" userId="ab9568c39a88b08a" providerId="LiveId" clId="{DE17E7E5-A9F7-445A-9D7B-5B83036C447A}" dt="2024-03-04T07:46:10.614" v="6" actId="2696"/>
        <pc:sldMkLst>
          <pc:docMk/>
          <pc:sldMk cId="2203466593" sldId="2147473957"/>
        </pc:sldMkLst>
      </pc:sldChg>
      <pc:sldChg chg="del">
        <pc:chgData name="Tường SKHĐT" userId="ab9568c39a88b08a" providerId="LiveId" clId="{DE17E7E5-A9F7-445A-9D7B-5B83036C447A}" dt="2024-03-04T07:46:10.614" v="6" actId="2696"/>
        <pc:sldMkLst>
          <pc:docMk/>
          <pc:sldMk cId="1099995128" sldId="2147473958"/>
        </pc:sldMkLst>
      </pc:sldChg>
      <pc:sldChg chg="del">
        <pc:chgData name="Tường SKHĐT" userId="ab9568c39a88b08a" providerId="LiveId" clId="{DE17E7E5-A9F7-445A-9D7B-5B83036C447A}" dt="2024-03-04T07:46:10.614" v="6" actId="2696"/>
        <pc:sldMkLst>
          <pc:docMk/>
          <pc:sldMk cId="1835848080" sldId="2147473959"/>
        </pc:sldMkLst>
      </pc:sldChg>
      <pc:sldChg chg="del">
        <pc:chgData name="Tường SKHĐT" userId="ab9568c39a88b08a" providerId="LiveId" clId="{DE17E7E5-A9F7-445A-9D7B-5B83036C447A}" dt="2024-03-04T07:46:10.614" v="6" actId="2696"/>
        <pc:sldMkLst>
          <pc:docMk/>
          <pc:sldMk cId="646989279" sldId="2147473960"/>
        </pc:sldMkLst>
      </pc:sldChg>
      <pc:sldChg chg="modSp add mod">
        <pc:chgData name="Tường SKHĐT" userId="ab9568c39a88b08a" providerId="LiveId" clId="{DE17E7E5-A9F7-445A-9D7B-5B83036C447A}" dt="2024-03-04T07:49:07.379" v="29" actId="20577"/>
        <pc:sldMkLst>
          <pc:docMk/>
          <pc:sldMk cId="3381406513" sldId="2147473968"/>
        </pc:sldMkLst>
        <pc:spChg chg="mod">
          <ac:chgData name="Tường SKHĐT" userId="ab9568c39a88b08a" providerId="LiveId" clId="{DE17E7E5-A9F7-445A-9D7B-5B83036C447A}" dt="2024-03-04T07:49:07.379" v="29" actId="20577"/>
          <ac:spMkLst>
            <pc:docMk/>
            <pc:sldMk cId="3381406513" sldId="2147473968"/>
            <ac:spMk id="2" creationId="{A2518717-EF87-0090-E7D4-4415084501BD}"/>
          </ac:spMkLst>
        </pc:spChg>
      </pc:sldChg>
      <pc:sldChg chg="del">
        <pc:chgData name="Tường SKHĐT" userId="ab9568c39a88b08a" providerId="LiveId" clId="{DE17E7E5-A9F7-445A-9D7B-5B83036C447A}" dt="2024-03-04T07:47:21.053" v="24" actId="2696"/>
        <pc:sldMkLst>
          <pc:docMk/>
          <pc:sldMk cId="1917389581" sldId="2147473980"/>
        </pc:sldMkLst>
      </pc:sldChg>
      <pc:sldChg chg="del">
        <pc:chgData name="Tường SKHĐT" userId="ab9568c39a88b08a" providerId="LiveId" clId="{DE17E7E5-A9F7-445A-9D7B-5B83036C447A}" dt="2024-03-04T07:47:21.053" v="24" actId="2696"/>
        <pc:sldMkLst>
          <pc:docMk/>
          <pc:sldMk cId="1223327909" sldId="2147474038"/>
        </pc:sldMkLst>
      </pc:sldChg>
      <pc:sldChg chg="del">
        <pc:chgData name="Tường SKHĐT" userId="ab9568c39a88b08a" providerId="LiveId" clId="{DE17E7E5-A9F7-445A-9D7B-5B83036C447A}" dt="2024-03-04T07:47:21.053" v="24" actId="2696"/>
        <pc:sldMkLst>
          <pc:docMk/>
          <pc:sldMk cId="2945248455" sldId="2147474039"/>
        </pc:sldMkLst>
      </pc:sldChg>
      <pc:sldChg chg="del">
        <pc:chgData name="Tường SKHĐT" userId="ab9568c39a88b08a" providerId="LiveId" clId="{DE17E7E5-A9F7-445A-9D7B-5B83036C447A}" dt="2024-03-04T07:47:21.053" v="24" actId="2696"/>
        <pc:sldMkLst>
          <pc:docMk/>
          <pc:sldMk cId="3122670402" sldId="2147474040"/>
        </pc:sldMkLst>
      </pc:sldChg>
      <pc:sldChg chg="add">
        <pc:chgData name="Tường SKHĐT" userId="ab9568c39a88b08a" providerId="LiveId" clId="{DE17E7E5-A9F7-445A-9D7B-5B83036C447A}" dt="2024-03-04T07:45:05.886" v="0"/>
        <pc:sldMkLst>
          <pc:docMk/>
          <pc:sldMk cId="1855791898" sldId="2147474108"/>
        </pc:sldMkLst>
      </pc:sldChg>
      <pc:sldChg chg="add">
        <pc:chgData name="Tường SKHĐT" userId="ab9568c39a88b08a" providerId="LiveId" clId="{DE17E7E5-A9F7-445A-9D7B-5B83036C447A}" dt="2024-03-04T07:45:05.886" v="0"/>
        <pc:sldMkLst>
          <pc:docMk/>
          <pc:sldMk cId="2625301549" sldId="2147474109"/>
        </pc:sldMkLst>
      </pc:sldChg>
      <pc:sldChg chg="add">
        <pc:chgData name="Tường SKHĐT" userId="ab9568c39a88b08a" providerId="LiveId" clId="{DE17E7E5-A9F7-445A-9D7B-5B83036C447A}" dt="2024-03-04T07:45:05.886" v="0"/>
        <pc:sldMkLst>
          <pc:docMk/>
          <pc:sldMk cId="3345894034" sldId="2147474110"/>
        </pc:sldMkLst>
      </pc:sldChg>
      <pc:sldChg chg="modSp add mod">
        <pc:chgData name="Tường SKHĐT" userId="ab9568c39a88b08a" providerId="LiveId" clId="{DE17E7E5-A9F7-445A-9D7B-5B83036C447A}" dt="2024-03-04T07:46:55.075" v="22" actId="20577"/>
        <pc:sldMkLst>
          <pc:docMk/>
          <pc:sldMk cId="3735850874" sldId="2147474111"/>
        </pc:sldMkLst>
        <pc:spChg chg="mod">
          <ac:chgData name="Tường SKHĐT" userId="ab9568c39a88b08a" providerId="LiveId" clId="{DE17E7E5-A9F7-445A-9D7B-5B83036C447A}" dt="2024-03-04T07:46:55.075" v="22" actId="20577"/>
          <ac:spMkLst>
            <pc:docMk/>
            <pc:sldMk cId="3735850874" sldId="2147474111"/>
            <ac:spMk id="4" creationId="{A8ED73C0-6DEB-F036-A81D-A84B4FA62951}"/>
          </ac:spMkLst>
        </pc:spChg>
      </pc:sldChg>
      <pc:sldChg chg="add">
        <pc:chgData name="Tường SKHĐT" userId="ab9568c39a88b08a" providerId="LiveId" clId="{DE17E7E5-A9F7-445A-9D7B-5B83036C447A}" dt="2024-03-04T07:48:33.633" v="25"/>
        <pc:sldMkLst>
          <pc:docMk/>
          <pc:sldMk cId="3810782053" sldId="2147476267"/>
        </pc:sldMkLst>
      </pc:sldChg>
      <pc:sldChg chg="addSp delSp modSp add mod">
        <pc:chgData name="Tường SKHĐT" userId="ab9568c39a88b08a" providerId="LiveId" clId="{DE17E7E5-A9F7-445A-9D7B-5B83036C447A}" dt="2024-03-04T07:52:16.694" v="148" actId="1076"/>
        <pc:sldMkLst>
          <pc:docMk/>
          <pc:sldMk cId="658060976" sldId="2147476268"/>
        </pc:sldMkLst>
        <pc:graphicFrameChg chg="mod modGraphic">
          <ac:chgData name="Tường SKHĐT" userId="ab9568c39a88b08a" providerId="LiveId" clId="{DE17E7E5-A9F7-445A-9D7B-5B83036C447A}" dt="2024-03-04T07:52:16.694" v="148" actId="1076"/>
          <ac:graphicFrameMkLst>
            <pc:docMk/>
            <pc:sldMk cId="658060976" sldId="2147476268"/>
            <ac:graphicFrameMk id="2" creationId="{39E2DA21-FF3E-F191-1589-8A33F036713F}"/>
          </ac:graphicFrameMkLst>
        </pc:graphicFrameChg>
        <pc:picChg chg="add mod">
          <ac:chgData name="Tường SKHĐT" userId="ab9568c39a88b08a" providerId="LiveId" clId="{DE17E7E5-A9F7-445A-9D7B-5B83036C447A}" dt="2024-03-04T07:51:41.777" v="49" actId="1076"/>
          <ac:picMkLst>
            <pc:docMk/>
            <pc:sldMk cId="658060976" sldId="2147476268"/>
            <ac:picMk id="4" creationId="{73751726-DFF7-E97A-8AEB-D8C73BAD3C99}"/>
          </ac:picMkLst>
        </pc:picChg>
        <pc:picChg chg="del">
          <ac:chgData name="Tường SKHĐT" userId="ab9568c39a88b08a" providerId="LiveId" clId="{DE17E7E5-A9F7-445A-9D7B-5B83036C447A}" dt="2024-03-04T07:50:17.988" v="32" actId="21"/>
          <ac:picMkLst>
            <pc:docMk/>
            <pc:sldMk cId="658060976" sldId="2147476268"/>
            <ac:picMk id="5" creationId="{D10FBE65-E1C5-BEDB-F8FA-B8331D6744C3}"/>
          </ac:picMkLst>
        </pc:picChg>
        <pc:picChg chg="mod">
          <ac:chgData name="Tường SKHĐT" userId="ab9568c39a88b08a" providerId="LiveId" clId="{DE17E7E5-A9F7-445A-9D7B-5B83036C447A}" dt="2024-03-04T07:51:38.211" v="48" actId="1076"/>
          <ac:picMkLst>
            <pc:docMk/>
            <pc:sldMk cId="658060976" sldId="2147476268"/>
            <ac:picMk id="8" creationId="{7DB2F177-144B-3554-D6FD-5EFA2071CF20}"/>
          </ac:picMkLst>
        </pc:picChg>
      </pc:sldChg>
    </pc:docChg>
  </pc:docChgLst>
  <pc:docChgLst>
    <pc:chgData name="Tường SKHĐT" userId="ab9568c39a88b08a" providerId="LiveId" clId="{897F32DD-D0F3-4B38-B512-EC784873C18C}"/>
    <pc:docChg chg="undo custSel addSld delSld modSld">
      <pc:chgData name="Tường SKHĐT" userId="ab9568c39a88b08a" providerId="LiveId" clId="{897F32DD-D0F3-4B38-B512-EC784873C18C}" dt="2024-03-27T04:33:35.990" v="3730"/>
      <pc:docMkLst>
        <pc:docMk/>
      </pc:docMkLst>
      <pc:sldChg chg="addSp delSp modSp mod">
        <pc:chgData name="Tường SKHĐT" userId="ab9568c39a88b08a" providerId="LiveId" clId="{897F32DD-D0F3-4B38-B512-EC784873C18C}" dt="2024-03-25T02:40:45.151" v="176" actId="20577"/>
        <pc:sldMkLst>
          <pc:docMk/>
          <pc:sldMk cId="98016993" sldId="2147473493"/>
        </pc:sldMkLst>
        <pc:spChg chg="del">
          <ac:chgData name="Tường SKHĐT" userId="ab9568c39a88b08a" providerId="LiveId" clId="{897F32DD-D0F3-4B38-B512-EC784873C18C}" dt="2024-03-25T02:39:54.571" v="156" actId="21"/>
          <ac:spMkLst>
            <pc:docMk/>
            <pc:sldMk cId="98016993" sldId="2147473493"/>
            <ac:spMk id="2" creationId="{249DB492-0ACE-EC4B-78A2-7FFF6DFB60DB}"/>
          </ac:spMkLst>
        </pc:spChg>
        <pc:spChg chg="add mod">
          <ac:chgData name="Tường SKHĐT" userId="ab9568c39a88b08a" providerId="LiveId" clId="{897F32DD-D0F3-4B38-B512-EC784873C18C}" dt="2024-03-25T02:40:45.151" v="176" actId="20577"/>
          <ac:spMkLst>
            <pc:docMk/>
            <pc:sldMk cId="98016993" sldId="2147473493"/>
            <ac:spMk id="3" creationId="{FB0BCEA7-F735-6917-674F-07B346F39976}"/>
          </ac:spMkLst>
        </pc:spChg>
        <pc:spChg chg="mod">
          <ac:chgData name="Tường SKHĐT" userId="ab9568c39a88b08a" providerId="LiveId" clId="{897F32DD-D0F3-4B38-B512-EC784873C18C}" dt="2024-03-25T02:40:06.297" v="161" actId="1076"/>
          <ac:spMkLst>
            <pc:docMk/>
            <pc:sldMk cId="98016993" sldId="2147473493"/>
            <ac:spMk id="8" creationId="{50A9C000-165F-E95A-7887-87E444772F67}"/>
          </ac:spMkLst>
        </pc:spChg>
        <pc:picChg chg="mod">
          <ac:chgData name="Tường SKHĐT" userId="ab9568c39a88b08a" providerId="LiveId" clId="{897F32DD-D0F3-4B38-B512-EC784873C18C}" dt="2024-03-25T02:40:01.689" v="159" actId="14100"/>
          <ac:picMkLst>
            <pc:docMk/>
            <pc:sldMk cId="98016993" sldId="2147473493"/>
            <ac:picMk id="7" creationId="{911EE25D-034B-04F7-8556-91A85BDAB5E9}"/>
          </ac:picMkLst>
        </pc:picChg>
        <pc:picChg chg="mod">
          <ac:chgData name="Tường SKHĐT" userId="ab9568c39a88b08a" providerId="LiveId" clId="{897F32DD-D0F3-4B38-B512-EC784873C18C}" dt="2024-03-25T02:40:03.688" v="160" actId="14100"/>
          <ac:picMkLst>
            <pc:docMk/>
            <pc:sldMk cId="98016993" sldId="2147473493"/>
            <ac:picMk id="10" creationId="{B2CA5B3C-293F-C489-1F35-BDAEF9069EF6}"/>
          </ac:picMkLst>
        </pc:picChg>
        <pc:cxnChg chg="del">
          <ac:chgData name="Tường SKHĐT" userId="ab9568c39a88b08a" providerId="LiveId" clId="{897F32DD-D0F3-4B38-B512-EC784873C18C}" dt="2024-03-25T02:39:55.928" v="157" actId="21"/>
          <ac:cxnSpMkLst>
            <pc:docMk/>
            <pc:sldMk cId="98016993" sldId="2147473493"/>
            <ac:cxnSpMk id="4" creationId="{7036BA89-8FEC-3B82-F77A-11D19639120F}"/>
          </ac:cxnSpMkLst>
        </pc:cxnChg>
      </pc:sldChg>
      <pc:sldChg chg="modSp add del mod">
        <pc:chgData name="Tường SKHĐT" userId="ab9568c39a88b08a" providerId="LiveId" clId="{897F32DD-D0F3-4B38-B512-EC784873C18C}" dt="2024-03-25T02:42:09.833" v="181" actId="2696"/>
        <pc:sldMkLst>
          <pc:docMk/>
          <pc:sldMk cId="3122668904" sldId="2147473596"/>
        </pc:sldMkLst>
        <pc:spChg chg="mod">
          <ac:chgData name="Tường SKHĐT" userId="ab9568c39a88b08a" providerId="LiveId" clId="{897F32DD-D0F3-4B38-B512-EC784873C18C}" dt="2024-03-25T00:39:04.549" v="84" actId="207"/>
          <ac:spMkLst>
            <pc:docMk/>
            <pc:sldMk cId="3122668904" sldId="2147473596"/>
            <ac:spMk id="10" creationId="{662EDBD3-19DF-486F-ABA4-D066DFD5C061}"/>
          </ac:spMkLst>
        </pc:spChg>
        <pc:spChg chg="mod">
          <ac:chgData name="Tường SKHĐT" userId="ab9568c39a88b08a" providerId="LiveId" clId="{897F32DD-D0F3-4B38-B512-EC784873C18C}" dt="2024-03-25T00:32:52.760" v="64" actId="20577"/>
          <ac:spMkLst>
            <pc:docMk/>
            <pc:sldMk cId="3122668904" sldId="2147473596"/>
            <ac:spMk id="12" creationId="{8A67A444-F448-A9A5-7360-DFFFEB3A5F6E}"/>
          </ac:spMkLst>
        </pc:spChg>
        <pc:graphicFrameChg chg="mod">
          <ac:chgData name="Tường SKHĐT" userId="ab9568c39a88b08a" providerId="LiveId" clId="{897F32DD-D0F3-4B38-B512-EC784873C18C}" dt="2024-03-25T00:32:47.066" v="57" actId="403"/>
          <ac:graphicFrameMkLst>
            <pc:docMk/>
            <pc:sldMk cId="3122668904" sldId="2147473596"/>
            <ac:graphicFrameMk id="9" creationId="{0738877F-56EF-4DEF-B5AA-1664DC8186CF}"/>
          </ac:graphicFrameMkLst>
        </pc:graphicFrameChg>
        <pc:cxnChg chg="mod">
          <ac:chgData name="Tường SKHĐT" userId="ab9568c39a88b08a" providerId="LiveId" clId="{897F32DD-D0F3-4B38-B512-EC784873C18C}" dt="2024-03-25T00:39:10.461" v="85" actId="208"/>
          <ac:cxnSpMkLst>
            <pc:docMk/>
            <pc:sldMk cId="3122668904" sldId="2147473596"/>
            <ac:cxnSpMk id="11" creationId="{22C2389C-9AA4-0E6D-7FA9-32B95E73E5B1}"/>
          </ac:cxnSpMkLst>
        </pc:cxnChg>
      </pc:sldChg>
      <pc:sldChg chg="modSp add del mod">
        <pc:chgData name="Tường SKHĐT" userId="ab9568c39a88b08a" providerId="LiveId" clId="{897F32DD-D0F3-4B38-B512-EC784873C18C}" dt="2024-03-25T02:42:35.942" v="183" actId="2696"/>
        <pc:sldMkLst>
          <pc:docMk/>
          <pc:sldMk cId="812435647" sldId="2147473649"/>
        </pc:sldMkLst>
        <pc:spChg chg="mod">
          <ac:chgData name="Tường SKHĐT" userId="ab9568c39a88b08a" providerId="LiveId" clId="{897F32DD-D0F3-4B38-B512-EC784873C18C}" dt="2024-03-25T00:37:43.935" v="80" actId="20577"/>
          <ac:spMkLst>
            <pc:docMk/>
            <pc:sldMk cId="812435647" sldId="2147473649"/>
            <ac:spMk id="4" creationId="{4C480D0D-7409-CDE3-E079-F2C1ED1FACE3}"/>
          </ac:spMkLst>
        </pc:spChg>
        <pc:graphicFrameChg chg="mod">
          <ac:chgData name="Tường SKHĐT" userId="ab9568c39a88b08a" providerId="LiveId" clId="{897F32DD-D0F3-4B38-B512-EC784873C18C}" dt="2024-03-25T00:37:47.343" v="82" actId="20577"/>
          <ac:graphicFrameMkLst>
            <pc:docMk/>
            <pc:sldMk cId="812435647" sldId="2147473649"/>
            <ac:graphicFrameMk id="2" creationId="{94FF6E71-DFEF-870E-130E-8547AEBD7401}"/>
          </ac:graphicFrameMkLst>
        </pc:graphicFrameChg>
      </pc:sldChg>
      <pc:sldChg chg="addSp delSp modSp add del mod">
        <pc:chgData name="Tường SKHĐT" userId="ab9568c39a88b08a" providerId="LiveId" clId="{897F32DD-D0F3-4B38-B512-EC784873C18C}" dt="2024-03-25T02:16:16.079" v="95" actId="2696"/>
        <pc:sldMkLst>
          <pc:docMk/>
          <pc:sldMk cId="2086378900" sldId="2147473652"/>
        </pc:sldMkLst>
        <pc:spChg chg="mod">
          <ac:chgData name="Tường SKHĐT" userId="ab9568c39a88b08a" providerId="LiveId" clId="{897F32DD-D0F3-4B38-B512-EC784873C18C}" dt="2024-03-25T00:33:57.259" v="77" actId="20577"/>
          <ac:spMkLst>
            <pc:docMk/>
            <pc:sldMk cId="2086378900" sldId="2147473652"/>
            <ac:spMk id="6" creationId="{AD8FCB44-5401-4810-551D-B0072A6956BA}"/>
          </ac:spMkLst>
        </pc:spChg>
        <pc:graphicFrameChg chg="add del">
          <ac:chgData name="Tường SKHĐT" userId="ab9568c39a88b08a" providerId="LiveId" clId="{897F32DD-D0F3-4B38-B512-EC784873C18C}" dt="2024-03-25T02:15:55.181" v="93" actId="21"/>
          <ac:graphicFrameMkLst>
            <pc:docMk/>
            <pc:sldMk cId="2086378900" sldId="2147473652"/>
            <ac:graphicFrameMk id="2" creationId="{99BD0635-1801-0FB5-6FF9-00CF35874E63}"/>
          </ac:graphicFrameMkLst>
        </pc:graphicFrameChg>
      </pc:sldChg>
      <pc:sldChg chg="modSp mod">
        <pc:chgData name="Tường SKHĐT" userId="ab9568c39a88b08a" providerId="LiveId" clId="{897F32DD-D0F3-4B38-B512-EC784873C18C}" dt="2024-03-26T08:27:58.389" v="2945" actId="20577"/>
        <pc:sldMkLst>
          <pc:docMk/>
          <pc:sldMk cId="1076555901" sldId="2147473768"/>
        </pc:sldMkLst>
        <pc:graphicFrameChg chg="modGraphic">
          <ac:chgData name="Tường SKHĐT" userId="ab9568c39a88b08a" providerId="LiveId" clId="{897F32DD-D0F3-4B38-B512-EC784873C18C}" dt="2024-03-26T08:27:58.389" v="2945" actId="20577"/>
          <ac:graphicFrameMkLst>
            <pc:docMk/>
            <pc:sldMk cId="1076555901" sldId="2147473768"/>
            <ac:graphicFrameMk id="9" creationId="{0FC7DBA8-03B5-1D5D-B7A1-68AA6F62DF7E}"/>
          </ac:graphicFrameMkLst>
        </pc:graphicFrameChg>
      </pc:sldChg>
      <pc:sldChg chg="delSp modSp mod">
        <pc:chgData name="Tường SKHĐT" userId="ab9568c39a88b08a" providerId="LiveId" clId="{897F32DD-D0F3-4B38-B512-EC784873C18C}" dt="2024-03-27T01:02:55.950" v="3466" actId="255"/>
        <pc:sldMkLst>
          <pc:docMk/>
          <pc:sldMk cId="1957643202" sldId="2147473838"/>
        </pc:sldMkLst>
        <pc:spChg chg="mod">
          <ac:chgData name="Tường SKHĐT" userId="ab9568c39a88b08a" providerId="LiveId" clId="{897F32DD-D0F3-4B38-B512-EC784873C18C}" dt="2024-03-25T02:46:15.880" v="343" actId="20577"/>
          <ac:spMkLst>
            <pc:docMk/>
            <pc:sldMk cId="1957643202" sldId="2147473838"/>
            <ac:spMk id="3" creationId="{41F7B89A-950B-BCEA-7B34-24C31F06EEAE}"/>
          </ac:spMkLst>
        </pc:spChg>
        <pc:graphicFrameChg chg="mod modGraphic">
          <ac:chgData name="Tường SKHĐT" userId="ab9568c39a88b08a" providerId="LiveId" clId="{897F32DD-D0F3-4B38-B512-EC784873C18C}" dt="2024-03-27T01:02:55.950" v="3466" actId="255"/>
          <ac:graphicFrameMkLst>
            <pc:docMk/>
            <pc:sldMk cId="1957643202" sldId="2147473838"/>
            <ac:graphicFrameMk id="2" creationId="{9BDC1CD0-1B35-55E6-5E59-9533B89B4249}"/>
          </ac:graphicFrameMkLst>
        </pc:graphicFrameChg>
        <pc:graphicFrameChg chg="del modGraphic">
          <ac:chgData name="Tường SKHĐT" userId="ab9568c39a88b08a" providerId="LiveId" clId="{897F32DD-D0F3-4B38-B512-EC784873C18C}" dt="2024-03-27T01:00:37.451" v="3444" actId="21"/>
          <ac:graphicFrameMkLst>
            <pc:docMk/>
            <pc:sldMk cId="1957643202" sldId="2147473838"/>
            <ac:graphicFrameMk id="6" creationId="{84DD91CE-8262-60A0-7A98-B5ED292DDBBC}"/>
          </ac:graphicFrameMkLst>
        </pc:graphicFrameChg>
      </pc:sldChg>
      <pc:sldChg chg="delSp modSp mod">
        <pc:chgData name="Tường SKHĐT" userId="ab9568c39a88b08a" providerId="LiveId" clId="{897F32DD-D0F3-4B38-B512-EC784873C18C}" dt="2024-03-27T03:14:29.553" v="3708" actId="20577"/>
        <pc:sldMkLst>
          <pc:docMk/>
          <pc:sldMk cId="3752301376" sldId="2147473839"/>
        </pc:sldMkLst>
        <pc:graphicFrameChg chg="mod modGraphic">
          <ac:chgData name="Tường SKHĐT" userId="ab9568c39a88b08a" providerId="LiveId" clId="{897F32DD-D0F3-4B38-B512-EC784873C18C}" dt="2024-03-27T03:14:29.553" v="3708" actId="20577"/>
          <ac:graphicFrameMkLst>
            <pc:docMk/>
            <pc:sldMk cId="3752301376" sldId="2147473839"/>
            <ac:graphicFrameMk id="2" creationId="{1D32ED1C-A8E4-443E-367B-B83039BFF892}"/>
          </ac:graphicFrameMkLst>
        </pc:graphicFrameChg>
        <pc:graphicFrameChg chg="del mod modGraphic">
          <ac:chgData name="Tường SKHĐT" userId="ab9568c39a88b08a" providerId="LiveId" clId="{897F32DD-D0F3-4B38-B512-EC784873C18C}" dt="2024-03-26T07:20:42.915" v="2611" actId="21"/>
          <ac:graphicFrameMkLst>
            <pc:docMk/>
            <pc:sldMk cId="3752301376" sldId="2147473839"/>
            <ac:graphicFrameMk id="2" creationId="{CFCBDB2B-BE01-DBD4-A6CA-3C59B4CC32E5}"/>
          </ac:graphicFrameMkLst>
        </pc:graphicFrameChg>
        <pc:graphicFrameChg chg="del mod modGraphic">
          <ac:chgData name="Tường SKHĐT" userId="ab9568c39a88b08a" providerId="LiveId" clId="{897F32DD-D0F3-4B38-B512-EC784873C18C}" dt="2024-03-27T01:12:32.958" v="3469" actId="21"/>
          <ac:graphicFrameMkLst>
            <pc:docMk/>
            <pc:sldMk cId="3752301376" sldId="2147473839"/>
            <ac:graphicFrameMk id="3" creationId="{1549A3A2-F09B-1F2A-0AA9-0DC8F2CFF7AE}"/>
          </ac:graphicFrameMkLst>
        </pc:graphicFrameChg>
        <pc:graphicFrameChg chg="del">
          <ac:chgData name="Tường SKHĐT" userId="ab9568c39a88b08a" providerId="LiveId" clId="{897F32DD-D0F3-4B38-B512-EC784873C18C}" dt="2024-03-25T09:32:35.148" v="2092" actId="21"/>
          <ac:graphicFrameMkLst>
            <pc:docMk/>
            <pc:sldMk cId="3752301376" sldId="2147473839"/>
            <ac:graphicFrameMk id="3" creationId="{D9A44B85-801B-8BDB-7319-79BB5540FABF}"/>
          </ac:graphicFrameMkLst>
        </pc:graphicFrameChg>
      </pc:sldChg>
      <pc:sldChg chg="modSp mod">
        <pc:chgData name="Tường SKHĐT" userId="ab9568c39a88b08a" providerId="LiveId" clId="{897F32DD-D0F3-4B38-B512-EC784873C18C}" dt="2024-03-25T03:03:42.455" v="1250" actId="20577"/>
        <pc:sldMkLst>
          <pc:docMk/>
          <pc:sldMk cId="595962106" sldId="2147473854"/>
        </pc:sldMkLst>
        <pc:spChg chg="mod">
          <ac:chgData name="Tường SKHĐT" userId="ab9568c39a88b08a" providerId="LiveId" clId="{897F32DD-D0F3-4B38-B512-EC784873C18C}" dt="2024-03-25T02:49:52.119" v="462" actId="20577"/>
          <ac:spMkLst>
            <pc:docMk/>
            <pc:sldMk cId="595962106" sldId="2147473854"/>
            <ac:spMk id="3" creationId="{A0D5D58A-756E-802D-A09E-1BEA6D184E77}"/>
          </ac:spMkLst>
        </pc:spChg>
        <pc:spChg chg="mod">
          <ac:chgData name="Tường SKHĐT" userId="ab9568c39a88b08a" providerId="LiveId" clId="{897F32DD-D0F3-4B38-B512-EC784873C18C}" dt="2024-03-25T03:03:42.455" v="1250" actId="20577"/>
          <ac:spMkLst>
            <pc:docMk/>
            <pc:sldMk cId="595962106" sldId="2147473854"/>
            <ac:spMk id="6" creationId="{81B6DC98-C123-5771-E46D-17ED3EE03739}"/>
          </ac:spMkLst>
        </pc:spChg>
        <pc:spChg chg="mod">
          <ac:chgData name="Tường SKHĐT" userId="ab9568c39a88b08a" providerId="LiveId" clId="{897F32DD-D0F3-4B38-B512-EC784873C18C}" dt="2024-03-25T02:50:55.759" v="540" actId="20577"/>
          <ac:spMkLst>
            <pc:docMk/>
            <pc:sldMk cId="595962106" sldId="2147473854"/>
            <ac:spMk id="16" creationId="{CD1FFBD1-4EFA-ED54-8F81-E3C9559069D4}"/>
          </ac:spMkLst>
        </pc:spChg>
        <pc:spChg chg="mod">
          <ac:chgData name="Tường SKHĐT" userId="ab9568c39a88b08a" providerId="LiveId" clId="{897F32DD-D0F3-4B38-B512-EC784873C18C}" dt="2024-03-25T02:50:03.096" v="467" actId="20577"/>
          <ac:spMkLst>
            <pc:docMk/>
            <pc:sldMk cId="595962106" sldId="2147473854"/>
            <ac:spMk id="17" creationId="{227F0722-3FD1-20AC-1889-4BEC4E408B20}"/>
          </ac:spMkLst>
        </pc:spChg>
        <pc:spChg chg="mod">
          <ac:chgData name="Tường SKHĐT" userId="ab9568c39a88b08a" providerId="LiveId" clId="{897F32DD-D0F3-4B38-B512-EC784873C18C}" dt="2024-03-25T02:50:25.923" v="502" actId="20577"/>
          <ac:spMkLst>
            <pc:docMk/>
            <pc:sldMk cId="595962106" sldId="2147473854"/>
            <ac:spMk id="18" creationId="{34F63EF8-BB71-3877-EDA9-5BA9EE3FB077}"/>
          </ac:spMkLst>
        </pc:spChg>
        <pc:spChg chg="mod">
          <ac:chgData name="Tường SKHĐT" userId="ab9568c39a88b08a" providerId="LiveId" clId="{897F32DD-D0F3-4B38-B512-EC784873C18C}" dt="2024-03-25T02:50:43.787" v="524" actId="20577"/>
          <ac:spMkLst>
            <pc:docMk/>
            <pc:sldMk cId="595962106" sldId="2147473854"/>
            <ac:spMk id="19" creationId="{7E1B28B2-E2F7-8C5A-E350-C981F667F0AE}"/>
          </ac:spMkLst>
        </pc:spChg>
        <pc:spChg chg="mod">
          <ac:chgData name="Tường SKHĐT" userId="ab9568c39a88b08a" providerId="LiveId" clId="{897F32DD-D0F3-4B38-B512-EC784873C18C}" dt="2024-03-25T02:51:02.011" v="550" actId="20577"/>
          <ac:spMkLst>
            <pc:docMk/>
            <pc:sldMk cId="595962106" sldId="2147473854"/>
            <ac:spMk id="20" creationId="{3E0C8D21-0D0F-9FC1-9373-B4FE0AFFD371}"/>
          </ac:spMkLst>
        </pc:spChg>
        <pc:spChg chg="mod">
          <ac:chgData name="Tường SKHĐT" userId="ab9568c39a88b08a" providerId="LiveId" clId="{897F32DD-D0F3-4B38-B512-EC784873C18C}" dt="2024-03-25T02:50:18.387" v="483" actId="20577"/>
          <ac:spMkLst>
            <pc:docMk/>
            <pc:sldMk cId="595962106" sldId="2147473854"/>
            <ac:spMk id="720" creationId="{00000000-0000-0000-0000-000000000000}"/>
          </ac:spMkLst>
        </pc:spChg>
        <pc:spChg chg="mod">
          <ac:chgData name="Tường SKHĐT" userId="ab9568c39a88b08a" providerId="LiveId" clId="{897F32DD-D0F3-4B38-B512-EC784873C18C}" dt="2024-03-25T02:50:37.343" v="516" actId="20577"/>
          <ac:spMkLst>
            <pc:docMk/>
            <pc:sldMk cId="595962106" sldId="2147473854"/>
            <ac:spMk id="726" creationId="{00000000-0000-0000-0000-000000000000}"/>
          </ac:spMkLst>
        </pc:spChg>
      </pc:sldChg>
      <pc:sldChg chg="delSp modSp mod">
        <pc:chgData name="Tường SKHĐT" userId="ab9568c39a88b08a" providerId="LiveId" clId="{897F32DD-D0F3-4B38-B512-EC784873C18C}" dt="2024-03-27T04:31:32.600" v="3724" actId="20577"/>
        <pc:sldMkLst>
          <pc:docMk/>
          <pc:sldMk cId="3676880401" sldId="2147473856"/>
        </pc:sldMkLst>
        <pc:spChg chg="mod">
          <ac:chgData name="Tường SKHĐT" userId="ab9568c39a88b08a" providerId="LiveId" clId="{897F32DD-D0F3-4B38-B512-EC784873C18C}" dt="2024-03-26T07:18:57" v="2606" actId="1076"/>
          <ac:spMkLst>
            <pc:docMk/>
            <pc:sldMk cId="3676880401" sldId="2147473856"/>
            <ac:spMk id="5" creationId="{85B0C6AB-4906-5932-12D4-5FAF7DC72C97}"/>
          </ac:spMkLst>
        </pc:spChg>
        <pc:graphicFrameChg chg="mod modGraphic">
          <ac:chgData name="Tường SKHĐT" userId="ab9568c39a88b08a" providerId="LiveId" clId="{897F32DD-D0F3-4B38-B512-EC784873C18C}" dt="2024-03-27T04:31:32.600" v="3724" actId="20577"/>
          <ac:graphicFrameMkLst>
            <pc:docMk/>
            <pc:sldMk cId="3676880401" sldId="2147473856"/>
            <ac:graphicFrameMk id="2" creationId="{7F4F23AA-86AD-EA12-F41D-C72E68FE3D79}"/>
          </ac:graphicFrameMkLst>
        </pc:graphicFrameChg>
        <pc:graphicFrameChg chg="del mod modGraphic">
          <ac:chgData name="Tường SKHĐT" userId="ab9568c39a88b08a" providerId="LiveId" clId="{897F32DD-D0F3-4B38-B512-EC784873C18C}" dt="2024-03-26T07:18:07.965" v="2598" actId="21"/>
          <ac:graphicFrameMkLst>
            <pc:docMk/>
            <pc:sldMk cId="3676880401" sldId="2147473856"/>
            <ac:graphicFrameMk id="2" creationId="{BC7EEC04-4506-522A-BDAB-32D7328A885C}"/>
          </ac:graphicFrameMkLst>
        </pc:graphicFrameChg>
        <pc:graphicFrameChg chg="del mod modGraphic">
          <ac:chgData name="Tường SKHĐT" userId="ab9568c39a88b08a" providerId="LiveId" clId="{897F32DD-D0F3-4B38-B512-EC784873C18C}" dt="2024-03-27T01:13:40.417" v="3478" actId="21"/>
          <ac:graphicFrameMkLst>
            <pc:docMk/>
            <pc:sldMk cId="3676880401" sldId="2147473856"/>
            <ac:graphicFrameMk id="3" creationId="{AE7BE082-CEE0-0DB7-9C60-B53B98B05D79}"/>
          </ac:graphicFrameMkLst>
        </pc:graphicFrameChg>
        <pc:graphicFrameChg chg="del">
          <ac:chgData name="Tường SKHĐT" userId="ab9568c39a88b08a" providerId="LiveId" clId="{897F32DD-D0F3-4B38-B512-EC784873C18C}" dt="2024-03-25T09:37:53.175" v="2098" actId="21"/>
          <ac:graphicFrameMkLst>
            <pc:docMk/>
            <pc:sldMk cId="3676880401" sldId="2147473856"/>
            <ac:graphicFrameMk id="4" creationId="{A62BB7F0-401E-5857-2F69-AC8B1C0C69B4}"/>
          </ac:graphicFrameMkLst>
        </pc:graphicFrameChg>
      </pc:sldChg>
      <pc:sldChg chg="delSp modSp mod">
        <pc:chgData name="Tường SKHĐT" userId="ab9568c39a88b08a" providerId="LiveId" clId="{897F32DD-D0F3-4B38-B512-EC784873C18C}" dt="2024-03-25T03:22:22.468" v="1835" actId="1076"/>
        <pc:sldMkLst>
          <pc:docMk/>
          <pc:sldMk cId="2698442417" sldId="2147473941"/>
        </pc:sldMkLst>
        <pc:graphicFrameChg chg="mod modGraphic">
          <ac:chgData name="Tường SKHĐT" userId="ab9568c39a88b08a" providerId="LiveId" clId="{897F32DD-D0F3-4B38-B512-EC784873C18C}" dt="2024-03-25T03:22:22.468" v="1835" actId="1076"/>
          <ac:graphicFrameMkLst>
            <pc:docMk/>
            <pc:sldMk cId="2698442417" sldId="2147473941"/>
            <ac:graphicFrameMk id="4" creationId="{1AB8787A-1FEA-32E8-0574-EE49DE59D798}"/>
          </ac:graphicFrameMkLst>
        </pc:graphicFrameChg>
        <pc:picChg chg="del">
          <ac:chgData name="Tường SKHĐT" userId="ab9568c39a88b08a" providerId="LiveId" clId="{897F32DD-D0F3-4B38-B512-EC784873C18C}" dt="2024-03-25T03:13:05.307" v="1683" actId="21"/>
          <ac:picMkLst>
            <pc:docMk/>
            <pc:sldMk cId="2698442417" sldId="2147473941"/>
            <ac:picMk id="6" creationId="{2A3551FA-3C22-A656-C73E-577F815DFF4E}"/>
          </ac:picMkLst>
        </pc:picChg>
      </pc:sldChg>
      <pc:sldChg chg="modSp mod">
        <pc:chgData name="Tường SKHĐT" userId="ab9568c39a88b08a" providerId="LiveId" clId="{897F32DD-D0F3-4B38-B512-EC784873C18C}" dt="2024-03-26T08:24:30.922" v="2790" actId="20577"/>
        <pc:sldMkLst>
          <pc:docMk/>
          <pc:sldMk cId="2336329201" sldId="2147474029"/>
        </pc:sldMkLst>
        <pc:spChg chg="mod">
          <ac:chgData name="Tường SKHĐT" userId="ab9568c39a88b08a" providerId="LiveId" clId="{897F32DD-D0F3-4B38-B512-EC784873C18C}" dt="2024-03-25T02:44:33.946" v="242" actId="20577"/>
          <ac:spMkLst>
            <pc:docMk/>
            <pc:sldMk cId="2336329201" sldId="2147474029"/>
            <ac:spMk id="2" creationId="{C8484E25-F379-71B4-3715-E46887A9BDC4}"/>
          </ac:spMkLst>
        </pc:spChg>
        <pc:graphicFrameChg chg="mod modGraphic">
          <ac:chgData name="Tường SKHĐT" userId="ab9568c39a88b08a" providerId="LiveId" clId="{897F32DD-D0F3-4B38-B512-EC784873C18C}" dt="2024-03-26T08:24:30.922" v="2790" actId="20577"/>
          <ac:graphicFrameMkLst>
            <pc:docMk/>
            <pc:sldMk cId="2336329201" sldId="2147474029"/>
            <ac:graphicFrameMk id="3" creationId="{77DF7DF6-DBE2-C682-499A-23970152D21C}"/>
          </ac:graphicFrameMkLst>
        </pc:graphicFrameChg>
        <pc:graphicFrameChg chg="modGraphic">
          <ac:chgData name="Tường SKHĐT" userId="ab9568c39a88b08a" providerId="LiveId" clId="{897F32DD-D0F3-4B38-B512-EC784873C18C}" dt="2024-03-25T03:05:15.915" v="1328" actId="20577"/>
          <ac:graphicFrameMkLst>
            <pc:docMk/>
            <pc:sldMk cId="2336329201" sldId="2147474029"/>
            <ac:graphicFrameMk id="5" creationId="{803F5A21-C851-F4CD-D6D0-98750525D970}"/>
          </ac:graphicFrameMkLst>
        </pc:graphicFrameChg>
        <pc:graphicFrameChg chg="mod modGraphic">
          <ac:chgData name="Tường SKHĐT" userId="ab9568c39a88b08a" providerId="LiveId" clId="{897F32DD-D0F3-4B38-B512-EC784873C18C}" dt="2024-03-25T03:05:21.479" v="1330" actId="1076"/>
          <ac:graphicFrameMkLst>
            <pc:docMk/>
            <pc:sldMk cId="2336329201" sldId="2147474029"/>
            <ac:graphicFrameMk id="7" creationId="{F7F63D90-2D03-D7B0-B54A-ACAE3A2514D1}"/>
          </ac:graphicFrameMkLst>
        </pc:graphicFrameChg>
      </pc:sldChg>
      <pc:sldChg chg="delSp modSp add mod">
        <pc:chgData name="Tường SKHĐT" userId="ab9568c39a88b08a" providerId="LiveId" clId="{897F32DD-D0F3-4B38-B512-EC784873C18C}" dt="2024-03-25T09:59:30.615" v="2130" actId="1076"/>
        <pc:sldMkLst>
          <pc:docMk/>
          <pc:sldMk cId="1775071168" sldId="2147474061"/>
        </pc:sldMkLst>
        <pc:spChg chg="mod">
          <ac:chgData name="Tường SKHĐT" userId="ab9568c39a88b08a" providerId="LiveId" clId="{897F32DD-D0F3-4B38-B512-EC784873C18C}" dt="2024-03-25T09:59:30.615" v="2130" actId="1076"/>
          <ac:spMkLst>
            <pc:docMk/>
            <pc:sldMk cId="1775071168" sldId="2147474061"/>
            <ac:spMk id="3" creationId="{9C4B6EDD-2FF8-1579-A98A-96F6002EC4FF}"/>
          </ac:spMkLst>
        </pc:spChg>
        <pc:spChg chg="del">
          <ac:chgData name="Tường SKHĐT" userId="ab9568c39a88b08a" providerId="LiveId" clId="{897F32DD-D0F3-4B38-B512-EC784873C18C}" dt="2024-03-25T09:59:27.923" v="2129" actId="478"/>
          <ac:spMkLst>
            <pc:docMk/>
            <pc:sldMk cId="1775071168" sldId="2147474061"/>
            <ac:spMk id="4" creationId="{6F7A86B9-0DB5-3970-A9B2-D9B62430A14A}"/>
          </ac:spMkLst>
        </pc:spChg>
        <pc:spChg chg="del mod">
          <ac:chgData name="Tường SKHĐT" userId="ab9568c39a88b08a" providerId="LiveId" clId="{897F32DD-D0F3-4B38-B512-EC784873C18C}" dt="2024-03-25T09:59:27.923" v="2129" actId="478"/>
          <ac:spMkLst>
            <pc:docMk/>
            <pc:sldMk cId="1775071168" sldId="2147474061"/>
            <ac:spMk id="6" creationId="{06D03D79-0B62-8633-2463-3F508B07C798}"/>
          </ac:spMkLst>
        </pc:spChg>
        <pc:spChg chg="del mod">
          <ac:chgData name="Tường SKHĐT" userId="ab9568c39a88b08a" providerId="LiveId" clId="{897F32DD-D0F3-4B38-B512-EC784873C18C}" dt="2024-03-25T09:59:27.923" v="2129" actId="478"/>
          <ac:spMkLst>
            <pc:docMk/>
            <pc:sldMk cId="1775071168" sldId="2147474061"/>
            <ac:spMk id="7" creationId="{E6639C72-69F2-1AB3-FDD1-BBD1532EF732}"/>
          </ac:spMkLst>
        </pc:spChg>
        <pc:graphicFrameChg chg="del">
          <ac:chgData name="Tường SKHĐT" userId="ab9568c39a88b08a" providerId="LiveId" clId="{897F32DD-D0F3-4B38-B512-EC784873C18C}" dt="2024-03-25T09:59:27.923" v="2129" actId="478"/>
          <ac:graphicFrameMkLst>
            <pc:docMk/>
            <pc:sldMk cId="1775071168" sldId="2147474061"/>
            <ac:graphicFrameMk id="2" creationId="{346F163C-66BC-C7A6-BB15-9C16C1787CC5}"/>
          </ac:graphicFrameMkLst>
        </pc:graphicFrameChg>
        <pc:graphicFrameChg chg="del">
          <ac:chgData name="Tường SKHĐT" userId="ab9568c39a88b08a" providerId="LiveId" clId="{897F32DD-D0F3-4B38-B512-EC784873C18C}" dt="2024-03-25T09:59:27.923" v="2129" actId="478"/>
          <ac:graphicFrameMkLst>
            <pc:docMk/>
            <pc:sldMk cId="1775071168" sldId="2147474061"/>
            <ac:graphicFrameMk id="5" creationId="{75A55BE3-D598-1BB1-2774-416D11B1FB7C}"/>
          </ac:graphicFrameMkLst>
        </pc:graphicFrameChg>
      </pc:sldChg>
      <pc:sldChg chg="addSp delSp modSp add mod">
        <pc:chgData name="Tường SKHĐT" userId="ab9568c39a88b08a" providerId="LiveId" clId="{897F32DD-D0F3-4B38-B512-EC784873C18C}" dt="2024-03-26T07:37:45.046" v="2671" actId="14100"/>
        <pc:sldMkLst>
          <pc:docMk/>
          <pc:sldMk cId="1717178828" sldId="2147474062"/>
        </pc:sldMkLst>
        <pc:spChg chg="del">
          <ac:chgData name="Tường SKHĐT" userId="ab9568c39a88b08a" providerId="LiveId" clId="{897F32DD-D0F3-4B38-B512-EC784873C18C}" dt="2024-03-25T09:59:13.577" v="2127" actId="21"/>
          <ac:spMkLst>
            <pc:docMk/>
            <pc:sldMk cId="1717178828" sldId="2147474062"/>
            <ac:spMk id="3" creationId="{0866EE82-01B0-DCFD-447D-6B0E22F3D0D1}"/>
          </ac:spMkLst>
        </pc:spChg>
        <pc:spChg chg="del">
          <ac:chgData name="Tường SKHĐT" userId="ab9568c39a88b08a" providerId="LiveId" clId="{897F32DD-D0F3-4B38-B512-EC784873C18C}" dt="2024-03-25T09:59:07.663" v="2125" actId="21"/>
          <ac:spMkLst>
            <pc:docMk/>
            <pc:sldMk cId="1717178828" sldId="2147474062"/>
            <ac:spMk id="4" creationId="{7CBAFDCD-740B-4EF3-D72A-7929FE40F783}"/>
          </ac:spMkLst>
        </pc:spChg>
        <pc:spChg chg="del">
          <ac:chgData name="Tường SKHĐT" userId="ab9568c39a88b08a" providerId="LiveId" clId="{897F32DD-D0F3-4B38-B512-EC784873C18C}" dt="2024-03-25T09:59:10.678" v="2126" actId="21"/>
          <ac:spMkLst>
            <pc:docMk/>
            <pc:sldMk cId="1717178828" sldId="2147474062"/>
            <ac:spMk id="5" creationId="{076797F4-8734-2FD1-C6B3-E76CBCF2CAF6}"/>
          </ac:spMkLst>
        </pc:spChg>
        <pc:spChg chg="mod">
          <ac:chgData name="Tường SKHĐT" userId="ab9568c39a88b08a" providerId="LiveId" clId="{897F32DD-D0F3-4B38-B512-EC784873C18C}" dt="2024-03-25T09:58:53.560" v="2117" actId="1076"/>
          <ac:spMkLst>
            <pc:docMk/>
            <pc:sldMk cId="1717178828" sldId="2147474062"/>
            <ac:spMk id="6" creationId="{AE109D15-07E9-DBD0-73B5-CA5B3F1F1C0D}"/>
          </ac:spMkLst>
        </pc:spChg>
        <pc:spChg chg="add mod">
          <ac:chgData name="Tường SKHĐT" userId="ab9568c39a88b08a" providerId="LiveId" clId="{897F32DD-D0F3-4B38-B512-EC784873C18C}" dt="2024-03-26T07:37:45.046" v="2671" actId="14100"/>
          <ac:spMkLst>
            <pc:docMk/>
            <pc:sldMk cId="1717178828" sldId="2147474062"/>
            <ac:spMk id="9" creationId="{6907ACBD-F6BC-623A-9C51-485CCEA37CD1}"/>
          </ac:spMkLst>
        </pc:spChg>
        <pc:graphicFrameChg chg="del mod">
          <ac:chgData name="Tường SKHĐT" userId="ab9568c39a88b08a" providerId="LiveId" clId="{897F32DD-D0F3-4B38-B512-EC784873C18C}" dt="2024-03-25T09:58:46.478" v="2114" actId="21"/>
          <ac:graphicFrameMkLst>
            <pc:docMk/>
            <pc:sldMk cId="1717178828" sldId="2147474062"/>
            <ac:graphicFrameMk id="2" creationId="{130571FE-5305-BE2E-5AA6-90AEB9D481FF}"/>
          </ac:graphicFrameMkLst>
        </pc:graphicFrameChg>
      </pc:sldChg>
      <pc:sldChg chg="modSp mod">
        <pc:chgData name="Tường SKHĐT" userId="ab9568c39a88b08a" providerId="LiveId" clId="{897F32DD-D0F3-4B38-B512-EC784873C18C}" dt="2024-03-25T02:54:17.608" v="793" actId="20577"/>
        <pc:sldMkLst>
          <pc:docMk/>
          <pc:sldMk cId="2883300989" sldId="2147474089"/>
        </pc:sldMkLst>
        <pc:spChg chg="mod">
          <ac:chgData name="Tường SKHĐT" userId="ab9568c39a88b08a" providerId="LiveId" clId="{897F32DD-D0F3-4B38-B512-EC784873C18C}" dt="2024-03-25T02:54:17.608" v="793" actId="20577"/>
          <ac:spMkLst>
            <pc:docMk/>
            <pc:sldMk cId="2883300989" sldId="2147474089"/>
            <ac:spMk id="40963" creationId="{A7AC515C-C3EC-B8A0-D33F-FD85E6854517}"/>
          </ac:spMkLst>
        </pc:spChg>
      </pc:sldChg>
      <pc:sldChg chg="modSp mod">
        <pc:chgData name="Tường SKHĐT" userId="ab9568c39a88b08a" providerId="LiveId" clId="{897F32DD-D0F3-4B38-B512-EC784873C18C}" dt="2024-03-26T08:29:48.570" v="3006" actId="20577"/>
        <pc:sldMkLst>
          <pc:docMk/>
          <pc:sldMk cId="3414104749" sldId="2147474092"/>
        </pc:sldMkLst>
        <pc:spChg chg="mod">
          <ac:chgData name="Tường SKHĐT" userId="ab9568c39a88b08a" providerId="LiveId" clId="{897F32DD-D0F3-4B38-B512-EC784873C18C}" dt="2024-03-26T08:29:48.570" v="3006" actId="20577"/>
          <ac:spMkLst>
            <pc:docMk/>
            <pc:sldMk cId="3414104749" sldId="2147474092"/>
            <ac:spMk id="40963" creationId="{A7AC515C-C3EC-B8A0-D33F-FD85E6854517}"/>
          </ac:spMkLst>
        </pc:spChg>
      </pc:sldChg>
      <pc:sldChg chg="modSp mod">
        <pc:chgData name="Tường SKHĐT" userId="ab9568c39a88b08a" providerId="LiveId" clId="{897F32DD-D0F3-4B38-B512-EC784873C18C}" dt="2024-03-25T04:04:05" v="2070" actId="20577"/>
        <pc:sldMkLst>
          <pc:docMk/>
          <pc:sldMk cId="2331025929" sldId="2147474093"/>
        </pc:sldMkLst>
        <pc:spChg chg="mod">
          <ac:chgData name="Tường SKHĐT" userId="ab9568c39a88b08a" providerId="LiveId" clId="{897F32DD-D0F3-4B38-B512-EC784873C18C}" dt="2024-03-25T04:04:05" v="2070" actId="20577"/>
          <ac:spMkLst>
            <pc:docMk/>
            <pc:sldMk cId="2331025929" sldId="2147474093"/>
            <ac:spMk id="40963" creationId="{A7AC515C-C3EC-B8A0-D33F-FD85E6854517}"/>
          </ac:spMkLst>
        </pc:spChg>
      </pc:sldChg>
      <pc:sldChg chg="delSp modSp add mod">
        <pc:chgData name="Tường SKHĐT" userId="ab9568c39a88b08a" providerId="LiveId" clId="{897F32DD-D0F3-4B38-B512-EC784873C18C}" dt="2024-03-25T09:59:55.369" v="2147" actId="20577"/>
        <pc:sldMkLst>
          <pc:docMk/>
          <pc:sldMk cId="1429449759" sldId="2147474098"/>
        </pc:sldMkLst>
        <pc:spChg chg="mod">
          <ac:chgData name="Tường SKHĐT" userId="ab9568c39a88b08a" providerId="LiveId" clId="{897F32DD-D0F3-4B38-B512-EC784873C18C}" dt="2024-03-25T09:59:55.369" v="2147" actId="20577"/>
          <ac:spMkLst>
            <pc:docMk/>
            <pc:sldMk cId="1429449759" sldId="2147474098"/>
            <ac:spMk id="2" creationId="{80B010A5-BE7C-125F-5306-6787FBC54788}"/>
          </ac:spMkLst>
        </pc:spChg>
        <pc:graphicFrameChg chg="del mod">
          <ac:chgData name="Tường SKHĐT" userId="ab9568c39a88b08a" providerId="LiveId" clId="{897F32DD-D0F3-4B38-B512-EC784873C18C}" dt="2024-03-25T09:59:43.675" v="2134" actId="21"/>
          <ac:graphicFrameMkLst>
            <pc:docMk/>
            <pc:sldMk cId="1429449759" sldId="2147474098"/>
            <ac:graphicFrameMk id="3" creationId="{2C742E60-ED4F-C870-F665-DD535A28480A}"/>
          </ac:graphicFrameMkLst>
        </pc:graphicFrameChg>
      </pc:sldChg>
      <pc:sldChg chg="addSp delSp modSp mod setBg">
        <pc:chgData name="Tường SKHĐT" userId="ab9568c39a88b08a" providerId="LiveId" clId="{897F32DD-D0F3-4B38-B512-EC784873C18C}" dt="2024-03-26T08:26:15.201" v="2893" actId="20577"/>
        <pc:sldMkLst>
          <pc:docMk/>
          <pc:sldMk cId="2537962088" sldId="2147476269"/>
        </pc:sldMkLst>
        <pc:spChg chg="mod ord">
          <ac:chgData name="Tường SKHĐT" userId="ab9568c39a88b08a" providerId="LiveId" clId="{897F32DD-D0F3-4B38-B512-EC784873C18C}" dt="2024-03-26T08:26:15.201" v="2893" actId="20577"/>
          <ac:spMkLst>
            <pc:docMk/>
            <pc:sldMk cId="2537962088" sldId="2147476269"/>
            <ac:spMk id="3" creationId="{B0E1E633-D255-1218-5C50-869F2AB0F13A}"/>
          </ac:spMkLst>
        </pc:spChg>
        <pc:spChg chg="mod ord">
          <ac:chgData name="Tường SKHĐT" userId="ab9568c39a88b08a" providerId="LiveId" clId="{897F32DD-D0F3-4B38-B512-EC784873C18C}" dt="2024-03-25T02:26:35.354" v="117" actId="26606"/>
          <ac:spMkLst>
            <pc:docMk/>
            <pc:sldMk cId="2537962088" sldId="2147476269"/>
            <ac:spMk id="5" creationId="{F78A1601-9C98-9AFE-2816-FB28BDC5E5EF}"/>
          </ac:spMkLst>
        </pc:spChg>
        <pc:spChg chg="add del">
          <ac:chgData name="Tường SKHĐT" userId="ab9568c39a88b08a" providerId="LiveId" clId="{897F32DD-D0F3-4B38-B512-EC784873C18C}" dt="2024-03-25T02:26:09.455" v="103" actId="26606"/>
          <ac:spMkLst>
            <pc:docMk/>
            <pc:sldMk cId="2537962088" sldId="2147476269"/>
            <ac:spMk id="12" creationId="{D2B783EE-0239-4717-BBEA-8C9EAC61C824}"/>
          </ac:spMkLst>
        </pc:spChg>
        <pc:spChg chg="add del">
          <ac:chgData name="Tường SKHĐT" userId="ab9568c39a88b08a" providerId="LiveId" clId="{897F32DD-D0F3-4B38-B512-EC784873C18C}" dt="2024-03-25T02:26:09.455" v="103" actId="26606"/>
          <ac:spMkLst>
            <pc:docMk/>
            <pc:sldMk cId="2537962088" sldId="2147476269"/>
            <ac:spMk id="14" creationId="{A7B99495-F43F-4D80-A44F-2CB4764EB90B}"/>
          </ac:spMkLst>
        </pc:spChg>
        <pc:spChg chg="add del">
          <ac:chgData name="Tường SKHĐT" userId="ab9568c39a88b08a" providerId="LiveId" clId="{897F32DD-D0F3-4B38-B512-EC784873C18C}" dt="2024-03-25T02:26:09.455" v="103" actId="26606"/>
          <ac:spMkLst>
            <pc:docMk/>
            <pc:sldMk cId="2537962088" sldId="2147476269"/>
            <ac:spMk id="16" creationId="{70BEB1E7-2F88-40BC-B73D-42E5B6F80BFC}"/>
          </ac:spMkLst>
        </pc:spChg>
        <pc:spChg chg="add del">
          <ac:chgData name="Tường SKHĐT" userId="ab9568c39a88b08a" providerId="LiveId" clId="{897F32DD-D0F3-4B38-B512-EC784873C18C}" dt="2024-03-25T02:26:35.354" v="117" actId="26606"/>
          <ac:spMkLst>
            <pc:docMk/>
            <pc:sldMk cId="2537962088" sldId="2147476269"/>
            <ac:spMk id="18" creationId="{75C56826-D4E5-42ED-8529-079651CB3005}"/>
          </ac:spMkLst>
        </pc:spChg>
        <pc:spChg chg="add del">
          <ac:chgData name="Tường SKHĐT" userId="ab9568c39a88b08a" providerId="LiveId" clId="{897F32DD-D0F3-4B38-B512-EC784873C18C}" dt="2024-03-25T02:26:35.354" v="117" actId="26606"/>
          <ac:spMkLst>
            <pc:docMk/>
            <pc:sldMk cId="2537962088" sldId="2147476269"/>
            <ac:spMk id="19" creationId="{231BF440-39FA-4087-84CC-2EEC0BBDAF29}"/>
          </ac:spMkLst>
        </pc:spChg>
        <pc:spChg chg="add del">
          <ac:chgData name="Tường SKHĐT" userId="ab9568c39a88b08a" providerId="LiveId" clId="{897F32DD-D0F3-4B38-B512-EC784873C18C}" dt="2024-03-25T02:26:35.354" v="117" actId="26606"/>
          <ac:spMkLst>
            <pc:docMk/>
            <pc:sldMk cId="2537962088" sldId="2147476269"/>
            <ac:spMk id="20" creationId="{82095FCE-EF05-4443-B97A-85DEE3A5CA17}"/>
          </ac:spMkLst>
        </pc:spChg>
        <pc:spChg chg="add del">
          <ac:chgData name="Tường SKHĐT" userId="ab9568c39a88b08a" providerId="LiveId" clId="{897F32DD-D0F3-4B38-B512-EC784873C18C}" dt="2024-03-25T02:26:35.354" v="117" actId="26606"/>
          <ac:spMkLst>
            <pc:docMk/>
            <pc:sldMk cId="2537962088" sldId="2147476269"/>
            <ac:spMk id="21" creationId="{F04E4CBA-303B-48BD-8451-C2701CB0EEBF}"/>
          </ac:spMkLst>
        </pc:spChg>
        <pc:spChg chg="add del">
          <ac:chgData name="Tường SKHĐT" userId="ab9568c39a88b08a" providerId="LiveId" clId="{897F32DD-D0F3-4B38-B512-EC784873C18C}" dt="2024-03-25T02:26:35.354" v="117" actId="26606"/>
          <ac:spMkLst>
            <pc:docMk/>
            <pc:sldMk cId="2537962088" sldId="2147476269"/>
            <ac:spMk id="22" creationId="{CA00AE6B-AA30-4CF8-BA6F-339B780AD76C}"/>
          </ac:spMkLst>
        </pc:spChg>
        <pc:spChg chg="add del">
          <ac:chgData name="Tường SKHĐT" userId="ab9568c39a88b08a" providerId="LiveId" clId="{897F32DD-D0F3-4B38-B512-EC784873C18C}" dt="2024-03-25T02:26:35.354" v="117" actId="26606"/>
          <ac:spMkLst>
            <pc:docMk/>
            <pc:sldMk cId="2537962088" sldId="2147476269"/>
            <ac:spMk id="23" creationId="{F6CA58B3-AFCC-4A40-9882-50D5080879B0}"/>
          </ac:spMkLst>
        </pc:spChg>
        <pc:spChg chg="add del">
          <ac:chgData name="Tường SKHĐT" userId="ab9568c39a88b08a" providerId="LiveId" clId="{897F32DD-D0F3-4B38-B512-EC784873C18C}" dt="2024-03-25T02:26:26.156" v="111" actId="26606"/>
          <ac:spMkLst>
            <pc:docMk/>
            <pc:sldMk cId="2537962088" sldId="2147476269"/>
            <ac:spMk id="28" creationId="{231BF440-39FA-4087-84CC-2EEC0BBDAF29}"/>
          </ac:spMkLst>
        </pc:spChg>
        <pc:spChg chg="add del">
          <ac:chgData name="Tường SKHĐT" userId="ab9568c39a88b08a" providerId="LiveId" clId="{897F32DD-D0F3-4B38-B512-EC784873C18C}" dt="2024-03-25T02:26:26.156" v="111" actId="26606"/>
          <ac:spMkLst>
            <pc:docMk/>
            <pc:sldMk cId="2537962088" sldId="2147476269"/>
            <ac:spMk id="30" creationId="{F04E4CBA-303B-48BD-8451-C2701CB0EEBF}"/>
          </ac:spMkLst>
        </pc:spChg>
        <pc:spChg chg="add del">
          <ac:chgData name="Tường SKHĐT" userId="ab9568c39a88b08a" providerId="LiveId" clId="{897F32DD-D0F3-4B38-B512-EC784873C18C}" dt="2024-03-25T02:26:26.156" v="111" actId="26606"/>
          <ac:spMkLst>
            <pc:docMk/>
            <pc:sldMk cId="2537962088" sldId="2147476269"/>
            <ac:spMk id="32" creationId="{F6CA58B3-AFCC-4A40-9882-50D5080879B0}"/>
          </ac:spMkLst>
        </pc:spChg>
        <pc:spChg chg="add del">
          <ac:chgData name="Tường SKHĐT" userId="ab9568c39a88b08a" providerId="LiveId" clId="{897F32DD-D0F3-4B38-B512-EC784873C18C}" dt="2024-03-25T02:26:26.156" v="111" actId="26606"/>
          <ac:spMkLst>
            <pc:docMk/>
            <pc:sldMk cId="2537962088" sldId="2147476269"/>
            <ac:spMk id="34" creationId="{75C56826-D4E5-42ED-8529-079651CB3005}"/>
          </ac:spMkLst>
        </pc:spChg>
        <pc:spChg chg="add del">
          <ac:chgData name="Tường SKHĐT" userId="ab9568c39a88b08a" providerId="LiveId" clId="{897F32DD-D0F3-4B38-B512-EC784873C18C}" dt="2024-03-25T02:26:26.156" v="111" actId="26606"/>
          <ac:spMkLst>
            <pc:docMk/>
            <pc:sldMk cId="2537962088" sldId="2147476269"/>
            <ac:spMk id="36" creationId="{82095FCE-EF05-4443-B97A-85DEE3A5CA17}"/>
          </ac:spMkLst>
        </pc:spChg>
        <pc:spChg chg="add del">
          <ac:chgData name="Tường SKHĐT" userId="ab9568c39a88b08a" providerId="LiveId" clId="{897F32DD-D0F3-4B38-B512-EC784873C18C}" dt="2024-03-25T02:26:26.156" v="111" actId="26606"/>
          <ac:spMkLst>
            <pc:docMk/>
            <pc:sldMk cId="2537962088" sldId="2147476269"/>
            <ac:spMk id="38" creationId="{CA00AE6B-AA30-4CF8-BA6F-339B780AD76C}"/>
          </ac:spMkLst>
        </pc:spChg>
        <pc:picChg chg="add mod">
          <ac:chgData name="Tường SKHĐT" userId="ab9568c39a88b08a" providerId="LiveId" clId="{897F32DD-D0F3-4B38-B512-EC784873C18C}" dt="2024-03-25T02:25:42.595" v="97"/>
          <ac:picMkLst>
            <pc:docMk/>
            <pc:sldMk cId="2537962088" sldId="2147476269"/>
            <ac:picMk id="2" creationId="{09084854-7717-1782-D496-08A37DEE4680}"/>
          </ac:picMkLst>
        </pc:picChg>
        <pc:picChg chg="del mod">
          <ac:chgData name="Tường SKHĐT" userId="ab9568c39a88b08a" providerId="LiveId" clId="{897F32DD-D0F3-4B38-B512-EC784873C18C}" dt="2024-03-25T02:26:43.797" v="121" actId="21"/>
          <ac:picMkLst>
            <pc:docMk/>
            <pc:sldMk cId="2537962088" sldId="2147476269"/>
            <ac:picMk id="6" creationId="{490038AD-EA08-92D9-9580-FBD61DD70E6A}"/>
          </ac:picMkLst>
        </pc:picChg>
        <pc:picChg chg="add del mod">
          <ac:chgData name="Tường SKHĐT" userId="ab9568c39a88b08a" providerId="LiveId" clId="{897F32DD-D0F3-4B38-B512-EC784873C18C}" dt="2024-03-25T02:28:47.926" v="126" actId="21"/>
          <ac:picMkLst>
            <pc:docMk/>
            <pc:sldMk cId="2537962088" sldId="2147476269"/>
            <ac:picMk id="7" creationId="{0F2A2F2A-67DF-8B2E-26FF-6615EAF15E06}"/>
          </ac:picMkLst>
        </pc:picChg>
        <pc:picChg chg="del">
          <ac:chgData name="Tường SKHĐT" userId="ab9568c39a88b08a" providerId="LiveId" clId="{897F32DD-D0F3-4B38-B512-EC784873C18C}" dt="2024-03-25T02:16:48.942" v="96" actId="21"/>
          <ac:picMkLst>
            <pc:docMk/>
            <pc:sldMk cId="2537962088" sldId="2147476269"/>
            <ac:picMk id="8" creationId="{09084854-7717-1782-D496-08A37DEE4680}"/>
          </ac:picMkLst>
        </pc:picChg>
        <pc:picChg chg="add mod">
          <ac:chgData name="Tường SKHĐT" userId="ab9568c39a88b08a" providerId="LiveId" clId="{897F32DD-D0F3-4B38-B512-EC784873C18C}" dt="2024-03-25T02:30:13.596" v="143" actId="14100"/>
          <ac:picMkLst>
            <pc:docMk/>
            <pc:sldMk cId="2537962088" sldId="2147476269"/>
            <ac:picMk id="10" creationId="{2B8338A4-F372-95F9-FBE0-883B92BE2992}"/>
          </ac:picMkLst>
        </pc:picChg>
        <pc:picChg chg="add mod">
          <ac:chgData name="Tường SKHĐT" userId="ab9568c39a88b08a" providerId="LiveId" clId="{897F32DD-D0F3-4B38-B512-EC784873C18C}" dt="2024-03-25T02:30:15.668" v="144" actId="14100"/>
          <ac:picMkLst>
            <pc:docMk/>
            <pc:sldMk cId="2537962088" sldId="2147476269"/>
            <ac:picMk id="13" creationId="{2B6469F2-B92A-354B-46E9-5CADD909E86E}"/>
          </ac:picMkLst>
        </pc:picChg>
      </pc:sldChg>
      <pc:sldChg chg="addSp modSp mod">
        <pc:chgData name="Tường SKHĐT" userId="ab9568c39a88b08a" providerId="LiveId" clId="{897F32DD-D0F3-4B38-B512-EC784873C18C}" dt="2024-03-26T08:45:48.697" v="3442" actId="1076"/>
        <pc:sldMkLst>
          <pc:docMk/>
          <pc:sldMk cId="1126041171" sldId="2147476273"/>
        </pc:sldMkLst>
        <pc:graphicFrameChg chg="modGraphic">
          <ac:chgData name="Tường SKHĐT" userId="ab9568c39a88b08a" providerId="LiveId" clId="{897F32DD-D0F3-4B38-B512-EC784873C18C}" dt="2024-03-26T08:45:43.193" v="3438" actId="404"/>
          <ac:graphicFrameMkLst>
            <pc:docMk/>
            <pc:sldMk cId="1126041171" sldId="2147476273"/>
            <ac:graphicFrameMk id="9" creationId="{C5B87FED-E5E4-057B-E313-5D9F03CDFE62}"/>
          </ac:graphicFrameMkLst>
        </pc:graphicFrameChg>
        <pc:picChg chg="mod">
          <ac:chgData name="Tường SKHĐT" userId="ab9568c39a88b08a" providerId="LiveId" clId="{897F32DD-D0F3-4B38-B512-EC784873C18C}" dt="2024-03-26T08:45:44.977" v="3439" actId="1076"/>
          <ac:picMkLst>
            <pc:docMk/>
            <pc:sldMk cId="1126041171" sldId="2147476273"/>
            <ac:picMk id="3" creationId="{5320F8B0-34E3-3C58-638F-B7290E7340BF}"/>
          </ac:picMkLst>
        </pc:picChg>
        <pc:picChg chg="add mod modCrop">
          <ac:chgData name="Tường SKHĐT" userId="ab9568c39a88b08a" providerId="LiveId" clId="{897F32DD-D0F3-4B38-B512-EC784873C18C}" dt="2024-03-26T08:45:48.697" v="3442" actId="1076"/>
          <ac:picMkLst>
            <pc:docMk/>
            <pc:sldMk cId="1126041171" sldId="2147476273"/>
            <ac:picMk id="4" creationId="{63173197-82F8-0F91-8B9A-E23D50D2B925}"/>
          </ac:picMkLst>
        </pc:picChg>
      </pc:sldChg>
      <pc:sldChg chg="modSp mod">
        <pc:chgData name="Tường SKHĐT" userId="ab9568c39a88b08a" providerId="LiveId" clId="{897F32DD-D0F3-4B38-B512-EC784873C18C}" dt="2024-03-25T10:10:26.669" v="2404" actId="20577"/>
        <pc:sldMkLst>
          <pc:docMk/>
          <pc:sldMk cId="1661513993" sldId="2147476280"/>
        </pc:sldMkLst>
        <pc:spChg chg="mod">
          <ac:chgData name="Tường SKHĐT" userId="ab9568c39a88b08a" providerId="LiveId" clId="{897F32DD-D0F3-4B38-B512-EC784873C18C}" dt="2024-03-25T10:09:43.521" v="2314" actId="20577"/>
          <ac:spMkLst>
            <pc:docMk/>
            <pc:sldMk cId="1661513993" sldId="2147476280"/>
            <ac:spMk id="20" creationId="{394D8737-1CA3-C18F-155A-3F82403D4E3B}"/>
          </ac:spMkLst>
        </pc:spChg>
        <pc:spChg chg="mod">
          <ac:chgData name="Tường SKHĐT" userId="ab9568c39a88b08a" providerId="LiveId" clId="{897F32DD-D0F3-4B38-B512-EC784873C18C}" dt="2024-03-25T10:09:48.802" v="2324" actId="20577"/>
          <ac:spMkLst>
            <pc:docMk/>
            <pc:sldMk cId="1661513993" sldId="2147476280"/>
            <ac:spMk id="27" creationId="{8D0CB480-EC39-4DC1-0353-768C8526261D}"/>
          </ac:spMkLst>
        </pc:spChg>
        <pc:spChg chg="mod">
          <ac:chgData name="Tường SKHĐT" userId="ab9568c39a88b08a" providerId="LiveId" clId="{897F32DD-D0F3-4B38-B512-EC784873C18C}" dt="2024-03-25T10:10:26.669" v="2404" actId="20577"/>
          <ac:spMkLst>
            <pc:docMk/>
            <pc:sldMk cId="1661513993" sldId="2147476280"/>
            <ac:spMk id="28" creationId="{0F9FC2CC-E142-6E69-C8D8-33B29DA66359}"/>
          </ac:spMkLst>
        </pc:spChg>
        <pc:spChg chg="mod">
          <ac:chgData name="Tường SKHĐT" userId="ab9568c39a88b08a" providerId="LiveId" clId="{897F32DD-D0F3-4B38-B512-EC784873C18C}" dt="2024-03-25T10:09:55.293" v="2332" actId="20577"/>
          <ac:spMkLst>
            <pc:docMk/>
            <pc:sldMk cId="1661513993" sldId="2147476280"/>
            <ac:spMk id="29" creationId="{8DD5A653-6B03-584A-539A-C531FCC0C782}"/>
          </ac:spMkLst>
        </pc:spChg>
        <pc:spChg chg="mod">
          <ac:chgData name="Tường SKHĐT" userId="ab9568c39a88b08a" providerId="LiveId" clId="{897F32DD-D0F3-4B38-B512-EC784873C18C}" dt="2024-03-25T10:09:59.447" v="2336" actId="20577"/>
          <ac:spMkLst>
            <pc:docMk/>
            <pc:sldMk cId="1661513993" sldId="2147476280"/>
            <ac:spMk id="47" creationId="{615E2FF8-44B4-E5D2-386A-D270D5A07DA1}"/>
          </ac:spMkLst>
        </pc:spChg>
        <pc:spChg chg="mod">
          <ac:chgData name="Tường SKHĐT" userId="ab9568c39a88b08a" providerId="LiveId" clId="{897F32DD-D0F3-4B38-B512-EC784873C18C}" dt="2024-03-25T10:10:06.241" v="2338" actId="20577"/>
          <ac:spMkLst>
            <pc:docMk/>
            <pc:sldMk cId="1661513993" sldId="2147476280"/>
            <ac:spMk id="53" creationId="{940E7436-8D16-138B-2BFE-178612083DAB}"/>
          </ac:spMkLst>
        </pc:spChg>
      </pc:sldChg>
      <pc:sldChg chg="modSp mod">
        <pc:chgData name="Tường SKHĐT" userId="ab9568c39a88b08a" providerId="LiveId" clId="{897F32DD-D0F3-4B38-B512-EC784873C18C}" dt="2024-03-26T08:28:54.741" v="2953" actId="403"/>
        <pc:sldMkLst>
          <pc:docMk/>
          <pc:sldMk cId="3540580074" sldId="2147476282"/>
        </pc:sldMkLst>
        <pc:spChg chg="mod">
          <ac:chgData name="Tường SKHĐT" userId="ab9568c39a88b08a" providerId="LiveId" clId="{897F32DD-D0F3-4B38-B512-EC784873C18C}" dt="2024-03-26T08:28:54.741" v="2953" actId="403"/>
          <ac:spMkLst>
            <pc:docMk/>
            <pc:sldMk cId="3540580074" sldId="2147476282"/>
            <ac:spMk id="40963" creationId="{A7AC515C-C3EC-B8A0-D33F-FD85E6854517}"/>
          </ac:spMkLst>
        </pc:spChg>
      </pc:sldChg>
      <pc:sldChg chg="addSp delSp modSp mod">
        <pc:chgData name="Tường SKHĐT" userId="ab9568c39a88b08a" providerId="LiveId" clId="{897F32DD-D0F3-4B38-B512-EC784873C18C}" dt="2024-03-25T03:12:35.311" v="1682" actId="1076"/>
        <pc:sldMkLst>
          <pc:docMk/>
          <pc:sldMk cId="2587634274" sldId="2147476283"/>
        </pc:sldMkLst>
        <pc:graphicFrameChg chg="mod modGraphic">
          <ac:chgData name="Tường SKHĐT" userId="ab9568c39a88b08a" providerId="LiveId" clId="{897F32DD-D0F3-4B38-B512-EC784873C18C}" dt="2024-03-25T03:12:25.813" v="1680" actId="1076"/>
          <ac:graphicFrameMkLst>
            <pc:docMk/>
            <pc:sldMk cId="2587634274" sldId="2147476283"/>
            <ac:graphicFrameMk id="2" creationId="{F78C65D7-1EFB-F3E0-2872-D1AB9E9D24D7}"/>
          </ac:graphicFrameMkLst>
        </pc:graphicFrameChg>
        <pc:graphicFrameChg chg="add mod modGraphic">
          <ac:chgData name="Tường SKHĐT" userId="ab9568c39a88b08a" providerId="LiveId" clId="{897F32DD-D0F3-4B38-B512-EC784873C18C}" dt="2024-03-25T03:12:35.311" v="1682" actId="1076"/>
          <ac:graphicFrameMkLst>
            <pc:docMk/>
            <pc:sldMk cId="2587634274" sldId="2147476283"/>
            <ac:graphicFrameMk id="3" creationId="{0B2274AF-63B0-4ECE-D2AB-7AE7B50BCD17}"/>
          </ac:graphicFrameMkLst>
        </pc:graphicFrameChg>
        <pc:graphicFrameChg chg="del">
          <ac:chgData name="Tường SKHĐT" userId="ab9568c39a88b08a" providerId="LiveId" clId="{897F32DD-D0F3-4B38-B512-EC784873C18C}" dt="2024-03-25T03:06:04.082" v="1332" actId="21"/>
          <ac:graphicFrameMkLst>
            <pc:docMk/>
            <pc:sldMk cId="2587634274" sldId="2147476283"/>
            <ac:graphicFrameMk id="8" creationId="{B5E5335D-2EED-82AF-3A59-FAE8BB94EAE1}"/>
          </ac:graphicFrameMkLst>
        </pc:graphicFrameChg>
      </pc:sldChg>
      <pc:sldChg chg="modSp mod">
        <pc:chgData name="Tường SKHĐT" userId="ab9568c39a88b08a" providerId="LiveId" clId="{897F32DD-D0F3-4B38-B512-EC784873C18C}" dt="2024-03-26T08:42:09.195" v="3426" actId="1076"/>
        <pc:sldMkLst>
          <pc:docMk/>
          <pc:sldMk cId="2059360754" sldId="2147476284"/>
        </pc:sldMkLst>
        <pc:graphicFrameChg chg="mod modGraphic">
          <ac:chgData name="Tường SKHĐT" userId="ab9568c39a88b08a" providerId="LiveId" clId="{897F32DD-D0F3-4B38-B512-EC784873C18C}" dt="2024-03-26T08:42:09.195" v="3426" actId="1076"/>
          <ac:graphicFrameMkLst>
            <pc:docMk/>
            <pc:sldMk cId="2059360754" sldId="2147476284"/>
            <ac:graphicFrameMk id="2" creationId="{207C86B0-DBF4-FD20-221B-BD96FD50EA79}"/>
          </ac:graphicFrameMkLst>
        </pc:graphicFrameChg>
      </pc:sldChg>
      <pc:sldChg chg="addSp delSp modSp mod">
        <pc:chgData name="Tường SKHĐT" userId="ab9568c39a88b08a" providerId="LiveId" clId="{897F32DD-D0F3-4B38-B512-EC784873C18C}" dt="2024-03-27T01:15:40.465" v="3488" actId="20577"/>
        <pc:sldMkLst>
          <pc:docMk/>
          <pc:sldMk cId="1477445291" sldId="2147476285"/>
        </pc:sldMkLst>
        <pc:spChg chg="add del mod">
          <ac:chgData name="Tường SKHĐT" userId="ab9568c39a88b08a" providerId="LiveId" clId="{897F32DD-D0F3-4B38-B512-EC784873C18C}" dt="2024-03-25T02:58:33.154" v="803" actId="22"/>
          <ac:spMkLst>
            <pc:docMk/>
            <pc:sldMk cId="1477445291" sldId="2147476285"/>
            <ac:spMk id="10" creationId="{34BF8963-9DDA-CE93-7776-263A03A11C3E}"/>
          </ac:spMkLst>
        </pc:spChg>
        <pc:graphicFrameChg chg="add mod">
          <ac:chgData name="Tường SKHĐT" userId="ab9568c39a88b08a" providerId="LiveId" clId="{897F32DD-D0F3-4B38-B512-EC784873C18C}" dt="2024-03-25T02:56:39.769" v="795"/>
          <ac:graphicFrameMkLst>
            <pc:docMk/>
            <pc:sldMk cId="1477445291" sldId="2147476285"/>
            <ac:graphicFrameMk id="2" creationId="{CB483B2C-3B01-DBC7-92FA-A7107F9F6F6D}"/>
          </ac:graphicFrameMkLst>
        </pc:graphicFrameChg>
        <pc:graphicFrameChg chg="add mod">
          <ac:chgData name="Tường SKHĐT" userId="ab9568c39a88b08a" providerId="LiveId" clId="{897F32DD-D0F3-4B38-B512-EC784873C18C}" dt="2024-03-25T02:57:12.711" v="796"/>
          <ac:graphicFrameMkLst>
            <pc:docMk/>
            <pc:sldMk cId="1477445291" sldId="2147476285"/>
            <ac:graphicFrameMk id="4" creationId="{CDDC0D06-372D-9CC0-ACEE-CB8E2391A6A1}"/>
          </ac:graphicFrameMkLst>
        </pc:graphicFrameChg>
        <pc:graphicFrameChg chg="mod modGraphic">
          <ac:chgData name="Tường SKHĐT" userId="ab9568c39a88b08a" providerId="LiveId" clId="{897F32DD-D0F3-4B38-B512-EC784873C18C}" dt="2024-03-27T01:15:40.465" v="3488" actId="20577"/>
          <ac:graphicFrameMkLst>
            <pc:docMk/>
            <pc:sldMk cId="1477445291" sldId="2147476285"/>
            <ac:graphicFrameMk id="8" creationId="{B5E5335D-2EED-82AF-3A59-FAE8BB94EAE1}"/>
          </ac:graphicFrameMkLst>
        </pc:graphicFrameChg>
        <pc:graphicFrameChg chg="mod modGraphic">
          <ac:chgData name="Tường SKHĐT" userId="ab9568c39a88b08a" providerId="LiveId" clId="{897F32DD-D0F3-4B38-B512-EC784873C18C}" dt="2024-03-25T03:00:30.307" v="847" actId="14734"/>
          <ac:graphicFrameMkLst>
            <pc:docMk/>
            <pc:sldMk cId="1477445291" sldId="2147476285"/>
            <ac:graphicFrameMk id="11" creationId="{E4C8112C-E725-4800-72A4-77C0AC3AAE5D}"/>
          </ac:graphicFrameMkLst>
        </pc:graphicFrameChg>
        <pc:picChg chg="add mod">
          <ac:chgData name="Tường SKHĐT" userId="ab9568c39a88b08a" providerId="LiveId" clId="{897F32DD-D0F3-4B38-B512-EC784873C18C}" dt="2024-03-25T02:58:18.356" v="799" actId="1076"/>
          <ac:picMkLst>
            <pc:docMk/>
            <pc:sldMk cId="1477445291" sldId="2147476285"/>
            <ac:picMk id="7" creationId="{95AAFFC5-35F4-F20F-4650-9A2DB7480A46}"/>
          </ac:picMkLst>
        </pc:picChg>
      </pc:sldChg>
      <pc:sldChg chg="delSp modSp add del mod">
        <pc:chgData name="Tường SKHĐT" userId="ab9568c39a88b08a" providerId="LiveId" clId="{897F32DD-D0F3-4B38-B512-EC784873C18C}" dt="2024-03-25T02:44:57.304" v="243" actId="2696"/>
        <pc:sldMkLst>
          <pc:docMk/>
          <pc:sldMk cId="3063726641" sldId="2147476287"/>
        </pc:sldMkLst>
        <pc:spChg chg="mod">
          <ac:chgData name="Tường SKHĐT" userId="ab9568c39a88b08a" providerId="LiveId" clId="{897F32DD-D0F3-4B38-B512-EC784873C18C}" dt="2024-03-25T00:30:40.749" v="34" actId="20577"/>
          <ac:spMkLst>
            <pc:docMk/>
            <pc:sldMk cId="3063726641" sldId="2147476287"/>
            <ac:spMk id="5" creationId="{85B0C6AB-4906-5932-12D4-5FAF7DC72C97}"/>
          </ac:spMkLst>
        </pc:spChg>
        <pc:graphicFrameChg chg="mod modGraphic">
          <ac:chgData name="Tường SKHĐT" userId="ab9568c39a88b08a" providerId="LiveId" clId="{897F32DD-D0F3-4B38-B512-EC784873C18C}" dt="2024-03-25T00:31:24.118" v="40" actId="1076"/>
          <ac:graphicFrameMkLst>
            <pc:docMk/>
            <pc:sldMk cId="3063726641" sldId="2147476287"/>
            <ac:graphicFrameMk id="2" creationId="{C2B836E3-8B94-556C-AD33-1B12AF114C22}"/>
          </ac:graphicFrameMkLst>
        </pc:graphicFrameChg>
        <pc:graphicFrameChg chg="mod modGraphic">
          <ac:chgData name="Tường SKHĐT" userId="ab9568c39a88b08a" providerId="LiveId" clId="{897F32DD-D0F3-4B38-B512-EC784873C18C}" dt="2024-03-25T00:31:55.943" v="47" actId="1076"/>
          <ac:graphicFrameMkLst>
            <pc:docMk/>
            <pc:sldMk cId="3063726641" sldId="2147476287"/>
            <ac:graphicFrameMk id="3" creationId="{F87D80E9-1660-425A-70F5-2056FC405840}"/>
          </ac:graphicFrameMkLst>
        </pc:graphicFrameChg>
        <pc:graphicFrameChg chg="del">
          <ac:chgData name="Tường SKHĐT" userId="ab9568c39a88b08a" providerId="LiveId" clId="{897F32DD-D0F3-4B38-B512-EC784873C18C}" dt="2024-03-25T00:30:23.312" v="1" actId="21"/>
          <ac:graphicFrameMkLst>
            <pc:docMk/>
            <pc:sldMk cId="3063726641" sldId="2147476287"/>
            <ac:graphicFrameMk id="4" creationId="{A62BB7F0-401E-5857-2F69-AC8B1C0C69B4}"/>
          </ac:graphicFrameMkLst>
        </pc:graphicFrameChg>
      </pc:sldChg>
      <pc:sldChg chg="modSp add del mod">
        <pc:chgData name="Tường SKHĐT" userId="ab9568c39a88b08a" providerId="LiveId" clId="{897F32DD-D0F3-4B38-B512-EC784873C18C}" dt="2024-03-25T02:44:08.779" v="202" actId="2696"/>
        <pc:sldMkLst>
          <pc:docMk/>
          <pc:sldMk cId="1127650973" sldId="2147476288"/>
        </pc:sldMkLst>
        <pc:spChg chg="mod">
          <ac:chgData name="Tường SKHĐT" userId="ab9568c39a88b08a" providerId="LiveId" clId="{897F32DD-D0F3-4B38-B512-EC784873C18C}" dt="2024-03-25T02:43:19.808" v="189" actId="1076"/>
          <ac:spMkLst>
            <pc:docMk/>
            <pc:sldMk cId="1127650973" sldId="2147476288"/>
            <ac:spMk id="5" creationId="{85B0C6AB-4906-5932-12D4-5FAF7DC72C97}"/>
          </ac:spMkLst>
        </pc:spChg>
      </pc:sldChg>
      <pc:sldChg chg="add del">
        <pc:chgData name="Tường SKHĐT" userId="ab9568c39a88b08a" providerId="LiveId" clId="{897F32DD-D0F3-4B38-B512-EC784873C18C}" dt="2024-03-25T02:16:16.079" v="95" actId="2696"/>
        <pc:sldMkLst>
          <pc:docMk/>
          <pc:sldMk cId="2820982162" sldId="2147476288"/>
        </pc:sldMkLst>
      </pc:sldChg>
      <pc:sldChg chg="delSp modSp add mod">
        <pc:chgData name="Tường SKHĐT" userId="ab9568c39a88b08a" providerId="LiveId" clId="{897F32DD-D0F3-4B38-B512-EC784873C18C}" dt="2024-03-27T04:33:35.990" v="3730"/>
        <pc:sldMkLst>
          <pc:docMk/>
          <pc:sldMk cId="1148494934" sldId="2147476289"/>
        </pc:sldMkLst>
        <pc:spChg chg="mod">
          <ac:chgData name="Tường SKHĐT" userId="ab9568c39a88b08a" providerId="LiveId" clId="{897F32DD-D0F3-4B38-B512-EC784873C18C}" dt="2024-03-25T02:45:16.867" v="284" actId="14100"/>
          <ac:spMkLst>
            <pc:docMk/>
            <pc:sldMk cId="1148494934" sldId="2147476289"/>
            <ac:spMk id="5" creationId="{85B0C6AB-4906-5932-12D4-5FAF7DC72C97}"/>
          </ac:spMkLst>
        </pc:spChg>
        <pc:graphicFrameChg chg="del mod modGraphic">
          <ac:chgData name="Tường SKHĐT" userId="ab9568c39a88b08a" providerId="LiveId" clId="{897F32DD-D0F3-4B38-B512-EC784873C18C}" dt="2024-03-27T04:32:41.871" v="3725" actId="21"/>
          <ac:graphicFrameMkLst>
            <pc:docMk/>
            <pc:sldMk cId="1148494934" sldId="2147476289"/>
            <ac:graphicFrameMk id="2" creationId="{1DBFBFC8-9B42-3CAB-5D02-6D90CF5EA21E}"/>
          </ac:graphicFrameMkLst>
        </pc:graphicFrameChg>
        <pc:graphicFrameChg chg="mod modGraphic">
          <ac:chgData name="Tường SKHĐT" userId="ab9568c39a88b08a" providerId="LiveId" clId="{897F32DD-D0F3-4B38-B512-EC784873C18C}" dt="2024-03-27T04:33:35.990" v="3730"/>
          <ac:graphicFrameMkLst>
            <pc:docMk/>
            <pc:sldMk cId="1148494934" sldId="2147476289"/>
            <ac:graphicFrameMk id="3" creationId="{0FE630EF-2124-908B-A896-73EAA40057FC}"/>
          </ac:graphicFrameMkLst>
        </pc:graphicFrameChg>
        <pc:graphicFrameChg chg="del">
          <ac:chgData name="Tường SKHĐT" userId="ab9568c39a88b08a" providerId="LiveId" clId="{897F32DD-D0F3-4B38-B512-EC784873C18C}" dt="2024-03-26T04:16:25.638" v="2406" actId="21"/>
          <ac:graphicFrameMkLst>
            <pc:docMk/>
            <pc:sldMk cId="1148494934" sldId="2147476289"/>
            <ac:graphicFrameMk id="3" creationId="{F87D80E9-1660-425A-70F5-2056FC405840}"/>
          </ac:graphicFrameMkLst>
        </pc:graphicFrameChg>
      </pc:sldChg>
      <pc:sldChg chg="delSp modSp add mod">
        <pc:chgData name="Tường SKHĐT" userId="ab9568c39a88b08a" providerId="LiveId" clId="{897F32DD-D0F3-4B38-B512-EC784873C18C}" dt="2024-03-25T10:02:00.179" v="2159" actId="20577"/>
        <pc:sldMkLst>
          <pc:docMk/>
          <pc:sldMk cId="688313979" sldId="2147476290"/>
        </pc:sldMkLst>
        <pc:spChg chg="mod">
          <ac:chgData name="Tường SKHĐT" userId="ab9568c39a88b08a" providerId="LiveId" clId="{897F32DD-D0F3-4B38-B512-EC784873C18C}" dt="2024-03-25T02:45:33.685" v="325" actId="20577"/>
          <ac:spMkLst>
            <pc:docMk/>
            <pc:sldMk cId="688313979" sldId="2147476290"/>
            <ac:spMk id="5" creationId="{85B0C6AB-4906-5932-12D4-5FAF7DC72C97}"/>
          </ac:spMkLst>
        </pc:spChg>
        <pc:graphicFrameChg chg="mod modGraphic">
          <ac:chgData name="Tường SKHĐT" userId="ab9568c39a88b08a" providerId="LiveId" clId="{897F32DD-D0F3-4B38-B512-EC784873C18C}" dt="2024-03-25T10:02:00.179" v="2159" actId="20577"/>
          <ac:graphicFrameMkLst>
            <pc:docMk/>
            <pc:sldMk cId="688313979" sldId="2147476290"/>
            <ac:graphicFrameMk id="2" creationId="{E83254D6-EAE1-924D-F06A-22DEB92A3D1C}"/>
          </ac:graphicFrameMkLst>
        </pc:graphicFrameChg>
        <pc:graphicFrameChg chg="del">
          <ac:chgData name="Tường SKHĐT" userId="ab9568c39a88b08a" providerId="LiveId" clId="{897F32DD-D0F3-4B38-B512-EC784873C18C}" dt="2024-03-25T10:00:02.868" v="2148" actId="21"/>
          <ac:graphicFrameMkLst>
            <pc:docMk/>
            <pc:sldMk cId="688313979" sldId="2147476290"/>
            <ac:graphicFrameMk id="3" creationId="{F87D80E9-1660-425A-70F5-2056FC405840}"/>
          </ac:graphicFrameMkLst>
        </pc:graphicFrameChg>
      </pc:sldChg>
      <pc:sldChg chg="add del">
        <pc:chgData name="Tường SKHĐT" userId="ab9568c39a88b08a" providerId="LiveId" clId="{897F32DD-D0F3-4B38-B512-EC784873C18C}" dt="2024-03-25T03:12:09.009" v="1678" actId="2696"/>
        <pc:sldMkLst>
          <pc:docMk/>
          <pc:sldMk cId="126051341" sldId="2147476291"/>
        </pc:sldMkLst>
      </pc:sldChg>
      <pc:sldChg chg="modSp add mod">
        <pc:chgData name="Tường SKHĐT" userId="ab9568c39a88b08a" providerId="LiveId" clId="{897F32DD-D0F3-4B38-B512-EC784873C18C}" dt="2024-03-26T08:29:07.866" v="2958" actId="20577"/>
        <pc:sldMkLst>
          <pc:docMk/>
          <pc:sldMk cId="3777797239" sldId="2147476291"/>
        </pc:sldMkLst>
        <pc:spChg chg="mod">
          <ac:chgData name="Tường SKHĐT" userId="ab9568c39a88b08a" providerId="LiveId" clId="{897F32DD-D0F3-4B38-B512-EC784873C18C}" dt="2024-03-25T04:00:29.281" v="2031" actId="1076"/>
          <ac:spMkLst>
            <pc:docMk/>
            <pc:sldMk cId="3777797239" sldId="2147476291"/>
            <ac:spMk id="40963" creationId="{A7AC515C-C3EC-B8A0-D33F-FD85E6854517}"/>
          </ac:spMkLst>
        </pc:spChg>
        <pc:graphicFrameChg chg="mod modGraphic">
          <ac:chgData name="Tường SKHĐT" userId="ab9568c39a88b08a" providerId="LiveId" clId="{897F32DD-D0F3-4B38-B512-EC784873C18C}" dt="2024-03-25T03:59:59.133" v="1844" actId="1076"/>
          <ac:graphicFrameMkLst>
            <pc:docMk/>
            <pc:sldMk cId="3777797239" sldId="2147476291"/>
            <ac:graphicFrameMk id="2" creationId="{987E7778-3657-E6B1-FBCE-BAC7A04C0516}"/>
          </ac:graphicFrameMkLst>
        </pc:graphicFrameChg>
        <pc:graphicFrameChg chg="mod">
          <ac:chgData name="Tường SKHĐT" userId="ab9568c39a88b08a" providerId="LiveId" clId="{897F32DD-D0F3-4B38-B512-EC784873C18C}" dt="2024-03-26T08:29:07.866" v="2958" actId="20577"/>
          <ac:graphicFrameMkLst>
            <pc:docMk/>
            <pc:sldMk cId="3777797239" sldId="2147476291"/>
            <ac:graphicFrameMk id="6" creationId="{3C28C46B-D524-DA33-E029-5802ABC9CE66}"/>
          </ac:graphicFrameMkLst>
        </pc:graphicFrameChg>
      </pc:sldChg>
      <pc:sldChg chg="add del">
        <pc:chgData name="Tường SKHĐT" userId="ab9568c39a88b08a" providerId="LiveId" clId="{897F32DD-D0F3-4B38-B512-EC784873C18C}" dt="2024-03-25T09:34:44.852" v="2093" actId="2696"/>
        <pc:sldMkLst>
          <pc:docMk/>
          <pc:sldMk cId="1147163252" sldId="2147476292"/>
        </pc:sldMkLst>
      </pc:sldChg>
      <pc:sldChg chg="modSp add del mod">
        <pc:chgData name="Tường SKHĐT" userId="ab9568c39a88b08a" providerId="LiveId" clId="{897F32DD-D0F3-4B38-B512-EC784873C18C}" dt="2024-03-25T09:59:16.600" v="2128" actId="2696"/>
        <pc:sldMkLst>
          <pc:docMk/>
          <pc:sldMk cId="1826947851" sldId="2147476292"/>
        </pc:sldMkLst>
        <pc:spChg chg="mod">
          <ac:chgData name="Tường SKHĐT" userId="ab9568c39a88b08a" providerId="LiveId" clId="{897F32DD-D0F3-4B38-B512-EC784873C18C}" dt="2024-03-25T09:58:40.053" v="2113"/>
          <ac:spMkLst>
            <pc:docMk/>
            <pc:sldMk cId="1826947851" sldId="2147476292"/>
            <ac:spMk id="7" creationId="{A088EB8D-D661-77EC-6C18-A8FA65520B1B}"/>
          </ac:spMkLst>
        </pc:spChg>
      </pc:sldChg>
      <pc:sldChg chg="delSp modSp add mod">
        <pc:chgData name="Tường SKHĐT" userId="ab9568c39a88b08a" providerId="LiveId" clId="{897F32DD-D0F3-4B38-B512-EC784873C18C}" dt="2024-03-26T08:42:36.738" v="3427" actId="122"/>
        <pc:sldMkLst>
          <pc:docMk/>
          <pc:sldMk cId="3750809582" sldId="2147476292"/>
        </pc:sldMkLst>
        <pc:spChg chg="mod">
          <ac:chgData name="Tường SKHĐT" userId="ab9568c39a88b08a" providerId="LiveId" clId="{897F32DD-D0F3-4B38-B512-EC784873C18C}" dt="2024-03-25T10:02:52.048" v="2181" actId="20577"/>
          <ac:spMkLst>
            <pc:docMk/>
            <pc:sldMk cId="3750809582" sldId="2147476292"/>
            <ac:spMk id="5" creationId="{85B0C6AB-4906-5932-12D4-5FAF7DC72C97}"/>
          </ac:spMkLst>
        </pc:spChg>
        <pc:graphicFrameChg chg="del">
          <ac:chgData name="Tường SKHĐT" userId="ab9568c39a88b08a" providerId="LiveId" clId="{897F32DD-D0F3-4B38-B512-EC784873C18C}" dt="2024-03-25T10:02:54.500" v="2182" actId="21"/>
          <ac:graphicFrameMkLst>
            <pc:docMk/>
            <pc:sldMk cId="3750809582" sldId="2147476292"/>
            <ac:graphicFrameMk id="2" creationId="{E83254D6-EAE1-924D-F06A-22DEB92A3D1C}"/>
          </ac:graphicFrameMkLst>
        </pc:graphicFrameChg>
        <pc:graphicFrameChg chg="mod modGraphic">
          <ac:chgData name="Tường SKHĐT" userId="ab9568c39a88b08a" providerId="LiveId" clId="{897F32DD-D0F3-4B38-B512-EC784873C18C}" dt="2024-03-26T08:42:36.738" v="3427" actId="122"/>
          <ac:graphicFrameMkLst>
            <pc:docMk/>
            <pc:sldMk cId="3750809582" sldId="2147476292"/>
            <ac:graphicFrameMk id="3" creationId="{80665B8A-0267-0919-022E-9D36731FF9ED}"/>
          </ac:graphicFrameMkLst>
        </pc:graphicFrameChg>
      </pc:sldChg>
      <pc:sldChg chg="add del">
        <pc:chgData name="Tường SKHĐT" userId="ab9568c39a88b08a" providerId="LiveId" clId="{897F32DD-D0F3-4B38-B512-EC784873C18C}" dt="2024-03-25T09:38:39.075" v="2110" actId="2696"/>
        <pc:sldMkLst>
          <pc:docMk/>
          <pc:sldMk cId="4109737393" sldId="2147476292"/>
        </pc:sldMkLst>
      </pc:sldChg>
      <pc:sldChg chg="delSp modSp add mod">
        <pc:chgData name="Tường SKHĐT" userId="ab9568c39a88b08a" providerId="LiveId" clId="{897F32DD-D0F3-4B38-B512-EC784873C18C}" dt="2024-03-25T10:04:36.234" v="2224" actId="404"/>
        <pc:sldMkLst>
          <pc:docMk/>
          <pc:sldMk cId="1622498757" sldId="2147476293"/>
        </pc:sldMkLst>
        <pc:spChg chg="mod">
          <ac:chgData name="Tường SKHĐT" userId="ab9568c39a88b08a" providerId="LiveId" clId="{897F32DD-D0F3-4B38-B512-EC784873C18C}" dt="2024-03-25T10:03:57.255" v="2214" actId="20577"/>
          <ac:spMkLst>
            <pc:docMk/>
            <pc:sldMk cId="1622498757" sldId="2147476293"/>
            <ac:spMk id="5" creationId="{85B0C6AB-4906-5932-12D4-5FAF7DC72C97}"/>
          </ac:spMkLst>
        </pc:spChg>
        <pc:graphicFrameChg chg="mod modGraphic">
          <ac:chgData name="Tường SKHĐT" userId="ab9568c39a88b08a" providerId="LiveId" clId="{897F32DD-D0F3-4B38-B512-EC784873C18C}" dt="2024-03-25T10:04:36.234" v="2224" actId="404"/>
          <ac:graphicFrameMkLst>
            <pc:docMk/>
            <pc:sldMk cId="1622498757" sldId="2147476293"/>
            <ac:graphicFrameMk id="2" creationId="{7B8F6A0F-E0D7-0E63-8702-B949B4C4C4E6}"/>
          </ac:graphicFrameMkLst>
        </pc:graphicFrameChg>
        <pc:graphicFrameChg chg="del">
          <ac:chgData name="Tường SKHĐT" userId="ab9568c39a88b08a" providerId="LiveId" clId="{897F32DD-D0F3-4B38-B512-EC784873C18C}" dt="2024-03-25T10:04:00.103" v="2215" actId="21"/>
          <ac:graphicFrameMkLst>
            <pc:docMk/>
            <pc:sldMk cId="1622498757" sldId="2147476293"/>
            <ac:graphicFrameMk id="3" creationId="{80665B8A-0267-0919-022E-9D36731FF9ED}"/>
          </ac:graphicFrameMkLst>
        </pc:graphicFrameChg>
      </pc:sldChg>
      <pc:sldChg chg="delSp modSp add mod">
        <pc:chgData name="Tường SKHĐT" userId="ab9568c39a88b08a" providerId="LiveId" clId="{897F32DD-D0F3-4B38-B512-EC784873C18C}" dt="2024-03-26T04:20:36.456" v="2468" actId="404"/>
        <pc:sldMkLst>
          <pc:docMk/>
          <pc:sldMk cId="2878178469" sldId="2147476294"/>
        </pc:sldMkLst>
        <pc:spChg chg="mod">
          <ac:chgData name="Tường SKHĐT" userId="ab9568c39a88b08a" providerId="LiveId" clId="{897F32DD-D0F3-4B38-B512-EC784873C18C}" dt="2024-03-26T04:19:02.249" v="2459" actId="6549"/>
          <ac:spMkLst>
            <pc:docMk/>
            <pc:sldMk cId="2878178469" sldId="2147476294"/>
            <ac:spMk id="5" creationId="{85B0C6AB-4906-5932-12D4-5FAF7DC72C97}"/>
          </ac:spMkLst>
        </pc:spChg>
        <pc:graphicFrameChg chg="del">
          <ac:chgData name="Tường SKHĐT" userId="ab9568c39a88b08a" providerId="LiveId" clId="{897F32DD-D0F3-4B38-B512-EC784873C18C}" dt="2024-03-26T04:18:53.365" v="2417" actId="21"/>
          <ac:graphicFrameMkLst>
            <pc:docMk/>
            <pc:sldMk cId="2878178469" sldId="2147476294"/>
            <ac:graphicFrameMk id="2" creationId="{1DBFBFC8-9B42-3CAB-5D02-6D90CF5EA21E}"/>
          </ac:graphicFrameMkLst>
        </pc:graphicFrameChg>
        <pc:graphicFrameChg chg="mod modGraphic">
          <ac:chgData name="Tường SKHĐT" userId="ab9568c39a88b08a" providerId="LiveId" clId="{897F32DD-D0F3-4B38-B512-EC784873C18C}" dt="2024-03-26T04:20:36.456" v="2468" actId="404"/>
          <ac:graphicFrameMkLst>
            <pc:docMk/>
            <pc:sldMk cId="2878178469" sldId="2147476294"/>
            <ac:graphicFrameMk id="3" creationId="{296446DE-DCBA-6CF7-64A6-62E309C494E7}"/>
          </ac:graphicFrameMkLst>
        </pc:graphicFrameChg>
      </pc:sldChg>
      <pc:sldChg chg="add del">
        <pc:chgData name="Tường SKHĐT" userId="ab9568c39a88b08a" providerId="LiveId" clId="{897F32DD-D0F3-4B38-B512-EC784873C18C}" dt="2024-03-26T04:18:44.080" v="2415" actId="2696"/>
        <pc:sldMkLst>
          <pc:docMk/>
          <pc:sldMk cId="3346773088" sldId="2147476294"/>
        </pc:sldMkLst>
      </pc:sldChg>
      <pc:sldChg chg="delSp modSp add mod">
        <pc:chgData name="Tường SKHĐT" userId="ab9568c39a88b08a" providerId="LiveId" clId="{897F32DD-D0F3-4B38-B512-EC784873C18C}" dt="2024-03-27T01:19:26.895" v="3539" actId="255"/>
        <pc:sldMkLst>
          <pc:docMk/>
          <pc:sldMk cId="3597625721" sldId="2147476295"/>
        </pc:sldMkLst>
        <pc:spChg chg="mod">
          <ac:chgData name="Tường SKHĐT" userId="ab9568c39a88b08a" providerId="LiveId" clId="{897F32DD-D0F3-4B38-B512-EC784873C18C}" dt="2024-03-26T04:25:56.184" v="2502" actId="20577"/>
          <ac:spMkLst>
            <pc:docMk/>
            <pc:sldMk cId="3597625721" sldId="2147476295"/>
            <ac:spMk id="5" creationId="{85B0C6AB-4906-5932-12D4-5FAF7DC72C97}"/>
          </ac:spMkLst>
        </pc:spChg>
        <pc:graphicFrameChg chg="del">
          <ac:chgData name="Tường SKHĐT" userId="ab9568c39a88b08a" providerId="LiveId" clId="{897F32DD-D0F3-4B38-B512-EC784873C18C}" dt="2024-03-26T04:25:58.558" v="2503" actId="21"/>
          <ac:graphicFrameMkLst>
            <pc:docMk/>
            <pc:sldMk cId="3597625721" sldId="2147476295"/>
            <ac:graphicFrameMk id="2" creationId="{E83254D6-EAE1-924D-F06A-22DEB92A3D1C}"/>
          </ac:graphicFrameMkLst>
        </pc:graphicFrameChg>
        <pc:graphicFrameChg chg="mod modGraphic">
          <ac:chgData name="Tường SKHĐT" userId="ab9568c39a88b08a" providerId="LiveId" clId="{897F32DD-D0F3-4B38-B512-EC784873C18C}" dt="2024-03-27T01:19:26.895" v="3539" actId="255"/>
          <ac:graphicFrameMkLst>
            <pc:docMk/>
            <pc:sldMk cId="3597625721" sldId="2147476295"/>
            <ac:graphicFrameMk id="2" creationId="{F933DAA9-3884-3DBC-F61D-9E8ACB6EF230}"/>
          </ac:graphicFrameMkLst>
        </pc:graphicFrameChg>
        <pc:graphicFrameChg chg="del mod modGraphic">
          <ac:chgData name="Tường SKHĐT" userId="ab9568c39a88b08a" providerId="LiveId" clId="{897F32DD-D0F3-4B38-B512-EC784873C18C}" dt="2024-03-27T01:19:03.666" v="3536" actId="21"/>
          <ac:graphicFrameMkLst>
            <pc:docMk/>
            <pc:sldMk cId="3597625721" sldId="2147476295"/>
            <ac:graphicFrameMk id="3" creationId="{D87E7F88-534D-B913-0052-2E92E310FA7C}"/>
          </ac:graphicFrameMkLst>
        </pc:graphicFrameChg>
      </pc:sldChg>
      <pc:sldChg chg="modSp add mod">
        <pc:chgData name="Tường SKHĐT" userId="ab9568c39a88b08a" providerId="LiveId" clId="{897F32DD-D0F3-4B38-B512-EC784873C18C}" dt="2024-03-26T07:37:04.612" v="2668" actId="403"/>
        <pc:sldMkLst>
          <pc:docMk/>
          <pc:sldMk cId="3503445169" sldId="2147476296"/>
        </pc:sldMkLst>
        <pc:spChg chg="mod">
          <ac:chgData name="Tường SKHĐT" userId="ab9568c39a88b08a" providerId="LiveId" clId="{897F32DD-D0F3-4B38-B512-EC784873C18C}" dt="2024-03-26T04:26:10.430" v="2519" actId="20577"/>
          <ac:spMkLst>
            <pc:docMk/>
            <pc:sldMk cId="3503445169" sldId="2147476296"/>
            <ac:spMk id="5" creationId="{85B0C6AB-4906-5932-12D4-5FAF7DC72C97}"/>
          </ac:spMkLst>
        </pc:spChg>
        <pc:graphicFrameChg chg="mod modGraphic">
          <ac:chgData name="Tường SKHĐT" userId="ab9568c39a88b08a" providerId="LiveId" clId="{897F32DD-D0F3-4B38-B512-EC784873C18C}" dt="2024-03-26T07:37:04.612" v="2668" actId="403"/>
          <ac:graphicFrameMkLst>
            <pc:docMk/>
            <pc:sldMk cId="3503445169" sldId="2147476296"/>
            <ac:graphicFrameMk id="2" creationId="{99206A6F-F506-43C7-D9D3-B5C7F7A99F69}"/>
          </ac:graphicFrameMkLst>
        </pc:graphicFrameChg>
      </pc:sldChg>
      <pc:sldChg chg="modSp add mod">
        <pc:chgData name="Tường SKHĐT" userId="ab9568c39a88b08a" providerId="LiveId" clId="{897F32DD-D0F3-4B38-B512-EC784873C18C}" dt="2024-03-26T04:30:47.946" v="2596" actId="1076"/>
        <pc:sldMkLst>
          <pc:docMk/>
          <pc:sldMk cId="57984394" sldId="2147476297"/>
        </pc:sldMkLst>
        <pc:spChg chg="mod">
          <ac:chgData name="Tường SKHĐT" userId="ab9568c39a88b08a" providerId="LiveId" clId="{897F32DD-D0F3-4B38-B512-EC784873C18C}" dt="2024-03-26T04:26:15.286" v="2529" actId="20577"/>
          <ac:spMkLst>
            <pc:docMk/>
            <pc:sldMk cId="57984394" sldId="2147476297"/>
            <ac:spMk id="5" creationId="{85B0C6AB-4906-5932-12D4-5FAF7DC72C97}"/>
          </ac:spMkLst>
        </pc:spChg>
        <pc:graphicFrameChg chg="mod modGraphic">
          <ac:chgData name="Tường SKHĐT" userId="ab9568c39a88b08a" providerId="LiveId" clId="{897F32DD-D0F3-4B38-B512-EC784873C18C}" dt="2024-03-26T04:30:47.946" v="2596" actId="1076"/>
          <ac:graphicFrameMkLst>
            <pc:docMk/>
            <pc:sldMk cId="57984394" sldId="2147476297"/>
            <ac:graphicFrameMk id="2" creationId="{2C1B8387-9EC7-A9F8-27A8-883765C3814E}"/>
          </ac:graphicFrameMkLst>
        </pc:graphicFrameChg>
      </pc:sldChg>
      <pc:sldChg chg="add del">
        <pc:chgData name="Tường SKHĐT" userId="ab9568c39a88b08a" providerId="LiveId" clId="{897F32DD-D0F3-4B38-B512-EC784873C18C}" dt="2024-03-26T04:26:31.084" v="2544" actId="2696"/>
        <pc:sldMkLst>
          <pc:docMk/>
          <pc:sldMk cId="1596903745" sldId="2147476298"/>
        </pc:sldMkLst>
      </pc:sldChg>
      <pc:sldChg chg="modSp add mod">
        <pc:chgData name="Tường SKHĐT" userId="ab9568c39a88b08a" providerId="LiveId" clId="{897F32DD-D0F3-4B38-B512-EC784873C18C}" dt="2024-03-26T04:30:01.888" v="2592" actId="207"/>
        <pc:sldMkLst>
          <pc:docMk/>
          <pc:sldMk cId="1396951847" sldId="2147476299"/>
        </pc:sldMkLst>
        <pc:spChg chg="mod">
          <ac:chgData name="Tường SKHĐT" userId="ab9568c39a88b08a" providerId="LiveId" clId="{897F32DD-D0F3-4B38-B512-EC784873C18C}" dt="2024-03-26T04:26:27.449" v="2543" actId="20577"/>
          <ac:spMkLst>
            <pc:docMk/>
            <pc:sldMk cId="1396951847" sldId="2147476299"/>
            <ac:spMk id="5" creationId="{85B0C6AB-4906-5932-12D4-5FAF7DC72C97}"/>
          </ac:spMkLst>
        </pc:spChg>
        <pc:graphicFrameChg chg="mod modGraphic">
          <ac:chgData name="Tường SKHĐT" userId="ab9568c39a88b08a" providerId="LiveId" clId="{897F32DD-D0F3-4B38-B512-EC784873C18C}" dt="2024-03-26T04:30:01.888" v="2592" actId="207"/>
          <ac:graphicFrameMkLst>
            <pc:docMk/>
            <pc:sldMk cId="1396951847" sldId="2147476299"/>
            <ac:graphicFrameMk id="2" creationId="{F5CEF667-DBEF-17BB-F57B-D98006F9FA54}"/>
          </ac:graphicFrameMkLst>
        </pc:graphicFrameChg>
      </pc:sldChg>
      <pc:sldChg chg="modSp add mod">
        <pc:chgData name="Tường SKHĐT" userId="ab9568c39a88b08a" providerId="LiveId" clId="{897F32DD-D0F3-4B38-B512-EC784873C18C}" dt="2024-03-26T04:28:30.896" v="2581" actId="403"/>
        <pc:sldMkLst>
          <pc:docMk/>
          <pc:sldMk cId="2109460124" sldId="2147476300"/>
        </pc:sldMkLst>
        <pc:spChg chg="mod">
          <ac:chgData name="Tường SKHĐT" userId="ab9568c39a88b08a" providerId="LiveId" clId="{897F32DD-D0F3-4B38-B512-EC784873C18C}" dt="2024-03-26T04:26:41.029" v="2556" actId="20577"/>
          <ac:spMkLst>
            <pc:docMk/>
            <pc:sldMk cId="2109460124" sldId="2147476300"/>
            <ac:spMk id="5" creationId="{85B0C6AB-4906-5932-12D4-5FAF7DC72C97}"/>
          </ac:spMkLst>
        </pc:spChg>
        <pc:graphicFrameChg chg="mod modGraphic">
          <ac:chgData name="Tường SKHĐT" userId="ab9568c39a88b08a" providerId="LiveId" clId="{897F32DD-D0F3-4B38-B512-EC784873C18C}" dt="2024-03-26T04:28:30.896" v="2581" actId="403"/>
          <ac:graphicFrameMkLst>
            <pc:docMk/>
            <pc:sldMk cId="2109460124" sldId="2147476300"/>
            <ac:graphicFrameMk id="2" creationId="{D33FB98A-FC48-4EDA-8098-E4E9C5504688}"/>
          </ac:graphicFrameMkLst>
        </pc:graphicFrameChg>
      </pc:sldChg>
      <pc:sldChg chg="delSp modSp add mod">
        <pc:chgData name="Tường SKHĐT" userId="ab9568c39a88b08a" providerId="LiveId" clId="{897F32DD-D0F3-4B38-B512-EC784873C18C}" dt="2024-03-26T07:41:43.671" v="2717" actId="1076"/>
        <pc:sldMkLst>
          <pc:docMk/>
          <pc:sldMk cId="167876669" sldId="2147476301"/>
        </pc:sldMkLst>
        <pc:spChg chg="mod">
          <ac:chgData name="Tường SKHĐT" userId="ab9568c39a88b08a" providerId="LiveId" clId="{897F32DD-D0F3-4B38-B512-EC784873C18C}" dt="2024-03-26T07:41:43.671" v="2717" actId="1076"/>
          <ac:spMkLst>
            <pc:docMk/>
            <pc:sldMk cId="167876669" sldId="2147476301"/>
            <ac:spMk id="5" creationId="{85B0C6AB-4906-5932-12D4-5FAF7DC72C97}"/>
          </ac:spMkLst>
        </pc:spChg>
        <pc:graphicFrameChg chg="del mod modGraphic">
          <ac:chgData name="Tường SKHĐT" userId="ab9568c39a88b08a" providerId="LiveId" clId="{897F32DD-D0F3-4B38-B512-EC784873C18C}" dt="2024-03-26T07:40:48.020" v="2706" actId="21"/>
          <ac:graphicFrameMkLst>
            <pc:docMk/>
            <pc:sldMk cId="167876669" sldId="2147476301"/>
            <ac:graphicFrameMk id="2" creationId="{275CAEDE-E41F-A76E-B09E-C81F7B0B3C74}"/>
          </ac:graphicFrameMkLst>
        </pc:graphicFrameChg>
        <pc:graphicFrameChg chg="mod modGraphic">
          <ac:chgData name="Tường SKHĐT" userId="ab9568c39a88b08a" providerId="LiveId" clId="{897F32DD-D0F3-4B38-B512-EC784873C18C}" dt="2024-03-26T07:41:40.814" v="2716" actId="1076"/>
          <ac:graphicFrameMkLst>
            <pc:docMk/>
            <pc:sldMk cId="167876669" sldId="2147476301"/>
            <ac:graphicFrameMk id="3" creationId="{8E420746-9A5C-B59D-7FA5-2B3C0AAE539B}"/>
          </ac:graphicFrameMkLst>
        </pc:graphicFrameChg>
      </pc:sldChg>
      <pc:sldChg chg="add del">
        <pc:chgData name="Tường SKHĐT" userId="ab9568c39a88b08a" providerId="LiveId" clId="{897F32DD-D0F3-4B38-B512-EC784873C18C}" dt="2024-03-26T07:21:55.932" v="2619" actId="2696"/>
        <pc:sldMkLst>
          <pc:docMk/>
          <pc:sldMk cId="315026093" sldId="2147476302"/>
        </pc:sldMkLst>
      </pc:sldChg>
      <pc:sldChg chg="add del">
        <pc:chgData name="Tường SKHĐT" userId="ab9568c39a88b08a" providerId="LiveId" clId="{897F32DD-D0F3-4B38-B512-EC784873C18C}" dt="2024-03-26T07:19:19.717" v="2609" actId="2696"/>
        <pc:sldMkLst>
          <pc:docMk/>
          <pc:sldMk cId="567575739" sldId="2147476302"/>
        </pc:sldMkLst>
      </pc:sldChg>
      <pc:sldChg chg="add del">
        <pc:chgData name="Tường SKHĐT" userId="ab9568c39a88b08a" providerId="LiveId" clId="{897F32DD-D0F3-4B38-B512-EC784873C18C}" dt="2024-03-27T01:13:31.847" v="3476" actId="2696"/>
        <pc:sldMkLst>
          <pc:docMk/>
          <pc:sldMk cId="3087779679" sldId="2147476302"/>
        </pc:sldMkLst>
      </pc:sldChg>
      <pc:sldChg chg="add del">
        <pc:chgData name="Tường SKHĐT" userId="ab9568c39a88b08a" providerId="LiveId" clId="{897F32DD-D0F3-4B38-B512-EC784873C18C}" dt="2024-03-27T01:14:34.768" v="3479" actId="2696"/>
        <pc:sldMkLst>
          <pc:docMk/>
          <pc:sldMk cId="3158334614" sldId="2147476302"/>
        </pc:sldMkLst>
      </pc:sldChg>
      <pc:sldChg chg="add del">
        <pc:chgData name="Tường SKHĐT" userId="ab9568c39a88b08a" providerId="LiveId" clId="{897F32DD-D0F3-4B38-B512-EC784873C18C}" dt="2024-03-27T01:03:03.683" v="3467" actId="2696"/>
        <pc:sldMkLst>
          <pc:docMk/>
          <pc:sldMk cId="4028341561" sldId="2147476302"/>
        </pc:sldMkLst>
      </pc:sldChg>
      <pc:sldChg chg="modSp add mod">
        <pc:chgData name="Tường SKHĐT" userId="ab9568c39a88b08a" providerId="LiveId" clId="{897F32DD-D0F3-4B38-B512-EC784873C18C}" dt="2024-03-27T01:25:43.017" v="3671" actId="20577"/>
        <pc:sldMkLst>
          <pc:docMk/>
          <pc:sldMk cId="4268301146" sldId="2147476302"/>
        </pc:sldMkLst>
        <pc:spChg chg="mod">
          <ac:chgData name="Tường SKHĐT" userId="ab9568c39a88b08a" providerId="LiveId" clId="{897F32DD-D0F3-4B38-B512-EC784873C18C}" dt="2024-03-27T01:17:15.629" v="3513" actId="20577"/>
          <ac:spMkLst>
            <pc:docMk/>
            <pc:sldMk cId="4268301146" sldId="2147476302"/>
            <ac:spMk id="3" creationId="{9C4B6EDD-2FF8-1579-A98A-96F6002EC4FF}"/>
          </ac:spMkLst>
        </pc:spChg>
        <pc:spChg chg="mod">
          <ac:chgData name="Tường SKHĐT" userId="ab9568c39a88b08a" providerId="LiveId" clId="{897F32DD-D0F3-4B38-B512-EC784873C18C}" dt="2024-03-27T01:25:43.017" v="3671" actId="20577"/>
          <ac:spMkLst>
            <pc:docMk/>
            <pc:sldMk cId="4268301146" sldId="2147476302"/>
            <ac:spMk id="4" creationId="{6F7A86B9-0DB5-3970-A9B2-D9B62430A14A}"/>
          </ac:spMkLst>
        </pc:spChg>
        <pc:spChg chg="mod">
          <ac:chgData name="Tường SKHĐT" userId="ab9568c39a88b08a" providerId="LiveId" clId="{897F32DD-D0F3-4B38-B512-EC784873C18C}" dt="2024-03-27T01:22:29.411" v="3550" actId="1076"/>
          <ac:spMkLst>
            <pc:docMk/>
            <pc:sldMk cId="4268301146" sldId="2147476302"/>
            <ac:spMk id="6" creationId="{06D03D79-0B62-8633-2463-3F508B07C798}"/>
          </ac:spMkLst>
        </pc:spChg>
        <pc:spChg chg="mod">
          <ac:chgData name="Tường SKHĐT" userId="ab9568c39a88b08a" providerId="LiveId" clId="{897F32DD-D0F3-4B38-B512-EC784873C18C}" dt="2024-03-27T01:23:53.369" v="3561" actId="1076"/>
          <ac:spMkLst>
            <pc:docMk/>
            <pc:sldMk cId="4268301146" sldId="2147476302"/>
            <ac:spMk id="7" creationId="{E6639C72-69F2-1AB3-FDD1-BBD1532EF732}"/>
          </ac:spMkLst>
        </pc:spChg>
      </pc:sldChg>
      <pc:sldChg chg="add del">
        <pc:chgData name="Tường SKHĐT" userId="ab9568c39a88b08a" providerId="LiveId" clId="{897F32DD-D0F3-4B38-B512-EC784873C18C}" dt="2024-03-27T01:19:35.328" v="3540" actId="2696"/>
        <pc:sldMkLst>
          <pc:docMk/>
          <pc:sldMk cId="1990448264" sldId="2147476303"/>
        </pc:sldMkLst>
      </pc:sldChg>
      <pc:sldMasterChg chg="delSldLayout">
        <pc:chgData name="Tường SKHĐT" userId="ab9568c39a88b08a" providerId="LiveId" clId="{897F32DD-D0F3-4B38-B512-EC784873C18C}" dt="2024-03-25T02:42:09.833" v="181" actId="2696"/>
        <pc:sldMasterMkLst>
          <pc:docMk/>
          <pc:sldMasterMk cId="2184812212" sldId="2147483912"/>
        </pc:sldMasterMkLst>
        <pc:sldLayoutChg chg="del">
          <pc:chgData name="Tường SKHĐT" userId="ab9568c39a88b08a" providerId="LiveId" clId="{897F32DD-D0F3-4B38-B512-EC784873C18C}" dt="2024-03-25T02:42:09.833" v="181" actId="2696"/>
          <pc:sldLayoutMkLst>
            <pc:docMk/>
            <pc:sldMasterMk cId="2184812212" sldId="2147483912"/>
            <pc:sldLayoutMk cId="4107086560" sldId="2147483941"/>
          </pc:sldLayoutMkLst>
        </pc:sldLayoutChg>
      </pc:sldMasterChg>
    </pc:docChg>
  </pc:docChgLst>
  <pc:docChgLst>
    <pc:chgData name="Tường SKHĐT" userId="ab9568c39a88b08a" providerId="LiveId" clId="{2155FA2D-48FF-4A4D-983B-BBD51FA25AA3}"/>
    <pc:docChg chg="custSel addSld delSld modSld">
      <pc:chgData name="Tường SKHĐT" userId="ab9568c39a88b08a" providerId="LiveId" clId="{2155FA2D-48FF-4A4D-983B-BBD51FA25AA3}" dt="2024-03-28T01:24:27.925" v="35"/>
      <pc:docMkLst>
        <pc:docMk/>
      </pc:docMkLst>
      <pc:sldChg chg="addSp delSp modSp add mod">
        <pc:chgData name="Tường SKHĐT" userId="ab9568c39a88b08a" providerId="LiveId" clId="{2155FA2D-48FF-4A4D-983B-BBD51FA25AA3}" dt="2024-03-28T01:24:27.925" v="35"/>
        <pc:sldMkLst>
          <pc:docMk/>
          <pc:sldMk cId="3802563703" sldId="2147473868"/>
        </pc:sldMkLst>
        <pc:graphicFrameChg chg="del">
          <ac:chgData name="Tường SKHĐT" userId="ab9568c39a88b08a" providerId="LiveId" clId="{2155FA2D-48FF-4A4D-983B-BBD51FA25AA3}" dt="2024-03-28T01:19:14.768" v="9" actId="21"/>
          <ac:graphicFrameMkLst>
            <pc:docMk/>
            <pc:sldMk cId="3802563703" sldId="2147473868"/>
            <ac:graphicFrameMk id="3" creationId="{0636A76A-35B9-0329-EF8B-185DBFAD93AA}"/>
          </ac:graphicFrameMkLst>
        </pc:graphicFrameChg>
        <pc:graphicFrameChg chg="add del mod">
          <ac:chgData name="Tường SKHĐT" userId="ab9568c39a88b08a" providerId="LiveId" clId="{2155FA2D-48FF-4A4D-983B-BBD51FA25AA3}" dt="2024-03-28T01:22:00.752" v="14" actId="21"/>
          <ac:graphicFrameMkLst>
            <pc:docMk/>
            <pc:sldMk cId="3802563703" sldId="2147473868"/>
            <ac:graphicFrameMk id="9" creationId="{F044F17B-EE70-2904-29AF-EEC1044E5F23}"/>
          </ac:graphicFrameMkLst>
        </pc:graphicFrameChg>
        <pc:graphicFrameChg chg="add mod">
          <ac:chgData name="Tường SKHĐT" userId="ab9568c39a88b08a" providerId="LiveId" clId="{2155FA2D-48FF-4A4D-983B-BBD51FA25AA3}" dt="2024-03-28T01:24:27.925" v="35"/>
          <ac:graphicFrameMkLst>
            <pc:docMk/>
            <pc:sldMk cId="3802563703" sldId="2147473868"/>
            <ac:graphicFrameMk id="12" creationId="{627BCF30-6148-870D-4CFC-F11825301F18}"/>
          </ac:graphicFrameMkLst>
        </pc:graphicFrameChg>
      </pc:sldChg>
      <pc:sldChg chg="del">
        <pc:chgData name="Tường SKHĐT" userId="ab9568c39a88b08a" providerId="LiveId" clId="{2155FA2D-48FF-4A4D-983B-BBD51FA25AA3}" dt="2024-03-28T00:59:56.744" v="1" actId="2696"/>
        <pc:sldMkLst>
          <pc:docMk/>
          <pc:sldMk cId="1775071168" sldId="2147474061"/>
        </pc:sldMkLst>
      </pc:sldChg>
      <pc:sldChg chg="modSp add">
        <pc:chgData name="Tường SKHĐT" userId="ab9568c39a88b08a" providerId="LiveId" clId="{2155FA2D-48FF-4A4D-983B-BBD51FA25AA3}" dt="2024-03-28T01:18:08.424" v="7" actId="20577"/>
        <pc:sldMkLst>
          <pc:docMk/>
          <pc:sldMk cId="1497607665" sldId="2147476303"/>
        </pc:sldMkLst>
        <pc:graphicFrameChg chg="mod">
          <ac:chgData name="Tường SKHĐT" userId="ab9568c39a88b08a" providerId="LiveId" clId="{2155FA2D-48FF-4A4D-983B-BBD51FA25AA3}" dt="2024-03-28T01:18:08.424" v="7" actId="20577"/>
          <ac:graphicFrameMkLst>
            <pc:docMk/>
            <pc:sldMk cId="1497607665" sldId="2147476303"/>
            <ac:graphicFrameMk id="2" creationId="{130571FE-5305-BE2E-5AA6-90AEB9D481FF}"/>
          </ac:graphicFrameMkLst>
        </pc:graphicFrameChg>
      </pc:sldChg>
      <pc:sldChg chg="add">
        <pc:chgData name="Tường SKHĐT" userId="ab9568c39a88b08a" providerId="LiveId" clId="{2155FA2D-48FF-4A4D-983B-BBD51FA25AA3}" dt="2024-03-28T01:19:10.033" v="8" actId="2890"/>
        <pc:sldMkLst>
          <pc:docMk/>
          <pc:sldMk cId="793501591" sldId="2147476304"/>
        </pc:sldMkLst>
      </pc:sldChg>
    </pc:docChg>
  </pc:docChgLst>
  <pc:docChgLst>
    <pc:chgData name="Tường SKHĐT" userId="ab9568c39a88b08a" providerId="LiveId" clId="{0505E4C4-695F-4AF5-848C-B4FA3FCFDA7D}"/>
    <pc:docChg chg="custSel addSld delSld modSld">
      <pc:chgData name="Tường SKHĐT" userId="ab9568c39a88b08a" providerId="LiveId" clId="{0505E4C4-695F-4AF5-848C-B4FA3FCFDA7D}" dt="2023-10-30T08:43:08.762" v="15" actId="2696"/>
      <pc:docMkLst>
        <pc:docMk/>
      </pc:docMkLst>
      <pc:sldChg chg="addSp delSp modSp del mod">
        <pc:chgData name="Tường SKHĐT" userId="ab9568c39a88b08a" providerId="LiveId" clId="{0505E4C4-695F-4AF5-848C-B4FA3FCFDA7D}" dt="2023-10-30T08:43:08.762" v="15" actId="2696"/>
        <pc:sldMkLst>
          <pc:docMk/>
          <pc:sldMk cId="3490335083" sldId="2147474059"/>
        </pc:sldMkLst>
        <pc:spChg chg="mod">
          <ac:chgData name="Tường SKHĐT" userId="ab9568c39a88b08a" providerId="LiveId" clId="{0505E4C4-695F-4AF5-848C-B4FA3FCFDA7D}" dt="2023-10-30T08:40:09.337" v="12" actId="14100"/>
          <ac:spMkLst>
            <pc:docMk/>
            <pc:sldMk cId="3490335083" sldId="2147474059"/>
            <ac:spMk id="6" creationId="{A85F470C-AAF0-5553-4098-47B34FA14FAE}"/>
          </ac:spMkLst>
        </pc:spChg>
        <pc:spChg chg="del">
          <ac:chgData name="Tường SKHĐT" userId="ab9568c39a88b08a" providerId="LiveId" clId="{0505E4C4-695F-4AF5-848C-B4FA3FCFDA7D}" dt="2023-10-30T08:40:13.190" v="13" actId="21"/>
          <ac:spMkLst>
            <pc:docMk/>
            <pc:sldMk cId="3490335083" sldId="2147474059"/>
            <ac:spMk id="7" creationId="{09A49747-9FC3-FA8E-C272-2DDCC1FC621D}"/>
          </ac:spMkLst>
        </pc:spChg>
        <pc:spChg chg="mod">
          <ac:chgData name="Tường SKHĐT" userId="ab9568c39a88b08a" providerId="LiveId" clId="{0505E4C4-695F-4AF5-848C-B4FA3FCFDA7D}" dt="2023-10-30T08:39:12.385" v="5"/>
          <ac:spMkLst>
            <pc:docMk/>
            <pc:sldMk cId="3490335083" sldId="2147474059"/>
            <ac:spMk id="11" creationId="{5767A6A5-7260-D229-7E01-7CD5290C3492}"/>
          </ac:spMkLst>
        </pc:spChg>
        <pc:spChg chg="mod">
          <ac:chgData name="Tường SKHĐT" userId="ab9568c39a88b08a" providerId="LiveId" clId="{0505E4C4-695F-4AF5-848C-B4FA3FCFDA7D}" dt="2023-10-30T08:39:12.385" v="5"/>
          <ac:spMkLst>
            <pc:docMk/>
            <pc:sldMk cId="3490335083" sldId="2147474059"/>
            <ac:spMk id="12" creationId="{FA0D0AA7-3123-45F6-498D-4F4AB37ECFF9}"/>
          </ac:spMkLst>
        </pc:spChg>
        <pc:grpChg chg="add mod">
          <ac:chgData name="Tường SKHĐT" userId="ab9568c39a88b08a" providerId="LiveId" clId="{0505E4C4-695F-4AF5-848C-B4FA3FCFDA7D}" dt="2023-10-30T08:39:12.385" v="5"/>
          <ac:grpSpMkLst>
            <pc:docMk/>
            <pc:sldMk cId="3490335083" sldId="2147474059"/>
            <ac:grpSpMk id="9" creationId="{E1E2524E-D903-98F5-1279-E87D7A305580}"/>
          </ac:grpSpMkLst>
        </pc:grpChg>
        <pc:graphicFrameChg chg="add del mod">
          <ac:chgData name="Tường SKHĐT" userId="ab9568c39a88b08a" providerId="LiveId" clId="{0505E4C4-695F-4AF5-848C-B4FA3FCFDA7D}" dt="2023-10-30T08:38:53.459" v="1"/>
          <ac:graphicFrameMkLst>
            <pc:docMk/>
            <pc:sldMk cId="3490335083" sldId="2147474059"/>
            <ac:graphicFrameMk id="2" creationId="{8E0E9946-CEAA-5DDB-5899-F5F7DD60F330}"/>
          </ac:graphicFrameMkLst>
        </pc:graphicFrameChg>
        <pc:graphicFrameChg chg="del">
          <ac:chgData name="Tường SKHĐT" userId="ab9568c39a88b08a" providerId="LiveId" clId="{0505E4C4-695F-4AF5-848C-B4FA3FCFDA7D}" dt="2023-10-30T08:38:58.600" v="3" actId="21"/>
          <ac:graphicFrameMkLst>
            <pc:docMk/>
            <pc:sldMk cId="3490335083" sldId="2147474059"/>
            <ac:graphicFrameMk id="5" creationId="{88A71D02-77FC-5BA7-E388-A55DD51C269E}"/>
          </ac:graphicFrameMkLst>
        </pc:graphicFrameChg>
        <pc:picChg chg="add mod">
          <ac:chgData name="Tường SKHĐT" userId="ab9568c39a88b08a" providerId="LiveId" clId="{0505E4C4-695F-4AF5-848C-B4FA3FCFDA7D}" dt="2023-10-30T08:39:02.019" v="4"/>
          <ac:picMkLst>
            <pc:docMk/>
            <pc:sldMk cId="3490335083" sldId="2147474059"/>
            <ac:picMk id="3" creationId="{27B9D845-441B-CB9E-9BFB-E35C0072B01C}"/>
          </ac:picMkLst>
        </pc:picChg>
        <pc:picChg chg="add mod">
          <ac:chgData name="Tường SKHĐT" userId="ab9568c39a88b08a" providerId="LiveId" clId="{0505E4C4-695F-4AF5-848C-B4FA3FCFDA7D}" dt="2023-10-30T08:39:16.398" v="6" actId="14100"/>
          <ac:picMkLst>
            <pc:docMk/>
            <pc:sldMk cId="3490335083" sldId="2147474059"/>
            <ac:picMk id="4" creationId="{E52208DF-8F9C-9C6F-6006-B635A5843E17}"/>
          </ac:picMkLst>
        </pc:picChg>
        <pc:picChg chg="mod">
          <ac:chgData name="Tường SKHĐT" userId="ab9568c39a88b08a" providerId="LiveId" clId="{0505E4C4-695F-4AF5-848C-B4FA3FCFDA7D}" dt="2023-10-30T08:39:12.385" v="5"/>
          <ac:picMkLst>
            <pc:docMk/>
            <pc:sldMk cId="3490335083" sldId="2147474059"/>
            <ac:picMk id="10" creationId="{A71A3E5D-8022-1435-C986-BD26C224FD86}"/>
          </ac:picMkLst>
        </pc:picChg>
      </pc:sldChg>
      <pc:sldChg chg="add del">
        <pc:chgData name="Tường SKHĐT" userId="ab9568c39a88b08a" providerId="LiveId" clId="{0505E4C4-695F-4AF5-848C-B4FA3FCFDA7D}" dt="2023-10-30T08:43:03.179" v="14"/>
        <pc:sldMkLst>
          <pc:docMk/>
          <pc:sldMk cId="1172297821" sldId="2147474060"/>
        </pc:sldMkLst>
      </pc:sldChg>
      <pc:sldChg chg="add del">
        <pc:chgData name="Tường SKHĐT" userId="ab9568c39a88b08a" providerId="LiveId" clId="{0505E4C4-695F-4AF5-848C-B4FA3FCFDA7D}" dt="2023-10-30T08:39:38.634" v="7" actId="2696"/>
        <pc:sldMkLst>
          <pc:docMk/>
          <pc:sldMk cId="817683448" sldId="2147474063"/>
        </pc:sldMkLst>
      </pc:sldChg>
      <pc:sldChg chg="add">
        <pc:chgData name="Tường SKHĐT" userId="ab9568c39a88b08a" providerId="LiveId" clId="{0505E4C4-695F-4AF5-848C-B4FA3FCFDA7D}" dt="2023-10-30T08:43:03.179" v="14"/>
        <pc:sldMkLst>
          <pc:docMk/>
          <pc:sldMk cId="3194071944" sldId="2147474063"/>
        </pc:sldMkLst>
      </pc:sldChg>
    </pc:docChg>
  </pc:docChgLst>
  <pc:docChgLst>
    <pc:chgData name="Tường SKHĐT" userId="ab9568c39a88b08a" providerId="LiveId" clId="{D4690D9E-5992-44E6-B34C-AC8170A7442D}"/>
    <pc:docChg chg="undo custSel addSld delSld modSld">
      <pc:chgData name="Tường SKHĐT" userId="ab9568c39a88b08a" providerId="LiveId" clId="{D4690D9E-5992-44E6-B34C-AC8170A7442D}" dt="2024-04-01T01:27:26.061" v="808" actId="20577"/>
      <pc:docMkLst>
        <pc:docMk/>
      </pc:docMkLst>
      <pc:sldChg chg="delSp modSp mod">
        <pc:chgData name="Tường SKHĐT" userId="ab9568c39a88b08a" providerId="LiveId" clId="{D4690D9E-5992-44E6-B34C-AC8170A7442D}" dt="2024-03-31T09:56:45.223" v="5" actId="14100"/>
        <pc:sldMkLst>
          <pc:docMk/>
          <pc:sldMk cId="1957643202" sldId="2147473838"/>
        </pc:sldMkLst>
        <pc:graphicFrameChg chg="mod modGraphic">
          <ac:chgData name="Tường SKHĐT" userId="ab9568c39a88b08a" providerId="LiveId" clId="{D4690D9E-5992-44E6-B34C-AC8170A7442D}" dt="2024-03-31T09:56:45.223" v="5" actId="14100"/>
          <ac:graphicFrameMkLst>
            <pc:docMk/>
            <pc:sldMk cId="1957643202" sldId="2147473838"/>
            <ac:graphicFrameMk id="2" creationId="{64F99052-5F91-8A66-1BD1-BD94E19348F6}"/>
          </ac:graphicFrameMkLst>
        </pc:graphicFrameChg>
        <pc:graphicFrameChg chg="del">
          <ac:chgData name="Tường SKHĐT" userId="ab9568c39a88b08a" providerId="LiveId" clId="{D4690D9E-5992-44E6-B34C-AC8170A7442D}" dt="2024-03-31T09:56:07.806" v="1" actId="21"/>
          <ac:graphicFrameMkLst>
            <pc:docMk/>
            <pc:sldMk cId="1957643202" sldId="2147473838"/>
            <ac:graphicFrameMk id="6" creationId="{CCDD8B8F-08C3-C8F6-E179-2C73A26D8631}"/>
          </ac:graphicFrameMkLst>
        </pc:graphicFrameChg>
      </pc:sldChg>
      <pc:sldChg chg="modSp mod">
        <pc:chgData name="Tường SKHĐT" userId="ab9568c39a88b08a" providerId="LiveId" clId="{D4690D9E-5992-44E6-B34C-AC8170A7442D}" dt="2024-03-31T09:59:46.915" v="93" actId="20577"/>
        <pc:sldMkLst>
          <pc:docMk/>
          <pc:sldMk cId="595962106" sldId="2147473854"/>
        </pc:sldMkLst>
        <pc:spChg chg="mod">
          <ac:chgData name="Tường SKHĐT" userId="ab9568c39a88b08a" providerId="LiveId" clId="{D4690D9E-5992-44E6-B34C-AC8170A7442D}" dt="2024-03-31T09:57:56.354" v="17" actId="20577"/>
          <ac:spMkLst>
            <pc:docMk/>
            <pc:sldMk cId="595962106" sldId="2147473854"/>
            <ac:spMk id="3" creationId="{A0D5D58A-756E-802D-A09E-1BEA6D184E77}"/>
          </ac:spMkLst>
        </pc:spChg>
        <pc:spChg chg="mod">
          <ac:chgData name="Tường SKHĐT" userId="ab9568c39a88b08a" providerId="LiveId" clId="{D4690D9E-5992-44E6-B34C-AC8170A7442D}" dt="2024-03-31T09:59:46.915" v="93" actId="20577"/>
          <ac:spMkLst>
            <pc:docMk/>
            <pc:sldMk cId="595962106" sldId="2147473854"/>
            <ac:spMk id="6" creationId="{81B6DC98-C123-5771-E46D-17ED3EE03739}"/>
          </ac:spMkLst>
        </pc:spChg>
        <pc:spChg chg="mod">
          <ac:chgData name="Tường SKHĐT" userId="ab9568c39a88b08a" providerId="LiveId" clId="{D4690D9E-5992-44E6-B34C-AC8170A7442D}" dt="2024-03-31T09:59:06.865" v="69" actId="20577"/>
          <ac:spMkLst>
            <pc:docMk/>
            <pc:sldMk cId="595962106" sldId="2147473854"/>
            <ac:spMk id="16" creationId="{CD1FFBD1-4EFA-ED54-8F81-E3C9559069D4}"/>
          </ac:spMkLst>
        </pc:spChg>
        <pc:spChg chg="mod">
          <ac:chgData name="Tường SKHĐT" userId="ab9568c39a88b08a" providerId="LiveId" clId="{D4690D9E-5992-44E6-B34C-AC8170A7442D}" dt="2024-03-31T09:58:03.107" v="23" actId="20577"/>
          <ac:spMkLst>
            <pc:docMk/>
            <pc:sldMk cId="595962106" sldId="2147473854"/>
            <ac:spMk id="17" creationId="{227F0722-3FD1-20AC-1889-4BEC4E408B20}"/>
          </ac:spMkLst>
        </pc:spChg>
        <pc:spChg chg="mod">
          <ac:chgData name="Tường SKHĐT" userId="ab9568c39a88b08a" providerId="LiveId" clId="{D4690D9E-5992-44E6-B34C-AC8170A7442D}" dt="2024-03-31T09:58:33.835" v="43" actId="20577"/>
          <ac:spMkLst>
            <pc:docMk/>
            <pc:sldMk cId="595962106" sldId="2147473854"/>
            <ac:spMk id="18" creationId="{34F63EF8-BB71-3877-EDA9-5BA9EE3FB077}"/>
          </ac:spMkLst>
        </pc:spChg>
        <pc:spChg chg="mod">
          <ac:chgData name="Tường SKHĐT" userId="ab9568c39a88b08a" providerId="LiveId" clId="{D4690D9E-5992-44E6-B34C-AC8170A7442D}" dt="2024-03-31T09:58:58.423" v="63" actId="20577"/>
          <ac:spMkLst>
            <pc:docMk/>
            <pc:sldMk cId="595962106" sldId="2147473854"/>
            <ac:spMk id="19" creationId="{7E1B28B2-E2F7-8C5A-E350-C981F667F0AE}"/>
          </ac:spMkLst>
        </pc:spChg>
        <pc:spChg chg="mod">
          <ac:chgData name="Tường SKHĐT" userId="ab9568c39a88b08a" providerId="LiveId" clId="{D4690D9E-5992-44E6-B34C-AC8170A7442D}" dt="2024-03-31T09:59:11.154" v="75" actId="20577"/>
          <ac:spMkLst>
            <pc:docMk/>
            <pc:sldMk cId="595962106" sldId="2147473854"/>
            <ac:spMk id="20" creationId="{3E0C8D21-0D0F-9FC1-9373-B4FE0AFFD371}"/>
          </ac:spMkLst>
        </pc:spChg>
        <pc:spChg chg="mod">
          <ac:chgData name="Tường SKHĐT" userId="ab9568c39a88b08a" providerId="LiveId" clId="{D4690D9E-5992-44E6-B34C-AC8170A7442D}" dt="2024-03-31T09:58:22.818" v="41" actId="20577"/>
          <ac:spMkLst>
            <pc:docMk/>
            <pc:sldMk cId="595962106" sldId="2147473854"/>
            <ac:spMk id="720" creationId="{00000000-0000-0000-0000-000000000000}"/>
          </ac:spMkLst>
        </pc:spChg>
        <pc:spChg chg="mod">
          <ac:chgData name="Tường SKHĐT" userId="ab9568c39a88b08a" providerId="LiveId" clId="{D4690D9E-5992-44E6-B34C-AC8170A7442D}" dt="2024-03-31T09:58:52.225" v="57" actId="20577"/>
          <ac:spMkLst>
            <pc:docMk/>
            <pc:sldMk cId="595962106" sldId="2147473854"/>
            <ac:spMk id="726" creationId="{00000000-0000-0000-0000-000000000000}"/>
          </ac:spMkLst>
        </pc:spChg>
      </pc:sldChg>
      <pc:sldChg chg="add">
        <pc:chgData name="Tường SKHĐT" userId="ab9568c39a88b08a" providerId="LiveId" clId="{D4690D9E-5992-44E6-B34C-AC8170A7442D}" dt="2024-04-01T01:23:12.619" v="415"/>
        <pc:sldMkLst>
          <pc:docMk/>
          <pc:sldMk cId="1368355341" sldId="2147473873"/>
        </pc:sldMkLst>
      </pc:sldChg>
      <pc:sldChg chg="add del">
        <pc:chgData name="Tường SKHĐT" userId="ab9568c39a88b08a" providerId="LiveId" clId="{D4690D9E-5992-44E6-B34C-AC8170A7442D}" dt="2024-04-01T01:23:26.819" v="416" actId="2696"/>
        <pc:sldMkLst>
          <pc:docMk/>
          <pc:sldMk cId="1226671799" sldId="2147473881"/>
        </pc:sldMkLst>
      </pc:sldChg>
      <pc:sldChg chg="delSp modSp add mod">
        <pc:chgData name="Tường SKHĐT" userId="ab9568c39a88b08a" providerId="LiveId" clId="{D4690D9E-5992-44E6-B34C-AC8170A7442D}" dt="2024-03-31T10:09:27.621" v="123" actId="20577"/>
        <pc:sldMkLst>
          <pc:docMk/>
          <pc:sldMk cId="3467510938" sldId="2147474066"/>
        </pc:sldMkLst>
        <pc:graphicFrameChg chg="mod modGraphic">
          <ac:chgData name="Tường SKHĐT" userId="ab9568c39a88b08a" providerId="LiveId" clId="{D4690D9E-5992-44E6-B34C-AC8170A7442D}" dt="2024-03-31T10:09:27.621" v="123" actId="20577"/>
          <ac:graphicFrameMkLst>
            <pc:docMk/>
            <pc:sldMk cId="3467510938" sldId="2147474066"/>
            <ac:graphicFrameMk id="2" creationId="{196BD70E-2341-39C1-9025-A4EB8A2618A9}"/>
          </ac:graphicFrameMkLst>
        </pc:graphicFrameChg>
        <pc:graphicFrameChg chg="del">
          <ac:chgData name="Tường SKHĐT" userId="ab9568c39a88b08a" providerId="LiveId" clId="{D4690D9E-5992-44E6-B34C-AC8170A7442D}" dt="2024-03-31T10:07:14.362" v="96" actId="21"/>
          <ac:graphicFrameMkLst>
            <pc:docMk/>
            <pc:sldMk cId="3467510938" sldId="2147474066"/>
            <ac:graphicFrameMk id="5" creationId="{CF9794CD-DB73-5199-AFDE-97EA87EF5C6E}"/>
          </ac:graphicFrameMkLst>
        </pc:graphicFrameChg>
      </pc:sldChg>
      <pc:sldChg chg="addSp delSp modSp mod">
        <pc:chgData name="Tường SKHĐT" userId="ab9568c39a88b08a" providerId="LiveId" clId="{D4690D9E-5992-44E6-B34C-AC8170A7442D}" dt="2024-03-31T10:23:30.438" v="207" actId="207"/>
        <pc:sldMkLst>
          <pc:docMk/>
          <pc:sldMk cId="1429449759" sldId="2147474098"/>
        </pc:sldMkLst>
        <pc:spChg chg="add del mod">
          <ac:chgData name="Tường SKHĐT" userId="ab9568c39a88b08a" providerId="LiveId" clId="{D4690D9E-5992-44E6-B34C-AC8170A7442D}" dt="2024-03-31T10:20:03.549" v="181" actId="20577"/>
          <ac:spMkLst>
            <pc:docMk/>
            <pc:sldMk cId="1429449759" sldId="2147474098"/>
            <ac:spMk id="2" creationId="{80B010A5-BE7C-125F-5306-6787FBC54788}"/>
          </ac:spMkLst>
        </pc:spChg>
        <pc:graphicFrameChg chg="add mod">
          <ac:chgData name="Tường SKHĐT" userId="ab9568c39a88b08a" providerId="LiveId" clId="{D4690D9E-5992-44E6-B34C-AC8170A7442D}" dt="2024-03-31T10:23:30.438" v="207" actId="207"/>
          <ac:graphicFrameMkLst>
            <pc:docMk/>
            <pc:sldMk cId="1429449759" sldId="2147474098"/>
            <ac:graphicFrameMk id="3" creationId="{AC50B9E8-9F8A-748E-E089-8C267AD34C30}"/>
          </ac:graphicFrameMkLst>
        </pc:graphicFrameChg>
      </pc:sldChg>
      <pc:sldChg chg="modSp mod">
        <pc:chgData name="Tường SKHĐT" userId="ab9568c39a88b08a" providerId="LiveId" clId="{D4690D9E-5992-44E6-B34C-AC8170A7442D}" dt="2024-04-01T00:34:32.126" v="299" actId="20577"/>
        <pc:sldMkLst>
          <pc:docMk/>
          <pc:sldMk cId="1148494934" sldId="2147476289"/>
        </pc:sldMkLst>
        <pc:graphicFrameChg chg="modGraphic">
          <ac:chgData name="Tường SKHĐT" userId="ab9568c39a88b08a" providerId="LiveId" clId="{D4690D9E-5992-44E6-B34C-AC8170A7442D}" dt="2024-04-01T00:34:32.126" v="299" actId="20577"/>
          <ac:graphicFrameMkLst>
            <pc:docMk/>
            <pc:sldMk cId="1148494934" sldId="2147476289"/>
            <ac:graphicFrameMk id="3" creationId="{0FE630EF-2124-908B-A896-73EAA40057FC}"/>
          </ac:graphicFrameMkLst>
        </pc:graphicFrameChg>
      </pc:sldChg>
      <pc:sldChg chg="delSp modSp mod">
        <pc:chgData name="Tường SKHĐT" userId="ab9568c39a88b08a" providerId="LiveId" clId="{D4690D9E-5992-44E6-B34C-AC8170A7442D}" dt="2024-04-01T00:22:54.346" v="220" actId="1076"/>
        <pc:sldMkLst>
          <pc:docMk/>
          <pc:sldMk cId="3750809582" sldId="2147476292"/>
        </pc:sldMkLst>
        <pc:graphicFrameChg chg="mod modGraphic">
          <ac:chgData name="Tường SKHĐT" userId="ab9568c39a88b08a" providerId="LiveId" clId="{D4690D9E-5992-44E6-B34C-AC8170A7442D}" dt="2024-04-01T00:22:54.346" v="220" actId="1076"/>
          <ac:graphicFrameMkLst>
            <pc:docMk/>
            <pc:sldMk cId="3750809582" sldId="2147476292"/>
            <ac:graphicFrameMk id="2" creationId="{05429186-86FE-626E-F0AB-3A5E17F88997}"/>
          </ac:graphicFrameMkLst>
        </pc:graphicFrameChg>
        <pc:graphicFrameChg chg="del">
          <ac:chgData name="Tường SKHĐT" userId="ab9568c39a88b08a" providerId="LiveId" clId="{D4690D9E-5992-44E6-B34C-AC8170A7442D}" dt="2024-04-01T00:22:36.803" v="215" actId="21"/>
          <ac:graphicFrameMkLst>
            <pc:docMk/>
            <pc:sldMk cId="3750809582" sldId="2147476292"/>
            <ac:graphicFrameMk id="3" creationId="{80665B8A-0267-0919-022E-9D36731FF9ED}"/>
          </ac:graphicFrameMkLst>
        </pc:graphicFrameChg>
      </pc:sldChg>
      <pc:sldChg chg="delSp modSp mod">
        <pc:chgData name="Tường SKHĐT" userId="ab9568c39a88b08a" providerId="LiveId" clId="{D4690D9E-5992-44E6-B34C-AC8170A7442D}" dt="2024-04-01T00:31:55.415" v="231" actId="1076"/>
        <pc:sldMkLst>
          <pc:docMk/>
          <pc:sldMk cId="1622498757" sldId="2147476293"/>
        </pc:sldMkLst>
        <pc:graphicFrameChg chg="del">
          <ac:chgData name="Tường SKHĐT" userId="ab9568c39a88b08a" providerId="LiveId" clId="{D4690D9E-5992-44E6-B34C-AC8170A7442D}" dt="2024-04-01T00:31:33.635" v="225" actId="21"/>
          <ac:graphicFrameMkLst>
            <pc:docMk/>
            <pc:sldMk cId="1622498757" sldId="2147476293"/>
            <ac:graphicFrameMk id="2" creationId="{7B8F6A0F-E0D7-0E63-8702-B949B4C4C4E6}"/>
          </ac:graphicFrameMkLst>
        </pc:graphicFrameChg>
        <pc:graphicFrameChg chg="mod modGraphic">
          <ac:chgData name="Tường SKHĐT" userId="ab9568c39a88b08a" providerId="LiveId" clId="{D4690D9E-5992-44E6-B34C-AC8170A7442D}" dt="2024-04-01T00:31:55.415" v="231" actId="1076"/>
          <ac:graphicFrameMkLst>
            <pc:docMk/>
            <pc:sldMk cId="1622498757" sldId="2147476293"/>
            <ac:graphicFrameMk id="3" creationId="{C8786262-3E98-6665-F9DB-3C2B4035277F}"/>
          </ac:graphicFrameMkLst>
        </pc:graphicFrameChg>
      </pc:sldChg>
      <pc:sldChg chg="delSp modSp mod">
        <pc:chgData name="Tường SKHĐT" userId="ab9568c39a88b08a" providerId="LiveId" clId="{D4690D9E-5992-44E6-B34C-AC8170A7442D}" dt="2024-04-01T01:19:29.931" v="414" actId="207"/>
        <pc:sldMkLst>
          <pc:docMk/>
          <pc:sldMk cId="2878178469" sldId="2147476294"/>
        </pc:sldMkLst>
        <pc:graphicFrameChg chg="mod modGraphic">
          <ac:chgData name="Tường SKHĐT" userId="ab9568c39a88b08a" providerId="LiveId" clId="{D4690D9E-5992-44E6-B34C-AC8170A7442D}" dt="2024-04-01T01:19:29.931" v="414" actId="207"/>
          <ac:graphicFrameMkLst>
            <pc:docMk/>
            <pc:sldMk cId="2878178469" sldId="2147476294"/>
            <ac:graphicFrameMk id="2" creationId="{8095223A-390D-26BF-D792-22AA3FE00931}"/>
          </ac:graphicFrameMkLst>
        </pc:graphicFrameChg>
        <pc:graphicFrameChg chg="del">
          <ac:chgData name="Tường SKHĐT" userId="ab9568c39a88b08a" providerId="LiveId" clId="{D4690D9E-5992-44E6-B34C-AC8170A7442D}" dt="2024-04-01T00:26:01.507" v="221" actId="21"/>
          <ac:graphicFrameMkLst>
            <pc:docMk/>
            <pc:sldMk cId="2878178469" sldId="2147476294"/>
            <ac:graphicFrameMk id="3" creationId="{296446DE-DCBA-6CF7-64A6-62E309C494E7}"/>
          </ac:graphicFrameMkLst>
        </pc:graphicFrameChg>
      </pc:sldChg>
      <pc:sldChg chg="delSp modSp mod">
        <pc:chgData name="Tường SKHĐT" userId="ab9568c39a88b08a" providerId="LiveId" clId="{D4690D9E-5992-44E6-B34C-AC8170A7442D}" dt="2024-04-01T00:17:55.121" v="214" actId="403"/>
        <pc:sldMkLst>
          <pc:docMk/>
          <pc:sldMk cId="3597625721" sldId="2147476295"/>
        </pc:sldMkLst>
        <pc:graphicFrameChg chg="del">
          <ac:chgData name="Tường SKHĐT" userId="ab9568c39a88b08a" providerId="LiveId" clId="{D4690D9E-5992-44E6-B34C-AC8170A7442D}" dt="2024-04-01T00:17:24.162" v="209" actId="21"/>
          <ac:graphicFrameMkLst>
            <pc:docMk/>
            <pc:sldMk cId="3597625721" sldId="2147476295"/>
            <ac:graphicFrameMk id="2" creationId="{F933DAA9-3884-3DBC-F61D-9E8ACB6EF230}"/>
          </ac:graphicFrameMkLst>
        </pc:graphicFrameChg>
        <pc:graphicFrameChg chg="mod modGraphic">
          <ac:chgData name="Tường SKHĐT" userId="ab9568c39a88b08a" providerId="LiveId" clId="{D4690D9E-5992-44E6-B34C-AC8170A7442D}" dt="2024-04-01T00:17:55.121" v="214" actId="403"/>
          <ac:graphicFrameMkLst>
            <pc:docMk/>
            <pc:sldMk cId="3597625721" sldId="2147476295"/>
            <ac:graphicFrameMk id="3" creationId="{75D182DA-CBAC-F9D1-5FBA-6C341B5BD7E1}"/>
          </ac:graphicFrameMkLst>
        </pc:graphicFrameChg>
      </pc:sldChg>
      <pc:sldChg chg="delSp modSp mod">
        <pc:chgData name="Tường SKHĐT" userId="ab9568c39a88b08a" providerId="LiveId" clId="{D4690D9E-5992-44E6-B34C-AC8170A7442D}" dt="2024-04-01T00:39:06.195" v="311" actId="1076"/>
        <pc:sldMkLst>
          <pc:docMk/>
          <pc:sldMk cId="3503445169" sldId="2147476296"/>
        </pc:sldMkLst>
        <pc:graphicFrameChg chg="del">
          <ac:chgData name="Tường SKHĐT" userId="ab9568c39a88b08a" providerId="LiveId" clId="{D4690D9E-5992-44E6-B34C-AC8170A7442D}" dt="2024-04-01T00:37:58.107" v="301" actId="21"/>
          <ac:graphicFrameMkLst>
            <pc:docMk/>
            <pc:sldMk cId="3503445169" sldId="2147476296"/>
            <ac:graphicFrameMk id="2" creationId="{99206A6F-F506-43C7-D9D3-B5C7F7A99F69}"/>
          </ac:graphicFrameMkLst>
        </pc:graphicFrameChg>
        <pc:graphicFrameChg chg="modGraphic">
          <ac:chgData name="Tường SKHĐT" userId="ab9568c39a88b08a" providerId="LiveId" clId="{D4690D9E-5992-44E6-B34C-AC8170A7442D}" dt="2024-04-01T00:38:16.526" v="305" actId="403"/>
          <ac:graphicFrameMkLst>
            <pc:docMk/>
            <pc:sldMk cId="3503445169" sldId="2147476296"/>
            <ac:graphicFrameMk id="3" creationId="{F227F937-0445-A06E-FF93-208B55FF6B8E}"/>
          </ac:graphicFrameMkLst>
        </pc:graphicFrameChg>
        <pc:graphicFrameChg chg="mod modGraphic">
          <ac:chgData name="Tường SKHĐT" userId="ab9568c39a88b08a" providerId="LiveId" clId="{D4690D9E-5992-44E6-B34C-AC8170A7442D}" dt="2024-04-01T00:39:06.195" v="311" actId="1076"/>
          <ac:graphicFrameMkLst>
            <pc:docMk/>
            <pc:sldMk cId="3503445169" sldId="2147476296"/>
            <ac:graphicFrameMk id="4" creationId="{15B009A1-B5B8-A8CC-2F73-C0EE64A74A5B}"/>
          </ac:graphicFrameMkLst>
        </pc:graphicFrameChg>
      </pc:sldChg>
      <pc:sldChg chg="modSp mod">
        <pc:chgData name="Tường SKHĐT" userId="ab9568c39a88b08a" providerId="LiveId" clId="{D4690D9E-5992-44E6-B34C-AC8170A7442D}" dt="2024-04-01T00:40:02.913" v="337" actId="20577"/>
        <pc:sldMkLst>
          <pc:docMk/>
          <pc:sldMk cId="57984394" sldId="2147476297"/>
        </pc:sldMkLst>
        <pc:graphicFrameChg chg="modGraphic">
          <ac:chgData name="Tường SKHĐT" userId="ab9568c39a88b08a" providerId="LiveId" clId="{D4690D9E-5992-44E6-B34C-AC8170A7442D}" dt="2024-04-01T00:40:02.913" v="337" actId="20577"/>
          <ac:graphicFrameMkLst>
            <pc:docMk/>
            <pc:sldMk cId="57984394" sldId="2147476297"/>
            <ac:graphicFrameMk id="2" creationId="{2C1B8387-9EC7-A9F8-27A8-883765C3814E}"/>
          </ac:graphicFrameMkLst>
        </pc:graphicFrameChg>
      </pc:sldChg>
      <pc:sldChg chg="modSp mod">
        <pc:chgData name="Tường SKHĐT" userId="ab9568c39a88b08a" providerId="LiveId" clId="{D4690D9E-5992-44E6-B34C-AC8170A7442D}" dt="2024-04-01T00:40:25.045" v="361" actId="20577"/>
        <pc:sldMkLst>
          <pc:docMk/>
          <pc:sldMk cId="1396951847" sldId="2147476299"/>
        </pc:sldMkLst>
        <pc:graphicFrameChg chg="modGraphic">
          <ac:chgData name="Tường SKHĐT" userId="ab9568c39a88b08a" providerId="LiveId" clId="{D4690D9E-5992-44E6-B34C-AC8170A7442D}" dt="2024-04-01T00:40:25.045" v="361" actId="20577"/>
          <ac:graphicFrameMkLst>
            <pc:docMk/>
            <pc:sldMk cId="1396951847" sldId="2147476299"/>
            <ac:graphicFrameMk id="2" creationId="{F5CEF667-DBEF-17BB-F57B-D98006F9FA54}"/>
          </ac:graphicFrameMkLst>
        </pc:graphicFrameChg>
      </pc:sldChg>
      <pc:sldChg chg="modSp mod">
        <pc:chgData name="Tường SKHĐT" userId="ab9568c39a88b08a" providerId="LiveId" clId="{D4690D9E-5992-44E6-B34C-AC8170A7442D}" dt="2024-04-01T00:37:46.661" v="300" actId="6549"/>
        <pc:sldMkLst>
          <pc:docMk/>
          <pc:sldMk cId="2109460124" sldId="2147476300"/>
        </pc:sldMkLst>
        <pc:graphicFrameChg chg="modGraphic">
          <ac:chgData name="Tường SKHĐT" userId="ab9568c39a88b08a" providerId="LiveId" clId="{D4690D9E-5992-44E6-B34C-AC8170A7442D}" dt="2024-04-01T00:37:46.661" v="300" actId="6549"/>
          <ac:graphicFrameMkLst>
            <pc:docMk/>
            <pc:sldMk cId="2109460124" sldId="2147476300"/>
            <ac:graphicFrameMk id="2" creationId="{D33FB98A-FC48-4EDA-8098-E4E9C5504688}"/>
          </ac:graphicFrameMkLst>
        </pc:graphicFrameChg>
      </pc:sldChg>
      <pc:sldChg chg="modSp mod">
        <pc:chgData name="Tường SKHĐT" userId="ab9568c39a88b08a" providerId="LiveId" clId="{D4690D9E-5992-44E6-B34C-AC8170A7442D}" dt="2024-04-01T00:45:30.713" v="400" actId="14734"/>
        <pc:sldMkLst>
          <pc:docMk/>
          <pc:sldMk cId="167876669" sldId="2147476301"/>
        </pc:sldMkLst>
        <pc:graphicFrameChg chg="modGraphic">
          <ac:chgData name="Tường SKHĐT" userId="ab9568c39a88b08a" providerId="LiveId" clId="{D4690D9E-5992-44E6-B34C-AC8170A7442D}" dt="2024-04-01T00:45:30.713" v="400" actId="14734"/>
          <ac:graphicFrameMkLst>
            <pc:docMk/>
            <pc:sldMk cId="167876669" sldId="2147476301"/>
            <ac:graphicFrameMk id="3" creationId="{8E420746-9A5C-B59D-7FA5-2B3C0AAE539B}"/>
          </ac:graphicFrameMkLst>
        </pc:graphicFrameChg>
      </pc:sldChg>
      <pc:sldChg chg="modSp mod">
        <pc:chgData name="Tường SKHĐT" userId="ab9568c39a88b08a" providerId="LiveId" clId="{D4690D9E-5992-44E6-B34C-AC8170A7442D}" dt="2024-04-01T01:27:26.061" v="808" actId="20577"/>
        <pc:sldMkLst>
          <pc:docMk/>
          <pc:sldMk cId="3671866131" sldId="2147476307"/>
        </pc:sldMkLst>
        <pc:graphicFrameChg chg="modGraphic">
          <ac:chgData name="Tường SKHĐT" userId="ab9568c39a88b08a" providerId="LiveId" clId="{D4690D9E-5992-44E6-B34C-AC8170A7442D}" dt="2024-04-01T01:27:26.061" v="808" actId="20577"/>
          <ac:graphicFrameMkLst>
            <pc:docMk/>
            <pc:sldMk cId="3671866131" sldId="2147476307"/>
            <ac:graphicFrameMk id="7" creationId="{44DF5160-FAD9-6BB3-47D7-3D885B32156A}"/>
          </ac:graphicFrameMkLst>
        </pc:graphicFrameChg>
      </pc:sldChg>
      <pc:sldChg chg="add del">
        <pc:chgData name="Tường SKHĐT" userId="ab9568c39a88b08a" providerId="LiveId" clId="{D4690D9E-5992-44E6-B34C-AC8170A7442D}" dt="2024-03-31T10:23:34.718" v="208" actId="2696"/>
        <pc:sldMkLst>
          <pc:docMk/>
          <pc:sldMk cId="513888724" sldId="2147476310"/>
        </pc:sldMkLst>
      </pc:sldChg>
      <pc:sldChg chg="add del">
        <pc:chgData name="Tường SKHĐT" userId="ab9568c39a88b08a" providerId="LiveId" clId="{D4690D9E-5992-44E6-B34C-AC8170A7442D}" dt="2024-03-31T10:09:51.999" v="124" actId="2696"/>
        <pc:sldMkLst>
          <pc:docMk/>
          <pc:sldMk cId="694571059" sldId="2147476310"/>
        </pc:sldMkLst>
      </pc:sldChg>
      <pc:sldChg chg="modSp add mod">
        <pc:chgData name="Tường SKHĐT" userId="ab9568c39a88b08a" providerId="LiveId" clId="{D4690D9E-5992-44E6-B34C-AC8170A7442D}" dt="2024-04-01T01:26:32.662" v="785" actId="20577"/>
        <pc:sldMkLst>
          <pc:docMk/>
          <pc:sldMk cId="2459833446" sldId="2147476310"/>
        </pc:sldMkLst>
        <pc:spChg chg="mod">
          <ac:chgData name="Tường SKHĐT" userId="ab9568c39a88b08a" providerId="LiveId" clId="{D4690D9E-5992-44E6-B34C-AC8170A7442D}" dt="2024-04-01T01:23:36.197" v="418" actId="20577"/>
          <ac:spMkLst>
            <pc:docMk/>
            <pc:sldMk cId="2459833446" sldId="2147476310"/>
            <ac:spMk id="3" creationId="{D875D046-35CB-C865-3C40-EAC02E2DBB59}"/>
          </ac:spMkLst>
        </pc:spChg>
        <pc:spChg chg="mod">
          <ac:chgData name="Tường SKHĐT" userId="ab9568c39a88b08a" providerId="LiveId" clId="{D4690D9E-5992-44E6-B34C-AC8170A7442D}" dt="2024-04-01T01:26:32.662" v="785" actId="20577"/>
          <ac:spMkLst>
            <pc:docMk/>
            <pc:sldMk cId="2459833446" sldId="2147476310"/>
            <ac:spMk id="4" creationId="{54F3AFA7-47FC-2236-348A-85975EBF831A}"/>
          </ac:spMkLst>
        </pc:spChg>
      </pc:sldChg>
      <pc:sldChg chg="add del">
        <pc:chgData name="Tường SKHĐT" userId="ab9568c39a88b08a" providerId="LiveId" clId="{D4690D9E-5992-44E6-B34C-AC8170A7442D}" dt="2024-03-31T10:20:44.161" v="186" actId="2696"/>
        <pc:sldMkLst>
          <pc:docMk/>
          <pc:sldMk cId="2830039596" sldId="2147476310"/>
        </pc:sldMkLst>
      </pc:sldChg>
      <pc:sldChg chg="add del">
        <pc:chgData name="Tường SKHĐT" userId="ab9568c39a88b08a" providerId="LiveId" clId="{D4690D9E-5992-44E6-B34C-AC8170A7442D}" dt="2024-03-31T09:56:31.988" v="2" actId="2696"/>
        <pc:sldMkLst>
          <pc:docMk/>
          <pc:sldMk cId="2894211209" sldId="2147476310"/>
        </pc:sldMkLst>
      </pc:sldChg>
      <pc:sldChg chg="delSp modSp add del mod">
        <pc:chgData name="Tường SKHĐT" userId="ab9568c39a88b08a" providerId="LiveId" clId="{D4690D9E-5992-44E6-B34C-AC8170A7442D}" dt="2024-03-31T10:20:12.751" v="182" actId="2696"/>
        <pc:sldMkLst>
          <pc:docMk/>
          <pc:sldMk cId="1982687147" sldId="2147476311"/>
        </pc:sldMkLst>
        <pc:spChg chg="del">
          <ac:chgData name="Tường SKHĐT" userId="ab9568c39a88b08a" providerId="LiveId" clId="{D4690D9E-5992-44E6-B34C-AC8170A7442D}" dt="2024-03-31T10:15:32.397" v="139" actId="21"/>
          <ac:spMkLst>
            <pc:docMk/>
            <pc:sldMk cId="1982687147" sldId="2147476311"/>
            <ac:spMk id="5" creationId="{2D7B1C94-3144-9F41-1D7D-28462A49E0A1}"/>
          </ac:spMkLst>
        </pc:spChg>
        <pc:graphicFrameChg chg="mod">
          <ac:chgData name="Tường SKHĐT" userId="ab9568c39a88b08a" providerId="LiveId" clId="{D4690D9E-5992-44E6-B34C-AC8170A7442D}" dt="2024-03-31T10:18:22.162" v="161" actId="207"/>
          <ac:graphicFrameMkLst>
            <pc:docMk/>
            <pc:sldMk cId="1982687147" sldId="2147476311"/>
            <ac:graphicFrameMk id="4" creationId="{05525E3A-345C-05CF-789A-93E9F1CA2ECD}"/>
          </ac:graphicFrameMkLst>
        </pc:graphicFrameChg>
      </pc:sldChg>
    </pc:docChg>
  </pc:docChgLst>
  <pc:docChgLst>
    <pc:chgData name="Bình Nguyễn Thị" userId="cc7b680b2034ed09" providerId="LiveId" clId="{ABDF901A-CE72-40B0-803B-DF88EF5D4608}"/>
    <pc:docChg chg="addSld delSld modSld">
      <pc:chgData name="Bình Nguyễn Thị" userId="cc7b680b2034ed09" providerId="LiveId" clId="{ABDF901A-CE72-40B0-803B-DF88EF5D4608}" dt="2023-10-04T10:17:33.438" v="11"/>
      <pc:docMkLst>
        <pc:docMk/>
      </pc:docMkLst>
      <pc:sldChg chg="add del">
        <pc:chgData name="Bình Nguyễn Thị" userId="cc7b680b2034ed09" providerId="LiveId" clId="{ABDF901A-CE72-40B0-803B-DF88EF5D4608}" dt="2023-10-04T10:17:33.438" v="11"/>
        <pc:sldMkLst>
          <pc:docMk/>
          <pc:sldMk cId="631326199" sldId="2147474008"/>
        </pc:sldMkLst>
      </pc:sldChg>
      <pc:sldChg chg="add del">
        <pc:chgData name="Bình Nguyễn Thị" userId="cc7b680b2034ed09" providerId="LiveId" clId="{ABDF901A-CE72-40B0-803B-DF88EF5D4608}" dt="2023-10-04T10:17:33.438" v="11"/>
        <pc:sldMkLst>
          <pc:docMk/>
          <pc:sldMk cId="809848321" sldId="2147474009"/>
        </pc:sldMkLst>
      </pc:sldChg>
      <pc:sldChg chg="add del">
        <pc:chgData name="Bình Nguyễn Thị" userId="cc7b680b2034ed09" providerId="LiveId" clId="{ABDF901A-CE72-40B0-803B-DF88EF5D4608}" dt="2023-10-04T10:17:33.438" v="11"/>
        <pc:sldMkLst>
          <pc:docMk/>
          <pc:sldMk cId="2314888558" sldId="2147474010"/>
        </pc:sldMkLst>
      </pc:sldChg>
      <pc:sldChg chg="add del">
        <pc:chgData name="Bình Nguyễn Thị" userId="cc7b680b2034ed09" providerId="LiveId" clId="{ABDF901A-CE72-40B0-803B-DF88EF5D4608}" dt="2023-10-04T10:17:33.438" v="11"/>
        <pc:sldMkLst>
          <pc:docMk/>
          <pc:sldMk cId="3985085241" sldId="2147474014"/>
        </pc:sldMkLst>
      </pc:sldChg>
      <pc:sldChg chg="add del">
        <pc:chgData name="Bình Nguyễn Thị" userId="cc7b680b2034ed09" providerId="LiveId" clId="{ABDF901A-CE72-40B0-803B-DF88EF5D4608}" dt="2023-10-04T10:17:33.438" v="11"/>
        <pc:sldMkLst>
          <pc:docMk/>
          <pc:sldMk cId="1637764344" sldId="2147474015"/>
        </pc:sldMkLst>
      </pc:sldChg>
      <pc:sldChg chg="add del">
        <pc:chgData name="Bình Nguyễn Thị" userId="cc7b680b2034ed09" providerId="LiveId" clId="{ABDF901A-CE72-40B0-803B-DF88EF5D4608}" dt="2023-10-04T10:17:33.438" v="11"/>
        <pc:sldMkLst>
          <pc:docMk/>
          <pc:sldMk cId="978073308" sldId="2147474016"/>
        </pc:sldMkLst>
      </pc:sldChg>
      <pc:sldChg chg="add del">
        <pc:chgData name="Bình Nguyễn Thị" userId="cc7b680b2034ed09" providerId="LiveId" clId="{ABDF901A-CE72-40B0-803B-DF88EF5D4608}" dt="2023-10-04T10:17:33.438" v="11"/>
        <pc:sldMkLst>
          <pc:docMk/>
          <pc:sldMk cId="1403772318" sldId="2147474017"/>
        </pc:sldMkLst>
      </pc:sldChg>
      <pc:sldChg chg="add del">
        <pc:chgData name="Bình Nguyễn Thị" userId="cc7b680b2034ed09" providerId="LiveId" clId="{ABDF901A-CE72-40B0-803B-DF88EF5D4608}" dt="2023-10-04T10:17:33.438" v="11"/>
        <pc:sldMkLst>
          <pc:docMk/>
          <pc:sldMk cId="2921933943" sldId="2147474019"/>
        </pc:sldMkLst>
      </pc:sldChg>
      <pc:sldChg chg="add del">
        <pc:chgData name="Bình Nguyễn Thị" userId="cc7b680b2034ed09" providerId="LiveId" clId="{ABDF901A-CE72-40B0-803B-DF88EF5D4608}" dt="2023-10-04T10:17:33.438" v="11"/>
        <pc:sldMkLst>
          <pc:docMk/>
          <pc:sldMk cId="4103961278" sldId="2147474020"/>
        </pc:sldMkLst>
      </pc:sldChg>
      <pc:sldChg chg="add del">
        <pc:chgData name="Bình Nguyễn Thị" userId="cc7b680b2034ed09" providerId="LiveId" clId="{ABDF901A-CE72-40B0-803B-DF88EF5D4608}" dt="2023-10-04T10:17:33.438" v="11"/>
        <pc:sldMkLst>
          <pc:docMk/>
          <pc:sldMk cId="4091248525" sldId="2147474021"/>
        </pc:sldMkLst>
      </pc:sldChg>
      <pc:sldChg chg="add del">
        <pc:chgData name="Bình Nguyễn Thị" userId="cc7b680b2034ed09" providerId="LiveId" clId="{ABDF901A-CE72-40B0-803B-DF88EF5D4608}" dt="2023-10-04T10:17:33.438" v="11"/>
        <pc:sldMkLst>
          <pc:docMk/>
          <pc:sldMk cId="2209272035" sldId="2147474024"/>
        </pc:sldMkLst>
      </pc:sldChg>
    </pc:docChg>
  </pc:docChgLst>
  <pc:docChgLst>
    <pc:chgData name="Bình Nguyễn Thị" userId="cc7b680b2034ed09" providerId="LiveId" clId="{C455A3D8-9C9A-4C4D-9F17-D0D985A1745A}"/>
    <pc:docChg chg="undo redo custSel addSld modSld">
      <pc:chgData name="Bình Nguyễn Thị" userId="cc7b680b2034ed09" providerId="LiveId" clId="{C455A3D8-9C9A-4C4D-9F17-D0D985A1745A}" dt="2024-04-01T10:14:19.850" v="896" actId="20577"/>
      <pc:docMkLst>
        <pc:docMk/>
      </pc:docMkLst>
      <pc:sldChg chg="modSp mod">
        <pc:chgData name="Bình Nguyễn Thị" userId="cc7b680b2034ed09" providerId="LiveId" clId="{C455A3D8-9C9A-4C4D-9F17-D0D985A1745A}" dt="2024-04-01T10:07:25.016" v="801" actId="6549"/>
        <pc:sldMkLst>
          <pc:docMk/>
          <pc:sldMk cId="2537962088" sldId="2147476269"/>
        </pc:sldMkLst>
        <pc:spChg chg="mod">
          <ac:chgData name="Bình Nguyễn Thị" userId="cc7b680b2034ed09" providerId="LiveId" clId="{C455A3D8-9C9A-4C4D-9F17-D0D985A1745A}" dt="2024-04-01T10:07:25.016" v="801" actId="6549"/>
          <ac:spMkLst>
            <pc:docMk/>
            <pc:sldMk cId="2537962088" sldId="2147476269"/>
            <ac:spMk id="3" creationId="{B0E1E633-D255-1218-5C50-869F2AB0F13A}"/>
          </ac:spMkLst>
        </pc:spChg>
      </pc:sldChg>
      <pc:sldChg chg="delSp modSp mod">
        <pc:chgData name="Bình Nguyễn Thị" userId="cc7b680b2034ed09" providerId="LiveId" clId="{C455A3D8-9C9A-4C4D-9F17-D0D985A1745A}" dt="2024-04-01T10:14:19.850" v="896" actId="20577"/>
        <pc:sldMkLst>
          <pc:docMk/>
          <pc:sldMk cId="162674851" sldId="2147476278"/>
        </pc:sldMkLst>
        <pc:spChg chg="mod">
          <ac:chgData name="Bình Nguyễn Thị" userId="cc7b680b2034ed09" providerId="LiveId" clId="{C455A3D8-9C9A-4C4D-9F17-D0D985A1745A}" dt="2024-04-01T09:58:20.128" v="442" actId="21"/>
          <ac:spMkLst>
            <pc:docMk/>
            <pc:sldMk cId="162674851" sldId="2147476278"/>
            <ac:spMk id="2" creationId="{C60EA60A-E5E9-586A-FB97-62A6F5D9D57F}"/>
          </ac:spMkLst>
        </pc:spChg>
        <pc:spChg chg="del">
          <ac:chgData name="Bình Nguyễn Thị" userId="cc7b680b2034ed09" providerId="LiveId" clId="{C455A3D8-9C9A-4C4D-9F17-D0D985A1745A}" dt="2024-04-01T09:58:26.008" v="443" actId="478"/>
          <ac:spMkLst>
            <pc:docMk/>
            <pc:sldMk cId="162674851" sldId="2147476278"/>
            <ac:spMk id="4" creationId="{F71328DA-6D2C-25F7-EF0B-3AD39C475B54}"/>
          </ac:spMkLst>
        </pc:spChg>
        <pc:graphicFrameChg chg="mod modGraphic">
          <ac:chgData name="Bình Nguyễn Thị" userId="cc7b680b2034ed09" providerId="LiveId" clId="{C455A3D8-9C9A-4C4D-9F17-D0D985A1745A}" dt="2024-04-01T10:14:19.850" v="896" actId="20577"/>
          <ac:graphicFrameMkLst>
            <pc:docMk/>
            <pc:sldMk cId="162674851" sldId="2147476278"/>
            <ac:graphicFrameMk id="8" creationId="{69A7C575-4F00-D3AD-D151-3D42AE08A794}"/>
          </ac:graphicFrameMkLst>
        </pc:graphicFrameChg>
      </pc:sldChg>
      <pc:sldChg chg="modSp mod">
        <pc:chgData name="Bình Nguyễn Thị" userId="cc7b680b2034ed09" providerId="LiveId" clId="{C455A3D8-9C9A-4C4D-9F17-D0D985A1745A}" dt="2024-04-01T10:06:44.501" v="793" actId="20577"/>
        <pc:sldMkLst>
          <pc:docMk/>
          <pc:sldMk cId="2059360754" sldId="2147476284"/>
        </pc:sldMkLst>
        <pc:graphicFrameChg chg="mod modGraphic">
          <ac:chgData name="Bình Nguyễn Thị" userId="cc7b680b2034ed09" providerId="LiveId" clId="{C455A3D8-9C9A-4C4D-9F17-D0D985A1745A}" dt="2024-04-01T10:06:44.501" v="793" actId="20577"/>
          <ac:graphicFrameMkLst>
            <pc:docMk/>
            <pc:sldMk cId="2059360754" sldId="2147476284"/>
            <ac:graphicFrameMk id="2" creationId="{207C86B0-DBF4-FD20-221B-BD96FD50EA79}"/>
          </ac:graphicFrameMkLst>
        </pc:graphicFrameChg>
      </pc:sldChg>
      <pc:sldChg chg="add">
        <pc:chgData name="Bình Nguyễn Thị" userId="cc7b680b2034ed09" providerId="LiveId" clId="{C455A3D8-9C9A-4C4D-9F17-D0D985A1745A}" dt="2024-04-01T09:56:40.022" v="441"/>
        <pc:sldMkLst>
          <pc:docMk/>
          <pc:sldMk cId="1140677742" sldId="2147476315"/>
        </pc:sldMkLst>
      </pc:sldChg>
    </pc:docChg>
  </pc:docChgLst>
  <pc:docChgLst>
    <pc:chgData name="Tường SKHĐT" userId="ab9568c39a88b08a" providerId="LiveId" clId="{051FFC04-EA99-4DC3-AA39-F06340E5838A}"/>
    <pc:docChg chg="addSld modSld">
      <pc:chgData name="Tường SKHĐT" userId="ab9568c39a88b08a" providerId="LiveId" clId="{051FFC04-EA99-4DC3-AA39-F06340E5838A}" dt="2024-03-29T02:09:11.268" v="124" actId="20577"/>
      <pc:docMkLst>
        <pc:docMk/>
      </pc:docMkLst>
      <pc:sldChg chg="modSp mod">
        <pc:chgData name="Tường SKHĐT" userId="ab9568c39a88b08a" providerId="LiveId" clId="{051FFC04-EA99-4DC3-AA39-F06340E5838A}" dt="2024-03-29T02:09:11.268" v="124" actId="20577"/>
        <pc:sldMkLst>
          <pc:docMk/>
          <pc:sldMk cId="3414104749" sldId="2147474092"/>
        </pc:sldMkLst>
        <pc:spChg chg="mod">
          <ac:chgData name="Tường SKHĐT" userId="ab9568c39a88b08a" providerId="LiveId" clId="{051FFC04-EA99-4DC3-AA39-F06340E5838A}" dt="2024-03-29T02:09:11.268" v="124" actId="20577"/>
          <ac:spMkLst>
            <pc:docMk/>
            <pc:sldMk cId="3414104749" sldId="2147474092"/>
            <ac:spMk id="40963" creationId="{A7AC515C-C3EC-B8A0-D33F-FD85E6854517}"/>
          </ac:spMkLst>
        </pc:spChg>
      </pc:sldChg>
      <pc:sldChg chg="add">
        <pc:chgData name="Tường SKHĐT" userId="ab9568c39a88b08a" providerId="LiveId" clId="{051FFC04-EA99-4DC3-AA39-F06340E5838A}" dt="2024-03-29T02:08:13.860" v="0" actId="2890"/>
        <pc:sldMkLst>
          <pc:docMk/>
          <pc:sldMk cId="403413558" sldId="2147476305"/>
        </pc:sldMkLst>
      </pc:sldChg>
    </pc:docChg>
  </pc:docChgLst>
  <pc:docChgLst>
    <pc:chgData name="Tường SKHĐT" userId="ab9568c39a88b08a" providerId="LiveId" clId="{6B6D0014-E7B5-449D-B56A-2B51C7353E4D}"/>
    <pc:docChg chg="undo custSel addSld delSld modSld">
      <pc:chgData name="Tường SKHĐT" userId="ab9568c39a88b08a" providerId="LiveId" clId="{6B6D0014-E7B5-449D-B56A-2B51C7353E4D}" dt="2024-04-01T09:10:47.315" v="478" actId="20577"/>
      <pc:docMkLst>
        <pc:docMk/>
      </pc:docMkLst>
      <pc:sldChg chg="modSp mod">
        <pc:chgData name="Tường SKHĐT" userId="ab9568c39a88b08a" providerId="LiveId" clId="{6B6D0014-E7B5-449D-B56A-2B51C7353E4D}" dt="2024-04-01T07:27:49.440" v="73" actId="20577"/>
        <pc:sldMkLst>
          <pc:docMk/>
          <pc:sldMk cId="1957643202" sldId="2147473838"/>
        </pc:sldMkLst>
        <pc:spChg chg="mod">
          <ac:chgData name="Tường SKHĐT" userId="ab9568c39a88b08a" providerId="LiveId" clId="{6B6D0014-E7B5-449D-B56A-2B51C7353E4D}" dt="2024-04-01T07:18:27.834" v="24" actId="404"/>
          <ac:spMkLst>
            <pc:docMk/>
            <pc:sldMk cId="1957643202" sldId="2147473838"/>
            <ac:spMk id="3" creationId="{41F7B89A-950B-BCEA-7B34-24C31F06EEAE}"/>
          </ac:spMkLst>
        </pc:spChg>
        <pc:spChg chg="mod">
          <ac:chgData name="Tường SKHĐT" userId="ab9568c39a88b08a" providerId="LiveId" clId="{6B6D0014-E7B5-449D-B56A-2B51C7353E4D}" dt="2024-04-01T07:18:30.364" v="25" actId="1076"/>
          <ac:spMkLst>
            <pc:docMk/>
            <pc:sldMk cId="1957643202" sldId="2147473838"/>
            <ac:spMk id="4" creationId="{F2F47907-BFA6-9C9C-7410-0773243570E0}"/>
          </ac:spMkLst>
        </pc:spChg>
        <pc:spChg chg="mod">
          <ac:chgData name="Tường SKHĐT" userId="ab9568c39a88b08a" providerId="LiveId" clId="{6B6D0014-E7B5-449D-B56A-2B51C7353E4D}" dt="2024-04-01T07:18:31.913" v="26" actId="1076"/>
          <ac:spMkLst>
            <pc:docMk/>
            <pc:sldMk cId="1957643202" sldId="2147473838"/>
            <ac:spMk id="5" creationId="{85B0C6AB-4906-5932-12D4-5FAF7DC72C97}"/>
          </ac:spMkLst>
        </pc:spChg>
        <pc:graphicFrameChg chg="mod modGraphic">
          <ac:chgData name="Tường SKHĐT" userId="ab9568c39a88b08a" providerId="LiveId" clId="{6B6D0014-E7B5-449D-B56A-2B51C7353E4D}" dt="2024-04-01T07:27:49.440" v="73" actId="20577"/>
          <ac:graphicFrameMkLst>
            <pc:docMk/>
            <pc:sldMk cId="1957643202" sldId="2147473838"/>
            <ac:graphicFrameMk id="6" creationId="{0AE21BDB-4AF1-F41D-08E5-AA23A63830D9}"/>
          </ac:graphicFrameMkLst>
        </pc:graphicFrameChg>
      </pc:sldChg>
      <pc:sldChg chg="modSp mod">
        <pc:chgData name="Tường SKHĐT" userId="ab9568c39a88b08a" providerId="LiveId" clId="{6B6D0014-E7B5-449D-B56A-2B51C7353E4D}" dt="2024-04-01T09:10:47.315" v="478" actId="20577"/>
        <pc:sldMkLst>
          <pc:docMk/>
          <pc:sldMk cId="3676880401" sldId="2147473856"/>
        </pc:sldMkLst>
        <pc:graphicFrameChg chg="modGraphic">
          <ac:chgData name="Tường SKHĐT" userId="ab9568c39a88b08a" providerId="LiveId" clId="{6B6D0014-E7B5-449D-B56A-2B51C7353E4D}" dt="2024-04-01T09:10:47.315" v="478" actId="20577"/>
          <ac:graphicFrameMkLst>
            <pc:docMk/>
            <pc:sldMk cId="3676880401" sldId="2147473856"/>
            <ac:graphicFrameMk id="3" creationId="{1C5C5909-6606-03AA-AE81-EE14E4F8E5F1}"/>
          </ac:graphicFrameMkLst>
        </pc:graphicFrameChg>
      </pc:sldChg>
      <pc:sldChg chg="modSp mod">
        <pc:chgData name="Tường SKHĐT" userId="ab9568c39a88b08a" providerId="LiveId" clId="{6B6D0014-E7B5-449D-B56A-2B51C7353E4D}" dt="2024-04-01T08:51:44.399" v="460" actId="20577"/>
        <pc:sldMkLst>
          <pc:docMk/>
          <pc:sldMk cId="1717178828" sldId="2147474062"/>
        </pc:sldMkLst>
        <pc:spChg chg="mod">
          <ac:chgData name="Tường SKHĐT" userId="ab9568c39a88b08a" providerId="LiveId" clId="{6B6D0014-E7B5-449D-B56A-2B51C7353E4D}" dt="2024-04-01T08:51:44.399" v="460" actId="20577"/>
          <ac:spMkLst>
            <pc:docMk/>
            <pc:sldMk cId="1717178828" sldId="2147474062"/>
            <ac:spMk id="5" creationId="{2D7B1C94-3144-9F41-1D7D-28462A49E0A1}"/>
          </ac:spMkLst>
        </pc:spChg>
      </pc:sldChg>
      <pc:sldChg chg="delSp modSp mod">
        <pc:chgData name="Tường SKHĐT" userId="ab9568c39a88b08a" providerId="LiveId" clId="{6B6D0014-E7B5-449D-B56A-2B51C7353E4D}" dt="2024-04-01T08:52:56.360" v="464" actId="6549"/>
        <pc:sldMkLst>
          <pc:docMk/>
          <pc:sldMk cId="1148494934" sldId="2147476289"/>
        </pc:sldMkLst>
        <pc:spChg chg="mod">
          <ac:chgData name="Tường SKHĐT" userId="ab9568c39a88b08a" providerId="LiveId" clId="{6B6D0014-E7B5-449D-B56A-2B51C7353E4D}" dt="2024-04-01T08:01:36.119" v="239" actId="20577"/>
          <ac:spMkLst>
            <pc:docMk/>
            <pc:sldMk cId="1148494934" sldId="2147476289"/>
            <ac:spMk id="5" creationId="{85B0C6AB-4906-5932-12D4-5FAF7DC72C97}"/>
          </ac:spMkLst>
        </pc:spChg>
        <pc:graphicFrameChg chg="mod modGraphic">
          <ac:chgData name="Tường SKHĐT" userId="ab9568c39a88b08a" providerId="LiveId" clId="{6B6D0014-E7B5-449D-B56A-2B51C7353E4D}" dt="2024-04-01T08:52:56.360" v="464" actId="6549"/>
          <ac:graphicFrameMkLst>
            <pc:docMk/>
            <pc:sldMk cId="1148494934" sldId="2147476289"/>
            <ac:graphicFrameMk id="2" creationId="{B15D49F8-01C0-E20F-00C3-B0A6CB7B8BF0}"/>
          </ac:graphicFrameMkLst>
        </pc:graphicFrameChg>
        <pc:graphicFrameChg chg="del modGraphic">
          <ac:chgData name="Tường SKHĐT" userId="ab9568c39a88b08a" providerId="LiveId" clId="{6B6D0014-E7B5-449D-B56A-2B51C7353E4D}" dt="2024-04-01T08:26:19.518" v="276" actId="21"/>
          <ac:graphicFrameMkLst>
            <pc:docMk/>
            <pc:sldMk cId="1148494934" sldId="2147476289"/>
            <ac:graphicFrameMk id="3" creationId="{769088AA-21D0-4CE2-08BB-C8A4B92A81F2}"/>
          </ac:graphicFrameMkLst>
        </pc:graphicFrameChg>
      </pc:sldChg>
      <pc:sldChg chg="modSp mod">
        <pc:chgData name="Tường SKHĐT" userId="ab9568c39a88b08a" providerId="LiveId" clId="{6B6D0014-E7B5-449D-B56A-2B51C7353E4D}" dt="2024-04-01T09:09:07.388" v="466" actId="20577"/>
        <pc:sldMkLst>
          <pc:docMk/>
          <pc:sldMk cId="688313979" sldId="2147476290"/>
        </pc:sldMkLst>
        <pc:spChg chg="mod">
          <ac:chgData name="Tường SKHĐT" userId="ab9568c39a88b08a" providerId="LiveId" clId="{6B6D0014-E7B5-449D-B56A-2B51C7353E4D}" dt="2024-04-01T08:01:43.249" v="243" actId="20577"/>
          <ac:spMkLst>
            <pc:docMk/>
            <pc:sldMk cId="688313979" sldId="2147476290"/>
            <ac:spMk id="5" creationId="{85B0C6AB-4906-5932-12D4-5FAF7DC72C97}"/>
          </ac:spMkLst>
        </pc:spChg>
        <pc:graphicFrameChg chg="modGraphic">
          <ac:chgData name="Tường SKHĐT" userId="ab9568c39a88b08a" providerId="LiveId" clId="{6B6D0014-E7B5-449D-B56A-2B51C7353E4D}" dt="2024-04-01T09:09:07.388" v="466" actId="20577"/>
          <ac:graphicFrameMkLst>
            <pc:docMk/>
            <pc:sldMk cId="688313979" sldId="2147476290"/>
            <ac:graphicFrameMk id="3" creationId="{46012D10-E0AB-6CFB-5133-01CEEB25A586}"/>
          </ac:graphicFrameMkLst>
        </pc:graphicFrameChg>
      </pc:sldChg>
      <pc:sldChg chg="modSp mod">
        <pc:chgData name="Tường SKHĐT" userId="ab9568c39a88b08a" providerId="LiveId" clId="{6B6D0014-E7B5-449D-B56A-2B51C7353E4D}" dt="2024-04-01T08:49:05.106" v="329" actId="404"/>
        <pc:sldMkLst>
          <pc:docMk/>
          <pc:sldMk cId="3750809582" sldId="2147476292"/>
        </pc:sldMkLst>
        <pc:spChg chg="mod">
          <ac:chgData name="Tường SKHĐT" userId="ab9568c39a88b08a" providerId="LiveId" clId="{6B6D0014-E7B5-449D-B56A-2B51C7353E4D}" dt="2024-04-01T08:02:09.713" v="261" actId="20577"/>
          <ac:spMkLst>
            <pc:docMk/>
            <pc:sldMk cId="3750809582" sldId="2147476292"/>
            <ac:spMk id="5" creationId="{85B0C6AB-4906-5932-12D4-5FAF7DC72C97}"/>
          </ac:spMkLst>
        </pc:spChg>
        <pc:graphicFrameChg chg="mod modGraphic">
          <ac:chgData name="Tường SKHĐT" userId="ab9568c39a88b08a" providerId="LiveId" clId="{6B6D0014-E7B5-449D-B56A-2B51C7353E4D}" dt="2024-04-01T08:49:05.106" v="329" actId="404"/>
          <ac:graphicFrameMkLst>
            <pc:docMk/>
            <pc:sldMk cId="3750809582" sldId="2147476292"/>
            <ac:graphicFrameMk id="3" creationId="{C864B965-FE7B-6C75-98D3-101AD5A751D3}"/>
          </ac:graphicFrameMkLst>
        </pc:graphicFrameChg>
      </pc:sldChg>
      <pc:sldChg chg="modSp mod">
        <pc:chgData name="Tường SKHĐT" userId="ab9568c39a88b08a" providerId="LiveId" clId="{6B6D0014-E7B5-449D-B56A-2B51C7353E4D}" dt="2024-04-01T08:40:43.036" v="323" actId="404"/>
        <pc:sldMkLst>
          <pc:docMk/>
          <pc:sldMk cId="1622498757" sldId="2147476293"/>
        </pc:sldMkLst>
        <pc:spChg chg="mod">
          <ac:chgData name="Tường SKHĐT" userId="ab9568c39a88b08a" providerId="LiveId" clId="{6B6D0014-E7B5-449D-B56A-2B51C7353E4D}" dt="2024-04-01T08:01:56.329" v="251" actId="20577"/>
          <ac:spMkLst>
            <pc:docMk/>
            <pc:sldMk cId="1622498757" sldId="2147476293"/>
            <ac:spMk id="5" creationId="{85B0C6AB-4906-5932-12D4-5FAF7DC72C97}"/>
          </ac:spMkLst>
        </pc:spChg>
        <pc:graphicFrameChg chg="mod modGraphic">
          <ac:chgData name="Tường SKHĐT" userId="ab9568c39a88b08a" providerId="LiveId" clId="{6B6D0014-E7B5-449D-B56A-2B51C7353E4D}" dt="2024-04-01T08:40:43.036" v="323" actId="404"/>
          <ac:graphicFrameMkLst>
            <pc:docMk/>
            <pc:sldMk cId="1622498757" sldId="2147476293"/>
            <ac:graphicFrameMk id="2" creationId="{52B417EC-48C0-BE0E-D2F0-9893CF18F79E}"/>
          </ac:graphicFrameMkLst>
        </pc:graphicFrameChg>
      </pc:sldChg>
      <pc:sldChg chg="delSp modSp mod">
        <pc:chgData name="Tường SKHĐT" userId="ab9568c39a88b08a" providerId="LiveId" clId="{6B6D0014-E7B5-449D-B56A-2B51C7353E4D}" dt="2024-04-01T08:30:16.821" v="293" actId="255"/>
        <pc:sldMkLst>
          <pc:docMk/>
          <pc:sldMk cId="2878178469" sldId="2147476294"/>
        </pc:sldMkLst>
        <pc:spChg chg="mod">
          <ac:chgData name="Tường SKHĐT" userId="ab9568c39a88b08a" providerId="LiveId" clId="{6B6D0014-E7B5-449D-B56A-2B51C7353E4D}" dt="2024-04-01T08:01:39.801" v="241" actId="20577"/>
          <ac:spMkLst>
            <pc:docMk/>
            <pc:sldMk cId="2878178469" sldId="2147476294"/>
            <ac:spMk id="5" creationId="{85B0C6AB-4906-5932-12D4-5FAF7DC72C97}"/>
          </ac:spMkLst>
        </pc:spChg>
        <pc:graphicFrameChg chg="del mod modGraphic">
          <ac:chgData name="Tường SKHĐT" userId="ab9568c39a88b08a" providerId="LiveId" clId="{6B6D0014-E7B5-449D-B56A-2B51C7353E4D}" dt="2024-04-01T08:29:55.869" v="290" actId="21"/>
          <ac:graphicFrameMkLst>
            <pc:docMk/>
            <pc:sldMk cId="2878178469" sldId="2147476294"/>
            <ac:graphicFrameMk id="2" creationId="{3B305D5F-8F72-F26C-754E-8F081C03E5A5}"/>
          </ac:graphicFrameMkLst>
        </pc:graphicFrameChg>
        <pc:graphicFrameChg chg="del modGraphic">
          <ac:chgData name="Tường SKHĐT" userId="ab9568c39a88b08a" providerId="LiveId" clId="{6B6D0014-E7B5-449D-B56A-2B51C7353E4D}" dt="2024-04-01T08:27:36.860" v="282" actId="21"/>
          <ac:graphicFrameMkLst>
            <pc:docMk/>
            <pc:sldMk cId="2878178469" sldId="2147476294"/>
            <ac:graphicFrameMk id="3" creationId="{DE30DFA6-7ED6-8A43-6DF4-DFFF021A2E22}"/>
          </ac:graphicFrameMkLst>
        </pc:graphicFrameChg>
        <pc:graphicFrameChg chg="mod modGraphic">
          <ac:chgData name="Tường SKHĐT" userId="ab9568c39a88b08a" providerId="LiveId" clId="{6B6D0014-E7B5-449D-B56A-2B51C7353E4D}" dt="2024-04-01T08:30:16.821" v="293" actId="255"/>
          <ac:graphicFrameMkLst>
            <pc:docMk/>
            <pc:sldMk cId="2878178469" sldId="2147476294"/>
            <ac:graphicFrameMk id="4" creationId="{F29C71C5-EB27-45ED-ED8C-32DD69490B75}"/>
          </ac:graphicFrameMkLst>
        </pc:graphicFrameChg>
      </pc:sldChg>
      <pc:sldChg chg="delSp modSp mod">
        <pc:chgData name="Tường SKHĐT" userId="ab9568c39a88b08a" providerId="LiveId" clId="{6B6D0014-E7B5-449D-B56A-2B51C7353E4D}" dt="2024-04-01T08:47:40.188" v="326" actId="404"/>
        <pc:sldMkLst>
          <pc:docMk/>
          <pc:sldMk cId="3597625721" sldId="2147476295"/>
        </pc:sldMkLst>
        <pc:spChg chg="mod">
          <ac:chgData name="Tường SKHĐT" userId="ab9568c39a88b08a" providerId="LiveId" clId="{6B6D0014-E7B5-449D-B56A-2B51C7353E4D}" dt="2024-04-01T08:01:45.705" v="245" actId="20577"/>
          <ac:spMkLst>
            <pc:docMk/>
            <pc:sldMk cId="3597625721" sldId="2147476295"/>
            <ac:spMk id="5" creationId="{85B0C6AB-4906-5932-12D4-5FAF7DC72C97}"/>
          </ac:spMkLst>
        </pc:spChg>
        <pc:graphicFrameChg chg="del">
          <ac:chgData name="Tường SKHĐT" userId="ab9568c39a88b08a" providerId="LiveId" clId="{6B6D0014-E7B5-449D-B56A-2B51C7353E4D}" dt="2024-04-01T08:30:53.132" v="295" actId="21"/>
          <ac:graphicFrameMkLst>
            <pc:docMk/>
            <pc:sldMk cId="3597625721" sldId="2147476295"/>
            <ac:graphicFrameMk id="2" creationId="{290064A0-B4EB-0485-81B9-FB0C3369B730}"/>
          </ac:graphicFrameMkLst>
        </pc:graphicFrameChg>
        <pc:graphicFrameChg chg="mod modGraphic">
          <ac:chgData name="Tường SKHĐT" userId="ab9568c39a88b08a" providerId="LiveId" clId="{6B6D0014-E7B5-449D-B56A-2B51C7353E4D}" dt="2024-04-01T08:47:40.188" v="326" actId="404"/>
          <ac:graphicFrameMkLst>
            <pc:docMk/>
            <pc:sldMk cId="3597625721" sldId="2147476295"/>
            <ac:graphicFrameMk id="3" creationId="{9121F1FA-62B7-86F5-B67C-38A15D0CB229}"/>
          </ac:graphicFrameMkLst>
        </pc:graphicFrameChg>
      </pc:sldChg>
      <pc:sldChg chg="modSp mod">
        <pc:chgData name="Tường SKHĐT" userId="ab9568c39a88b08a" providerId="LiveId" clId="{6B6D0014-E7B5-449D-B56A-2B51C7353E4D}" dt="2024-04-01T09:09:32.113" v="471" actId="20577"/>
        <pc:sldMkLst>
          <pc:docMk/>
          <pc:sldMk cId="3503445169" sldId="2147476296"/>
        </pc:sldMkLst>
        <pc:spChg chg="mod">
          <ac:chgData name="Tường SKHĐT" userId="ab9568c39a88b08a" providerId="LiveId" clId="{6B6D0014-E7B5-449D-B56A-2B51C7353E4D}" dt="2024-04-01T08:01:48.337" v="247" actId="20577"/>
          <ac:spMkLst>
            <pc:docMk/>
            <pc:sldMk cId="3503445169" sldId="2147476296"/>
            <ac:spMk id="5" creationId="{85B0C6AB-4906-5932-12D4-5FAF7DC72C97}"/>
          </ac:spMkLst>
        </pc:spChg>
        <pc:graphicFrameChg chg="mod modGraphic">
          <ac:chgData name="Tường SKHĐT" userId="ab9568c39a88b08a" providerId="LiveId" clId="{6B6D0014-E7B5-449D-B56A-2B51C7353E4D}" dt="2024-04-01T09:09:32.113" v="471" actId="20577"/>
          <ac:graphicFrameMkLst>
            <pc:docMk/>
            <pc:sldMk cId="3503445169" sldId="2147476296"/>
            <ac:graphicFrameMk id="2" creationId="{63B64B00-9B3D-C118-3447-A40F4BC26D40}"/>
          </ac:graphicFrameMkLst>
        </pc:graphicFrameChg>
      </pc:sldChg>
      <pc:sldChg chg="modSp mod">
        <pc:chgData name="Tường SKHĐT" userId="ab9568c39a88b08a" providerId="LiveId" clId="{6B6D0014-E7B5-449D-B56A-2B51C7353E4D}" dt="2024-04-01T08:32:54.511" v="304" actId="122"/>
        <pc:sldMkLst>
          <pc:docMk/>
          <pc:sldMk cId="57984394" sldId="2147476297"/>
        </pc:sldMkLst>
        <pc:spChg chg="mod">
          <ac:chgData name="Tường SKHĐT" userId="ab9568c39a88b08a" providerId="LiveId" clId="{6B6D0014-E7B5-449D-B56A-2B51C7353E4D}" dt="2024-04-01T08:01:51.624" v="249" actId="20577"/>
          <ac:spMkLst>
            <pc:docMk/>
            <pc:sldMk cId="57984394" sldId="2147476297"/>
            <ac:spMk id="5" creationId="{85B0C6AB-4906-5932-12D4-5FAF7DC72C97}"/>
          </ac:spMkLst>
        </pc:spChg>
        <pc:graphicFrameChg chg="mod modGraphic">
          <ac:chgData name="Tường SKHĐT" userId="ab9568c39a88b08a" providerId="LiveId" clId="{6B6D0014-E7B5-449D-B56A-2B51C7353E4D}" dt="2024-04-01T08:32:54.511" v="304" actId="122"/>
          <ac:graphicFrameMkLst>
            <pc:docMk/>
            <pc:sldMk cId="57984394" sldId="2147476297"/>
            <ac:graphicFrameMk id="3" creationId="{94AB81E9-7361-D149-967C-EBB0931F3C9A}"/>
          </ac:graphicFrameMkLst>
        </pc:graphicFrameChg>
      </pc:sldChg>
      <pc:sldChg chg="modSp mod">
        <pc:chgData name="Tường SKHĐT" userId="ab9568c39a88b08a" providerId="LiveId" clId="{6B6D0014-E7B5-449D-B56A-2B51C7353E4D}" dt="2024-04-01T08:38:21.841" v="313" actId="403"/>
        <pc:sldMkLst>
          <pc:docMk/>
          <pc:sldMk cId="1396951847" sldId="2147476299"/>
        </pc:sldMkLst>
        <pc:spChg chg="mod">
          <ac:chgData name="Tường SKHĐT" userId="ab9568c39a88b08a" providerId="LiveId" clId="{6B6D0014-E7B5-449D-B56A-2B51C7353E4D}" dt="2024-04-01T08:02:06.458" v="259" actId="20577"/>
          <ac:spMkLst>
            <pc:docMk/>
            <pc:sldMk cId="1396951847" sldId="2147476299"/>
            <ac:spMk id="5" creationId="{85B0C6AB-4906-5932-12D4-5FAF7DC72C97}"/>
          </ac:spMkLst>
        </pc:spChg>
        <pc:graphicFrameChg chg="mod modGraphic">
          <ac:chgData name="Tường SKHĐT" userId="ab9568c39a88b08a" providerId="LiveId" clId="{6B6D0014-E7B5-449D-B56A-2B51C7353E4D}" dt="2024-04-01T08:38:21.841" v="313" actId="403"/>
          <ac:graphicFrameMkLst>
            <pc:docMk/>
            <pc:sldMk cId="1396951847" sldId="2147476299"/>
            <ac:graphicFrameMk id="2" creationId="{EAB82F56-F0E3-445B-2B47-A19CF82C3089}"/>
          </ac:graphicFrameMkLst>
        </pc:graphicFrameChg>
      </pc:sldChg>
      <pc:sldChg chg="modSp mod">
        <pc:chgData name="Tường SKHĐT" userId="ab9568c39a88b08a" providerId="LiveId" clId="{6B6D0014-E7B5-449D-B56A-2B51C7353E4D}" dt="2024-04-01T08:02:01.417" v="255" actId="20577"/>
        <pc:sldMkLst>
          <pc:docMk/>
          <pc:sldMk cId="2109460124" sldId="2147476300"/>
        </pc:sldMkLst>
        <pc:spChg chg="mod">
          <ac:chgData name="Tường SKHĐT" userId="ab9568c39a88b08a" providerId="LiveId" clId="{6B6D0014-E7B5-449D-B56A-2B51C7353E4D}" dt="2024-04-01T08:02:01.417" v="255" actId="20577"/>
          <ac:spMkLst>
            <pc:docMk/>
            <pc:sldMk cId="2109460124" sldId="2147476300"/>
            <ac:spMk id="5" creationId="{85B0C6AB-4906-5932-12D4-5FAF7DC72C97}"/>
          </ac:spMkLst>
        </pc:spChg>
      </pc:sldChg>
      <pc:sldChg chg="modSp mod">
        <pc:chgData name="Tường SKHĐT" userId="ab9568c39a88b08a" providerId="LiveId" clId="{6B6D0014-E7B5-449D-B56A-2B51C7353E4D}" dt="2024-04-01T08:40:16.618" v="320" actId="404"/>
        <pc:sldMkLst>
          <pc:docMk/>
          <pc:sldMk cId="167876669" sldId="2147476301"/>
        </pc:sldMkLst>
        <pc:spChg chg="mod">
          <ac:chgData name="Tường SKHĐT" userId="ab9568c39a88b08a" providerId="LiveId" clId="{6B6D0014-E7B5-449D-B56A-2B51C7353E4D}" dt="2024-04-01T08:01:58.519" v="253" actId="20577"/>
          <ac:spMkLst>
            <pc:docMk/>
            <pc:sldMk cId="167876669" sldId="2147476301"/>
            <ac:spMk id="5" creationId="{85B0C6AB-4906-5932-12D4-5FAF7DC72C97}"/>
          </ac:spMkLst>
        </pc:spChg>
        <pc:graphicFrameChg chg="mod modGraphic">
          <ac:chgData name="Tường SKHĐT" userId="ab9568c39a88b08a" providerId="LiveId" clId="{6B6D0014-E7B5-449D-B56A-2B51C7353E4D}" dt="2024-04-01T08:40:16.618" v="320" actId="404"/>
          <ac:graphicFrameMkLst>
            <pc:docMk/>
            <pc:sldMk cId="167876669" sldId="2147476301"/>
            <ac:graphicFrameMk id="2" creationId="{8B6CFCBE-20E0-F07A-A0D4-942C428C03F5}"/>
          </ac:graphicFrameMkLst>
        </pc:graphicFrameChg>
      </pc:sldChg>
      <pc:sldChg chg="modSp del mod">
        <pc:chgData name="Tường SKHĐT" userId="ab9568c39a88b08a" providerId="LiveId" clId="{6B6D0014-E7B5-449D-B56A-2B51C7353E4D}" dt="2024-04-01T08:38:33.785" v="314" actId="2696"/>
        <pc:sldMkLst>
          <pc:docMk/>
          <pc:sldMk cId="126548547" sldId="2147476311"/>
        </pc:sldMkLst>
        <pc:spChg chg="mod">
          <ac:chgData name="Tường SKHĐT" userId="ab9568c39a88b08a" providerId="LiveId" clId="{6B6D0014-E7B5-449D-B56A-2B51C7353E4D}" dt="2024-04-01T08:02:03.822" v="257" actId="20577"/>
          <ac:spMkLst>
            <pc:docMk/>
            <pc:sldMk cId="126548547" sldId="2147476311"/>
            <ac:spMk id="5" creationId="{85B0C6AB-4906-5932-12D4-5FAF7DC72C97}"/>
          </ac:spMkLst>
        </pc:spChg>
      </pc:sldChg>
      <pc:sldChg chg="del">
        <pc:chgData name="Tường SKHĐT" userId="ab9568c39a88b08a" providerId="LiveId" clId="{6B6D0014-E7B5-449D-B56A-2B51C7353E4D}" dt="2024-04-01T08:51:03.343" v="330" actId="2696"/>
        <pc:sldMkLst>
          <pc:docMk/>
          <pc:sldMk cId="3230991089" sldId="2147476312"/>
        </pc:sldMkLst>
      </pc:sldChg>
      <pc:sldChg chg="modSp add del mod">
        <pc:chgData name="Tường SKHĐT" userId="ab9568c39a88b08a" providerId="LiveId" clId="{6B6D0014-E7B5-449D-B56A-2B51C7353E4D}" dt="2024-04-01T07:52:38.221" v="105" actId="2696"/>
        <pc:sldMkLst>
          <pc:docMk/>
          <pc:sldMk cId="2421839362" sldId="2147476313"/>
        </pc:sldMkLst>
        <pc:graphicFrameChg chg="mod">
          <ac:chgData name="Tường SKHĐT" userId="ab9568c39a88b08a" providerId="LiveId" clId="{6B6D0014-E7B5-449D-B56A-2B51C7353E4D}" dt="2024-04-01T07:50:59.563" v="93" actId="1957"/>
          <ac:graphicFrameMkLst>
            <pc:docMk/>
            <pc:sldMk cId="2421839362" sldId="2147476313"/>
            <ac:graphicFrameMk id="3" creationId="{AC50B9E8-9F8A-748E-E089-8C267AD34C30}"/>
          </ac:graphicFrameMkLst>
        </pc:graphicFrameChg>
      </pc:sldChg>
      <pc:sldChg chg="addSp delSp modSp add mod">
        <pc:chgData name="Tường SKHĐT" userId="ab9568c39a88b08a" providerId="LiveId" clId="{6B6D0014-E7B5-449D-B56A-2B51C7353E4D}" dt="2024-04-01T08:01:28.896" v="237" actId="1076"/>
        <pc:sldMkLst>
          <pc:docMk/>
          <pc:sldMk cId="2103619683" sldId="2147476314"/>
        </pc:sldMkLst>
        <pc:spChg chg="mod">
          <ac:chgData name="Tường SKHĐT" userId="ab9568c39a88b08a" providerId="LiveId" clId="{6B6D0014-E7B5-449D-B56A-2B51C7353E4D}" dt="2024-04-01T08:01:28.896" v="237" actId="1076"/>
          <ac:spMkLst>
            <pc:docMk/>
            <pc:sldMk cId="2103619683" sldId="2147476314"/>
            <ac:spMk id="2" creationId="{80B010A5-BE7C-125F-5306-6787FBC54788}"/>
          </ac:spMkLst>
        </pc:spChg>
        <pc:graphicFrameChg chg="add mod modGraphic">
          <ac:chgData name="Tường SKHĐT" userId="ab9568c39a88b08a" providerId="LiveId" clId="{6B6D0014-E7B5-449D-B56A-2B51C7353E4D}" dt="2024-04-01T08:00:24.456" v="205" actId="1076"/>
          <ac:graphicFrameMkLst>
            <pc:docMk/>
            <pc:sldMk cId="2103619683" sldId="2147476314"/>
            <ac:graphicFrameMk id="3" creationId="{4484016F-92DD-8857-BC49-3681A286032B}"/>
          </ac:graphicFrameMkLst>
        </pc:graphicFrameChg>
        <pc:graphicFrameChg chg="del">
          <ac:chgData name="Tường SKHĐT" userId="ab9568c39a88b08a" providerId="LiveId" clId="{6B6D0014-E7B5-449D-B56A-2B51C7353E4D}" dt="2024-04-01T07:51:48.637" v="99" actId="21"/>
          <ac:graphicFrameMkLst>
            <pc:docMk/>
            <pc:sldMk cId="2103619683" sldId="2147476314"/>
            <ac:graphicFrameMk id="3" creationId="{AC50B9E8-9F8A-748E-E089-8C267AD34C30}"/>
          </ac:graphicFrameMkLst>
        </pc:graphicFrameChg>
        <pc:graphicFrameChg chg="add mod">
          <ac:chgData name="Tường SKHĐT" userId="ab9568c39a88b08a" providerId="LiveId" clId="{6B6D0014-E7B5-449D-B56A-2B51C7353E4D}" dt="2024-04-01T08:00:21.120" v="204" actId="14100"/>
          <ac:graphicFrameMkLst>
            <pc:docMk/>
            <pc:sldMk cId="2103619683" sldId="2147476314"/>
            <ac:graphicFrameMk id="7" creationId="{70D0BAC6-48FA-EAF9-948D-EDFDD9A47854}"/>
          </ac:graphicFrameMkLst>
        </pc:graphicFrameChg>
      </pc:sldChg>
      <pc:sldChg chg="add del">
        <pc:chgData name="Tường SKHĐT" userId="ab9568c39a88b08a" providerId="LiveId" clId="{6B6D0014-E7B5-449D-B56A-2B51C7353E4D}" dt="2024-04-01T08:27:11.663" v="280" actId="2696"/>
        <pc:sldMkLst>
          <pc:docMk/>
          <pc:sldMk cId="583813917" sldId="2147476315"/>
        </pc:sldMkLst>
      </pc:sldChg>
      <pc:sldChg chg="add del">
        <pc:chgData name="Tường SKHĐT" userId="ab9568c39a88b08a" providerId="LiveId" clId="{6B6D0014-E7B5-449D-B56A-2B51C7353E4D}" dt="2024-04-01T08:30:30.523" v="294" actId="2696"/>
        <pc:sldMkLst>
          <pc:docMk/>
          <pc:sldMk cId="1263108304" sldId="2147476315"/>
        </pc:sldMkLst>
      </pc:sldChg>
    </pc:docChg>
  </pc:docChgLst>
  <pc:docChgLst>
    <pc:chgData name="Tường SKHĐT" userId="ab9568c39a88b08a" providerId="LiveId" clId="{68D77577-CB27-49B3-9718-5961BBA7AD81}"/>
    <pc:docChg chg="modSld">
      <pc:chgData name="Tường SKHĐT" userId="ab9568c39a88b08a" providerId="LiveId" clId="{68D77577-CB27-49B3-9718-5961BBA7AD81}" dt="2024-04-01T10:38:41.853" v="603" actId="14100"/>
      <pc:docMkLst>
        <pc:docMk/>
      </pc:docMkLst>
      <pc:sldChg chg="modSp mod">
        <pc:chgData name="Tường SKHĐT" userId="ab9568c39a88b08a" providerId="LiveId" clId="{68D77577-CB27-49B3-9718-5961BBA7AD81}" dt="2024-04-01T10:24:29.397" v="190" actId="20577"/>
        <pc:sldMkLst>
          <pc:docMk/>
          <pc:sldMk cId="3752301376" sldId="2147473839"/>
        </pc:sldMkLst>
        <pc:graphicFrameChg chg="modGraphic">
          <ac:chgData name="Tường SKHĐT" userId="ab9568c39a88b08a" providerId="LiveId" clId="{68D77577-CB27-49B3-9718-5961BBA7AD81}" dt="2024-04-01T10:24:29.397" v="190" actId="20577"/>
          <ac:graphicFrameMkLst>
            <pc:docMk/>
            <pc:sldMk cId="3752301376" sldId="2147473839"/>
            <ac:graphicFrameMk id="3" creationId="{492E696B-B5B2-7929-2A04-C2B8D903FD3A}"/>
          </ac:graphicFrameMkLst>
        </pc:graphicFrameChg>
      </pc:sldChg>
      <pc:sldChg chg="modSp mod">
        <pc:chgData name="Tường SKHĐT" userId="ab9568c39a88b08a" providerId="LiveId" clId="{68D77577-CB27-49B3-9718-5961BBA7AD81}" dt="2024-04-01T10:19:47.174" v="4" actId="20577"/>
        <pc:sldMkLst>
          <pc:docMk/>
          <pc:sldMk cId="2698442417" sldId="2147473941"/>
        </pc:sldMkLst>
        <pc:graphicFrameChg chg="modGraphic">
          <ac:chgData name="Tường SKHĐT" userId="ab9568c39a88b08a" providerId="LiveId" clId="{68D77577-CB27-49B3-9718-5961BBA7AD81}" dt="2024-04-01T10:19:47.174" v="4" actId="20577"/>
          <ac:graphicFrameMkLst>
            <pc:docMk/>
            <pc:sldMk cId="2698442417" sldId="2147473941"/>
            <ac:graphicFrameMk id="4" creationId="{1AB8787A-1FEA-32E8-0574-EE49DE59D798}"/>
          </ac:graphicFrameMkLst>
        </pc:graphicFrameChg>
      </pc:sldChg>
      <pc:sldChg chg="addSp modSp mod">
        <pc:chgData name="Tường SKHĐT" userId="ab9568c39a88b08a" providerId="LiveId" clId="{68D77577-CB27-49B3-9718-5961BBA7AD81}" dt="2024-04-01T10:38:41.853" v="603" actId="14100"/>
        <pc:sldMkLst>
          <pc:docMk/>
          <pc:sldMk cId="162674851" sldId="2147476278"/>
        </pc:sldMkLst>
        <pc:graphicFrameChg chg="mod modGraphic">
          <ac:chgData name="Tường SKHĐT" userId="ab9568c39a88b08a" providerId="LiveId" clId="{68D77577-CB27-49B3-9718-5961BBA7AD81}" dt="2024-04-01T10:37:10.585" v="592" actId="14100"/>
          <ac:graphicFrameMkLst>
            <pc:docMk/>
            <pc:sldMk cId="162674851" sldId="2147476278"/>
            <ac:graphicFrameMk id="8" creationId="{69A7C575-4F00-D3AD-D151-3D42AE08A794}"/>
          </ac:graphicFrameMkLst>
        </pc:graphicFrameChg>
        <pc:picChg chg="add mod">
          <ac:chgData name="Tường SKHĐT" userId="ab9568c39a88b08a" providerId="LiveId" clId="{68D77577-CB27-49B3-9718-5961BBA7AD81}" dt="2024-04-01T10:37:33.169" v="597" actId="1076"/>
          <ac:picMkLst>
            <pc:docMk/>
            <pc:sldMk cId="162674851" sldId="2147476278"/>
            <ac:picMk id="5" creationId="{96D8D22E-F287-0D97-CA4F-F65F9C9209B5}"/>
          </ac:picMkLst>
        </pc:picChg>
        <pc:picChg chg="add mod">
          <ac:chgData name="Tường SKHĐT" userId="ab9568c39a88b08a" providerId="LiveId" clId="{68D77577-CB27-49B3-9718-5961BBA7AD81}" dt="2024-04-01T10:38:41.853" v="603" actId="14100"/>
          <ac:picMkLst>
            <pc:docMk/>
            <pc:sldMk cId="162674851" sldId="2147476278"/>
            <ac:picMk id="7" creationId="{6D4ADD3B-E6F5-2FD1-581A-4D93F94573A6}"/>
          </ac:picMkLst>
        </pc:picChg>
      </pc:sldChg>
      <pc:sldChg chg="modSp mod">
        <pc:chgData name="Tường SKHĐT" userId="ab9568c39a88b08a" providerId="LiveId" clId="{68D77577-CB27-49B3-9718-5961BBA7AD81}" dt="2024-04-01T10:20:48.036" v="6" actId="255"/>
        <pc:sldMkLst>
          <pc:docMk/>
          <pc:sldMk cId="2059360754" sldId="2147476284"/>
        </pc:sldMkLst>
        <pc:graphicFrameChg chg="modGraphic">
          <ac:chgData name="Tường SKHĐT" userId="ab9568c39a88b08a" providerId="LiveId" clId="{68D77577-CB27-49B3-9718-5961BBA7AD81}" dt="2024-04-01T10:20:48.036" v="6" actId="255"/>
          <ac:graphicFrameMkLst>
            <pc:docMk/>
            <pc:sldMk cId="2059360754" sldId="2147476284"/>
            <ac:graphicFrameMk id="2" creationId="{207C86B0-DBF4-FD20-221B-BD96FD50EA79}"/>
          </ac:graphicFrameMkLst>
        </pc:graphicFrameChg>
      </pc:sldChg>
      <pc:sldChg chg="modSp mod">
        <pc:chgData name="Tường SKHĐT" userId="ab9568c39a88b08a" providerId="LiveId" clId="{68D77577-CB27-49B3-9718-5961BBA7AD81}" dt="2024-04-01T10:22:23.784" v="167" actId="113"/>
        <pc:sldMkLst>
          <pc:docMk/>
          <pc:sldMk cId="3503445169" sldId="2147476296"/>
        </pc:sldMkLst>
        <pc:graphicFrameChg chg="modGraphic">
          <ac:chgData name="Tường SKHĐT" userId="ab9568c39a88b08a" providerId="LiveId" clId="{68D77577-CB27-49B3-9718-5961BBA7AD81}" dt="2024-04-01T10:22:23.784" v="167" actId="113"/>
          <ac:graphicFrameMkLst>
            <pc:docMk/>
            <pc:sldMk cId="3503445169" sldId="2147476296"/>
            <ac:graphicFrameMk id="2" creationId="{63B64B00-9B3D-C118-3447-A40F4BC26D40}"/>
          </ac:graphicFrameMkLst>
        </pc:graphicFrameChg>
      </pc:sldChg>
      <pc:sldChg chg="modSp mod">
        <pc:chgData name="Tường SKHĐT" userId="ab9568c39a88b08a" providerId="LiveId" clId="{68D77577-CB27-49B3-9718-5961BBA7AD81}" dt="2024-04-01T10:21:54.514" v="166" actId="20577"/>
        <pc:sldMkLst>
          <pc:docMk/>
          <pc:sldMk cId="1140677742" sldId="2147476315"/>
        </pc:sldMkLst>
        <pc:spChg chg="mod">
          <ac:chgData name="Tường SKHĐT" userId="ab9568c39a88b08a" providerId="LiveId" clId="{68D77577-CB27-49B3-9718-5961BBA7AD81}" dt="2024-04-01T10:21:54.514" v="166" actId="20577"/>
          <ac:spMkLst>
            <pc:docMk/>
            <pc:sldMk cId="1140677742" sldId="2147476315"/>
            <ac:spMk id="2" creationId="{C60EA60A-E5E9-586A-FB97-62A6F5D9D57F}"/>
          </ac:spMkLst>
        </pc:spChg>
      </pc:sldChg>
    </pc:docChg>
  </pc:docChgLst>
  <pc:docChgLst>
    <pc:chgData name="Tường SKHĐT" userId="ab9568c39a88b08a" providerId="LiveId" clId="{115B2E1F-D6CD-4A89-951C-0D923B91C442}"/>
    <pc:docChg chg="undo custSel addSld delSld modSld">
      <pc:chgData name="Tường SKHĐT" userId="ab9568c39a88b08a" providerId="LiveId" clId="{115B2E1F-D6CD-4A89-951C-0D923B91C442}" dt="2024-03-22T09:29:15.670" v="3756" actId="255"/>
      <pc:docMkLst>
        <pc:docMk/>
      </pc:docMkLst>
      <pc:sldChg chg="del">
        <pc:chgData name="Tường SKHĐT" userId="ab9568c39a88b08a" providerId="LiveId" clId="{115B2E1F-D6CD-4A89-951C-0D923B91C442}" dt="2024-03-21T01:37:16.764" v="2111" actId="2696"/>
        <pc:sldMkLst>
          <pc:docMk/>
          <pc:sldMk cId="2319489907" sldId="541"/>
        </pc:sldMkLst>
      </pc:sldChg>
      <pc:sldChg chg="modSp mod">
        <pc:chgData name="Tường SKHĐT" userId="ab9568c39a88b08a" providerId="LiveId" clId="{115B2E1F-D6CD-4A89-951C-0D923B91C442}" dt="2024-03-21T00:22:14.174" v="23" actId="1076"/>
        <pc:sldMkLst>
          <pc:docMk/>
          <pc:sldMk cId="98016993" sldId="2147473493"/>
        </pc:sldMkLst>
        <pc:spChg chg="mod">
          <ac:chgData name="Tường SKHĐT" userId="ab9568c39a88b08a" providerId="LiveId" clId="{115B2E1F-D6CD-4A89-951C-0D923B91C442}" dt="2024-03-21T00:21:55.599" v="19" actId="6549"/>
          <ac:spMkLst>
            <pc:docMk/>
            <pc:sldMk cId="98016993" sldId="2147473493"/>
            <ac:spMk id="2" creationId="{249DB492-0ACE-EC4B-78A2-7FFF6DFB60DB}"/>
          </ac:spMkLst>
        </pc:spChg>
        <pc:spChg chg="mod">
          <ac:chgData name="Tường SKHĐT" userId="ab9568c39a88b08a" providerId="LiveId" clId="{115B2E1F-D6CD-4A89-951C-0D923B91C442}" dt="2024-03-21T00:22:14.174" v="23" actId="1076"/>
          <ac:spMkLst>
            <pc:docMk/>
            <pc:sldMk cId="98016993" sldId="2147473493"/>
            <ac:spMk id="8" creationId="{50A9C000-165F-E95A-7887-87E444772F67}"/>
          </ac:spMkLst>
        </pc:spChg>
        <pc:picChg chg="mod">
          <ac:chgData name="Tường SKHĐT" userId="ab9568c39a88b08a" providerId="LiveId" clId="{115B2E1F-D6CD-4A89-951C-0D923B91C442}" dt="2024-03-21T00:22:09.209" v="21" actId="14100"/>
          <ac:picMkLst>
            <pc:docMk/>
            <pc:sldMk cId="98016993" sldId="2147473493"/>
            <ac:picMk id="7" creationId="{911EE25D-034B-04F7-8556-91A85BDAB5E9}"/>
          </ac:picMkLst>
        </pc:picChg>
        <pc:picChg chg="mod">
          <ac:chgData name="Tường SKHĐT" userId="ab9568c39a88b08a" providerId="LiveId" clId="{115B2E1F-D6CD-4A89-951C-0D923B91C442}" dt="2024-03-21T00:22:11.613" v="22" actId="14100"/>
          <ac:picMkLst>
            <pc:docMk/>
            <pc:sldMk cId="98016993" sldId="2147473493"/>
            <ac:picMk id="10" creationId="{B2CA5B3C-293F-C489-1F35-BDAEF9069EF6}"/>
          </ac:picMkLst>
        </pc:picChg>
      </pc:sldChg>
      <pc:sldChg chg="modSp add mod">
        <pc:chgData name="Tường SKHĐT" userId="ab9568c39a88b08a" providerId="LiveId" clId="{115B2E1F-D6CD-4A89-951C-0D923B91C442}" dt="2024-03-21T01:06:16.553" v="1211" actId="20577"/>
        <pc:sldMkLst>
          <pc:docMk/>
          <pc:sldMk cId="3788652331" sldId="2147473664"/>
        </pc:sldMkLst>
        <pc:graphicFrameChg chg="mod modGraphic">
          <ac:chgData name="Tường SKHĐT" userId="ab9568c39a88b08a" providerId="LiveId" clId="{115B2E1F-D6CD-4A89-951C-0D923B91C442}" dt="2024-03-21T01:06:16.553" v="1211" actId="20577"/>
          <ac:graphicFrameMkLst>
            <pc:docMk/>
            <pc:sldMk cId="3788652331" sldId="2147473664"/>
            <ac:graphicFrameMk id="8" creationId="{B5E5335D-2EED-82AF-3A59-FAE8BB94EAE1}"/>
          </ac:graphicFrameMkLst>
        </pc:graphicFrameChg>
      </pc:sldChg>
      <pc:sldChg chg="modSp mod">
        <pc:chgData name="Tường SKHĐT" userId="ab9568c39a88b08a" providerId="LiveId" clId="{115B2E1F-D6CD-4A89-951C-0D923B91C442}" dt="2024-03-22T04:02:40.864" v="3265" actId="20577"/>
        <pc:sldMkLst>
          <pc:docMk/>
          <pc:sldMk cId="293803616" sldId="2147473681"/>
        </pc:sldMkLst>
        <pc:graphicFrameChg chg="mod modGraphic">
          <ac:chgData name="Tường SKHĐT" userId="ab9568c39a88b08a" providerId="LiveId" clId="{115B2E1F-D6CD-4A89-951C-0D923B91C442}" dt="2024-03-22T04:02:40.864" v="3265" actId="20577"/>
          <ac:graphicFrameMkLst>
            <pc:docMk/>
            <pc:sldMk cId="293803616" sldId="2147473681"/>
            <ac:graphicFrameMk id="8" creationId="{B5E5335D-2EED-82AF-3A59-FAE8BB94EAE1}"/>
          </ac:graphicFrameMkLst>
        </pc:graphicFrameChg>
      </pc:sldChg>
      <pc:sldChg chg="modSp add mod">
        <pc:chgData name="Tường SKHĐT" userId="ab9568c39a88b08a" providerId="LiveId" clId="{115B2E1F-D6CD-4A89-951C-0D923B91C442}" dt="2024-03-22T09:29:15.670" v="3756" actId="255"/>
        <pc:sldMkLst>
          <pc:docMk/>
          <pc:sldMk cId="3744426745" sldId="2147473737"/>
        </pc:sldMkLst>
        <pc:graphicFrameChg chg="mod modGraphic">
          <ac:chgData name="Tường SKHĐT" userId="ab9568c39a88b08a" providerId="LiveId" clId="{115B2E1F-D6CD-4A89-951C-0D923B91C442}" dt="2024-03-22T09:29:15.670" v="3756" actId="255"/>
          <ac:graphicFrameMkLst>
            <pc:docMk/>
            <pc:sldMk cId="3744426745" sldId="2147473737"/>
            <ac:graphicFrameMk id="3" creationId="{1243D2EC-FD70-31EF-486E-0289B57D5A19}"/>
          </ac:graphicFrameMkLst>
        </pc:graphicFrameChg>
        <pc:picChg chg="mod">
          <ac:chgData name="Tường SKHĐT" userId="ab9568c39a88b08a" providerId="LiveId" clId="{115B2E1F-D6CD-4A89-951C-0D923B91C442}" dt="2024-03-21T02:00:46.919" v="2487" actId="1076"/>
          <ac:picMkLst>
            <pc:docMk/>
            <pc:sldMk cId="3744426745" sldId="2147473737"/>
            <ac:picMk id="2" creationId="{56062293-557D-4F7E-7A6A-F260FA8216F1}"/>
          </ac:picMkLst>
        </pc:picChg>
      </pc:sldChg>
      <pc:sldChg chg="del">
        <pc:chgData name="Tường SKHĐT" userId="ab9568c39a88b08a" providerId="LiveId" clId="{115B2E1F-D6CD-4A89-951C-0D923B91C442}" dt="2024-03-21T01:37:16.764" v="2111" actId="2696"/>
        <pc:sldMkLst>
          <pc:docMk/>
          <pc:sldMk cId="3251302883" sldId="2147473776"/>
        </pc:sldMkLst>
      </pc:sldChg>
      <pc:sldChg chg="del">
        <pc:chgData name="Tường SKHĐT" userId="ab9568c39a88b08a" providerId="LiveId" clId="{115B2E1F-D6CD-4A89-951C-0D923B91C442}" dt="2024-03-21T01:37:16.764" v="2111" actId="2696"/>
        <pc:sldMkLst>
          <pc:docMk/>
          <pc:sldMk cId="1062303806" sldId="2147473777"/>
        </pc:sldMkLst>
      </pc:sldChg>
      <pc:sldChg chg="del">
        <pc:chgData name="Tường SKHĐT" userId="ab9568c39a88b08a" providerId="LiveId" clId="{115B2E1F-D6CD-4A89-951C-0D923B91C442}" dt="2024-03-21T01:36:10.676" v="2109" actId="2696"/>
        <pc:sldMkLst>
          <pc:docMk/>
          <pc:sldMk cId="645932880" sldId="2147473780"/>
        </pc:sldMkLst>
      </pc:sldChg>
      <pc:sldChg chg="del">
        <pc:chgData name="Tường SKHĐT" userId="ab9568c39a88b08a" providerId="LiveId" clId="{115B2E1F-D6CD-4A89-951C-0D923B91C442}" dt="2024-03-21T01:37:16.764" v="2111" actId="2696"/>
        <pc:sldMkLst>
          <pc:docMk/>
          <pc:sldMk cId="1719214563" sldId="2147473781"/>
        </pc:sldMkLst>
      </pc:sldChg>
      <pc:sldChg chg="del">
        <pc:chgData name="Tường SKHĐT" userId="ab9568c39a88b08a" providerId="LiveId" clId="{115B2E1F-D6CD-4A89-951C-0D923B91C442}" dt="2024-03-21T02:08:46.140" v="2745" actId="2696"/>
        <pc:sldMkLst>
          <pc:docMk/>
          <pc:sldMk cId="374992807" sldId="2147473797"/>
        </pc:sldMkLst>
      </pc:sldChg>
      <pc:sldChg chg="del">
        <pc:chgData name="Tường SKHĐT" userId="ab9568c39a88b08a" providerId="LiveId" clId="{115B2E1F-D6CD-4A89-951C-0D923B91C442}" dt="2024-03-21T02:09:01.897" v="2746" actId="2696"/>
        <pc:sldMkLst>
          <pc:docMk/>
          <pc:sldMk cId="2028050016" sldId="2147473800"/>
        </pc:sldMkLst>
      </pc:sldChg>
      <pc:sldChg chg="delSp modSp mod">
        <pc:chgData name="Tường SKHĐT" userId="ab9568c39a88b08a" providerId="LiveId" clId="{115B2E1F-D6CD-4A89-951C-0D923B91C442}" dt="2024-03-22T03:59:33.317" v="3172" actId="20577"/>
        <pc:sldMkLst>
          <pc:docMk/>
          <pc:sldMk cId="1957643202" sldId="2147473838"/>
        </pc:sldMkLst>
        <pc:spChg chg="mod">
          <ac:chgData name="Tường SKHĐT" userId="ab9568c39a88b08a" providerId="LiveId" clId="{115B2E1F-D6CD-4A89-951C-0D923B91C442}" dt="2024-03-21T00:21:39.829" v="4" actId="2711"/>
          <ac:spMkLst>
            <pc:docMk/>
            <pc:sldMk cId="1957643202" sldId="2147473838"/>
            <ac:spMk id="3" creationId="{41F7B89A-950B-BCEA-7B34-24C31F06EEAE}"/>
          </ac:spMkLst>
        </pc:spChg>
        <pc:graphicFrameChg chg="del">
          <ac:chgData name="Tường SKHĐT" userId="ab9568c39a88b08a" providerId="LiveId" clId="{115B2E1F-D6CD-4A89-951C-0D923B91C442}" dt="2024-03-21T00:21:18.844" v="1" actId="21"/>
          <ac:graphicFrameMkLst>
            <pc:docMk/>
            <pc:sldMk cId="1957643202" sldId="2147473838"/>
            <ac:graphicFrameMk id="2" creationId="{F8CFAB13-C69B-C0E4-201C-88ABCC8E8623}"/>
          </ac:graphicFrameMkLst>
        </pc:graphicFrameChg>
        <pc:graphicFrameChg chg="mod modGraphic">
          <ac:chgData name="Tường SKHĐT" userId="ab9568c39a88b08a" providerId="LiveId" clId="{115B2E1F-D6CD-4A89-951C-0D923B91C442}" dt="2024-03-22T03:59:33.317" v="3172" actId="20577"/>
          <ac:graphicFrameMkLst>
            <pc:docMk/>
            <pc:sldMk cId="1957643202" sldId="2147473838"/>
            <ac:graphicFrameMk id="6" creationId="{84DD91CE-8262-60A0-7A98-B5ED292DDBBC}"/>
          </ac:graphicFrameMkLst>
        </pc:graphicFrameChg>
      </pc:sldChg>
      <pc:sldChg chg="delSp modSp mod">
        <pc:chgData name="Tường SKHĐT" userId="ab9568c39a88b08a" providerId="LiveId" clId="{115B2E1F-D6CD-4A89-951C-0D923B91C442}" dt="2024-03-21T00:23:53.215" v="37" actId="1076"/>
        <pc:sldMkLst>
          <pc:docMk/>
          <pc:sldMk cId="3752301376" sldId="2147473839"/>
        </pc:sldMkLst>
        <pc:graphicFrameChg chg="del">
          <ac:chgData name="Tường SKHĐT" userId="ab9568c39a88b08a" providerId="LiveId" clId="{115B2E1F-D6CD-4A89-951C-0D923B91C442}" dt="2024-03-21T00:23:14.324" v="33" actId="21"/>
          <ac:graphicFrameMkLst>
            <pc:docMk/>
            <pc:sldMk cId="3752301376" sldId="2147473839"/>
            <ac:graphicFrameMk id="2" creationId="{D33051FA-275C-7A19-35B2-B19A071DF85C}"/>
          </ac:graphicFrameMkLst>
        </pc:graphicFrameChg>
        <pc:graphicFrameChg chg="mod modGraphic">
          <ac:chgData name="Tường SKHĐT" userId="ab9568c39a88b08a" providerId="LiveId" clId="{115B2E1F-D6CD-4A89-951C-0D923B91C442}" dt="2024-03-21T00:23:53.215" v="37" actId="1076"/>
          <ac:graphicFrameMkLst>
            <pc:docMk/>
            <pc:sldMk cId="3752301376" sldId="2147473839"/>
            <ac:graphicFrameMk id="3" creationId="{D9A44B85-801B-8BDB-7319-79BB5540FABF}"/>
          </ac:graphicFrameMkLst>
        </pc:graphicFrameChg>
      </pc:sldChg>
      <pc:sldChg chg="del">
        <pc:chgData name="Tường SKHĐT" userId="ab9568c39a88b08a" providerId="LiveId" clId="{115B2E1F-D6CD-4A89-951C-0D923B91C442}" dt="2024-03-21T00:27:24.500" v="48" actId="2696"/>
        <pc:sldMkLst>
          <pc:docMk/>
          <pc:sldMk cId="2159545141" sldId="2147473852"/>
        </pc:sldMkLst>
      </pc:sldChg>
      <pc:sldChg chg="modSp mod">
        <pc:chgData name="Tường SKHĐT" userId="ab9568c39a88b08a" providerId="LiveId" clId="{115B2E1F-D6CD-4A89-951C-0D923B91C442}" dt="2024-03-21T02:09:12.184" v="2750" actId="20577"/>
        <pc:sldMkLst>
          <pc:docMk/>
          <pc:sldMk cId="595962106" sldId="2147473854"/>
        </pc:sldMkLst>
        <pc:spChg chg="mod">
          <ac:chgData name="Tường SKHĐT" userId="ab9568c39a88b08a" providerId="LiveId" clId="{115B2E1F-D6CD-4A89-951C-0D923B91C442}" dt="2024-03-21T01:53:00.686" v="2270" actId="20577"/>
          <ac:spMkLst>
            <pc:docMk/>
            <pc:sldMk cId="595962106" sldId="2147473854"/>
            <ac:spMk id="3" creationId="{A0D5D58A-756E-802D-A09E-1BEA6D184E77}"/>
          </ac:spMkLst>
        </pc:spChg>
        <pc:spChg chg="mod">
          <ac:chgData name="Tường SKHĐT" userId="ab9568c39a88b08a" providerId="LiveId" clId="{115B2E1F-D6CD-4A89-951C-0D923B91C442}" dt="2024-03-21T01:55:36.487" v="2403" actId="20577"/>
          <ac:spMkLst>
            <pc:docMk/>
            <pc:sldMk cId="595962106" sldId="2147473854"/>
            <ac:spMk id="6" creationId="{81B6DC98-C123-5771-E46D-17ED3EE03739}"/>
          </ac:spMkLst>
        </pc:spChg>
        <pc:spChg chg="mod">
          <ac:chgData name="Tường SKHĐT" userId="ab9568c39a88b08a" providerId="LiveId" clId="{115B2E1F-D6CD-4A89-951C-0D923B91C442}" dt="2024-03-21T02:09:12.184" v="2750" actId="20577"/>
          <ac:spMkLst>
            <pc:docMk/>
            <pc:sldMk cId="595962106" sldId="2147473854"/>
            <ac:spMk id="7" creationId="{1D5BEF29-302C-58EC-1775-63A1A262249D}"/>
          </ac:spMkLst>
        </pc:spChg>
        <pc:spChg chg="mod">
          <ac:chgData name="Tường SKHĐT" userId="ab9568c39a88b08a" providerId="LiveId" clId="{115B2E1F-D6CD-4A89-951C-0D923B91C442}" dt="2024-03-21T01:54:48.743" v="2370" actId="20577"/>
          <ac:spMkLst>
            <pc:docMk/>
            <pc:sldMk cId="595962106" sldId="2147473854"/>
            <ac:spMk id="16" creationId="{CD1FFBD1-4EFA-ED54-8F81-E3C9559069D4}"/>
          </ac:spMkLst>
        </pc:spChg>
        <pc:spChg chg="mod">
          <ac:chgData name="Tường SKHĐT" userId="ab9568c39a88b08a" providerId="LiveId" clId="{115B2E1F-D6CD-4A89-951C-0D923B91C442}" dt="2024-03-21T01:53:06.886" v="2277" actId="20577"/>
          <ac:spMkLst>
            <pc:docMk/>
            <pc:sldMk cId="595962106" sldId="2147473854"/>
            <ac:spMk id="17" creationId="{227F0722-3FD1-20AC-1889-4BEC4E408B20}"/>
          </ac:spMkLst>
        </pc:spChg>
        <pc:spChg chg="mod">
          <ac:chgData name="Tường SKHĐT" userId="ab9568c39a88b08a" providerId="LiveId" clId="{115B2E1F-D6CD-4A89-951C-0D923B91C442}" dt="2024-03-21T01:53:43.554" v="2331" actId="20577"/>
          <ac:spMkLst>
            <pc:docMk/>
            <pc:sldMk cId="595962106" sldId="2147473854"/>
            <ac:spMk id="18" creationId="{34F63EF8-BB71-3877-EDA9-5BA9EE3FB077}"/>
          </ac:spMkLst>
        </pc:spChg>
        <pc:spChg chg="mod">
          <ac:chgData name="Tường SKHĐT" userId="ab9568c39a88b08a" providerId="LiveId" clId="{115B2E1F-D6CD-4A89-951C-0D923B91C442}" dt="2024-03-21T01:54:13.228" v="2356" actId="20577"/>
          <ac:spMkLst>
            <pc:docMk/>
            <pc:sldMk cId="595962106" sldId="2147473854"/>
            <ac:spMk id="19" creationId="{7E1B28B2-E2F7-8C5A-E350-C981F667F0AE}"/>
          </ac:spMkLst>
        </pc:spChg>
        <pc:spChg chg="mod">
          <ac:chgData name="Tường SKHĐT" userId="ab9568c39a88b08a" providerId="LiveId" clId="{115B2E1F-D6CD-4A89-951C-0D923B91C442}" dt="2024-03-21T01:54:54.319" v="2380" actId="20577"/>
          <ac:spMkLst>
            <pc:docMk/>
            <pc:sldMk cId="595962106" sldId="2147473854"/>
            <ac:spMk id="20" creationId="{3E0C8D21-0D0F-9FC1-9373-B4FE0AFFD371}"/>
          </ac:spMkLst>
        </pc:spChg>
        <pc:spChg chg="mod">
          <ac:chgData name="Tường SKHĐT" userId="ab9568c39a88b08a" providerId="LiveId" clId="{115B2E1F-D6CD-4A89-951C-0D923B91C442}" dt="2024-03-21T02:09:10.004" v="2748" actId="20577"/>
          <ac:spMkLst>
            <pc:docMk/>
            <pc:sldMk cId="595962106" sldId="2147473854"/>
            <ac:spMk id="27" creationId="{01DC26C3-E6F4-C27A-8624-3A65D81B6008}"/>
          </ac:spMkLst>
        </pc:spChg>
        <pc:spChg chg="mod">
          <ac:chgData name="Tường SKHĐT" userId="ab9568c39a88b08a" providerId="LiveId" clId="{115B2E1F-D6CD-4A89-951C-0D923B91C442}" dt="2024-03-21T01:53:27.678" v="2293" actId="20577"/>
          <ac:spMkLst>
            <pc:docMk/>
            <pc:sldMk cId="595962106" sldId="2147473854"/>
            <ac:spMk id="720" creationId="{00000000-0000-0000-0000-000000000000}"/>
          </ac:spMkLst>
        </pc:spChg>
        <pc:spChg chg="mod">
          <ac:chgData name="Tường SKHĐT" userId="ab9568c39a88b08a" providerId="LiveId" clId="{115B2E1F-D6CD-4A89-951C-0D923B91C442}" dt="2024-03-21T01:54:06.500" v="2348" actId="20577"/>
          <ac:spMkLst>
            <pc:docMk/>
            <pc:sldMk cId="595962106" sldId="2147473854"/>
            <ac:spMk id="726" creationId="{00000000-0000-0000-0000-000000000000}"/>
          </ac:spMkLst>
        </pc:spChg>
      </pc:sldChg>
      <pc:sldChg chg="delSp modSp mod">
        <pc:chgData name="Tường SKHĐT" userId="ab9568c39a88b08a" providerId="LiveId" clId="{115B2E1F-D6CD-4A89-951C-0D923B91C442}" dt="2024-03-21T00:26:51.245" v="47" actId="1076"/>
        <pc:sldMkLst>
          <pc:docMk/>
          <pc:sldMk cId="3676880401" sldId="2147473856"/>
        </pc:sldMkLst>
        <pc:graphicFrameChg chg="del mod modGraphic">
          <ac:chgData name="Tường SKHĐT" userId="ab9568c39a88b08a" providerId="LiveId" clId="{115B2E1F-D6CD-4A89-951C-0D923B91C442}" dt="2024-03-21T00:26:34.690" v="45" actId="21"/>
          <ac:graphicFrameMkLst>
            <pc:docMk/>
            <pc:sldMk cId="3676880401" sldId="2147473856"/>
            <ac:graphicFrameMk id="2" creationId="{6AE241B7-11E8-EFEF-2627-BA508E7CCF5B}"/>
          </ac:graphicFrameMkLst>
        </pc:graphicFrameChg>
        <pc:graphicFrameChg chg="del">
          <ac:chgData name="Tường SKHĐT" userId="ab9568c39a88b08a" providerId="LiveId" clId="{115B2E1F-D6CD-4A89-951C-0D923B91C442}" dt="2024-03-21T00:24:04.887" v="39" actId="21"/>
          <ac:graphicFrameMkLst>
            <pc:docMk/>
            <pc:sldMk cId="3676880401" sldId="2147473856"/>
            <ac:graphicFrameMk id="3" creationId="{07290991-0824-746F-F1EC-0F200835CB58}"/>
          </ac:graphicFrameMkLst>
        </pc:graphicFrameChg>
        <pc:graphicFrameChg chg="mod modGraphic">
          <ac:chgData name="Tường SKHĐT" userId="ab9568c39a88b08a" providerId="LiveId" clId="{115B2E1F-D6CD-4A89-951C-0D923B91C442}" dt="2024-03-21T00:26:51.245" v="47" actId="1076"/>
          <ac:graphicFrameMkLst>
            <pc:docMk/>
            <pc:sldMk cId="3676880401" sldId="2147473856"/>
            <ac:graphicFrameMk id="4" creationId="{A62BB7F0-401E-5857-2F69-AC8B1C0C69B4}"/>
          </ac:graphicFrameMkLst>
        </pc:graphicFrameChg>
      </pc:sldChg>
      <pc:sldChg chg="modSp add mod">
        <pc:chgData name="Tường SKHĐT" userId="ab9568c39a88b08a" providerId="LiveId" clId="{115B2E1F-D6CD-4A89-951C-0D923B91C442}" dt="2024-03-22T04:05:12.927" v="3302" actId="20577"/>
        <pc:sldMkLst>
          <pc:docMk/>
          <pc:sldMk cId="667538659" sldId="2147473909"/>
        </pc:sldMkLst>
        <pc:spChg chg="mod">
          <ac:chgData name="Tường SKHĐT" userId="ab9568c39a88b08a" providerId="LiveId" clId="{115B2E1F-D6CD-4A89-951C-0D923B91C442}" dt="2024-03-21T01:10:45.031" v="1395" actId="1076"/>
          <ac:spMkLst>
            <pc:docMk/>
            <pc:sldMk cId="667538659" sldId="2147473909"/>
            <ac:spMk id="9" creationId="{18AC359A-8ADF-9DAA-4CA1-F82A916F1E2E}"/>
          </ac:spMkLst>
        </pc:spChg>
        <pc:graphicFrameChg chg="mod modGraphic">
          <ac:chgData name="Tường SKHĐT" userId="ab9568c39a88b08a" providerId="LiveId" clId="{115B2E1F-D6CD-4A89-951C-0D923B91C442}" dt="2024-03-22T04:05:12.927" v="3302" actId="20577"/>
          <ac:graphicFrameMkLst>
            <pc:docMk/>
            <pc:sldMk cId="667538659" sldId="2147473909"/>
            <ac:graphicFrameMk id="6" creationId="{47027231-95EF-C8CE-4215-B126B807487B}"/>
          </ac:graphicFrameMkLst>
        </pc:graphicFrameChg>
      </pc:sldChg>
      <pc:sldChg chg="del">
        <pc:chgData name="Tường SKHĐT" userId="ab9568c39a88b08a" providerId="LiveId" clId="{115B2E1F-D6CD-4A89-951C-0D923B91C442}" dt="2024-03-21T02:08:36.139" v="2744" actId="2696"/>
        <pc:sldMkLst>
          <pc:docMk/>
          <pc:sldMk cId="2136813" sldId="2147473933"/>
        </pc:sldMkLst>
      </pc:sldChg>
      <pc:sldChg chg="modSp add del mod">
        <pc:chgData name="Tường SKHĐT" userId="ab9568c39a88b08a" providerId="LiveId" clId="{115B2E1F-D6CD-4A89-951C-0D923B91C442}" dt="2024-03-21T02:05:45.921" v="2656" actId="20577"/>
        <pc:sldMkLst>
          <pc:docMk/>
          <pc:sldMk cId="2698442417" sldId="2147473941"/>
        </pc:sldMkLst>
        <pc:graphicFrameChg chg="modGraphic">
          <ac:chgData name="Tường SKHĐT" userId="ab9568c39a88b08a" providerId="LiveId" clId="{115B2E1F-D6CD-4A89-951C-0D923B91C442}" dt="2024-03-21T02:05:45.921" v="2656" actId="20577"/>
          <ac:graphicFrameMkLst>
            <pc:docMk/>
            <pc:sldMk cId="2698442417" sldId="2147473941"/>
            <ac:graphicFrameMk id="4" creationId="{1AB8787A-1FEA-32E8-0574-EE49DE59D798}"/>
          </ac:graphicFrameMkLst>
        </pc:graphicFrameChg>
      </pc:sldChg>
      <pc:sldChg chg="addSp delSp modSp mod">
        <pc:chgData name="Tường SKHĐT" userId="ab9568c39a88b08a" providerId="LiveId" clId="{115B2E1F-D6CD-4A89-951C-0D923B91C442}" dt="2024-03-22T09:26:19.887" v="3745" actId="1076"/>
        <pc:sldMkLst>
          <pc:docMk/>
          <pc:sldMk cId="2336329201" sldId="2147474029"/>
        </pc:sldMkLst>
        <pc:graphicFrameChg chg="mod modGraphic">
          <ac:chgData name="Tường SKHĐT" userId="ab9568c39a88b08a" providerId="LiveId" clId="{115B2E1F-D6CD-4A89-951C-0D923B91C442}" dt="2024-03-22T09:26:19.887" v="3745" actId="1076"/>
          <ac:graphicFrameMkLst>
            <pc:docMk/>
            <pc:sldMk cId="2336329201" sldId="2147474029"/>
            <ac:graphicFrameMk id="3" creationId="{77DF7DF6-DBE2-C682-499A-23970152D21C}"/>
          </ac:graphicFrameMkLst>
        </pc:graphicFrameChg>
        <pc:graphicFrameChg chg="mod modGraphic">
          <ac:chgData name="Tường SKHĐT" userId="ab9568c39a88b08a" providerId="LiveId" clId="{115B2E1F-D6CD-4A89-951C-0D923B91C442}" dt="2024-03-22T09:26:08.824" v="3744" actId="403"/>
          <ac:graphicFrameMkLst>
            <pc:docMk/>
            <pc:sldMk cId="2336329201" sldId="2147474029"/>
            <ac:graphicFrameMk id="5" creationId="{803F5A21-C851-F4CD-D6D0-98750525D970}"/>
          </ac:graphicFrameMkLst>
        </pc:graphicFrameChg>
        <pc:graphicFrameChg chg="add mod modGraphic">
          <ac:chgData name="Tường SKHĐT" userId="ab9568c39a88b08a" providerId="LiveId" clId="{115B2E1F-D6CD-4A89-951C-0D923B91C442}" dt="2024-03-22T09:25:49.644" v="3742" actId="1076"/>
          <ac:graphicFrameMkLst>
            <pc:docMk/>
            <pc:sldMk cId="2336329201" sldId="2147474029"/>
            <ac:graphicFrameMk id="7" creationId="{F7F63D90-2D03-D7B0-B54A-ACAE3A2514D1}"/>
          </ac:graphicFrameMkLst>
        </pc:graphicFrameChg>
        <pc:picChg chg="del">
          <ac:chgData name="Tường SKHĐT" userId="ab9568c39a88b08a" providerId="LiveId" clId="{115B2E1F-D6CD-4A89-951C-0D923B91C442}" dt="2024-03-21T00:37:39.124" v="177" actId="21"/>
          <ac:picMkLst>
            <pc:docMk/>
            <pc:sldMk cId="2336329201" sldId="2147474029"/>
            <ac:picMk id="3" creationId="{4DB7A41F-A9E0-0D83-6409-130B62493C72}"/>
          </ac:picMkLst>
        </pc:picChg>
      </pc:sldChg>
      <pc:sldChg chg="modSp mod">
        <pc:chgData name="Tường SKHĐT" userId="ab9568c39a88b08a" providerId="LiveId" clId="{115B2E1F-D6CD-4A89-951C-0D923B91C442}" dt="2024-03-21T00:56:53.141" v="949" actId="20577"/>
        <pc:sldMkLst>
          <pc:docMk/>
          <pc:sldMk cId="3281434389" sldId="2147474030"/>
        </pc:sldMkLst>
        <pc:graphicFrameChg chg="mod modGraphic">
          <ac:chgData name="Tường SKHĐT" userId="ab9568c39a88b08a" providerId="LiveId" clId="{115B2E1F-D6CD-4A89-951C-0D923B91C442}" dt="2024-03-21T00:56:53.141" v="949" actId="20577"/>
          <ac:graphicFrameMkLst>
            <pc:docMk/>
            <pc:sldMk cId="3281434389" sldId="2147474030"/>
            <ac:graphicFrameMk id="3" creationId="{BFEA2726-E634-6E36-58C0-B4D266574070}"/>
          </ac:graphicFrameMkLst>
        </pc:graphicFrameChg>
      </pc:sldChg>
      <pc:sldChg chg="del">
        <pc:chgData name="Tường SKHĐT" userId="ab9568c39a88b08a" providerId="LiveId" clId="{115B2E1F-D6CD-4A89-951C-0D923B91C442}" dt="2024-03-21T01:00:12.637" v="959" actId="2696"/>
        <pc:sldMkLst>
          <pc:docMk/>
          <pc:sldMk cId="342815620" sldId="2147474031"/>
        </pc:sldMkLst>
      </pc:sldChg>
      <pc:sldChg chg="del">
        <pc:chgData name="Tường SKHĐT" userId="ab9568c39a88b08a" providerId="LiveId" clId="{115B2E1F-D6CD-4A89-951C-0D923B91C442}" dt="2024-03-21T00:58:16.349" v="952" actId="2696"/>
        <pc:sldMkLst>
          <pc:docMk/>
          <pc:sldMk cId="791399952" sldId="2147474033"/>
        </pc:sldMkLst>
      </pc:sldChg>
      <pc:sldChg chg="modSp del mod">
        <pc:chgData name="Tường SKHĐT" userId="ab9568c39a88b08a" providerId="LiveId" clId="{115B2E1F-D6CD-4A89-951C-0D923B91C442}" dt="2024-03-21T01:51:30.291" v="2253" actId="2696"/>
        <pc:sldMkLst>
          <pc:docMk/>
          <pc:sldMk cId="956542762" sldId="2147474034"/>
        </pc:sldMkLst>
        <pc:graphicFrameChg chg="modGraphic">
          <ac:chgData name="Tường SKHĐT" userId="ab9568c39a88b08a" providerId="LiveId" clId="{115B2E1F-D6CD-4A89-951C-0D923B91C442}" dt="2024-03-21T01:12:34.970" v="1410" actId="20577"/>
          <ac:graphicFrameMkLst>
            <pc:docMk/>
            <pc:sldMk cId="956542762" sldId="2147474034"/>
            <ac:graphicFrameMk id="3" creationId="{1243D2EC-FD70-31EF-486E-0289B57D5A19}"/>
          </ac:graphicFrameMkLst>
        </pc:graphicFrameChg>
      </pc:sldChg>
      <pc:sldChg chg="modSp mod">
        <pc:chgData name="Tường SKHĐT" userId="ab9568c39a88b08a" providerId="LiveId" clId="{115B2E1F-D6CD-4A89-951C-0D923B91C442}" dt="2024-03-21T01:12:12.506" v="1409" actId="20577"/>
        <pc:sldMkLst>
          <pc:docMk/>
          <pc:sldMk cId="193244852" sldId="2147474035"/>
        </pc:sldMkLst>
        <pc:graphicFrameChg chg="mod modGraphic">
          <ac:chgData name="Tường SKHĐT" userId="ab9568c39a88b08a" providerId="LiveId" clId="{115B2E1F-D6CD-4A89-951C-0D923B91C442}" dt="2024-03-21T01:12:12.506" v="1409" actId="20577"/>
          <ac:graphicFrameMkLst>
            <pc:docMk/>
            <pc:sldMk cId="193244852" sldId="2147474035"/>
            <ac:graphicFrameMk id="3" creationId="{1243D2EC-FD70-31EF-486E-0289B57D5A19}"/>
          </ac:graphicFrameMkLst>
        </pc:graphicFrameChg>
        <pc:picChg chg="mod">
          <ac:chgData name="Tường SKHĐT" userId="ab9568c39a88b08a" providerId="LiveId" clId="{115B2E1F-D6CD-4A89-951C-0D923B91C442}" dt="2024-03-21T00:34:56.505" v="135" actId="1076"/>
          <ac:picMkLst>
            <pc:docMk/>
            <pc:sldMk cId="193244852" sldId="2147474035"/>
            <ac:picMk id="1026" creationId="{273A90EA-EE7F-F0BA-B0AE-0B09A5229185}"/>
          </ac:picMkLst>
        </pc:picChg>
      </pc:sldChg>
      <pc:sldChg chg="del">
        <pc:chgData name="Tường SKHĐT" userId="ab9568c39a88b08a" providerId="LiveId" clId="{115B2E1F-D6CD-4A89-951C-0D923B91C442}" dt="2024-03-21T01:37:16.764" v="2111" actId="2696"/>
        <pc:sldMkLst>
          <pc:docMk/>
          <pc:sldMk cId="3092536892" sldId="2147474057"/>
        </pc:sldMkLst>
      </pc:sldChg>
      <pc:sldChg chg="modSp mod">
        <pc:chgData name="Tường SKHĐT" userId="ab9568c39a88b08a" providerId="LiveId" clId="{115B2E1F-D6CD-4A89-951C-0D923B91C442}" dt="2024-03-21T01:28:56.230" v="1774" actId="255"/>
        <pc:sldMkLst>
          <pc:docMk/>
          <pc:sldMk cId="3262629240" sldId="2147474087"/>
        </pc:sldMkLst>
        <pc:spChg chg="mod">
          <ac:chgData name="Tường SKHĐT" userId="ab9568c39a88b08a" providerId="LiveId" clId="{115B2E1F-D6CD-4A89-951C-0D923B91C442}" dt="2024-03-21T01:28:56.230" v="1774" actId="255"/>
          <ac:spMkLst>
            <pc:docMk/>
            <pc:sldMk cId="3262629240" sldId="2147474087"/>
            <ac:spMk id="40963" creationId="{A7AC515C-C3EC-B8A0-D33F-FD85E6854517}"/>
          </ac:spMkLst>
        </pc:spChg>
      </pc:sldChg>
      <pc:sldChg chg="del">
        <pc:chgData name="Tường SKHĐT" userId="ab9568c39a88b08a" providerId="LiveId" clId="{115B2E1F-D6CD-4A89-951C-0D923B91C442}" dt="2024-03-21T01:29:39.299" v="1776" actId="2696"/>
        <pc:sldMkLst>
          <pc:docMk/>
          <pc:sldMk cId="2104274123" sldId="2147474088"/>
        </pc:sldMkLst>
      </pc:sldChg>
      <pc:sldChg chg="modSp mod">
        <pc:chgData name="Tường SKHĐT" userId="ab9568c39a88b08a" providerId="LiveId" clId="{115B2E1F-D6CD-4A89-951C-0D923B91C442}" dt="2024-03-21T01:22:22.294" v="1613" actId="20577"/>
        <pc:sldMkLst>
          <pc:docMk/>
          <pc:sldMk cId="2883300989" sldId="2147474089"/>
        </pc:sldMkLst>
        <pc:spChg chg="mod">
          <ac:chgData name="Tường SKHĐT" userId="ab9568c39a88b08a" providerId="LiveId" clId="{115B2E1F-D6CD-4A89-951C-0D923B91C442}" dt="2024-03-21T01:22:22.294" v="1613" actId="20577"/>
          <ac:spMkLst>
            <pc:docMk/>
            <pc:sldMk cId="2883300989" sldId="2147474089"/>
            <ac:spMk id="40963" creationId="{A7AC515C-C3EC-B8A0-D33F-FD85E6854517}"/>
          </ac:spMkLst>
        </pc:spChg>
      </pc:sldChg>
      <pc:sldChg chg="modSp mod">
        <pc:chgData name="Tường SKHĐT" userId="ab9568c39a88b08a" providerId="LiveId" clId="{115B2E1F-D6CD-4A89-951C-0D923B91C442}" dt="2024-03-21T01:24:42.078" v="1644"/>
        <pc:sldMkLst>
          <pc:docMk/>
          <pc:sldMk cId="4203442311" sldId="2147474091"/>
        </pc:sldMkLst>
        <pc:spChg chg="mod">
          <ac:chgData name="Tường SKHĐT" userId="ab9568c39a88b08a" providerId="LiveId" clId="{115B2E1F-D6CD-4A89-951C-0D923B91C442}" dt="2024-03-21T01:24:42.078" v="1644"/>
          <ac:spMkLst>
            <pc:docMk/>
            <pc:sldMk cId="4203442311" sldId="2147474091"/>
            <ac:spMk id="40963" creationId="{A7AC515C-C3EC-B8A0-D33F-FD85E6854517}"/>
          </ac:spMkLst>
        </pc:spChg>
      </pc:sldChg>
      <pc:sldChg chg="modSp mod">
        <pc:chgData name="Tường SKHĐT" userId="ab9568c39a88b08a" providerId="LiveId" clId="{115B2E1F-D6CD-4A89-951C-0D923B91C442}" dt="2024-03-22T04:11:22.131" v="3675" actId="108"/>
        <pc:sldMkLst>
          <pc:docMk/>
          <pc:sldMk cId="3414104749" sldId="2147474092"/>
        </pc:sldMkLst>
        <pc:spChg chg="mod">
          <ac:chgData name="Tường SKHĐT" userId="ab9568c39a88b08a" providerId="LiveId" clId="{115B2E1F-D6CD-4A89-951C-0D923B91C442}" dt="2024-03-22T04:11:22.131" v="3675" actId="108"/>
          <ac:spMkLst>
            <pc:docMk/>
            <pc:sldMk cId="3414104749" sldId="2147474092"/>
            <ac:spMk id="40963" creationId="{A7AC515C-C3EC-B8A0-D33F-FD85E6854517}"/>
          </ac:spMkLst>
        </pc:spChg>
      </pc:sldChg>
      <pc:sldChg chg="modSp mod">
        <pc:chgData name="Tường SKHĐT" userId="ab9568c39a88b08a" providerId="LiveId" clId="{115B2E1F-D6CD-4A89-951C-0D923B91C442}" dt="2024-03-21T01:20:33.792" v="1511" actId="20577"/>
        <pc:sldMkLst>
          <pc:docMk/>
          <pc:sldMk cId="2331025929" sldId="2147474093"/>
        </pc:sldMkLst>
        <pc:spChg chg="mod">
          <ac:chgData name="Tường SKHĐT" userId="ab9568c39a88b08a" providerId="LiveId" clId="{115B2E1F-D6CD-4A89-951C-0D923B91C442}" dt="2024-03-21T01:20:33.792" v="1511" actId="20577"/>
          <ac:spMkLst>
            <pc:docMk/>
            <pc:sldMk cId="2331025929" sldId="2147474093"/>
            <ac:spMk id="40963" creationId="{A7AC515C-C3EC-B8A0-D33F-FD85E6854517}"/>
          </ac:spMkLst>
        </pc:spChg>
      </pc:sldChg>
      <pc:sldChg chg="modSp mod">
        <pc:chgData name="Tường SKHĐT" userId="ab9568c39a88b08a" providerId="LiveId" clId="{115B2E1F-D6CD-4A89-951C-0D923B91C442}" dt="2024-03-21T02:02:11.237" v="2529" actId="1076"/>
        <pc:sldMkLst>
          <pc:docMk/>
          <pc:sldMk cId="3810782053" sldId="2147476267"/>
        </pc:sldMkLst>
        <pc:graphicFrameChg chg="mod modGraphic">
          <ac:chgData name="Tường SKHĐT" userId="ab9568c39a88b08a" providerId="LiveId" clId="{115B2E1F-D6CD-4A89-951C-0D923B91C442}" dt="2024-03-21T02:02:06.308" v="2528" actId="403"/>
          <ac:graphicFrameMkLst>
            <pc:docMk/>
            <pc:sldMk cId="3810782053" sldId="2147476267"/>
            <ac:graphicFrameMk id="8" creationId="{B5E5335D-2EED-82AF-3A59-FAE8BB94EAE1}"/>
          </ac:graphicFrameMkLst>
        </pc:graphicFrameChg>
        <pc:picChg chg="mod">
          <ac:chgData name="Tường SKHĐT" userId="ab9568c39a88b08a" providerId="LiveId" clId="{115B2E1F-D6CD-4A89-951C-0D923B91C442}" dt="2024-03-21T02:02:11.237" v="2529" actId="1076"/>
          <ac:picMkLst>
            <pc:docMk/>
            <pc:sldMk cId="3810782053" sldId="2147476267"/>
            <ac:picMk id="5" creationId="{C8DC17B0-7156-393B-FC30-B47A702243E3}"/>
          </ac:picMkLst>
        </pc:picChg>
      </pc:sldChg>
      <pc:sldChg chg="modSp add mod">
        <pc:chgData name="Tường SKHĐT" userId="ab9568c39a88b08a" providerId="LiveId" clId="{115B2E1F-D6CD-4A89-951C-0D923B91C442}" dt="2024-03-21T01:37:43.110" v="2210" actId="20577"/>
        <pc:sldMkLst>
          <pc:docMk/>
          <pc:sldMk cId="2537962088" sldId="2147476269"/>
        </pc:sldMkLst>
        <pc:spChg chg="mod">
          <ac:chgData name="Tường SKHĐT" userId="ab9568c39a88b08a" providerId="LiveId" clId="{115B2E1F-D6CD-4A89-951C-0D923B91C442}" dt="2024-03-21T01:37:43.110" v="2210" actId="20577"/>
          <ac:spMkLst>
            <pc:docMk/>
            <pc:sldMk cId="2537962088" sldId="2147476269"/>
            <ac:spMk id="3" creationId="{B0E1E633-D255-1218-5C50-869F2AB0F13A}"/>
          </ac:spMkLst>
        </pc:spChg>
      </pc:sldChg>
      <pc:sldChg chg="modSp mod">
        <pc:chgData name="Tường SKHĐT" userId="ab9568c39a88b08a" providerId="LiveId" clId="{115B2E1F-D6CD-4A89-951C-0D923B91C442}" dt="2024-03-21T00:34:25.210" v="133" actId="207"/>
        <pc:sldMkLst>
          <pc:docMk/>
          <pc:sldMk cId="21564158" sldId="2147476270"/>
        </pc:sldMkLst>
        <pc:graphicFrameChg chg="modGraphic">
          <ac:chgData name="Tường SKHĐT" userId="ab9568c39a88b08a" providerId="LiveId" clId="{115B2E1F-D6CD-4A89-951C-0D923B91C442}" dt="2024-03-21T00:34:16.108" v="132" actId="207"/>
          <ac:graphicFrameMkLst>
            <pc:docMk/>
            <pc:sldMk cId="21564158" sldId="2147476270"/>
            <ac:graphicFrameMk id="3" creationId="{2B5B5C0D-9D10-3FFC-A717-0D2391342329}"/>
          </ac:graphicFrameMkLst>
        </pc:graphicFrameChg>
        <pc:graphicFrameChg chg="modGraphic">
          <ac:chgData name="Tường SKHĐT" userId="ab9568c39a88b08a" providerId="LiveId" clId="{115B2E1F-D6CD-4A89-951C-0D923B91C442}" dt="2024-03-21T00:34:25.210" v="133" actId="207"/>
          <ac:graphicFrameMkLst>
            <pc:docMk/>
            <pc:sldMk cId="21564158" sldId="2147476270"/>
            <ac:graphicFrameMk id="4" creationId="{A08A075D-3B96-E23C-61F9-FE576ECC5998}"/>
          </ac:graphicFrameMkLst>
        </pc:graphicFrameChg>
      </pc:sldChg>
      <pc:sldChg chg="modSp mod">
        <pc:chgData name="Tường SKHĐT" userId="ab9568c39a88b08a" providerId="LiveId" clId="{115B2E1F-D6CD-4A89-951C-0D923B91C442}" dt="2024-03-22T00:52:00.930" v="3125" actId="404"/>
        <pc:sldMkLst>
          <pc:docMk/>
          <pc:sldMk cId="1113046406" sldId="2147476274"/>
        </pc:sldMkLst>
        <pc:spChg chg="mod">
          <ac:chgData name="Tường SKHĐT" userId="ab9568c39a88b08a" providerId="LiveId" clId="{115B2E1F-D6CD-4A89-951C-0D923B91C442}" dt="2024-03-22T00:39:34.802" v="2756" actId="20577"/>
          <ac:spMkLst>
            <pc:docMk/>
            <pc:sldMk cId="1113046406" sldId="2147476274"/>
            <ac:spMk id="6" creationId="{81D40E1E-E472-56C2-7A52-1D68B78E001A}"/>
          </ac:spMkLst>
        </pc:spChg>
        <pc:graphicFrameChg chg="mod modGraphic">
          <ac:chgData name="Tường SKHĐT" userId="ab9568c39a88b08a" providerId="LiveId" clId="{115B2E1F-D6CD-4A89-951C-0D923B91C442}" dt="2024-03-22T00:52:00.930" v="3125" actId="404"/>
          <ac:graphicFrameMkLst>
            <pc:docMk/>
            <pc:sldMk cId="1113046406" sldId="2147476274"/>
            <ac:graphicFrameMk id="8" creationId="{B5E5335D-2EED-82AF-3A59-FAE8BB94EAE1}"/>
          </ac:graphicFrameMkLst>
        </pc:graphicFrameChg>
      </pc:sldChg>
      <pc:sldChg chg="delSp modSp mod">
        <pc:chgData name="Tường SKHĐT" userId="ab9568c39a88b08a" providerId="LiveId" clId="{115B2E1F-D6CD-4A89-951C-0D923B91C442}" dt="2024-03-22T04:33:55.682" v="3713" actId="1076"/>
        <pc:sldMkLst>
          <pc:docMk/>
          <pc:sldMk cId="3584243345" sldId="2147476276"/>
        </pc:sldMkLst>
        <pc:graphicFrameChg chg="del">
          <ac:chgData name="Tường SKHĐT" userId="ab9568c39a88b08a" providerId="LiveId" clId="{115B2E1F-D6CD-4A89-951C-0D923B91C442}" dt="2024-03-22T04:32:19.079" v="3676" actId="21"/>
          <ac:graphicFrameMkLst>
            <pc:docMk/>
            <pc:sldMk cId="3584243345" sldId="2147476276"/>
            <ac:graphicFrameMk id="2" creationId="{AF5FA99B-F2A1-57BA-387E-61A3E9C1434F}"/>
          </ac:graphicFrameMkLst>
        </pc:graphicFrameChg>
        <pc:graphicFrameChg chg="mod">
          <ac:chgData name="Tường SKHĐT" userId="ab9568c39a88b08a" providerId="LiveId" clId="{115B2E1F-D6CD-4A89-951C-0D923B91C442}" dt="2024-03-22T04:33:45.080" v="3712" actId="20577"/>
          <ac:graphicFrameMkLst>
            <pc:docMk/>
            <pc:sldMk cId="3584243345" sldId="2147476276"/>
            <ac:graphicFrameMk id="3" creationId="{77C304BC-B761-D937-BB65-102E36B08BE7}"/>
          </ac:graphicFrameMkLst>
        </pc:graphicFrameChg>
        <pc:graphicFrameChg chg="modGraphic">
          <ac:chgData name="Tường SKHĐT" userId="ab9568c39a88b08a" providerId="LiveId" clId="{115B2E1F-D6CD-4A89-951C-0D923B91C442}" dt="2024-03-22T04:04:08.388" v="3296" actId="20577"/>
          <ac:graphicFrameMkLst>
            <pc:docMk/>
            <pc:sldMk cId="3584243345" sldId="2147476276"/>
            <ac:graphicFrameMk id="4" creationId="{9A682E59-E179-2A58-D3F5-0E52C56EEFF2}"/>
          </ac:graphicFrameMkLst>
        </pc:graphicFrameChg>
        <pc:graphicFrameChg chg="mod modGraphic">
          <ac:chgData name="Tường SKHĐT" userId="ab9568c39a88b08a" providerId="LiveId" clId="{115B2E1F-D6CD-4A89-951C-0D923B91C442}" dt="2024-03-22T04:33:55.682" v="3713" actId="1076"/>
          <ac:graphicFrameMkLst>
            <pc:docMk/>
            <pc:sldMk cId="3584243345" sldId="2147476276"/>
            <ac:graphicFrameMk id="5" creationId="{E3B54D4E-9060-A065-8F3C-A3C6520B4F8F}"/>
          </ac:graphicFrameMkLst>
        </pc:graphicFrameChg>
      </pc:sldChg>
      <pc:sldChg chg="modSp mod">
        <pc:chgData name="Tường SKHĐT" userId="ab9568c39a88b08a" providerId="LiveId" clId="{115B2E1F-D6CD-4A89-951C-0D923B91C442}" dt="2024-03-21T00:28:31.984" v="85" actId="20577"/>
        <pc:sldMkLst>
          <pc:docMk/>
          <pc:sldMk cId="2446367148" sldId="2147476279"/>
        </pc:sldMkLst>
        <pc:graphicFrameChg chg="modGraphic">
          <ac:chgData name="Tường SKHĐT" userId="ab9568c39a88b08a" providerId="LiveId" clId="{115B2E1F-D6CD-4A89-951C-0D923B91C442}" dt="2024-03-21T00:28:31.984" v="85" actId="20577"/>
          <ac:graphicFrameMkLst>
            <pc:docMk/>
            <pc:sldMk cId="2446367148" sldId="2147476279"/>
            <ac:graphicFrameMk id="8" creationId="{B5E5335D-2EED-82AF-3A59-FAE8BB94EAE1}"/>
          </ac:graphicFrameMkLst>
        </pc:graphicFrameChg>
      </pc:sldChg>
      <pc:sldChg chg="modSp mod">
        <pc:chgData name="Tường SKHĐT" userId="ab9568c39a88b08a" providerId="LiveId" clId="{115B2E1F-D6CD-4A89-951C-0D923B91C442}" dt="2024-03-21T01:40:26.704" v="2250" actId="20577"/>
        <pc:sldMkLst>
          <pc:docMk/>
          <pc:sldMk cId="1661513993" sldId="2147476280"/>
        </pc:sldMkLst>
        <pc:spChg chg="mod">
          <ac:chgData name="Tường SKHĐT" userId="ab9568c39a88b08a" providerId="LiveId" clId="{115B2E1F-D6CD-4A89-951C-0D923B91C442}" dt="2024-03-21T01:38:24.096" v="2216" actId="20577"/>
          <ac:spMkLst>
            <pc:docMk/>
            <pc:sldMk cId="1661513993" sldId="2147476280"/>
            <ac:spMk id="20" creationId="{394D8737-1CA3-C18F-155A-3F82403D4E3B}"/>
          </ac:spMkLst>
        </pc:spChg>
        <pc:spChg chg="mod">
          <ac:chgData name="Tường SKHĐT" userId="ab9568c39a88b08a" providerId="LiveId" clId="{115B2E1F-D6CD-4A89-951C-0D923B91C442}" dt="2024-03-21T01:38:44.044" v="2233" actId="20577"/>
          <ac:spMkLst>
            <pc:docMk/>
            <pc:sldMk cId="1661513993" sldId="2147476280"/>
            <ac:spMk id="27" creationId="{8D0CB480-EC39-4DC1-0353-768C8526261D}"/>
          </ac:spMkLst>
        </pc:spChg>
        <pc:spChg chg="mod">
          <ac:chgData name="Tường SKHĐT" userId="ab9568c39a88b08a" providerId="LiveId" clId="{115B2E1F-D6CD-4A89-951C-0D923B91C442}" dt="2024-03-21T01:38:37.044" v="2223" actId="20577"/>
          <ac:spMkLst>
            <pc:docMk/>
            <pc:sldMk cId="1661513993" sldId="2147476280"/>
            <ac:spMk id="28" creationId="{0F9FC2CC-E142-6E69-C8D8-33B29DA66359}"/>
          </ac:spMkLst>
        </pc:spChg>
        <pc:spChg chg="mod">
          <ac:chgData name="Tường SKHĐT" userId="ab9568c39a88b08a" providerId="LiveId" clId="{115B2E1F-D6CD-4A89-951C-0D923B91C442}" dt="2024-03-21T01:38:53.892" v="2242" actId="20577"/>
          <ac:spMkLst>
            <pc:docMk/>
            <pc:sldMk cId="1661513993" sldId="2147476280"/>
            <ac:spMk id="29" creationId="{8DD5A653-6B03-584A-539A-C531FCC0C782}"/>
          </ac:spMkLst>
        </pc:spChg>
        <pc:spChg chg="mod">
          <ac:chgData name="Tường SKHĐT" userId="ab9568c39a88b08a" providerId="LiveId" clId="{115B2E1F-D6CD-4A89-951C-0D923B91C442}" dt="2024-03-21T01:40:11.062" v="2246" actId="20577"/>
          <ac:spMkLst>
            <pc:docMk/>
            <pc:sldMk cId="1661513993" sldId="2147476280"/>
            <ac:spMk id="37" creationId="{A633A4AB-4B54-9DFF-1D3F-EE9B0A4D52DA}"/>
          </ac:spMkLst>
        </pc:spChg>
        <pc:spChg chg="mod">
          <ac:chgData name="Tường SKHĐT" userId="ab9568c39a88b08a" providerId="LiveId" clId="{115B2E1F-D6CD-4A89-951C-0D923B91C442}" dt="2024-03-21T01:39:56.517" v="2244" actId="20577"/>
          <ac:spMkLst>
            <pc:docMk/>
            <pc:sldMk cId="1661513993" sldId="2147476280"/>
            <ac:spMk id="47" creationId="{615E2FF8-44B4-E5D2-386A-D270D5A07DA1}"/>
          </ac:spMkLst>
        </pc:spChg>
        <pc:spChg chg="mod">
          <ac:chgData name="Tường SKHĐT" userId="ab9568c39a88b08a" providerId="LiveId" clId="{115B2E1F-D6CD-4A89-951C-0D923B91C442}" dt="2024-03-21T01:40:26.704" v="2250" actId="20577"/>
          <ac:spMkLst>
            <pc:docMk/>
            <pc:sldMk cId="1661513993" sldId="2147476280"/>
            <ac:spMk id="53" creationId="{940E7436-8D16-138B-2BFE-178612083DAB}"/>
          </ac:spMkLst>
        </pc:spChg>
      </pc:sldChg>
      <pc:sldChg chg="add del">
        <pc:chgData name="Tường SKHĐT" userId="ab9568c39a88b08a" providerId="LiveId" clId="{115B2E1F-D6CD-4A89-951C-0D923B91C442}" dt="2024-03-21T00:25:33.172" v="44" actId="2696"/>
        <pc:sldMkLst>
          <pc:docMk/>
          <pc:sldMk cId="1646060560" sldId="2147476282"/>
        </pc:sldMkLst>
      </pc:sldChg>
      <pc:sldChg chg="add del">
        <pc:chgData name="Tường SKHĐT" userId="ab9568c39a88b08a" providerId="LiveId" clId="{115B2E1F-D6CD-4A89-951C-0D923B91C442}" dt="2024-03-21T00:23:10.012" v="32" actId="2696"/>
        <pc:sldMkLst>
          <pc:docMk/>
          <pc:sldMk cId="3095419982" sldId="2147476282"/>
        </pc:sldMkLst>
      </pc:sldChg>
      <pc:sldChg chg="modSp add mod">
        <pc:chgData name="Tường SKHĐT" userId="ab9568c39a88b08a" providerId="LiveId" clId="{115B2E1F-D6CD-4A89-951C-0D923B91C442}" dt="2024-03-21T01:35:44.367" v="2108" actId="20577"/>
        <pc:sldMkLst>
          <pc:docMk/>
          <pc:sldMk cId="3540580074" sldId="2147476282"/>
        </pc:sldMkLst>
        <pc:spChg chg="mod">
          <ac:chgData name="Tường SKHĐT" userId="ab9568c39a88b08a" providerId="LiveId" clId="{115B2E1F-D6CD-4A89-951C-0D923B91C442}" dt="2024-03-21T01:35:44.367" v="2108" actId="20577"/>
          <ac:spMkLst>
            <pc:docMk/>
            <pc:sldMk cId="3540580074" sldId="2147476282"/>
            <ac:spMk id="40963" creationId="{A7AC515C-C3EC-B8A0-D33F-FD85E6854517}"/>
          </ac:spMkLst>
        </pc:spChg>
        <pc:graphicFrameChg chg="mod">
          <ac:chgData name="Tường SKHĐT" userId="ab9568c39a88b08a" providerId="LiveId" clId="{115B2E1F-D6CD-4A89-951C-0D923B91C442}" dt="2024-03-21T01:30:01.451" v="1784" actId="1076"/>
          <ac:graphicFrameMkLst>
            <pc:docMk/>
            <pc:sldMk cId="3540580074" sldId="2147476282"/>
            <ac:graphicFrameMk id="6" creationId="{3C28C46B-D524-DA33-E029-5802ABC9CE66}"/>
          </ac:graphicFrameMkLst>
        </pc:graphicFrameChg>
      </pc:sldChg>
      <pc:sldChg chg="delSp modSp add mod">
        <pc:chgData name="Tường SKHĐT" userId="ab9568c39a88b08a" providerId="LiveId" clId="{115B2E1F-D6CD-4A89-951C-0D923B91C442}" dt="2024-03-21T02:07:52.721" v="2743" actId="14100"/>
        <pc:sldMkLst>
          <pc:docMk/>
          <pc:sldMk cId="2587634274" sldId="2147476283"/>
        </pc:sldMkLst>
        <pc:graphicFrameChg chg="mod modGraphic">
          <ac:chgData name="Tường SKHĐT" userId="ab9568c39a88b08a" providerId="LiveId" clId="{115B2E1F-D6CD-4A89-951C-0D923B91C442}" dt="2024-03-21T02:07:52.721" v="2743" actId="14100"/>
          <ac:graphicFrameMkLst>
            <pc:docMk/>
            <pc:sldMk cId="2587634274" sldId="2147476283"/>
            <ac:graphicFrameMk id="8" creationId="{B5E5335D-2EED-82AF-3A59-FAE8BB94EAE1}"/>
          </ac:graphicFrameMkLst>
        </pc:graphicFrameChg>
        <pc:picChg chg="del">
          <ac:chgData name="Tường SKHĐT" userId="ab9568c39a88b08a" providerId="LiveId" clId="{115B2E1F-D6CD-4A89-951C-0D923B91C442}" dt="2024-03-21T02:04:22.740" v="2608" actId="21"/>
          <ac:picMkLst>
            <pc:docMk/>
            <pc:sldMk cId="2587634274" sldId="2147476283"/>
            <ac:picMk id="5" creationId="{626E7DC3-E3F8-D95C-B059-BD48A838C935}"/>
          </ac:picMkLst>
        </pc:picChg>
      </pc:sldChg>
      <pc:sldChg chg="modSp add mod">
        <pc:chgData name="Tường SKHĐT" userId="ab9568c39a88b08a" providerId="LiveId" clId="{115B2E1F-D6CD-4A89-951C-0D923B91C442}" dt="2024-03-21T02:06:00.875" v="2662" actId="20577"/>
        <pc:sldMkLst>
          <pc:docMk/>
          <pc:sldMk cId="2059360754" sldId="2147476284"/>
        </pc:sldMkLst>
        <pc:graphicFrameChg chg="modGraphic">
          <ac:chgData name="Tường SKHĐT" userId="ab9568c39a88b08a" providerId="LiveId" clId="{115B2E1F-D6CD-4A89-951C-0D923B91C442}" dt="2024-03-21T02:06:00.875" v="2662" actId="20577"/>
          <ac:graphicFrameMkLst>
            <pc:docMk/>
            <pc:sldMk cId="2059360754" sldId="2147476284"/>
            <ac:graphicFrameMk id="2" creationId="{207C86B0-DBF4-FD20-221B-BD96FD50EA79}"/>
          </ac:graphicFrameMkLst>
        </pc:graphicFrameChg>
      </pc:sldChg>
      <pc:sldChg chg="modSp add mod">
        <pc:chgData name="Tường SKHĐT" userId="ab9568c39a88b08a" providerId="LiveId" clId="{115B2E1F-D6CD-4A89-951C-0D923B91C442}" dt="2024-03-22T04:00:14.730" v="3254" actId="20577"/>
        <pc:sldMkLst>
          <pc:docMk/>
          <pc:sldMk cId="1477445291" sldId="2147476285"/>
        </pc:sldMkLst>
        <pc:spChg chg="mod">
          <ac:chgData name="Tường SKHĐT" userId="ab9568c39a88b08a" providerId="LiveId" clId="{115B2E1F-D6CD-4A89-951C-0D923B91C442}" dt="2024-03-22T00:40:01.641" v="2902" actId="20577"/>
          <ac:spMkLst>
            <pc:docMk/>
            <pc:sldMk cId="1477445291" sldId="2147476285"/>
            <ac:spMk id="6" creationId="{81D40E1E-E472-56C2-7A52-1D68B78E001A}"/>
          </ac:spMkLst>
        </pc:spChg>
        <pc:graphicFrameChg chg="modGraphic">
          <ac:chgData name="Tường SKHĐT" userId="ab9568c39a88b08a" providerId="LiveId" clId="{115B2E1F-D6CD-4A89-951C-0D923B91C442}" dt="2024-03-22T04:00:14.730" v="3254" actId="20577"/>
          <ac:graphicFrameMkLst>
            <pc:docMk/>
            <pc:sldMk cId="1477445291" sldId="2147476285"/>
            <ac:graphicFrameMk id="8" creationId="{B5E5335D-2EED-82AF-3A59-FAE8BB94EAE1}"/>
          </ac:graphicFrameMkLst>
        </pc:graphicFrameChg>
      </pc:sldChg>
      <pc:sldChg chg="modSp add del mod">
        <pc:chgData name="Tường SKHĐT" userId="ab9568c39a88b08a" providerId="LiveId" clId="{115B2E1F-D6CD-4A89-951C-0D923B91C442}" dt="2024-03-22T00:52:07.128" v="3126" actId="2696"/>
        <pc:sldMkLst>
          <pc:docMk/>
          <pc:sldMk cId="2752627592" sldId="2147476286"/>
        </pc:sldMkLst>
        <pc:graphicFrameChg chg="mod modGraphic">
          <ac:chgData name="Tường SKHĐT" userId="ab9568c39a88b08a" providerId="LiveId" clId="{115B2E1F-D6CD-4A89-951C-0D923B91C442}" dt="2024-03-22T00:49:56.093" v="3011"/>
          <ac:graphicFrameMkLst>
            <pc:docMk/>
            <pc:sldMk cId="2752627592" sldId="2147476286"/>
            <ac:graphicFrameMk id="8" creationId="{B5E5335D-2EED-82AF-3A59-FAE8BB94EAE1}"/>
          </ac:graphicFrameMkLst>
        </pc:graphicFrameChg>
      </pc:sldChg>
      <pc:sldChg chg="modSp add mod">
        <pc:chgData name="Tường SKHĐT" userId="ab9568c39a88b08a" providerId="LiveId" clId="{115B2E1F-D6CD-4A89-951C-0D923B91C442}" dt="2024-03-22T04:10:57.143" v="3655" actId="20577"/>
        <pc:sldMkLst>
          <pc:docMk/>
          <pc:sldMk cId="4160495045" sldId="2147476286"/>
        </pc:sldMkLst>
        <pc:spChg chg="mod">
          <ac:chgData name="Tường SKHĐT" userId="ab9568c39a88b08a" providerId="LiveId" clId="{115B2E1F-D6CD-4A89-951C-0D923B91C442}" dt="2024-03-22T04:10:27.826" v="3643" actId="1076"/>
          <ac:spMkLst>
            <pc:docMk/>
            <pc:sldMk cId="4160495045" sldId="2147476286"/>
            <ac:spMk id="40963" creationId="{A7AC515C-C3EC-B8A0-D33F-FD85E6854517}"/>
          </ac:spMkLst>
        </pc:spChg>
        <pc:graphicFrameChg chg="mod">
          <ac:chgData name="Tường SKHĐT" userId="ab9568c39a88b08a" providerId="LiveId" clId="{115B2E1F-D6CD-4A89-951C-0D923B91C442}" dt="2024-03-22T04:10:57.143" v="3655" actId="20577"/>
          <ac:graphicFrameMkLst>
            <pc:docMk/>
            <pc:sldMk cId="4160495045" sldId="2147476286"/>
            <ac:graphicFrameMk id="6" creationId="{3C28C46B-D524-DA33-E029-5802ABC9CE66}"/>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C:\Users\PC\Desktop\T&#7892;NG%20NGU&#7890;N%202024%20(V1).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Tốc độ tăng GRDP quý I năm 2024 vùng</a:t>
            </a:r>
            <a:r>
              <a:rPr lang="en-US" baseline="0"/>
              <a:t> Bắc Trung bộ và duyên hải Trung bộ</a:t>
            </a:r>
            <a:endParaRPr lang="en-US"/>
          </a:p>
        </c:rich>
      </c:tx>
      <c:layout>
        <c:manualLayout>
          <c:xMode val="edge"/>
          <c:yMode val="edge"/>
          <c:x val="0.24399355746179183"/>
          <c:y val="8.2899387790161694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vi-VN"/>
        </a:p>
      </c:txPr>
    </c:title>
    <c:autoTitleDeleted val="0"/>
    <c:plotArea>
      <c:layout>
        <c:manualLayout>
          <c:layoutTarget val="inner"/>
          <c:xMode val="edge"/>
          <c:yMode val="edge"/>
          <c:x val="7.4952961464331808E-2"/>
          <c:y val="3.85821431489995E-2"/>
          <c:w val="0.89865684595633233"/>
          <c:h val="0.92283571370200101"/>
        </c:manualLayout>
      </c:layout>
      <c:barChart>
        <c:barDir val="col"/>
        <c:grouping val="clustered"/>
        <c:varyColors val="0"/>
        <c:ser>
          <c:idx val="0"/>
          <c:order val="0"/>
          <c:tx>
            <c:strRef>
              <c:f>Sheet1!$B$1</c:f>
              <c:strCache>
                <c:ptCount val="1"/>
                <c:pt idx="0">
                  <c:v>Tốc độ tăng GRDP quý I năm 2024</c:v>
                </c:pt>
              </c:strCache>
            </c:strRef>
          </c:tx>
          <c:spPr>
            <a:solidFill>
              <a:schemeClr val="accent1"/>
            </a:solidFill>
            <a:ln>
              <a:noFill/>
            </a:ln>
            <a:effectLst/>
          </c:spPr>
          <c:invertIfNegative val="0"/>
          <c:dPt>
            <c:idx val="6"/>
            <c:invertIfNegative val="0"/>
            <c:bubble3D val="0"/>
            <c:spPr>
              <a:solidFill>
                <a:srgbClr val="FF0000"/>
              </a:solidFill>
              <a:ln>
                <a:noFill/>
              </a:ln>
              <a:effectLst/>
            </c:spPr>
            <c:extLst>
              <c:ext xmlns:c16="http://schemas.microsoft.com/office/drawing/2014/chart" uri="{C3380CC4-5D6E-409C-BE32-E72D297353CC}">
                <c16:uniqueId val="{00000005-1587-4FCC-92E1-41168C720AB5}"/>
              </c:ext>
            </c:extLst>
          </c:dPt>
          <c:dLbls>
            <c:dLbl>
              <c:idx val="6"/>
              <c:tx>
                <c:rich>
                  <a:bodyPr/>
                  <a:lstStyle/>
                  <a:p>
                    <a:fld id="{9E21D8B7-5ABD-4B79-9383-A90481B1E85C}" type="VALUE">
                      <a:rPr lang="en-US">
                        <a:solidFill>
                          <a:srgbClr val="FF0000"/>
                        </a:solidFill>
                      </a:rPr>
                      <a:pPr/>
                      <a:t>[VALUE]</a:t>
                    </a:fld>
                    <a:endParaRPr lang="vi-V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587-4FCC-92E1-41168C720AB5}"/>
                </c:ext>
              </c:extLst>
            </c:dLbl>
            <c:dLbl>
              <c:idx val="12"/>
              <c:layout>
                <c:manualLayout>
                  <c:x val="-1.4542136302360332E-2"/>
                  <c:y val="-0.1083106318083576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587-4FCC-92E1-41168C720AB5}"/>
                </c:ext>
              </c:extLst>
            </c:dLbl>
            <c:dLbl>
              <c:idx val="13"/>
              <c:layout>
                <c:manualLayout>
                  <c:x val="4.3954069397961846E-3"/>
                  <c:y val="3.135899048151117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587-4FCC-92E1-41168C720AB5}"/>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Thanh Hóa                </c:v>
                </c:pt>
                <c:pt idx="1">
                  <c:v>Khánh Hòa                </c:v>
                </c:pt>
                <c:pt idx="2">
                  <c:v>Ninh Thuận               </c:v>
                </c:pt>
                <c:pt idx="3">
                  <c:v>Hà Tĩnh                  </c:v>
                </c:pt>
                <c:pt idx="4">
                  <c:v>Bình Thuận               </c:v>
                </c:pt>
                <c:pt idx="5">
                  <c:v>Nghệ An                  </c:v>
                </c:pt>
                <c:pt idx="6">
                  <c:v>Bình Định                </c:v>
                </c:pt>
                <c:pt idx="7">
                  <c:v>Phú Yên                  </c:v>
                </c:pt>
                <c:pt idx="8">
                  <c:v>Quảng Bình               </c:v>
                </c:pt>
                <c:pt idx="9">
                  <c:v>Quảng Trị                </c:v>
                </c:pt>
                <c:pt idx="10">
                  <c:v>Thừa Thiên - Huế         </c:v>
                </c:pt>
                <c:pt idx="11">
                  <c:v>Quảng Ngãi               </c:v>
                </c:pt>
                <c:pt idx="12">
                  <c:v>Thành phố Đà Nẵng             </c:v>
                </c:pt>
                <c:pt idx="13">
                  <c:v>Quảng Nam                </c:v>
                </c:pt>
              </c:strCache>
            </c:strRef>
          </c:cat>
          <c:val>
            <c:numRef>
              <c:f>Sheet1!$B$2:$B$15</c:f>
              <c:numCache>
                <c:formatCode>_(* #,##0.00_);_(* \(#,##0.00\);_(* "-"??_);_(@_)</c:formatCode>
                <c:ptCount val="14"/>
                <c:pt idx="0">
                  <c:v>13.151082584721038</c:v>
                </c:pt>
                <c:pt idx="1">
                  <c:v>12.399986415540837</c:v>
                </c:pt>
                <c:pt idx="2">
                  <c:v>8.2598600978226671</c:v>
                </c:pt>
                <c:pt idx="3">
                  <c:v>7.8240814656466142</c:v>
                </c:pt>
                <c:pt idx="4">
                  <c:v>6.4298917037389316</c:v>
                </c:pt>
                <c:pt idx="5">
                  <c:v>6.3835610005427839</c:v>
                </c:pt>
                <c:pt idx="6">
                  <c:v>6.3016785203212891</c:v>
                </c:pt>
                <c:pt idx="7">
                  <c:v>6.1771975031714561</c:v>
                </c:pt>
                <c:pt idx="8">
                  <c:v>5.678862740823007</c:v>
                </c:pt>
                <c:pt idx="9">
                  <c:v>4.8393800349777649</c:v>
                </c:pt>
                <c:pt idx="10">
                  <c:v>4.2758849640109844</c:v>
                </c:pt>
                <c:pt idx="11">
                  <c:v>3.1494778581292024</c:v>
                </c:pt>
                <c:pt idx="12" formatCode="0.00">
                  <c:v>-0.82700870122319259</c:v>
                </c:pt>
                <c:pt idx="13" formatCode="0.00">
                  <c:v>-3.0584097939011059</c:v>
                </c:pt>
              </c:numCache>
            </c:numRef>
          </c:val>
          <c:extLst>
            <c:ext xmlns:c16="http://schemas.microsoft.com/office/drawing/2014/chart" uri="{C3380CC4-5D6E-409C-BE32-E72D297353CC}">
              <c16:uniqueId val="{00000000-1587-4FCC-92E1-41168C720AB5}"/>
            </c:ext>
          </c:extLst>
        </c:ser>
        <c:dLbls>
          <c:showLegendKey val="0"/>
          <c:showVal val="0"/>
          <c:showCatName val="0"/>
          <c:showSerName val="0"/>
          <c:showPercent val="0"/>
          <c:showBubbleSize val="0"/>
        </c:dLbls>
        <c:gapWidth val="219"/>
        <c:overlap val="-27"/>
        <c:axId val="1453426208"/>
        <c:axId val="1453432928"/>
      </c:barChart>
      <c:catAx>
        <c:axId val="14534262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vi-VN"/>
          </a:p>
        </c:txPr>
        <c:crossAx val="1453432928"/>
        <c:crosses val="autoZero"/>
        <c:auto val="1"/>
        <c:lblAlgn val="ctr"/>
        <c:lblOffset val="100"/>
        <c:noMultiLvlLbl val="0"/>
      </c:catAx>
      <c:valAx>
        <c:axId val="1453432928"/>
        <c:scaling>
          <c:orientation val="minMax"/>
        </c:scaling>
        <c:delete val="0"/>
        <c:axPos val="l"/>
        <c:numFmt formatCode="_(* #,##0.00_);_(* \(#,##0.00\);_(* &quot;-&quot;??_);_(@_)"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vi-VN"/>
          </a:p>
        </c:txPr>
        <c:crossAx val="1453426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vi-V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16982324397132"/>
          <c:y val="9.300825652797573E-2"/>
          <c:w val="0.42285806703075701"/>
          <c:h val="0.84429272684154422"/>
        </c:manualLayout>
      </c:layout>
      <c:doughnutChart>
        <c:varyColors val="1"/>
        <c:ser>
          <c:idx val="0"/>
          <c:order val="0"/>
          <c:tx>
            <c:strRef>
              <c:f>Sheet1!$B$1</c:f>
              <c:strCache>
                <c:ptCount val="1"/>
                <c:pt idx="0">
                  <c:v>Tỷ trọng</c:v>
                </c:pt>
              </c:strCache>
            </c:strRef>
          </c:tx>
          <c:spPr>
            <a:ln>
              <a:solidFill>
                <a:srgbClr val="FFFF00"/>
              </a:solidFill>
            </a:ln>
          </c:spPr>
          <c:dPt>
            <c:idx val="0"/>
            <c:bubble3D val="0"/>
            <c:explosion val="1"/>
            <c:spPr>
              <a:solidFill>
                <a:srgbClr val="92D050"/>
              </a:solidFill>
              <a:ln>
                <a:solidFill>
                  <a:srgbClr val="FFFF00"/>
                </a:solidFill>
              </a:ln>
              <a:effectLst>
                <a:outerShdw blurRad="317500" algn="ctr" rotWithShape="0">
                  <a:prstClr val="black">
                    <a:alpha val="25000"/>
                  </a:prstClr>
                </a:outerShdw>
              </a:effectLst>
            </c:spPr>
            <c:extLst>
              <c:ext xmlns:c16="http://schemas.microsoft.com/office/drawing/2014/chart" uri="{C3380CC4-5D6E-409C-BE32-E72D297353CC}">
                <c16:uniqueId val="{00000001-54DD-482D-9EC8-5469531F22BD}"/>
              </c:ext>
            </c:extLst>
          </c:dPt>
          <c:dPt>
            <c:idx val="1"/>
            <c:bubble3D val="0"/>
            <c:spPr>
              <a:solidFill>
                <a:srgbClr val="FF7C80"/>
              </a:solidFill>
              <a:ln>
                <a:solidFill>
                  <a:srgbClr val="FFFF00"/>
                </a:solidFill>
              </a:ln>
              <a:effectLst>
                <a:outerShdw blurRad="317500" algn="ctr" rotWithShape="0">
                  <a:prstClr val="black">
                    <a:alpha val="25000"/>
                  </a:prstClr>
                </a:outerShdw>
              </a:effectLst>
            </c:spPr>
            <c:extLst>
              <c:ext xmlns:c16="http://schemas.microsoft.com/office/drawing/2014/chart" uri="{C3380CC4-5D6E-409C-BE32-E72D297353CC}">
                <c16:uniqueId val="{00000003-54DD-482D-9EC8-5469531F22BD}"/>
              </c:ext>
            </c:extLst>
          </c:dPt>
          <c:dPt>
            <c:idx val="2"/>
            <c:bubble3D val="0"/>
            <c:spPr>
              <a:solidFill>
                <a:srgbClr val="FF9900"/>
              </a:solidFill>
              <a:ln>
                <a:solidFill>
                  <a:srgbClr val="FFFF00"/>
                </a:solidFill>
              </a:ln>
              <a:effectLst>
                <a:outerShdw blurRad="317500" algn="ctr" rotWithShape="0">
                  <a:prstClr val="black">
                    <a:alpha val="25000"/>
                  </a:prstClr>
                </a:outerShdw>
              </a:effectLst>
            </c:spPr>
            <c:extLst>
              <c:ext xmlns:c16="http://schemas.microsoft.com/office/drawing/2014/chart" uri="{C3380CC4-5D6E-409C-BE32-E72D297353CC}">
                <c16:uniqueId val="{00000005-54DD-482D-9EC8-5469531F22BD}"/>
              </c:ext>
            </c:extLst>
          </c:dPt>
          <c:dPt>
            <c:idx val="3"/>
            <c:bubble3D val="0"/>
            <c:explosion val="9"/>
            <c:spPr>
              <a:solidFill>
                <a:schemeClr val="accent4"/>
              </a:solidFill>
              <a:ln>
                <a:solidFill>
                  <a:srgbClr val="FFFF00"/>
                </a:solidFill>
              </a:ln>
              <a:effectLst>
                <a:outerShdw blurRad="317500" algn="ctr" rotWithShape="0">
                  <a:prstClr val="black">
                    <a:alpha val="25000"/>
                  </a:prstClr>
                </a:outerShdw>
              </a:effectLst>
            </c:spPr>
            <c:extLst>
              <c:ext xmlns:c16="http://schemas.microsoft.com/office/drawing/2014/chart" uri="{C3380CC4-5D6E-409C-BE32-E72D297353CC}">
                <c16:uniqueId val="{00000007-54DD-482D-9EC8-5469531F22BD}"/>
              </c:ext>
            </c:extLst>
          </c:dPt>
          <c:dLbls>
            <c:dLbl>
              <c:idx val="0"/>
              <c:layout>
                <c:manualLayout>
                  <c:x val="0.1633778378592384"/>
                  <c:y val="-6.4033256604786939E-2"/>
                </c:manualLayout>
              </c:layout>
              <c:tx>
                <c:rich>
                  <a:bodyPr/>
                  <a:lstStyle/>
                  <a:p>
                    <a:fld id="{7EEC16E9-B999-4025-8110-8759F84B5D0F}" type="PERCENTAGE">
                      <a:rPr lang="en-US" i="1"/>
                      <a:pPr/>
                      <a:t>[PERCENTAGE]</a:t>
                    </a:fld>
                    <a:endParaRPr lang="vi-VN"/>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4DD-482D-9EC8-5469531F22BD}"/>
                </c:ext>
              </c:extLst>
            </c:dLbl>
            <c:dLbl>
              <c:idx val="1"/>
              <c:layout>
                <c:manualLayout>
                  <c:x val="0.15792154358350849"/>
                  <c:y val="4.875324021320225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4DD-482D-9EC8-5469531F22BD}"/>
                </c:ext>
              </c:extLst>
            </c:dLbl>
            <c:dLbl>
              <c:idx val="2"/>
              <c:layout>
                <c:manualLayout>
                  <c:x val="-0.1396861444973154"/>
                  <c:y val="-7.299224023720900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4DD-482D-9EC8-5469531F22BD}"/>
                </c:ext>
              </c:extLst>
            </c:dLbl>
            <c:dLbl>
              <c:idx val="3"/>
              <c:layout>
                <c:manualLayout>
                  <c:x val="-2.8549723178367965E-2"/>
                  <c:y val="-0.1856687526484189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4DD-482D-9EC8-5469531F22BD}"/>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vi-VN"/>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Nông, lâm nghiệp và thủy sản</c:v>
                </c:pt>
                <c:pt idx="1">
                  <c:v>Công nghiệp và xây dựng</c:v>
                </c:pt>
                <c:pt idx="2">
                  <c:v>Dịch vụ</c:v>
                </c:pt>
                <c:pt idx="3">
                  <c:v>Thuế SP trừ trợ cấp SP</c:v>
                </c:pt>
              </c:strCache>
            </c:strRef>
          </c:cat>
          <c:val>
            <c:numRef>
              <c:f>Sheet1!$B$2:$B$5</c:f>
              <c:numCache>
                <c:formatCode>General</c:formatCode>
                <c:ptCount val="4"/>
                <c:pt idx="0">
                  <c:v>22.12</c:v>
                </c:pt>
                <c:pt idx="1">
                  <c:v>30.26</c:v>
                </c:pt>
                <c:pt idx="2">
                  <c:v>42.83</c:v>
                </c:pt>
                <c:pt idx="3">
                  <c:v>4.78</c:v>
                </c:pt>
              </c:numCache>
            </c:numRef>
          </c:val>
          <c:extLst>
            <c:ext xmlns:c16="http://schemas.microsoft.com/office/drawing/2014/chart" uri="{C3380CC4-5D6E-409C-BE32-E72D297353CC}">
              <c16:uniqueId val="{0000000A-54DD-482D-9EC8-5469531F22BD}"/>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vi-VN"/>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16982324397132"/>
          <c:y val="9.300825652797573E-2"/>
          <c:w val="0.42285806703075701"/>
          <c:h val="0.84429272684154422"/>
        </c:manualLayout>
      </c:layout>
      <c:doughnutChart>
        <c:varyColors val="1"/>
        <c:ser>
          <c:idx val="0"/>
          <c:order val="0"/>
          <c:tx>
            <c:strRef>
              <c:f>Sheet1!$B$1</c:f>
              <c:strCache>
                <c:ptCount val="1"/>
                <c:pt idx="0">
                  <c:v>Tỷ trọng</c:v>
                </c:pt>
              </c:strCache>
            </c:strRef>
          </c:tx>
          <c:spPr>
            <a:ln>
              <a:solidFill>
                <a:srgbClr val="FFFF00"/>
              </a:solidFill>
            </a:ln>
          </c:spPr>
          <c:dPt>
            <c:idx val="0"/>
            <c:bubble3D val="0"/>
            <c:explosion val="1"/>
            <c:spPr>
              <a:solidFill>
                <a:srgbClr val="92D050"/>
              </a:solidFill>
              <a:ln>
                <a:solidFill>
                  <a:srgbClr val="FFFF00"/>
                </a:solidFill>
              </a:ln>
              <a:effectLst>
                <a:outerShdw blurRad="317500" algn="ctr" rotWithShape="0">
                  <a:prstClr val="black">
                    <a:alpha val="25000"/>
                  </a:prstClr>
                </a:outerShdw>
              </a:effectLst>
            </c:spPr>
            <c:extLst>
              <c:ext xmlns:c16="http://schemas.microsoft.com/office/drawing/2014/chart" uri="{C3380CC4-5D6E-409C-BE32-E72D297353CC}">
                <c16:uniqueId val="{00000001-5882-4EC4-B4A4-59F7188ED3DC}"/>
              </c:ext>
            </c:extLst>
          </c:dPt>
          <c:dPt>
            <c:idx val="1"/>
            <c:bubble3D val="0"/>
            <c:spPr>
              <a:solidFill>
                <a:srgbClr val="FF7C80"/>
              </a:solidFill>
              <a:ln>
                <a:solidFill>
                  <a:srgbClr val="FFFF00"/>
                </a:solidFill>
              </a:ln>
              <a:effectLst>
                <a:outerShdw blurRad="317500" algn="ctr" rotWithShape="0">
                  <a:prstClr val="black">
                    <a:alpha val="25000"/>
                  </a:prstClr>
                </a:outerShdw>
              </a:effectLst>
            </c:spPr>
            <c:extLst>
              <c:ext xmlns:c16="http://schemas.microsoft.com/office/drawing/2014/chart" uri="{C3380CC4-5D6E-409C-BE32-E72D297353CC}">
                <c16:uniqueId val="{00000003-5882-4EC4-B4A4-59F7188ED3DC}"/>
              </c:ext>
            </c:extLst>
          </c:dPt>
          <c:dPt>
            <c:idx val="2"/>
            <c:bubble3D val="0"/>
            <c:spPr>
              <a:solidFill>
                <a:srgbClr val="FF9900"/>
              </a:solidFill>
              <a:ln>
                <a:solidFill>
                  <a:srgbClr val="FFFF00"/>
                </a:solidFill>
              </a:ln>
              <a:effectLst>
                <a:outerShdw blurRad="317500" algn="ctr" rotWithShape="0">
                  <a:prstClr val="black">
                    <a:alpha val="25000"/>
                  </a:prstClr>
                </a:outerShdw>
              </a:effectLst>
            </c:spPr>
            <c:extLst>
              <c:ext xmlns:c16="http://schemas.microsoft.com/office/drawing/2014/chart" uri="{C3380CC4-5D6E-409C-BE32-E72D297353CC}">
                <c16:uniqueId val="{00000005-5882-4EC4-B4A4-59F7188ED3DC}"/>
              </c:ext>
            </c:extLst>
          </c:dPt>
          <c:dPt>
            <c:idx val="3"/>
            <c:bubble3D val="0"/>
            <c:explosion val="9"/>
            <c:spPr>
              <a:solidFill>
                <a:schemeClr val="accent4"/>
              </a:solidFill>
              <a:ln>
                <a:solidFill>
                  <a:srgbClr val="FFFF00"/>
                </a:solidFill>
              </a:ln>
              <a:effectLst>
                <a:outerShdw blurRad="317500" algn="ctr" rotWithShape="0">
                  <a:prstClr val="black">
                    <a:alpha val="25000"/>
                  </a:prstClr>
                </a:outerShdw>
              </a:effectLst>
            </c:spPr>
            <c:extLst>
              <c:ext xmlns:c16="http://schemas.microsoft.com/office/drawing/2014/chart" uri="{C3380CC4-5D6E-409C-BE32-E72D297353CC}">
                <c16:uniqueId val="{00000007-5882-4EC4-B4A4-59F7188ED3DC}"/>
              </c:ext>
            </c:extLst>
          </c:dPt>
          <c:dLbls>
            <c:dLbl>
              <c:idx val="0"/>
              <c:layout>
                <c:manualLayout>
                  <c:x val="9.8415991000260661E-2"/>
                  <c:y val="-8.530432872264312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882-4EC4-B4A4-59F7188ED3DC}"/>
                </c:ext>
              </c:extLst>
            </c:dLbl>
            <c:dLbl>
              <c:idx val="1"/>
              <c:layout>
                <c:manualLayout>
                  <c:x val="0.1560011524056468"/>
                  <c:y val="2.393667579760306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882-4EC4-B4A4-59F7188ED3DC}"/>
                </c:ext>
              </c:extLst>
            </c:dLbl>
            <c:dLbl>
              <c:idx val="2"/>
              <c:layout>
                <c:manualLayout>
                  <c:x val="-0.12910894349096599"/>
                  <c:y val="8.5469584434921773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882-4EC4-B4A4-59F7188ED3DC}"/>
                </c:ext>
              </c:extLst>
            </c:dLbl>
            <c:dLbl>
              <c:idx val="3"/>
              <c:layout>
                <c:manualLayout>
                  <c:x val="-1.8092402811503934E-2"/>
                  <c:y val="-0.15730724749583161"/>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882-4EC4-B4A4-59F7188ED3DC}"/>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vi-VN"/>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Nông, lâm nghiệp và thủy sản</c:v>
                </c:pt>
                <c:pt idx="1">
                  <c:v>Công nghiệp và xây dựng</c:v>
                </c:pt>
                <c:pt idx="2">
                  <c:v>Dịch vụ</c:v>
                </c:pt>
                <c:pt idx="3">
                  <c:v>Thuế SP trừ trợ cấp SP</c:v>
                </c:pt>
              </c:strCache>
            </c:strRef>
          </c:cat>
          <c:val>
            <c:numRef>
              <c:f>Sheet1!$B$2:$B$5</c:f>
              <c:numCache>
                <c:formatCode>General</c:formatCode>
                <c:ptCount val="4"/>
                <c:pt idx="0">
                  <c:v>23.06</c:v>
                </c:pt>
                <c:pt idx="1">
                  <c:v>30.39</c:v>
                </c:pt>
                <c:pt idx="2">
                  <c:v>41.84</c:v>
                </c:pt>
                <c:pt idx="3">
                  <c:v>4.71</c:v>
                </c:pt>
              </c:numCache>
            </c:numRef>
          </c:val>
          <c:extLst>
            <c:ext xmlns:c16="http://schemas.microsoft.com/office/drawing/2014/chart" uri="{C3380CC4-5D6E-409C-BE32-E72D297353CC}">
              <c16:uniqueId val="{0000000A-5882-4EC4-B4A4-59F7188ED3DC}"/>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vi-VN"/>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i="0" u="none" strike="noStrike" kern="1200" spc="0" baseline="0">
                <a:solidFill>
                  <a:schemeClr val="tx1"/>
                </a:solidFill>
                <a:latin typeface="Times New Roman" panose="02020603050405020304" pitchFamily="18" charset="0"/>
                <a:cs typeface="Times New Roman" panose="02020603050405020304" pitchFamily="18" charset="0"/>
              </a:rPr>
              <a:t>Tốc độ tăng Tổng GTSP Quý I năm 2024 của các địa phương</a:t>
            </a:r>
            <a:endParaRPr lang="en-US" sz="2000" b="1" i="0" u="none" strike="noStrike" kern="1200" spc="0" baseline="0" dirty="0">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0.24399355746179183"/>
          <c:y val="8.2899387790161694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vi-VN"/>
        </a:p>
      </c:txPr>
    </c:title>
    <c:autoTitleDeleted val="0"/>
    <c:plotArea>
      <c:layout>
        <c:manualLayout>
          <c:layoutTarget val="inner"/>
          <c:xMode val="edge"/>
          <c:yMode val="edge"/>
          <c:x val="7.4952961464331808E-2"/>
          <c:y val="3.85821431489995E-2"/>
          <c:w val="0.89641956045049798"/>
          <c:h val="0.87511953766480399"/>
        </c:manualLayout>
      </c:layout>
      <c:barChart>
        <c:barDir val="col"/>
        <c:grouping val="clustered"/>
        <c:varyColors val="0"/>
        <c:ser>
          <c:idx val="0"/>
          <c:order val="0"/>
          <c:tx>
            <c:strRef>
              <c:f>Sheet1!$B$1</c:f>
              <c:strCache>
                <c:ptCount val="1"/>
                <c:pt idx="0">
                  <c:v>Tốc độ tăng GRDP quý I năm 2024</c:v>
                </c:pt>
              </c:strCache>
            </c:strRef>
          </c:tx>
          <c:spPr>
            <a:solidFill>
              <a:schemeClr val="accent2"/>
            </a:solidFill>
            <a:ln>
              <a:noFill/>
            </a:ln>
            <a:effectLst/>
          </c:spPr>
          <c:invertIfNegative val="0"/>
          <c:dPt>
            <c:idx val="7"/>
            <c:invertIfNegative val="0"/>
            <c:bubble3D val="0"/>
            <c:spPr>
              <a:solidFill>
                <a:schemeClr val="accent2"/>
              </a:solidFill>
              <a:ln>
                <a:noFill/>
              </a:ln>
              <a:effectLst/>
            </c:spPr>
            <c:extLst>
              <c:ext xmlns:c16="http://schemas.microsoft.com/office/drawing/2014/chart" uri="{C3380CC4-5D6E-409C-BE32-E72D297353CC}">
                <c16:uniqueId val="{00000001-CFAB-4C90-BD87-1F74F3193C4C}"/>
              </c:ext>
            </c:extLst>
          </c:dPt>
          <c:dLbls>
            <c:dLbl>
              <c:idx val="7"/>
              <c:tx>
                <c:rich>
                  <a:bodyPr/>
                  <a:lstStyle/>
                  <a:p>
                    <a:fld id="{9E21D8B7-5ABD-4B79-9383-A90481B1E85C}" type="VALUE">
                      <a:rPr lang="en-US">
                        <a:solidFill>
                          <a:schemeClr val="tx1"/>
                        </a:solidFill>
                      </a:rPr>
                      <a:pPr/>
                      <a:t>[VALUE]</a:t>
                    </a:fld>
                    <a:endParaRPr lang="vi-V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FAB-4C90-BD87-1F74F3193C4C}"/>
                </c:ext>
              </c:extLst>
            </c:dLbl>
            <c:dLbl>
              <c:idx val="10"/>
              <c:tx>
                <c:rich>
                  <a:bodyPr/>
                  <a:lstStyle/>
                  <a:p>
                    <a:r>
                      <a:rPr lang="en-US"/>
                      <a:t>-2,20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FAB-4C90-BD87-1F74F3193C4C}"/>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vi-V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Phù Cát</c:v>
                </c:pt>
                <c:pt idx="1">
                  <c:v>Quy Nhơn</c:v>
                </c:pt>
                <c:pt idx="2">
                  <c:v>An Nhơn</c:v>
                </c:pt>
                <c:pt idx="3">
                  <c:v>Tây Sơn</c:v>
                </c:pt>
                <c:pt idx="4">
                  <c:v>Hoài Ân</c:v>
                </c:pt>
                <c:pt idx="5">
                  <c:v>Hoài Nhơn</c:v>
                </c:pt>
                <c:pt idx="6">
                  <c:v>Phù Mỹ</c:v>
                </c:pt>
                <c:pt idx="7">
                  <c:v>Tuy Phước</c:v>
                </c:pt>
                <c:pt idx="8">
                  <c:v>An Lão</c:v>
                </c:pt>
                <c:pt idx="9">
                  <c:v>Vĩnh Thạnh</c:v>
                </c:pt>
                <c:pt idx="10">
                  <c:v>Vân Canh</c:v>
                </c:pt>
              </c:strCache>
            </c:strRef>
          </c:cat>
          <c:val>
            <c:numRef>
              <c:f>Sheet1!$B$2:$B$12</c:f>
              <c:numCache>
                <c:formatCode>_(* #,##0.00_);_(* \(#,##0.00\);_(* "-"??_);_(@_)</c:formatCode>
                <c:ptCount val="11"/>
                <c:pt idx="0">
                  <c:v>10.220000000000001</c:v>
                </c:pt>
                <c:pt idx="1">
                  <c:v>7.94</c:v>
                </c:pt>
                <c:pt idx="2">
                  <c:v>7.23</c:v>
                </c:pt>
                <c:pt idx="3">
                  <c:v>7.08</c:v>
                </c:pt>
                <c:pt idx="4">
                  <c:v>6.35</c:v>
                </c:pt>
                <c:pt idx="5">
                  <c:v>6.09</c:v>
                </c:pt>
                <c:pt idx="6">
                  <c:v>5.62</c:v>
                </c:pt>
                <c:pt idx="7">
                  <c:v>5.47</c:v>
                </c:pt>
                <c:pt idx="8">
                  <c:v>4.58</c:v>
                </c:pt>
                <c:pt idx="9">
                  <c:v>3.72</c:v>
                </c:pt>
                <c:pt idx="10">
                  <c:v>-2.2000000000000002</c:v>
                </c:pt>
              </c:numCache>
            </c:numRef>
          </c:val>
          <c:extLst>
            <c:ext xmlns:c16="http://schemas.microsoft.com/office/drawing/2014/chart" uri="{C3380CC4-5D6E-409C-BE32-E72D297353CC}">
              <c16:uniqueId val="{00000002-CFAB-4C90-BD87-1F74F3193C4C}"/>
            </c:ext>
          </c:extLst>
        </c:ser>
        <c:dLbls>
          <c:showLegendKey val="0"/>
          <c:showVal val="0"/>
          <c:showCatName val="0"/>
          <c:showSerName val="0"/>
          <c:showPercent val="0"/>
          <c:showBubbleSize val="0"/>
        </c:dLbls>
        <c:gapWidth val="219"/>
        <c:axId val="1453426208"/>
        <c:axId val="1453432928"/>
      </c:barChart>
      <c:catAx>
        <c:axId val="14534262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vi-VN"/>
          </a:p>
        </c:txPr>
        <c:crossAx val="1453432928"/>
        <c:crosses val="autoZero"/>
        <c:auto val="1"/>
        <c:lblAlgn val="ctr"/>
        <c:lblOffset val="100"/>
        <c:noMultiLvlLbl val="0"/>
      </c:catAx>
      <c:valAx>
        <c:axId val="1453432928"/>
        <c:scaling>
          <c:orientation val="minMax"/>
        </c:scaling>
        <c:delete val="0"/>
        <c:axPos val="l"/>
        <c:numFmt formatCode="_(* #,##0.00_);_(* \(#,##0.00\);_(* &quot;-&quot;??_);_(@_)"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vi-VN"/>
          </a:p>
        </c:txPr>
        <c:crossAx val="1453426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vi-V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063412435890674"/>
          <c:y val="8.192681022392119E-2"/>
          <c:w val="0.52607474263303955"/>
          <c:h val="0.79078680051285932"/>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33F-447E-9EF9-5AB20E5D789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33F-447E-9EF9-5AB20E5D789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33F-447E-9EF9-5AB20E5D789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33F-447E-9EF9-5AB20E5D789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33F-447E-9EF9-5AB20E5D789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A33F-447E-9EF9-5AB20E5D789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A33F-447E-9EF9-5AB20E5D789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A33F-447E-9EF9-5AB20E5D7899}"/>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A33F-447E-9EF9-5AB20E5D7899}"/>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A33F-447E-9EF9-5AB20E5D7899}"/>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A33F-447E-9EF9-5AB20E5D7899}"/>
              </c:ext>
            </c:extLst>
          </c:dPt>
          <c:dLbls>
            <c:dLbl>
              <c:idx val="0"/>
              <c:layout>
                <c:manualLayout>
                  <c:x val="-2.4566295549640568E-2"/>
                  <c:y val="-4.502944968117684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3F-447E-9EF9-5AB20E5D7899}"/>
                </c:ext>
              </c:extLst>
            </c:dLbl>
            <c:dLbl>
              <c:idx val="1"/>
              <c:layout>
                <c:manualLayout>
                  <c:x val="8.7666922652633095E-2"/>
                  <c:y val="-5.948444116890333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33F-447E-9EF9-5AB20E5D7899}"/>
                </c:ext>
              </c:extLst>
            </c:dLbl>
            <c:dLbl>
              <c:idx val="2"/>
              <c:layout>
                <c:manualLayout>
                  <c:x val="-3.8490601877123887E-2"/>
                  <c:y val="-6.145294702290504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33F-447E-9EF9-5AB20E5D7899}"/>
                </c:ext>
              </c:extLst>
            </c:dLbl>
            <c:dLbl>
              <c:idx val="3"/>
              <c:layout>
                <c:manualLayout>
                  <c:x val="-2.8665418222201432E-2"/>
                  <c:y val="-5.709504472911960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33F-447E-9EF9-5AB20E5D7899}"/>
                </c:ext>
              </c:extLst>
            </c:dLbl>
            <c:dLbl>
              <c:idx val="4"/>
              <c:layout>
                <c:manualLayout>
                  <c:x val="-1.7012981948000945E-2"/>
                  <c:y val="6.9473240142717166E-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33F-447E-9EF9-5AB20E5D7899}"/>
                </c:ext>
              </c:extLst>
            </c:dLbl>
            <c:dLbl>
              <c:idx val="5"/>
              <c:layout>
                <c:manualLayout>
                  <c:x val="-1.0660258509114754E-2"/>
                  <c:y val="1.787022351997360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33F-447E-9EF9-5AB20E5D789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vi-VN"/>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11"/>
                <c:pt idx="0">
                  <c:v>Quy Nhơn</c:v>
                </c:pt>
                <c:pt idx="1">
                  <c:v>An Nhơn</c:v>
                </c:pt>
                <c:pt idx="2">
                  <c:v>Hoài Nhơn</c:v>
                </c:pt>
                <c:pt idx="3">
                  <c:v>Phù Cát</c:v>
                </c:pt>
                <c:pt idx="4">
                  <c:v>Phù Mỹ</c:v>
                </c:pt>
                <c:pt idx="5">
                  <c:v>Tuy Phước</c:v>
                </c:pt>
                <c:pt idx="6">
                  <c:v>Tây Sơn</c:v>
                </c:pt>
                <c:pt idx="7">
                  <c:v>Hoài Ân</c:v>
                </c:pt>
                <c:pt idx="8">
                  <c:v>Vân Canh</c:v>
                </c:pt>
                <c:pt idx="9">
                  <c:v>Vĩnh Thạnh</c:v>
                </c:pt>
                <c:pt idx="10">
                  <c:v>An Lão</c:v>
                </c:pt>
              </c:strCache>
            </c:strRef>
          </c:cat>
          <c:val>
            <c:numRef>
              <c:f>Sheet1!$B$2:$B$12</c:f>
              <c:numCache>
                <c:formatCode>0.00%</c:formatCode>
                <c:ptCount val="11"/>
                <c:pt idx="0">
                  <c:v>0.38990000000000002</c:v>
                </c:pt>
                <c:pt idx="1">
                  <c:v>0.14630000000000001</c:v>
                </c:pt>
                <c:pt idx="2">
                  <c:v>0.1053</c:v>
                </c:pt>
                <c:pt idx="3">
                  <c:v>8.6599999999999996E-2</c:v>
                </c:pt>
                <c:pt idx="4">
                  <c:v>7.7100000000000002E-2</c:v>
                </c:pt>
                <c:pt idx="5">
                  <c:v>7.4399999999999994E-2</c:v>
                </c:pt>
                <c:pt idx="6">
                  <c:v>4.6199999999999998E-2</c:v>
                </c:pt>
                <c:pt idx="7">
                  <c:v>3.3000000000000002E-2</c:v>
                </c:pt>
                <c:pt idx="8">
                  <c:v>1.7500000000000002E-2</c:v>
                </c:pt>
                <c:pt idx="9">
                  <c:v>1.7500000000000002E-2</c:v>
                </c:pt>
                <c:pt idx="10">
                  <c:v>5.7999999999999996E-3</c:v>
                </c:pt>
              </c:numCache>
            </c:numRef>
          </c:val>
          <c:extLst>
            <c:ext xmlns:c16="http://schemas.microsoft.com/office/drawing/2014/chart" uri="{C3380CC4-5D6E-409C-BE32-E72D297353CC}">
              <c16:uniqueId val="{00000000-B93B-4724-A3C2-125A5CA7B35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vi-V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vi-V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000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73BC-4A91-9419-55DDF130B9E7}"/>
              </c:ext>
            </c:extLst>
          </c:dPt>
          <c:dLbls>
            <c:dLbl>
              <c:idx val="0"/>
              <c:tx>
                <c:rich>
                  <a:bodyPr/>
                  <a:lstStyle/>
                  <a:p>
                    <a:r>
                      <a:rPr lang="en-US"/>
                      <a:t>17,00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3BC-4A91-9419-55DDF130B9E7}"/>
                </c:ext>
              </c:extLst>
            </c:dLbl>
            <c:dLbl>
              <c:idx val="1"/>
              <c:tx>
                <c:rich>
                  <a:bodyPr/>
                  <a:lstStyle/>
                  <a:p>
                    <a:r>
                      <a:rPr lang="en-US"/>
                      <a:t>15,67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D64-4D84-814F-0F9767A04FFF}"/>
                </c:ext>
              </c:extLst>
            </c:dLbl>
            <c:dLbl>
              <c:idx val="2"/>
              <c:tx>
                <c:rich>
                  <a:bodyPr/>
                  <a:lstStyle/>
                  <a:p>
                    <a:r>
                      <a:rPr lang="en-US"/>
                      <a:t>14,15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D64-4D84-814F-0F9767A04FFF}"/>
                </c:ext>
              </c:extLst>
            </c:dLbl>
            <c:dLbl>
              <c:idx val="3"/>
              <c:tx>
                <c:rich>
                  <a:bodyPr/>
                  <a:lstStyle/>
                  <a:p>
                    <a:r>
                      <a:rPr lang="en-US"/>
                      <a:t>28,26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6D64-4D84-814F-0F9767A04FFF}"/>
                </c:ext>
              </c:extLst>
            </c:dLbl>
            <c:dLbl>
              <c:idx val="4"/>
              <c:tx>
                <c:rich>
                  <a:bodyPr/>
                  <a:lstStyle/>
                  <a:p>
                    <a:r>
                      <a:rPr lang="en-US"/>
                      <a:t>14,94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6D64-4D84-814F-0F9767A04FFF}"/>
                </c:ext>
              </c:extLst>
            </c:dLbl>
            <c:dLbl>
              <c:idx val="5"/>
              <c:tx>
                <c:rich>
                  <a:bodyPr/>
                  <a:lstStyle/>
                  <a:p>
                    <a:r>
                      <a:rPr lang="en-US"/>
                      <a:t>28,10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6D64-4D84-814F-0F9767A04FFF}"/>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0070C0"/>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2'!$B$13:$B$18</c:f>
              <c:strCache>
                <c:ptCount val="6"/>
                <c:pt idx="0">
                  <c:v>TỔNG SỐ</c:v>
                </c:pt>
                <c:pt idx="1">
                  <c:v>VỐN NGÂN SÁCH ĐỊA PHƯƠNG</c:v>
                </c:pt>
                <c:pt idx="2">
                  <c:v>Trong đó: Nguồn thu tiền sử dụng đất</c:v>
                </c:pt>
                <c:pt idx="3">
                  <c:v>VỐN TRUNG ƯƠNG HỖ TRỢ CÓ MỤC TIÊU (TRONG NƯỚC)</c:v>
                </c:pt>
                <c:pt idx="4">
                  <c:v>CHƯƠNG TRÌNH MỤC TIÊU QUỐC GIA </c:v>
                </c:pt>
                <c:pt idx="5">
                  <c:v>VỐN NƯỚC NGOÀI (ODA)</c:v>
                </c:pt>
              </c:strCache>
            </c:strRef>
          </c:cat>
          <c:val>
            <c:numRef>
              <c:f>'slide 2'!$I$13:$I$18</c:f>
              <c:numCache>
                <c:formatCode>#,##0.00</c:formatCode>
                <c:ptCount val="6"/>
                <c:pt idx="0">
                  <c:v>13.368777704200358</c:v>
                </c:pt>
                <c:pt idx="1">
                  <c:v>11.779373708333233</c:v>
                </c:pt>
                <c:pt idx="2">
                  <c:v>10.266033610841571</c:v>
                </c:pt>
                <c:pt idx="3">
                  <c:v>26.509581486112587</c:v>
                </c:pt>
                <c:pt idx="4" formatCode="_(* #,##0.00_);_(* \(#,##0.00\);_(* &quot;-&quot;_);_(@_)">
                  <c:v>12.129040599188428</c:v>
                </c:pt>
                <c:pt idx="5">
                  <c:v>25.365270079523938</c:v>
                </c:pt>
              </c:numCache>
            </c:numRef>
          </c:val>
          <c:extLst>
            <c:ext xmlns:c16="http://schemas.microsoft.com/office/drawing/2014/chart" uri="{C3380CC4-5D6E-409C-BE32-E72D297353CC}">
              <c16:uniqueId val="{00000002-73BC-4A91-9419-55DDF130B9E7}"/>
            </c:ext>
          </c:extLst>
        </c:ser>
        <c:dLbls>
          <c:dLblPos val="outEnd"/>
          <c:showLegendKey val="0"/>
          <c:showVal val="1"/>
          <c:showCatName val="0"/>
          <c:showSerName val="0"/>
          <c:showPercent val="0"/>
          <c:showBubbleSize val="0"/>
        </c:dLbls>
        <c:gapWidth val="219"/>
        <c:axId val="189404672"/>
        <c:axId val="136436480"/>
      </c:barChart>
      <c:catAx>
        <c:axId val="189404672"/>
        <c:scaling>
          <c:orientation val="minMax"/>
        </c:scaling>
        <c:delete val="0"/>
        <c:axPos val="b"/>
        <c:title>
          <c:tx>
            <c:rich>
              <a:bodyPr rot="0" spcFirstLastPara="1" vertOverflow="ellipsis" vert="horz" wrap="square" anchor="ctr" anchorCtr="1"/>
              <a:lstStyle/>
              <a:p>
                <a:pPr>
                  <a:defRPr sz="1000" b="1" i="0" u="none" strike="noStrike" kern="1200" baseline="0">
                    <a:solidFill>
                      <a:srgbClr val="C00000"/>
                    </a:solidFill>
                    <a:latin typeface="+mn-lt"/>
                    <a:ea typeface="+mn-ea"/>
                    <a:cs typeface="+mn-cs"/>
                  </a:defRPr>
                </a:pPr>
                <a:r>
                  <a:rPr lang="en-US" sz="1800" b="1">
                    <a:solidFill>
                      <a:schemeClr val="tx1"/>
                    </a:solidFill>
                    <a:latin typeface="Times New Roman" panose="02020603050405020304" pitchFamily="18" charset="0"/>
                    <a:cs typeface="Times New Roman" panose="02020603050405020304" pitchFamily="18" charset="0"/>
                  </a:rPr>
                  <a:t>Tỷ</a:t>
                </a:r>
                <a:r>
                  <a:rPr lang="en-US" sz="1800" b="1" baseline="0">
                    <a:solidFill>
                      <a:schemeClr val="tx1"/>
                    </a:solidFill>
                    <a:latin typeface="Times New Roman" panose="02020603050405020304" pitchFamily="18" charset="0"/>
                    <a:cs typeface="Times New Roman" panose="02020603050405020304" pitchFamily="18" charset="0"/>
                  </a:rPr>
                  <a:t> lệ giải ngân vốn đầu tư công</a:t>
                </a:r>
              </a:p>
              <a:p>
                <a:pPr>
                  <a:defRPr b="1">
                    <a:solidFill>
                      <a:srgbClr val="C00000"/>
                    </a:solidFill>
                  </a:defRPr>
                </a:pPr>
                <a:r>
                  <a:rPr lang="en-US" sz="1800" b="1" baseline="0">
                    <a:solidFill>
                      <a:schemeClr val="tx1"/>
                    </a:solidFill>
                    <a:latin typeface="Times New Roman" panose="02020603050405020304" pitchFamily="18" charset="0"/>
                    <a:cs typeface="Times New Roman" panose="02020603050405020304" pitchFamily="18" charset="0"/>
                  </a:rPr>
                  <a:t>Quý I năm 2024</a:t>
                </a:r>
                <a:endParaRPr lang="en-US" sz="1800" b="1">
                  <a:solidFill>
                    <a:schemeClr val="tx1"/>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000" b="1" i="0" u="none" strike="noStrike" kern="1200" baseline="0">
                  <a:solidFill>
                    <a:srgbClr val="C00000"/>
                  </a:solidFill>
                  <a:latin typeface="+mn-lt"/>
                  <a:ea typeface="+mn-ea"/>
                  <a:cs typeface="+mn-cs"/>
                </a:defRPr>
              </a:pPr>
              <a:endParaRPr lang="vi-VN"/>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rgbClr val="002060"/>
                </a:solidFill>
                <a:latin typeface="+mn-lt"/>
                <a:ea typeface="+mn-ea"/>
                <a:cs typeface="+mn-cs"/>
              </a:defRPr>
            </a:pPr>
            <a:endParaRPr lang="vi-VN"/>
          </a:p>
        </c:txPr>
        <c:crossAx val="136436480"/>
        <c:crosses val="autoZero"/>
        <c:auto val="1"/>
        <c:lblAlgn val="ctr"/>
        <c:lblOffset val="100"/>
        <c:noMultiLvlLbl val="0"/>
      </c:catAx>
      <c:valAx>
        <c:axId val="136436480"/>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rgbClr val="C00000"/>
                    </a:solidFill>
                    <a:latin typeface="+mn-lt"/>
                    <a:ea typeface="+mn-ea"/>
                    <a:cs typeface="+mn-cs"/>
                  </a:defRPr>
                </a:pPr>
                <a:r>
                  <a:rPr lang="en-US" sz="1400" b="1">
                    <a:solidFill>
                      <a:srgbClr val="C00000"/>
                    </a:solidFill>
                  </a:rPr>
                  <a:t>Tỷ</a:t>
                </a:r>
                <a:r>
                  <a:rPr lang="en-US" sz="1400" b="1" baseline="0">
                    <a:solidFill>
                      <a:srgbClr val="C00000"/>
                    </a:solidFill>
                  </a:rPr>
                  <a:t> lệ %</a:t>
                </a:r>
                <a:endParaRPr lang="en-US" sz="1400" b="1">
                  <a:solidFill>
                    <a:srgbClr val="C00000"/>
                  </a:solidFill>
                </a:endParaRPr>
              </a:p>
            </c:rich>
          </c:tx>
          <c:overlay val="0"/>
          <c:spPr>
            <a:noFill/>
            <a:ln>
              <a:noFill/>
            </a:ln>
            <a:effectLst/>
          </c:spPr>
          <c:txPr>
            <a:bodyPr rot="-5400000" spcFirstLastPara="1" vertOverflow="ellipsis" vert="horz" wrap="square" anchor="ctr" anchorCtr="1"/>
            <a:lstStyle/>
            <a:p>
              <a:pPr>
                <a:defRPr sz="1400" b="1" i="0" u="none" strike="noStrike" kern="1200" baseline="0">
                  <a:solidFill>
                    <a:srgbClr val="C00000"/>
                  </a:solidFill>
                  <a:latin typeface="+mn-lt"/>
                  <a:ea typeface="+mn-ea"/>
                  <a:cs typeface="+mn-cs"/>
                </a:defRPr>
              </a:pPr>
              <a:endParaRPr lang="vi-VN"/>
            </a:p>
          </c:txPr>
        </c:title>
        <c:numFmt formatCode="#,##0" sourceLinked="0"/>
        <c:majorTickMark val="out"/>
        <c:minorTickMark val="none"/>
        <c:tickLblPos val="nextTo"/>
        <c:crossAx val="189404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vi-V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Times New Roman" panose="02020603050405020304" pitchFamily="18" charset="0"/>
            <a:cs typeface="Times New Roman" panose="02020603050405020304" pitchFamily="18"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en-US" sz="2400" b="1" kern="1200">
              <a:solidFill>
                <a:srgbClr val="C00000"/>
              </a:solidFill>
              <a:latin typeface="Times New Roman" panose="02020603050405020304" pitchFamily="18" charset="0"/>
              <a:ea typeface="Calibri" panose="020F0502020204030204" pitchFamily="34" charset="0"/>
              <a:cs typeface="+mn-cs"/>
            </a:rPr>
            <a:t>NHIỆM VỤ TRỌNG TÂM QUÝ II NĂM 2024</a:t>
          </a:r>
          <a:endParaRPr lang="en-US" sz="2400" b="1" kern="1200" dirty="0">
            <a:solidFill>
              <a:schemeClr val="tx1"/>
            </a:solidFill>
            <a:latin typeface="Times New Roman" panose="02020603050405020304" pitchFamily="18"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Times New Roman" panose="02020603050405020304" pitchFamily="18" charset="0"/>
            <a:cs typeface="Times New Roman" panose="02020603050405020304" pitchFamily="18"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Times New Roman" panose="02020603050405020304" pitchFamily="18" charset="0"/>
              <a:ea typeface="Calibri" panose="020F0502020204030204" pitchFamily="34" charset="0"/>
              <a:cs typeface="+mn-cs"/>
            </a:rPr>
            <a:t>8. NỘI CHÍNH</a:t>
          </a:r>
          <a:endParaRPr lang="en-US" sz="2800" b="1" kern="1200" dirty="0">
            <a:solidFill>
              <a:schemeClr val="tx1"/>
            </a:solidFill>
            <a:latin typeface="Times New Roman" panose="02020603050405020304" pitchFamily="18"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Times New Roman" panose="02020603050405020304" pitchFamily="18" charset="0"/>
            <a:cs typeface="Times New Roman" panose="02020603050405020304" pitchFamily="18"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400" b="1" kern="1200">
              <a:solidFill>
                <a:srgbClr val="C00000"/>
              </a:solidFill>
              <a:latin typeface="Times New Roman" panose="02020603050405020304" pitchFamily="18" charset="0"/>
              <a:ea typeface="Calibri" panose="020F0502020204030204" pitchFamily="34" charset="0"/>
              <a:cs typeface="+mn-cs"/>
            </a:rPr>
            <a:t>1</a:t>
          </a:r>
          <a:r>
            <a:rPr lang="pt-BR" sz="2400" b="1" kern="1200">
              <a:solidFill>
                <a:srgbClr val="C00000"/>
              </a:solidFill>
              <a:latin typeface="Times New Roman" panose="02020603050405020304" pitchFamily="18" charset="0"/>
              <a:ea typeface="Calibri" panose="020F0502020204030204" pitchFamily="34" charset="0"/>
              <a:cs typeface="+mn-cs"/>
            </a:rPr>
            <a:t>. </a:t>
          </a:r>
          <a:r>
            <a:rPr lang="vi-VN" sz="2400" b="1" kern="1200">
              <a:solidFill>
                <a:srgbClr val="C00000"/>
              </a:solidFill>
              <a:latin typeface="Times New Roman" panose="02020603050405020304" pitchFamily="18" charset="0"/>
              <a:ea typeface="Calibri" panose="020F0502020204030204" pitchFamily="34" charset="0"/>
              <a:cs typeface="+mn-cs"/>
            </a:rPr>
            <a:t>NÔNG, LÂM, THỦY SẢN, QUẢN LÝ TÀI NGUYÊN – MÔI TRƯỜNG</a:t>
          </a:r>
          <a:endParaRPr lang="en-US" sz="2400" b="1" kern="1200" dirty="0">
            <a:solidFill>
              <a:schemeClr val="tx1"/>
            </a:solidFill>
            <a:latin typeface="Times New Roman" panose="02020603050405020304" pitchFamily="18"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Times New Roman" panose="02020603050405020304" pitchFamily="18" charset="0"/>
            <a:cs typeface="Times New Roman" panose="02020603050405020304" pitchFamily="18"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Times New Roman" panose="02020603050405020304" pitchFamily="18" charset="0"/>
              <a:ea typeface="Calibri" panose="020F0502020204030204" pitchFamily="34" charset="0"/>
              <a:cs typeface="+mn-cs"/>
            </a:rPr>
            <a:t>2</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CÔNG NGHIỆP – XÂY DỰNG</a:t>
          </a:r>
          <a:endParaRPr lang="en-US" sz="2800" b="1" kern="1200" dirty="0">
            <a:solidFill>
              <a:schemeClr val="tx1"/>
            </a:solidFill>
            <a:latin typeface="Times New Roman" panose="02020603050405020304" pitchFamily="18"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Times New Roman" panose="02020603050405020304" pitchFamily="18" charset="0"/>
            <a:cs typeface="Times New Roman" panose="02020603050405020304" pitchFamily="18"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Times New Roman" panose="02020603050405020304" pitchFamily="18" charset="0"/>
              <a:ea typeface="Calibri" panose="020F0502020204030204" pitchFamily="34" charset="0"/>
              <a:cs typeface="+mn-cs"/>
            </a:rPr>
            <a:t>3</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THƯƠNG MẠI, DỊCH VỤ, DU LỊCH</a:t>
          </a:r>
          <a:endParaRPr lang="en-US" sz="2800" b="1" kern="1200" dirty="0">
            <a:solidFill>
              <a:schemeClr val="tx1"/>
            </a:solidFill>
            <a:latin typeface="Times New Roman" panose="02020603050405020304" pitchFamily="18"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Times New Roman" panose="02020603050405020304" pitchFamily="18" charset="0"/>
            <a:cs typeface="Times New Roman" panose="02020603050405020304" pitchFamily="18"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Times New Roman" panose="02020603050405020304" pitchFamily="18" charset="0"/>
              <a:ea typeface="Calibri" panose="020F0502020204030204" pitchFamily="34" charset="0"/>
              <a:cs typeface="+mn-cs"/>
            </a:rPr>
            <a:t>4</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TÀI CHÍNH – NGÂN SÁCH</a:t>
          </a:r>
          <a:endParaRPr lang="en-US" sz="2800" b="1" kern="1200" dirty="0">
            <a:solidFill>
              <a:schemeClr val="tx1"/>
            </a:solidFill>
            <a:latin typeface="Times New Roman" panose="02020603050405020304" pitchFamily="18"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Times New Roman" panose="02020603050405020304" pitchFamily="18" charset="0"/>
            <a:cs typeface="Times New Roman" panose="02020603050405020304" pitchFamily="18"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Times New Roman" panose="02020603050405020304" pitchFamily="18" charset="0"/>
              <a:ea typeface="Calibri" panose="020F0502020204030204" pitchFamily="34" charset="0"/>
              <a:cs typeface="+mn-cs"/>
            </a:rPr>
            <a:t>4</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TÀI CHÍNH – NGÂN SÁCH (TT)</a:t>
          </a:r>
          <a:endParaRPr lang="en-US" sz="2800" b="1" kern="1200" dirty="0">
            <a:solidFill>
              <a:schemeClr val="tx1"/>
            </a:solidFill>
            <a:latin typeface="Times New Roman" panose="02020603050405020304" pitchFamily="18"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Times New Roman" panose="02020603050405020304" pitchFamily="18" charset="0"/>
            <a:cs typeface="Times New Roman" panose="02020603050405020304" pitchFamily="18"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Times New Roman" panose="02020603050405020304" pitchFamily="18" charset="0"/>
              <a:ea typeface="Calibri" panose="020F0502020204030204" pitchFamily="34" charset="0"/>
              <a:cs typeface="+mn-cs"/>
            </a:rPr>
            <a:t>5</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ĐẦU TƯ CÔNG</a:t>
          </a:r>
          <a:endParaRPr lang="en-US" sz="2800" b="1" kern="1200" dirty="0">
            <a:solidFill>
              <a:schemeClr val="tx1"/>
            </a:solidFill>
            <a:latin typeface="Times New Roman" panose="02020603050405020304" pitchFamily="18"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Times New Roman" panose="02020603050405020304" pitchFamily="18" charset="0"/>
            <a:cs typeface="Times New Roman" panose="02020603050405020304" pitchFamily="18"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Times New Roman" panose="02020603050405020304" pitchFamily="18" charset="0"/>
              <a:ea typeface="Calibri" panose="020F0502020204030204" pitchFamily="34" charset="0"/>
              <a:cs typeface="+mn-cs"/>
            </a:rPr>
            <a:t>6</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ĐẦU TƯ NGOÀI NGÂN SÁCH</a:t>
          </a:r>
          <a:endParaRPr lang="en-US" sz="2800" b="1" kern="1200" dirty="0">
            <a:solidFill>
              <a:schemeClr val="tx1"/>
            </a:solidFill>
            <a:latin typeface="Times New Roman" panose="02020603050405020304" pitchFamily="18"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custLinFactNeighborY="1442">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Times New Roman" panose="02020603050405020304" pitchFamily="18" charset="0"/>
            <a:cs typeface="Times New Roman" panose="02020603050405020304" pitchFamily="18"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pt-BR" sz="2800" b="1" kern="1200">
              <a:solidFill>
                <a:srgbClr val="C00000"/>
              </a:solidFill>
              <a:latin typeface="Times New Roman" panose="02020603050405020304" pitchFamily="18" charset="0"/>
              <a:ea typeface="Calibri" panose="020F0502020204030204" pitchFamily="34" charset="0"/>
              <a:cs typeface="+mn-cs"/>
            </a:rPr>
            <a:t>7. </a:t>
          </a:r>
          <a:r>
            <a:rPr lang="vi-VN" sz="2800" b="1" kern="1200">
              <a:solidFill>
                <a:srgbClr val="C00000"/>
              </a:solidFill>
              <a:latin typeface="Times New Roman" panose="02020603050405020304" pitchFamily="18" charset="0"/>
              <a:ea typeface="Calibri" panose="020F0502020204030204" pitchFamily="34" charset="0"/>
              <a:cs typeface="+mn-cs"/>
            </a:rPr>
            <a:t>VĂN HÓA – XÃ HỘI</a:t>
          </a:r>
          <a:endParaRPr lang="en-US" sz="2800" b="1" kern="1200" dirty="0">
            <a:solidFill>
              <a:schemeClr val="tx1"/>
            </a:solidFill>
            <a:latin typeface="Times New Roman" panose="02020603050405020304" pitchFamily="18"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Times New Roman" panose="02020603050405020304" pitchFamily="18" charset="0"/>
            <a:cs typeface="Times New Roman" panose="02020603050405020304" pitchFamily="18"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US" sz="2400" b="1" kern="1200">
              <a:solidFill>
                <a:srgbClr val="C00000"/>
              </a:solidFill>
              <a:latin typeface="Times New Roman" panose="02020603050405020304" pitchFamily="18" charset="0"/>
              <a:ea typeface="Calibri" panose="020F0502020204030204" pitchFamily="34" charset="0"/>
              <a:cs typeface="+mn-cs"/>
            </a:rPr>
            <a:t>NHIỆM VỤ TRỌNG TÂM QUÝ II NĂM 2024</a:t>
          </a:r>
          <a:endParaRPr lang="en-US" sz="2400" b="1" kern="1200" dirty="0">
            <a:solidFill>
              <a:schemeClr val="tx1"/>
            </a:solidFill>
            <a:latin typeface="Times New Roman" panose="02020603050405020304" pitchFamily="18" charset="0"/>
            <a:ea typeface="Calibri" panose="020F0502020204030204" pitchFamily="34" charset="0"/>
            <a:cs typeface="+mn-cs"/>
          </a:endParaRPr>
        </a:p>
      </dsp:txBody>
      <dsp:txXfrm rot="-5400000">
        <a:off x="765380" y="35632"/>
        <a:ext cx="10213522" cy="64132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Times New Roman" panose="02020603050405020304" pitchFamily="18" charset="0"/>
            <a:cs typeface="Times New Roman" panose="02020603050405020304" pitchFamily="18"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vi-VN" sz="2800" b="1" kern="1200">
              <a:solidFill>
                <a:srgbClr val="C00000"/>
              </a:solidFill>
              <a:latin typeface="Times New Roman" panose="02020603050405020304" pitchFamily="18" charset="0"/>
              <a:ea typeface="Calibri" panose="020F0502020204030204" pitchFamily="34" charset="0"/>
              <a:cs typeface="+mn-cs"/>
            </a:rPr>
            <a:t>8. NỘI CHÍNH</a:t>
          </a:r>
          <a:endParaRPr lang="en-US" sz="2800" b="1" kern="1200" dirty="0">
            <a:solidFill>
              <a:schemeClr val="tx1"/>
            </a:solidFill>
            <a:latin typeface="Times New Roman" panose="02020603050405020304" pitchFamily="18" charset="0"/>
            <a:ea typeface="Calibri" panose="020F0502020204030204" pitchFamily="34" charset="0"/>
            <a:cs typeface="+mn-cs"/>
          </a:endParaRPr>
        </a:p>
      </dsp:txBody>
      <dsp:txXfrm rot="-5400000">
        <a:off x="765380" y="35632"/>
        <a:ext cx="10213522" cy="6413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Times New Roman" panose="02020603050405020304" pitchFamily="18" charset="0"/>
            <a:cs typeface="Times New Roman" panose="02020603050405020304" pitchFamily="18"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vi-VN" sz="2400" b="1" kern="1200">
              <a:solidFill>
                <a:srgbClr val="C00000"/>
              </a:solidFill>
              <a:latin typeface="Times New Roman" panose="02020603050405020304" pitchFamily="18" charset="0"/>
              <a:ea typeface="Calibri" panose="020F0502020204030204" pitchFamily="34" charset="0"/>
              <a:cs typeface="+mn-cs"/>
            </a:rPr>
            <a:t>1</a:t>
          </a:r>
          <a:r>
            <a:rPr lang="pt-BR" sz="2400" b="1" kern="1200">
              <a:solidFill>
                <a:srgbClr val="C00000"/>
              </a:solidFill>
              <a:latin typeface="Times New Roman" panose="02020603050405020304" pitchFamily="18" charset="0"/>
              <a:ea typeface="Calibri" panose="020F0502020204030204" pitchFamily="34" charset="0"/>
              <a:cs typeface="+mn-cs"/>
            </a:rPr>
            <a:t>. </a:t>
          </a:r>
          <a:r>
            <a:rPr lang="vi-VN" sz="2400" b="1" kern="1200">
              <a:solidFill>
                <a:srgbClr val="C00000"/>
              </a:solidFill>
              <a:latin typeface="Times New Roman" panose="02020603050405020304" pitchFamily="18" charset="0"/>
              <a:ea typeface="Calibri" panose="020F0502020204030204" pitchFamily="34" charset="0"/>
              <a:cs typeface="+mn-cs"/>
            </a:rPr>
            <a:t>NÔNG, LÂM, THỦY SẢN, QUẢN LÝ TÀI NGUYÊN – MÔI TRƯỜNG</a:t>
          </a:r>
          <a:endParaRPr lang="en-US" sz="2400" b="1" kern="1200" dirty="0">
            <a:solidFill>
              <a:schemeClr val="tx1"/>
            </a:solidFill>
            <a:latin typeface="Times New Roman" panose="02020603050405020304" pitchFamily="18" charset="0"/>
            <a:ea typeface="Calibri" panose="020F0502020204030204" pitchFamily="34" charset="0"/>
            <a:cs typeface="+mn-cs"/>
          </a:endParaRPr>
        </a:p>
      </dsp:txBody>
      <dsp:txXfrm rot="-5400000">
        <a:off x="765380" y="35632"/>
        <a:ext cx="10213522" cy="6413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Times New Roman" panose="02020603050405020304" pitchFamily="18" charset="0"/>
            <a:cs typeface="Times New Roman" panose="02020603050405020304" pitchFamily="18"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vi-VN" sz="2800" b="1" kern="1200">
              <a:solidFill>
                <a:srgbClr val="C00000"/>
              </a:solidFill>
              <a:latin typeface="Times New Roman" panose="02020603050405020304" pitchFamily="18" charset="0"/>
              <a:ea typeface="Calibri" panose="020F0502020204030204" pitchFamily="34" charset="0"/>
              <a:cs typeface="+mn-cs"/>
            </a:rPr>
            <a:t>2</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CÔNG NGHIỆP – XÂY DỰNG</a:t>
          </a:r>
          <a:endParaRPr lang="en-US" sz="2800" b="1" kern="1200" dirty="0">
            <a:solidFill>
              <a:schemeClr val="tx1"/>
            </a:solidFill>
            <a:latin typeface="Times New Roman" panose="02020603050405020304" pitchFamily="18" charset="0"/>
            <a:ea typeface="Calibri" panose="020F0502020204030204" pitchFamily="34" charset="0"/>
            <a:cs typeface="+mn-cs"/>
          </a:endParaRPr>
        </a:p>
      </dsp:txBody>
      <dsp:txXfrm rot="-5400000">
        <a:off x="765380" y="35632"/>
        <a:ext cx="10213522" cy="6413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Times New Roman" panose="02020603050405020304" pitchFamily="18" charset="0"/>
            <a:cs typeface="Times New Roman" panose="02020603050405020304" pitchFamily="18"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vi-VN" sz="2800" b="1" kern="1200">
              <a:solidFill>
                <a:srgbClr val="C00000"/>
              </a:solidFill>
              <a:latin typeface="Times New Roman" panose="02020603050405020304" pitchFamily="18" charset="0"/>
              <a:ea typeface="Calibri" panose="020F0502020204030204" pitchFamily="34" charset="0"/>
              <a:cs typeface="+mn-cs"/>
            </a:rPr>
            <a:t>3</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THƯƠNG MẠI, DỊCH VỤ, DU LỊCH</a:t>
          </a:r>
          <a:endParaRPr lang="en-US" sz="2800" b="1" kern="1200" dirty="0">
            <a:solidFill>
              <a:schemeClr val="tx1"/>
            </a:solidFill>
            <a:latin typeface="Times New Roman" panose="02020603050405020304" pitchFamily="18" charset="0"/>
            <a:ea typeface="Calibri" panose="020F0502020204030204" pitchFamily="34" charset="0"/>
            <a:cs typeface="+mn-cs"/>
          </a:endParaRPr>
        </a:p>
      </dsp:txBody>
      <dsp:txXfrm rot="-5400000">
        <a:off x="765380" y="35632"/>
        <a:ext cx="10213522" cy="6413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Times New Roman" panose="02020603050405020304" pitchFamily="18" charset="0"/>
            <a:cs typeface="Times New Roman" panose="02020603050405020304" pitchFamily="18"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vi-VN" sz="2800" b="1" kern="1200">
              <a:solidFill>
                <a:srgbClr val="C00000"/>
              </a:solidFill>
              <a:latin typeface="Times New Roman" panose="02020603050405020304" pitchFamily="18" charset="0"/>
              <a:ea typeface="Calibri" panose="020F0502020204030204" pitchFamily="34" charset="0"/>
              <a:cs typeface="+mn-cs"/>
            </a:rPr>
            <a:t>4</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TÀI CHÍNH – NGÂN SÁCH</a:t>
          </a:r>
          <a:endParaRPr lang="en-US" sz="2800" b="1" kern="1200" dirty="0">
            <a:solidFill>
              <a:schemeClr val="tx1"/>
            </a:solidFill>
            <a:latin typeface="Times New Roman" panose="02020603050405020304" pitchFamily="18" charset="0"/>
            <a:ea typeface="Calibri" panose="020F0502020204030204" pitchFamily="34" charset="0"/>
            <a:cs typeface="+mn-cs"/>
          </a:endParaRPr>
        </a:p>
      </dsp:txBody>
      <dsp:txXfrm rot="-5400000">
        <a:off x="765380" y="35632"/>
        <a:ext cx="10213522" cy="6413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Times New Roman" panose="02020603050405020304" pitchFamily="18" charset="0"/>
            <a:cs typeface="Times New Roman" panose="02020603050405020304" pitchFamily="18"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vi-VN" sz="2800" b="1" kern="1200">
              <a:solidFill>
                <a:srgbClr val="C00000"/>
              </a:solidFill>
              <a:latin typeface="Times New Roman" panose="02020603050405020304" pitchFamily="18" charset="0"/>
              <a:ea typeface="Calibri" panose="020F0502020204030204" pitchFamily="34" charset="0"/>
              <a:cs typeface="+mn-cs"/>
            </a:rPr>
            <a:t>4</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TÀI CHÍNH – NGÂN SÁCH (TT)</a:t>
          </a:r>
          <a:endParaRPr lang="en-US" sz="2800" b="1" kern="1200" dirty="0">
            <a:solidFill>
              <a:schemeClr val="tx1"/>
            </a:solidFill>
            <a:latin typeface="Times New Roman" panose="02020603050405020304" pitchFamily="18" charset="0"/>
            <a:ea typeface="Calibri" panose="020F0502020204030204" pitchFamily="34" charset="0"/>
            <a:cs typeface="+mn-cs"/>
          </a:endParaRPr>
        </a:p>
      </dsp:txBody>
      <dsp:txXfrm rot="-5400000">
        <a:off x="765380" y="35632"/>
        <a:ext cx="10213522" cy="6413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Times New Roman" panose="02020603050405020304" pitchFamily="18" charset="0"/>
            <a:cs typeface="Times New Roman" panose="02020603050405020304" pitchFamily="18"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vi-VN" sz="2800" b="1" kern="1200">
              <a:solidFill>
                <a:srgbClr val="C00000"/>
              </a:solidFill>
              <a:latin typeface="Times New Roman" panose="02020603050405020304" pitchFamily="18" charset="0"/>
              <a:ea typeface="Calibri" panose="020F0502020204030204" pitchFamily="34" charset="0"/>
              <a:cs typeface="+mn-cs"/>
            </a:rPr>
            <a:t>5</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ĐẦU TƯ CÔNG</a:t>
          </a:r>
          <a:endParaRPr lang="en-US" sz="2800" b="1" kern="1200" dirty="0">
            <a:solidFill>
              <a:schemeClr val="tx1"/>
            </a:solidFill>
            <a:latin typeface="Times New Roman" panose="02020603050405020304" pitchFamily="18" charset="0"/>
            <a:ea typeface="Calibri" panose="020F0502020204030204" pitchFamily="34" charset="0"/>
            <a:cs typeface="+mn-cs"/>
          </a:endParaRPr>
        </a:p>
      </dsp:txBody>
      <dsp:txXfrm rot="-5400000">
        <a:off x="765380" y="35632"/>
        <a:ext cx="10213522" cy="6413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Times New Roman" panose="02020603050405020304" pitchFamily="18" charset="0"/>
            <a:cs typeface="Times New Roman" panose="02020603050405020304" pitchFamily="18"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vi-VN" sz="2800" b="1" kern="1200">
              <a:solidFill>
                <a:srgbClr val="C00000"/>
              </a:solidFill>
              <a:latin typeface="Times New Roman" panose="02020603050405020304" pitchFamily="18" charset="0"/>
              <a:ea typeface="Calibri" panose="020F0502020204030204" pitchFamily="34" charset="0"/>
              <a:cs typeface="+mn-cs"/>
            </a:rPr>
            <a:t>6</a:t>
          </a:r>
          <a:r>
            <a:rPr lang="pt-BR" sz="2800" b="1" kern="1200">
              <a:solidFill>
                <a:srgbClr val="C00000"/>
              </a:solidFill>
              <a:latin typeface="Times New Roman" panose="02020603050405020304" pitchFamily="18" charset="0"/>
              <a:ea typeface="Calibri" panose="020F0502020204030204" pitchFamily="34" charset="0"/>
              <a:cs typeface="+mn-cs"/>
            </a:rPr>
            <a:t>. </a:t>
          </a:r>
          <a:r>
            <a:rPr lang="vi-VN" sz="2800" b="1" kern="1200">
              <a:solidFill>
                <a:srgbClr val="C00000"/>
              </a:solidFill>
              <a:latin typeface="Times New Roman" panose="02020603050405020304" pitchFamily="18" charset="0"/>
              <a:ea typeface="Calibri" panose="020F0502020204030204" pitchFamily="34" charset="0"/>
              <a:cs typeface="+mn-cs"/>
            </a:rPr>
            <a:t>ĐẦU TƯ NGOÀI NGÂN SÁCH</a:t>
          </a:r>
          <a:endParaRPr lang="en-US" sz="2800" b="1" kern="1200" dirty="0">
            <a:solidFill>
              <a:schemeClr val="tx1"/>
            </a:solidFill>
            <a:latin typeface="Times New Roman" panose="02020603050405020304" pitchFamily="18" charset="0"/>
            <a:ea typeface="Calibri" panose="020F0502020204030204" pitchFamily="34" charset="0"/>
            <a:cs typeface="+mn-cs"/>
          </a:endParaRPr>
        </a:p>
      </dsp:txBody>
      <dsp:txXfrm rot="-5400000">
        <a:off x="765380" y="35632"/>
        <a:ext cx="10213522" cy="64132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Times New Roman" panose="02020603050405020304" pitchFamily="18" charset="0"/>
            <a:cs typeface="Times New Roman" panose="02020603050405020304" pitchFamily="18"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pt-BR" sz="2800" b="1" kern="1200">
              <a:solidFill>
                <a:srgbClr val="C00000"/>
              </a:solidFill>
              <a:latin typeface="Times New Roman" panose="02020603050405020304" pitchFamily="18" charset="0"/>
              <a:ea typeface="Calibri" panose="020F0502020204030204" pitchFamily="34" charset="0"/>
              <a:cs typeface="+mn-cs"/>
            </a:rPr>
            <a:t>7. </a:t>
          </a:r>
          <a:r>
            <a:rPr lang="vi-VN" sz="2800" b="1" kern="1200">
              <a:solidFill>
                <a:srgbClr val="C00000"/>
              </a:solidFill>
              <a:latin typeface="Times New Roman" panose="02020603050405020304" pitchFamily="18" charset="0"/>
              <a:ea typeface="Calibri" panose="020F0502020204030204" pitchFamily="34" charset="0"/>
              <a:cs typeface="+mn-cs"/>
            </a:rPr>
            <a:t>VĂN HÓA – XÃ HỘI</a:t>
          </a:r>
          <a:endParaRPr lang="en-US" sz="2800" b="1" kern="1200" dirty="0">
            <a:solidFill>
              <a:schemeClr val="tx1"/>
            </a:solidFill>
            <a:latin typeface="Times New Roman" panose="02020603050405020304" pitchFamily="18" charset="0"/>
            <a:ea typeface="Calibri" panose="020F0502020204030204" pitchFamily="34" charset="0"/>
            <a:cs typeface="+mn-cs"/>
          </a:endParaRPr>
        </a:p>
      </dsp:txBody>
      <dsp:txXfrm rot="-5400000">
        <a:off x="765380" y="35632"/>
        <a:ext cx="10213522" cy="64132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0.73618</cdr:x>
      <cdr:y>0.06596</cdr:y>
    </cdr:from>
    <cdr:to>
      <cdr:x>0.91771</cdr:x>
      <cdr:y>0.27285</cdr:y>
    </cdr:to>
    <cdr:sp macro="" textlink="">
      <cdr:nvSpPr>
        <cdr:cNvPr id="2" name="TextBox 1">
          <a:extLst xmlns:a="http://schemas.openxmlformats.org/drawingml/2006/main">
            <a:ext uri="{FF2B5EF4-FFF2-40B4-BE49-F238E27FC236}">
              <a16:creationId xmlns:a16="http://schemas.microsoft.com/office/drawing/2014/main" id="{6D37A5E8-E8A6-B301-064E-7ED03831B7D8}"/>
            </a:ext>
          </a:extLst>
        </cdr:cNvPr>
        <cdr:cNvSpPr txBox="1"/>
      </cdr:nvSpPr>
      <cdr:spPr>
        <a:xfrm xmlns:a="http://schemas.openxmlformats.org/drawingml/2006/main">
          <a:off x="3448241" y="207622"/>
          <a:ext cx="850293" cy="6512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800" b="1" dirty="0" err="1">
              <a:solidFill>
                <a:srgbClr val="28883A"/>
              </a:solidFill>
              <a:latin typeface="+mn-lt"/>
            </a:rPr>
            <a:t>Nông</a:t>
          </a:r>
          <a:r>
            <a:rPr lang="en-US" sz="1800" b="1" dirty="0">
              <a:solidFill>
                <a:srgbClr val="28883A"/>
              </a:solidFill>
              <a:latin typeface="+mn-lt"/>
            </a:rPr>
            <a:t>, </a:t>
          </a:r>
          <a:r>
            <a:rPr lang="en-US" sz="1800" b="1" dirty="0" err="1">
              <a:solidFill>
                <a:srgbClr val="28883A"/>
              </a:solidFill>
              <a:latin typeface="+mn-lt"/>
            </a:rPr>
            <a:t>lâm</a:t>
          </a:r>
          <a:r>
            <a:rPr lang="en-US" sz="1800" b="1" dirty="0">
              <a:solidFill>
                <a:srgbClr val="28883A"/>
              </a:solidFill>
              <a:latin typeface="+mn-lt"/>
            </a:rPr>
            <a:t> </a:t>
          </a:r>
          <a:r>
            <a:rPr lang="en-US" sz="1800" b="1" dirty="0" err="1">
              <a:solidFill>
                <a:srgbClr val="28883A"/>
              </a:solidFill>
              <a:latin typeface="+mn-lt"/>
            </a:rPr>
            <a:t>nghiệp</a:t>
          </a:r>
          <a:r>
            <a:rPr lang="en-US" sz="1800" b="1" dirty="0">
              <a:solidFill>
                <a:srgbClr val="28883A"/>
              </a:solidFill>
              <a:latin typeface="+mn-lt"/>
            </a:rPr>
            <a:t> </a:t>
          </a:r>
        </a:p>
        <a:p xmlns:a="http://schemas.openxmlformats.org/drawingml/2006/main">
          <a:pPr algn="ctr"/>
          <a:r>
            <a:rPr lang="en-US" sz="1800" b="1" dirty="0" err="1">
              <a:solidFill>
                <a:srgbClr val="28883A"/>
              </a:solidFill>
              <a:latin typeface="+mn-lt"/>
            </a:rPr>
            <a:t>và</a:t>
          </a:r>
          <a:r>
            <a:rPr lang="en-US" sz="1800" b="1" dirty="0">
              <a:solidFill>
                <a:srgbClr val="28883A"/>
              </a:solidFill>
              <a:latin typeface="+mn-lt"/>
            </a:rPr>
            <a:t> </a:t>
          </a:r>
          <a:r>
            <a:rPr lang="en-US" sz="1800" b="1" dirty="0" err="1">
              <a:solidFill>
                <a:srgbClr val="28883A"/>
              </a:solidFill>
              <a:latin typeface="+mn-lt"/>
            </a:rPr>
            <a:t>thủy</a:t>
          </a:r>
          <a:r>
            <a:rPr lang="en-US" sz="1800" b="1" dirty="0">
              <a:solidFill>
                <a:srgbClr val="28883A"/>
              </a:solidFill>
              <a:latin typeface="+mn-lt"/>
            </a:rPr>
            <a:t> </a:t>
          </a:r>
          <a:r>
            <a:rPr lang="en-US" sz="1800" b="1" dirty="0" err="1">
              <a:solidFill>
                <a:srgbClr val="28883A"/>
              </a:solidFill>
              <a:latin typeface="+mn-lt"/>
            </a:rPr>
            <a:t>sản</a:t>
          </a:r>
          <a:endParaRPr lang="en-US" sz="1800" b="1" dirty="0">
            <a:solidFill>
              <a:srgbClr val="28883A"/>
            </a:solidFill>
            <a:latin typeface="+mn-lt"/>
          </a:endParaRPr>
        </a:p>
      </cdr:txBody>
    </cdr:sp>
  </cdr:relSizeAnchor>
  <cdr:relSizeAnchor xmlns:cdr="http://schemas.openxmlformats.org/drawingml/2006/chartDrawing">
    <cdr:from>
      <cdr:x>0.76608</cdr:x>
      <cdr:y>0.5382</cdr:y>
    </cdr:from>
    <cdr:to>
      <cdr:x>1</cdr:x>
      <cdr:y>0.77511</cdr:y>
    </cdr:to>
    <cdr:sp macro="" textlink="">
      <cdr:nvSpPr>
        <cdr:cNvPr id="3" name="TextBox 2">
          <a:extLst xmlns:a="http://schemas.openxmlformats.org/drawingml/2006/main">
            <a:ext uri="{FF2B5EF4-FFF2-40B4-BE49-F238E27FC236}">
              <a16:creationId xmlns:a16="http://schemas.microsoft.com/office/drawing/2014/main" id="{004F003A-80CE-7AA2-625E-A94435163922}"/>
            </a:ext>
          </a:extLst>
        </cdr:cNvPr>
        <cdr:cNvSpPr txBox="1"/>
      </cdr:nvSpPr>
      <cdr:spPr>
        <a:xfrm xmlns:a="http://schemas.openxmlformats.org/drawingml/2006/main">
          <a:off x="3588292" y="1694099"/>
          <a:ext cx="1095673" cy="74573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indent="0" algn="ctr"/>
          <a:r>
            <a:rPr lang="en-US" sz="1800" b="1" dirty="0" err="1">
              <a:solidFill>
                <a:srgbClr val="FF0066"/>
              </a:solidFill>
              <a:latin typeface="+mn-lt"/>
              <a:ea typeface="+mn-ea"/>
              <a:cs typeface="+mn-cs"/>
            </a:rPr>
            <a:t>Công</a:t>
          </a:r>
          <a:r>
            <a:rPr lang="en-US" sz="1800" b="1" dirty="0">
              <a:solidFill>
                <a:srgbClr val="FF0066"/>
              </a:solidFill>
              <a:latin typeface="+mn-lt"/>
              <a:ea typeface="+mn-ea"/>
              <a:cs typeface="+mn-cs"/>
            </a:rPr>
            <a:t> </a:t>
          </a:r>
          <a:r>
            <a:rPr lang="en-US" sz="1800" b="1" dirty="0" err="1">
              <a:solidFill>
                <a:srgbClr val="FF0066"/>
              </a:solidFill>
              <a:latin typeface="+mn-lt"/>
              <a:ea typeface="+mn-ea"/>
              <a:cs typeface="+mn-cs"/>
            </a:rPr>
            <a:t>nghiệp</a:t>
          </a:r>
          <a:r>
            <a:rPr lang="en-US" sz="1800" b="1" dirty="0">
              <a:solidFill>
                <a:srgbClr val="FF0066"/>
              </a:solidFill>
              <a:latin typeface="+mn-lt"/>
              <a:ea typeface="+mn-ea"/>
              <a:cs typeface="+mn-cs"/>
            </a:rPr>
            <a:t> </a:t>
          </a:r>
        </a:p>
        <a:p xmlns:a="http://schemas.openxmlformats.org/drawingml/2006/main">
          <a:pPr marL="0" indent="0" algn="ctr"/>
          <a:r>
            <a:rPr lang="en-US" sz="1800" b="1" dirty="0" err="1">
              <a:solidFill>
                <a:srgbClr val="FF0066"/>
              </a:solidFill>
              <a:latin typeface="+mn-lt"/>
              <a:ea typeface="+mn-ea"/>
              <a:cs typeface="+mn-cs"/>
            </a:rPr>
            <a:t>và</a:t>
          </a:r>
          <a:r>
            <a:rPr lang="en-US" sz="1800" b="1" dirty="0">
              <a:solidFill>
                <a:srgbClr val="FF0066"/>
              </a:solidFill>
              <a:latin typeface="+mn-lt"/>
              <a:ea typeface="+mn-ea"/>
              <a:cs typeface="+mn-cs"/>
            </a:rPr>
            <a:t> </a:t>
          </a:r>
          <a:r>
            <a:rPr lang="en-US" sz="1800" b="1" dirty="0" err="1">
              <a:solidFill>
                <a:srgbClr val="FF0066"/>
              </a:solidFill>
              <a:latin typeface="+mn-lt"/>
              <a:ea typeface="+mn-ea"/>
              <a:cs typeface="+mn-cs"/>
            </a:rPr>
            <a:t>xây</a:t>
          </a:r>
          <a:r>
            <a:rPr lang="en-US" sz="1800" b="1" dirty="0">
              <a:solidFill>
                <a:srgbClr val="FF0066"/>
              </a:solidFill>
              <a:latin typeface="+mn-lt"/>
              <a:ea typeface="+mn-ea"/>
              <a:cs typeface="+mn-cs"/>
            </a:rPr>
            <a:t> </a:t>
          </a:r>
          <a:r>
            <a:rPr lang="en-US" sz="1800" b="1" dirty="0" err="1">
              <a:solidFill>
                <a:srgbClr val="FF0066"/>
              </a:solidFill>
              <a:latin typeface="+mn-lt"/>
              <a:ea typeface="+mn-ea"/>
              <a:cs typeface="+mn-cs"/>
            </a:rPr>
            <a:t>dựng</a:t>
          </a:r>
          <a:endParaRPr lang="en-US" sz="1800" b="1" dirty="0">
            <a:solidFill>
              <a:srgbClr val="FF0066"/>
            </a:solidFill>
            <a:latin typeface="+mn-lt"/>
            <a:ea typeface="+mn-ea"/>
            <a:cs typeface="+mn-cs"/>
          </a:endParaRPr>
        </a:p>
      </cdr:txBody>
    </cdr:sp>
  </cdr:relSizeAnchor>
  <cdr:relSizeAnchor xmlns:cdr="http://schemas.openxmlformats.org/drawingml/2006/chartDrawing">
    <cdr:from>
      <cdr:x>0.06736</cdr:x>
      <cdr:y>0.44774</cdr:y>
    </cdr:from>
    <cdr:to>
      <cdr:x>0.16878</cdr:x>
      <cdr:y>0.53651</cdr:y>
    </cdr:to>
    <cdr:sp macro="" textlink="">
      <cdr:nvSpPr>
        <cdr:cNvPr id="4" name="TextBox 3">
          <a:extLst xmlns:a="http://schemas.openxmlformats.org/drawingml/2006/main">
            <a:ext uri="{FF2B5EF4-FFF2-40B4-BE49-F238E27FC236}">
              <a16:creationId xmlns:a16="http://schemas.microsoft.com/office/drawing/2014/main" id="{E7B5E230-D2F6-5B1A-7244-E2CB1F3F86C1}"/>
            </a:ext>
          </a:extLst>
        </cdr:cNvPr>
        <cdr:cNvSpPr txBox="1"/>
      </cdr:nvSpPr>
      <cdr:spPr>
        <a:xfrm xmlns:a="http://schemas.openxmlformats.org/drawingml/2006/main">
          <a:off x="520248" y="2125627"/>
          <a:ext cx="783327" cy="4214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indent="0" algn="ctr"/>
          <a:r>
            <a:rPr lang="en-US" sz="1800" b="1" dirty="0" err="1">
              <a:solidFill>
                <a:srgbClr val="CC6600"/>
              </a:solidFill>
              <a:latin typeface="+mn-lt"/>
              <a:ea typeface="+mn-ea"/>
              <a:cs typeface="+mn-cs"/>
            </a:rPr>
            <a:t>Dịch</a:t>
          </a:r>
          <a:r>
            <a:rPr lang="en-US" sz="1800" b="1" dirty="0">
              <a:solidFill>
                <a:srgbClr val="CC6600"/>
              </a:solidFill>
              <a:latin typeface="+mn-lt"/>
              <a:ea typeface="+mn-ea"/>
              <a:cs typeface="+mn-cs"/>
            </a:rPr>
            <a:t> </a:t>
          </a:r>
          <a:r>
            <a:rPr lang="en-US" sz="1800" b="1" dirty="0" err="1">
              <a:solidFill>
                <a:srgbClr val="CC6600"/>
              </a:solidFill>
              <a:latin typeface="+mn-lt"/>
              <a:ea typeface="+mn-ea"/>
              <a:cs typeface="+mn-cs"/>
            </a:rPr>
            <a:t>vụ</a:t>
          </a:r>
          <a:endParaRPr lang="en-US" sz="1800" b="1" dirty="0">
            <a:solidFill>
              <a:srgbClr val="CC6600"/>
            </a:solidFill>
            <a:latin typeface="+mn-lt"/>
            <a:ea typeface="+mn-ea"/>
            <a:cs typeface="+mn-cs"/>
          </a:endParaRPr>
        </a:p>
      </cdr:txBody>
    </cdr:sp>
  </cdr:relSizeAnchor>
  <cdr:relSizeAnchor xmlns:cdr="http://schemas.openxmlformats.org/drawingml/2006/chartDrawing">
    <cdr:from>
      <cdr:x>0.03254</cdr:x>
      <cdr:y>0</cdr:y>
    </cdr:from>
    <cdr:to>
      <cdr:x>0.35562</cdr:x>
      <cdr:y>0.2747</cdr:y>
    </cdr:to>
    <cdr:sp macro="" textlink="">
      <cdr:nvSpPr>
        <cdr:cNvPr id="5" name="TextBox 4">
          <a:extLst xmlns:a="http://schemas.openxmlformats.org/drawingml/2006/main">
            <a:ext uri="{FF2B5EF4-FFF2-40B4-BE49-F238E27FC236}">
              <a16:creationId xmlns:a16="http://schemas.microsoft.com/office/drawing/2014/main" id="{B05613FD-DFB4-9AF1-B8E6-3C363A3B6E26}"/>
            </a:ext>
          </a:extLst>
        </cdr:cNvPr>
        <cdr:cNvSpPr txBox="1"/>
      </cdr:nvSpPr>
      <cdr:spPr>
        <a:xfrm xmlns:a="http://schemas.openxmlformats.org/drawingml/2006/main">
          <a:off x="152401" y="0"/>
          <a:ext cx="1513296" cy="86466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err="1">
              <a:solidFill>
                <a:srgbClr val="C00000"/>
              </a:solidFill>
            </a:rPr>
            <a:t>Thuế</a:t>
          </a:r>
          <a:r>
            <a:rPr lang="en-US" sz="1600" b="1" dirty="0">
              <a:solidFill>
                <a:srgbClr val="C00000"/>
              </a:solidFill>
            </a:rPr>
            <a:t> </a:t>
          </a:r>
          <a:r>
            <a:rPr lang="en-US" sz="1600" b="1" dirty="0" err="1">
              <a:solidFill>
                <a:srgbClr val="C00000"/>
              </a:solidFill>
            </a:rPr>
            <a:t>sản</a:t>
          </a:r>
          <a:r>
            <a:rPr lang="en-US" sz="1600" b="1" dirty="0">
              <a:solidFill>
                <a:srgbClr val="C00000"/>
              </a:solidFill>
            </a:rPr>
            <a:t> </a:t>
          </a:r>
          <a:r>
            <a:rPr lang="en-US" sz="1600" b="1" dirty="0" err="1">
              <a:solidFill>
                <a:srgbClr val="C00000"/>
              </a:solidFill>
            </a:rPr>
            <a:t>phẩm</a:t>
          </a:r>
          <a:r>
            <a:rPr lang="en-US" sz="1600" b="1" dirty="0">
              <a:solidFill>
                <a:srgbClr val="C00000"/>
              </a:solidFill>
            </a:rPr>
            <a:t> </a:t>
          </a:r>
        </a:p>
        <a:p xmlns:a="http://schemas.openxmlformats.org/drawingml/2006/main">
          <a:pPr algn="ctr">
            <a:lnSpc>
              <a:spcPct val="150000"/>
            </a:lnSpc>
          </a:pPr>
          <a:r>
            <a:rPr lang="en-US" sz="1600" b="1" dirty="0" err="1">
              <a:solidFill>
                <a:srgbClr val="C00000"/>
              </a:solidFill>
            </a:rPr>
            <a:t>trừ</a:t>
          </a:r>
          <a:r>
            <a:rPr lang="en-US" sz="1600" b="1" dirty="0">
              <a:solidFill>
                <a:srgbClr val="C00000"/>
              </a:solidFill>
            </a:rPr>
            <a:t> </a:t>
          </a:r>
          <a:r>
            <a:rPr lang="en-US" sz="1600" b="1" dirty="0" err="1">
              <a:solidFill>
                <a:srgbClr val="C00000"/>
              </a:solidFill>
            </a:rPr>
            <a:t>trợ</a:t>
          </a:r>
          <a:r>
            <a:rPr lang="en-US" sz="1600" b="1" dirty="0">
              <a:solidFill>
                <a:srgbClr val="C00000"/>
              </a:solidFill>
            </a:rPr>
            <a:t> </a:t>
          </a:r>
          <a:r>
            <a:rPr lang="en-US" sz="1600" b="1" dirty="0" err="1">
              <a:solidFill>
                <a:srgbClr val="C00000"/>
              </a:solidFill>
            </a:rPr>
            <a:t>cấp</a:t>
          </a:r>
          <a:r>
            <a:rPr lang="en-US" sz="1600" b="1" dirty="0">
              <a:solidFill>
                <a:srgbClr val="C00000"/>
              </a:solidFill>
            </a:rPr>
            <a:t> </a:t>
          </a:r>
          <a:r>
            <a:rPr lang="en-US" sz="1600" b="1" dirty="0" err="1">
              <a:solidFill>
                <a:srgbClr val="C00000"/>
              </a:solidFill>
            </a:rPr>
            <a:t>sản</a:t>
          </a:r>
          <a:r>
            <a:rPr lang="en-US" sz="1600" b="1" dirty="0">
              <a:solidFill>
                <a:srgbClr val="C00000"/>
              </a:solidFill>
            </a:rPr>
            <a:t> </a:t>
          </a:r>
          <a:r>
            <a:rPr lang="en-US" sz="1600" b="1" dirty="0" err="1">
              <a:solidFill>
                <a:srgbClr val="C00000"/>
              </a:solidFill>
            </a:rPr>
            <a:t>phẩm</a:t>
          </a:r>
          <a:endParaRPr lang="en-US" sz="1600" b="1" dirty="0">
            <a:solidFill>
              <a:srgbClr val="C00000"/>
            </a:solidFill>
          </a:endParaRPr>
        </a:p>
      </cdr:txBody>
    </cdr:sp>
  </cdr:relSizeAnchor>
  <cdr:relSizeAnchor xmlns:cdr="http://schemas.openxmlformats.org/drawingml/2006/chartDrawing">
    <cdr:from>
      <cdr:x>0.68567</cdr:x>
      <cdr:y>0.60744</cdr:y>
    </cdr:from>
    <cdr:to>
      <cdr:x>0.80978</cdr:x>
      <cdr:y>0.60744</cdr:y>
    </cdr:to>
    <cdr:cxnSp macro="">
      <cdr:nvCxnSpPr>
        <cdr:cNvPr id="9" name="Straight Arrow Connector 8">
          <a:extLst xmlns:a="http://schemas.openxmlformats.org/drawingml/2006/main">
            <a:ext uri="{FF2B5EF4-FFF2-40B4-BE49-F238E27FC236}">
              <a16:creationId xmlns:a16="http://schemas.microsoft.com/office/drawing/2014/main" id="{580D08E4-35BB-368A-F6CB-42BC7DE732B0}"/>
            </a:ext>
          </a:extLst>
        </cdr:cNvPr>
        <cdr:cNvCxnSpPr/>
      </cdr:nvCxnSpPr>
      <cdr:spPr>
        <a:xfrm xmlns:a="http://schemas.openxmlformats.org/drawingml/2006/main">
          <a:off x="4756800" y="2110604"/>
          <a:ext cx="861060" cy="0"/>
        </a:xfrm>
        <a:prstGeom xmlns:a="http://schemas.openxmlformats.org/drawingml/2006/main" prst="straightConnector1">
          <a:avLst/>
        </a:prstGeom>
        <a:ln xmlns:a="http://schemas.openxmlformats.org/drawingml/2006/main" w="25400">
          <a:solidFill>
            <a:srgbClr val="FF7C80"/>
          </a:solidFill>
          <a:prstDash val="sysDot"/>
          <a:tailEnd type="triangle"/>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0.60109</cdr:x>
      <cdr:y>0.13593</cdr:y>
    </cdr:from>
    <cdr:to>
      <cdr:x>0.74937</cdr:x>
      <cdr:y>0.18199</cdr:y>
    </cdr:to>
    <cdr:cxnSp macro="">
      <cdr:nvCxnSpPr>
        <cdr:cNvPr id="12" name="Straight Arrow Connector 11">
          <a:extLst xmlns:a="http://schemas.openxmlformats.org/drawingml/2006/main">
            <a:ext uri="{FF2B5EF4-FFF2-40B4-BE49-F238E27FC236}">
              <a16:creationId xmlns:a16="http://schemas.microsoft.com/office/drawing/2014/main" id="{792ABFFE-6B21-A96A-C4AE-D82040DEDD2A}"/>
            </a:ext>
          </a:extLst>
        </cdr:cNvPr>
        <cdr:cNvCxnSpPr/>
      </cdr:nvCxnSpPr>
      <cdr:spPr>
        <a:xfrm xmlns:a="http://schemas.openxmlformats.org/drawingml/2006/main" flipV="1">
          <a:off x="4170060" y="472304"/>
          <a:ext cx="1028700" cy="160020"/>
        </a:xfrm>
        <a:prstGeom xmlns:a="http://schemas.openxmlformats.org/drawingml/2006/main" prst="straightConnector1">
          <a:avLst/>
        </a:prstGeom>
        <a:ln xmlns:a="http://schemas.openxmlformats.org/drawingml/2006/main" w="25400">
          <a:solidFill>
            <a:srgbClr val="92D050"/>
          </a:solidFill>
          <a:prstDash val="sysDot"/>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0.28586</cdr:x>
      <cdr:y>0.12716</cdr:y>
    </cdr:from>
    <cdr:to>
      <cdr:x>0.37922</cdr:x>
      <cdr:y>0.12716</cdr:y>
    </cdr:to>
    <cdr:cxnSp macro="">
      <cdr:nvCxnSpPr>
        <cdr:cNvPr id="22" name="Straight Arrow Connector 21">
          <a:extLst xmlns:a="http://schemas.openxmlformats.org/drawingml/2006/main">
            <a:ext uri="{FF2B5EF4-FFF2-40B4-BE49-F238E27FC236}">
              <a16:creationId xmlns:a16="http://schemas.microsoft.com/office/drawing/2014/main" id="{4E8FDAA2-3A52-28B7-E606-1E8592BBF5B4}"/>
            </a:ext>
          </a:extLst>
        </cdr:cNvPr>
        <cdr:cNvCxnSpPr/>
      </cdr:nvCxnSpPr>
      <cdr:spPr>
        <a:xfrm xmlns:a="http://schemas.openxmlformats.org/drawingml/2006/main" flipH="1">
          <a:off x="1983120" y="441824"/>
          <a:ext cx="647700" cy="0"/>
        </a:xfrm>
        <a:prstGeom xmlns:a="http://schemas.openxmlformats.org/drawingml/2006/main" prst="straightConnector1">
          <a:avLst/>
        </a:prstGeom>
        <a:ln xmlns:a="http://schemas.openxmlformats.org/drawingml/2006/main" w="22225">
          <a:solidFill>
            <a:srgbClr val="C75C3E"/>
          </a:solidFill>
          <a:prstDash val="sysDot"/>
          <a:tailEnd type="triangle"/>
        </a:ln>
      </cdr:spPr>
      <cdr:style>
        <a:lnRef xmlns:a="http://schemas.openxmlformats.org/drawingml/2006/main" idx="1">
          <a:schemeClr val="accent4"/>
        </a:lnRef>
        <a:fillRef xmlns:a="http://schemas.openxmlformats.org/drawingml/2006/main" idx="0">
          <a:schemeClr val="accent4"/>
        </a:fillRef>
        <a:effectRef xmlns:a="http://schemas.openxmlformats.org/drawingml/2006/main" idx="0">
          <a:schemeClr val="accent4"/>
        </a:effectRef>
        <a:fontRef xmlns:a="http://schemas.openxmlformats.org/drawingml/2006/main" idx="minor">
          <a:schemeClr val="tx1"/>
        </a:fontRef>
      </cdr:style>
    </cdr:cxnSp>
  </cdr:relSizeAnchor>
  <cdr:relSizeAnchor xmlns:cdr="http://schemas.openxmlformats.org/drawingml/2006/chartDrawing">
    <cdr:from>
      <cdr:x>0.16878</cdr:x>
      <cdr:y>0.49212</cdr:y>
    </cdr:from>
    <cdr:to>
      <cdr:x>0.2668</cdr:x>
      <cdr:y>0.52551</cdr:y>
    </cdr:to>
    <cdr:cxnSp macro="">
      <cdr:nvCxnSpPr>
        <cdr:cNvPr id="27" name="Straight Arrow Connector 26">
          <a:extLst xmlns:a="http://schemas.openxmlformats.org/drawingml/2006/main">
            <a:ext uri="{FF2B5EF4-FFF2-40B4-BE49-F238E27FC236}">
              <a16:creationId xmlns:a16="http://schemas.microsoft.com/office/drawing/2014/main" id="{FDCB7D43-77C6-86DE-D347-4283CDCA600D}"/>
            </a:ext>
          </a:extLst>
        </cdr:cNvPr>
        <cdr:cNvCxnSpPr>
          <a:endCxn xmlns:a="http://schemas.openxmlformats.org/drawingml/2006/main" id="4" idx="3"/>
        </cdr:cNvCxnSpPr>
      </cdr:nvCxnSpPr>
      <cdr:spPr>
        <a:xfrm xmlns:a="http://schemas.openxmlformats.org/drawingml/2006/main" flipH="1" flipV="1">
          <a:off x="1303575" y="2336319"/>
          <a:ext cx="757067" cy="158518"/>
        </a:xfrm>
        <a:prstGeom xmlns:a="http://schemas.openxmlformats.org/drawingml/2006/main" prst="straightConnector1">
          <a:avLst/>
        </a:prstGeom>
        <a:ln xmlns:a="http://schemas.openxmlformats.org/drawingml/2006/main" w="25400">
          <a:solidFill>
            <a:srgbClr val="FF9900"/>
          </a:solidFill>
          <a:prstDash val="sysDot"/>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0.73618</cdr:x>
      <cdr:y>0.06596</cdr:y>
    </cdr:from>
    <cdr:to>
      <cdr:x>0.96576</cdr:x>
      <cdr:y>0.33927</cdr:y>
    </cdr:to>
    <cdr:sp macro="" textlink="">
      <cdr:nvSpPr>
        <cdr:cNvPr id="2" name="TextBox 1">
          <a:extLst xmlns:a="http://schemas.openxmlformats.org/drawingml/2006/main">
            <a:ext uri="{FF2B5EF4-FFF2-40B4-BE49-F238E27FC236}">
              <a16:creationId xmlns:a16="http://schemas.microsoft.com/office/drawing/2014/main" id="{6D37A5E8-E8A6-B301-064E-7ED03831B7D8}"/>
            </a:ext>
          </a:extLst>
        </cdr:cNvPr>
        <cdr:cNvSpPr txBox="1"/>
      </cdr:nvSpPr>
      <cdr:spPr>
        <a:xfrm xmlns:a="http://schemas.openxmlformats.org/drawingml/2006/main">
          <a:off x="3776684" y="208020"/>
          <a:ext cx="1177771" cy="86196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800" b="1" dirty="0" err="1">
              <a:solidFill>
                <a:srgbClr val="28883A"/>
              </a:solidFill>
              <a:latin typeface="+mn-lt"/>
            </a:rPr>
            <a:t>Nông</a:t>
          </a:r>
          <a:r>
            <a:rPr lang="en-US" sz="1800" b="1" dirty="0">
              <a:solidFill>
                <a:srgbClr val="28883A"/>
              </a:solidFill>
              <a:latin typeface="+mn-lt"/>
            </a:rPr>
            <a:t>, </a:t>
          </a:r>
          <a:r>
            <a:rPr lang="en-US" sz="1800" b="1" dirty="0" err="1">
              <a:solidFill>
                <a:srgbClr val="28883A"/>
              </a:solidFill>
              <a:latin typeface="+mn-lt"/>
            </a:rPr>
            <a:t>lâm</a:t>
          </a:r>
          <a:r>
            <a:rPr lang="en-US" sz="1800" b="1" dirty="0">
              <a:solidFill>
                <a:srgbClr val="28883A"/>
              </a:solidFill>
              <a:latin typeface="+mn-lt"/>
            </a:rPr>
            <a:t> </a:t>
          </a:r>
          <a:r>
            <a:rPr lang="en-US" sz="1800" b="1" dirty="0" err="1">
              <a:solidFill>
                <a:srgbClr val="28883A"/>
              </a:solidFill>
              <a:latin typeface="+mn-lt"/>
            </a:rPr>
            <a:t>nghiệp</a:t>
          </a:r>
          <a:r>
            <a:rPr lang="en-US" sz="1800" b="1" dirty="0">
              <a:solidFill>
                <a:srgbClr val="28883A"/>
              </a:solidFill>
              <a:latin typeface="+mn-lt"/>
            </a:rPr>
            <a:t> </a:t>
          </a:r>
        </a:p>
        <a:p xmlns:a="http://schemas.openxmlformats.org/drawingml/2006/main">
          <a:pPr algn="ctr"/>
          <a:r>
            <a:rPr lang="en-US" sz="1800" b="1" dirty="0" err="1">
              <a:solidFill>
                <a:srgbClr val="28883A"/>
              </a:solidFill>
              <a:latin typeface="+mn-lt"/>
            </a:rPr>
            <a:t>và</a:t>
          </a:r>
          <a:r>
            <a:rPr lang="en-US" sz="1800" b="1" dirty="0">
              <a:solidFill>
                <a:srgbClr val="28883A"/>
              </a:solidFill>
              <a:latin typeface="+mn-lt"/>
            </a:rPr>
            <a:t> </a:t>
          </a:r>
          <a:r>
            <a:rPr lang="en-US" sz="1800" b="1" dirty="0" err="1">
              <a:solidFill>
                <a:srgbClr val="28883A"/>
              </a:solidFill>
              <a:latin typeface="+mn-lt"/>
            </a:rPr>
            <a:t>thủy</a:t>
          </a:r>
          <a:r>
            <a:rPr lang="en-US" sz="1800" b="1" dirty="0">
              <a:solidFill>
                <a:srgbClr val="28883A"/>
              </a:solidFill>
              <a:latin typeface="+mn-lt"/>
            </a:rPr>
            <a:t> </a:t>
          </a:r>
          <a:r>
            <a:rPr lang="en-US" sz="1800" b="1" dirty="0" err="1">
              <a:solidFill>
                <a:srgbClr val="28883A"/>
              </a:solidFill>
              <a:latin typeface="+mn-lt"/>
            </a:rPr>
            <a:t>sản</a:t>
          </a:r>
          <a:endParaRPr lang="en-US" sz="1800" b="1" dirty="0">
            <a:solidFill>
              <a:srgbClr val="28883A"/>
            </a:solidFill>
            <a:latin typeface="+mn-lt"/>
          </a:endParaRPr>
        </a:p>
      </cdr:txBody>
    </cdr:sp>
  </cdr:relSizeAnchor>
  <cdr:relSizeAnchor xmlns:cdr="http://schemas.openxmlformats.org/drawingml/2006/chartDrawing">
    <cdr:from>
      <cdr:x>0.76608</cdr:x>
      <cdr:y>0.5382</cdr:y>
    </cdr:from>
    <cdr:to>
      <cdr:x>1</cdr:x>
      <cdr:y>0.75263</cdr:y>
    </cdr:to>
    <cdr:sp macro="" textlink="">
      <cdr:nvSpPr>
        <cdr:cNvPr id="3" name="TextBox 2">
          <a:extLst xmlns:a="http://schemas.openxmlformats.org/drawingml/2006/main">
            <a:ext uri="{FF2B5EF4-FFF2-40B4-BE49-F238E27FC236}">
              <a16:creationId xmlns:a16="http://schemas.microsoft.com/office/drawing/2014/main" id="{004F003A-80CE-7AA2-625E-A94435163922}"/>
            </a:ext>
          </a:extLst>
        </cdr:cNvPr>
        <cdr:cNvSpPr txBox="1"/>
      </cdr:nvSpPr>
      <cdr:spPr>
        <a:xfrm xmlns:a="http://schemas.openxmlformats.org/drawingml/2006/main">
          <a:off x="3930075" y="1697340"/>
          <a:ext cx="1200035" cy="67625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indent="0" algn="ctr"/>
          <a:r>
            <a:rPr lang="en-US" sz="1800" b="1" dirty="0" err="1">
              <a:solidFill>
                <a:srgbClr val="FF0066"/>
              </a:solidFill>
              <a:latin typeface="+mn-lt"/>
              <a:ea typeface="+mn-ea"/>
              <a:cs typeface="+mn-cs"/>
            </a:rPr>
            <a:t>Công</a:t>
          </a:r>
          <a:r>
            <a:rPr lang="en-US" sz="1800" b="1" dirty="0">
              <a:solidFill>
                <a:srgbClr val="FF0066"/>
              </a:solidFill>
              <a:latin typeface="+mn-lt"/>
              <a:ea typeface="+mn-ea"/>
              <a:cs typeface="+mn-cs"/>
            </a:rPr>
            <a:t> </a:t>
          </a:r>
          <a:r>
            <a:rPr lang="en-US" sz="1800" b="1" dirty="0" err="1">
              <a:solidFill>
                <a:srgbClr val="FF0066"/>
              </a:solidFill>
              <a:latin typeface="+mn-lt"/>
              <a:ea typeface="+mn-ea"/>
              <a:cs typeface="+mn-cs"/>
            </a:rPr>
            <a:t>nghiệp</a:t>
          </a:r>
          <a:r>
            <a:rPr lang="en-US" sz="1800" b="1" dirty="0">
              <a:solidFill>
                <a:srgbClr val="FF0066"/>
              </a:solidFill>
              <a:latin typeface="+mn-lt"/>
              <a:ea typeface="+mn-ea"/>
              <a:cs typeface="+mn-cs"/>
            </a:rPr>
            <a:t> </a:t>
          </a:r>
        </a:p>
        <a:p xmlns:a="http://schemas.openxmlformats.org/drawingml/2006/main">
          <a:pPr marL="0" indent="0" algn="ctr"/>
          <a:r>
            <a:rPr lang="en-US" sz="1800" b="1" dirty="0" err="1">
              <a:solidFill>
                <a:srgbClr val="FF0066"/>
              </a:solidFill>
              <a:latin typeface="+mn-lt"/>
              <a:ea typeface="+mn-ea"/>
              <a:cs typeface="+mn-cs"/>
            </a:rPr>
            <a:t>và</a:t>
          </a:r>
          <a:r>
            <a:rPr lang="en-US" sz="1800" b="1" dirty="0">
              <a:solidFill>
                <a:srgbClr val="FF0066"/>
              </a:solidFill>
              <a:latin typeface="+mn-lt"/>
              <a:ea typeface="+mn-ea"/>
              <a:cs typeface="+mn-cs"/>
            </a:rPr>
            <a:t> </a:t>
          </a:r>
          <a:r>
            <a:rPr lang="en-US" sz="1800" b="1" dirty="0" err="1">
              <a:solidFill>
                <a:srgbClr val="FF0066"/>
              </a:solidFill>
              <a:latin typeface="+mn-lt"/>
              <a:ea typeface="+mn-ea"/>
              <a:cs typeface="+mn-cs"/>
            </a:rPr>
            <a:t>xây</a:t>
          </a:r>
          <a:r>
            <a:rPr lang="en-US" sz="1800" b="1" dirty="0">
              <a:solidFill>
                <a:srgbClr val="FF0066"/>
              </a:solidFill>
              <a:latin typeface="+mn-lt"/>
              <a:ea typeface="+mn-ea"/>
              <a:cs typeface="+mn-cs"/>
            </a:rPr>
            <a:t> </a:t>
          </a:r>
          <a:r>
            <a:rPr lang="en-US" sz="1800" b="1" dirty="0" err="1">
              <a:solidFill>
                <a:srgbClr val="FF0066"/>
              </a:solidFill>
              <a:latin typeface="+mn-lt"/>
              <a:ea typeface="+mn-ea"/>
              <a:cs typeface="+mn-cs"/>
            </a:rPr>
            <a:t>dựng</a:t>
          </a:r>
          <a:endParaRPr lang="en-US" sz="1800" b="1" dirty="0">
            <a:solidFill>
              <a:srgbClr val="FF0066"/>
            </a:solidFill>
            <a:latin typeface="+mn-lt"/>
            <a:ea typeface="+mn-ea"/>
            <a:cs typeface="+mn-cs"/>
          </a:endParaRPr>
        </a:p>
      </cdr:txBody>
    </cdr:sp>
  </cdr:relSizeAnchor>
  <cdr:relSizeAnchor xmlns:cdr="http://schemas.openxmlformats.org/drawingml/2006/chartDrawing">
    <cdr:from>
      <cdr:x>0.06347</cdr:x>
      <cdr:y>0.518</cdr:y>
    </cdr:from>
    <cdr:to>
      <cdr:x>0.16489</cdr:x>
      <cdr:y>0.72215</cdr:y>
    </cdr:to>
    <cdr:sp macro="" textlink="">
      <cdr:nvSpPr>
        <cdr:cNvPr id="4" name="TextBox 3">
          <a:extLst xmlns:a="http://schemas.openxmlformats.org/drawingml/2006/main">
            <a:ext uri="{FF2B5EF4-FFF2-40B4-BE49-F238E27FC236}">
              <a16:creationId xmlns:a16="http://schemas.microsoft.com/office/drawing/2014/main" id="{E7B5E230-D2F6-5B1A-7244-E2CB1F3F86C1}"/>
            </a:ext>
          </a:extLst>
        </cdr:cNvPr>
        <cdr:cNvSpPr txBox="1"/>
      </cdr:nvSpPr>
      <cdr:spPr>
        <a:xfrm xmlns:a="http://schemas.openxmlformats.org/drawingml/2006/main">
          <a:off x="325603" y="1633637"/>
          <a:ext cx="520295" cy="64382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indent="0" algn="ctr"/>
          <a:r>
            <a:rPr lang="en-US" sz="1800" b="1" dirty="0" err="1">
              <a:solidFill>
                <a:srgbClr val="CC6600"/>
              </a:solidFill>
              <a:latin typeface="+mn-lt"/>
              <a:ea typeface="+mn-ea"/>
              <a:cs typeface="+mn-cs"/>
            </a:rPr>
            <a:t>Dịch</a:t>
          </a:r>
          <a:r>
            <a:rPr lang="en-US" sz="1800" b="1" dirty="0">
              <a:solidFill>
                <a:srgbClr val="CC6600"/>
              </a:solidFill>
              <a:latin typeface="+mn-lt"/>
              <a:ea typeface="+mn-ea"/>
              <a:cs typeface="+mn-cs"/>
            </a:rPr>
            <a:t> </a:t>
          </a:r>
          <a:r>
            <a:rPr lang="en-US" sz="1800" b="1" dirty="0" err="1">
              <a:solidFill>
                <a:srgbClr val="CC6600"/>
              </a:solidFill>
              <a:latin typeface="+mn-lt"/>
              <a:ea typeface="+mn-ea"/>
              <a:cs typeface="+mn-cs"/>
            </a:rPr>
            <a:t>vụ</a:t>
          </a:r>
          <a:endParaRPr lang="en-US" sz="1800" b="1" dirty="0">
            <a:solidFill>
              <a:srgbClr val="CC6600"/>
            </a:solidFill>
            <a:latin typeface="+mn-lt"/>
            <a:ea typeface="+mn-ea"/>
            <a:cs typeface="+mn-cs"/>
          </a:endParaRPr>
        </a:p>
      </cdr:txBody>
    </cdr:sp>
  </cdr:relSizeAnchor>
  <cdr:relSizeAnchor xmlns:cdr="http://schemas.openxmlformats.org/drawingml/2006/chartDrawing">
    <cdr:from>
      <cdr:x>0.08362</cdr:x>
      <cdr:y>0.00229</cdr:y>
    </cdr:from>
    <cdr:to>
      <cdr:x>0.33541</cdr:x>
      <cdr:y>0.25469</cdr:y>
    </cdr:to>
    <cdr:sp macro="" textlink="">
      <cdr:nvSpPr>
        <cdr:cNvPr id="5" name="TextBox 4">
          <a:extLst xmlns:a="http://schemas.openxmlformats.org/drawingml/2006/main">
            <a:ext uri="{FF2B5EF4-FFF2-40B4-BE49-F238E27FC236}">
              <a16:creationId xmlns:a16="http://schemas.microsoft.com/office/drawing/2014/main" id="{B05613FD-DFB4-9AF1-B8E6-3C363A3B6E26}"/>
            </a:ext>
          </a:extLst>
        </cdr:cNvPr>
        <cdr:cNvSpPr txBox="1"/>
      </cdr:nvSpPr>
      <cdr:spPr>
        <a:xfrm xmlns:a="http://schemas.openxmlformats.org/drawingml/2006/main">
          <a:off x="428977" y="7221"/>
          <a:ext cx="1291710" cy="79599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err="1">
              <a:solidFill>
                <a:srgbClr val="C00000"/>
              </a:solidFill>
            </a:rPr>
            <a:t>Thuế</a:t>
          </a:r>
          <a:r>
            <a:rPr lang="en-US" sz="1600" b="1" dirty="0">
              <a:solidFill>
                <a:srgbClr val="C00000"/>
              </a:solidFill>
            </a:rPr>
            <a:t> </a:t>
          </a:r>
          <a:r>
            <a:rPr lang="en-US" sz="1600" b="1" dirty="0" err="1">
              <a:solidFill>
                <a:srgbClr val="C00000"/>
              </a:solidFill>
            </a:rPr>
            <a:t>sản</a:t>
          </a:r>
          <a:r>
            <a:rPr lang="en-US" sz="1600" b="1" dirty="0">
              <a:solidFill>
                <a:srgbClr val="C00000"/>
              </a:solidFill>
            </a:rPr>
            <a:t> </a:t>
          </a:r>
          <a:r>
            <a:rPr lang="en-US" sz="1600" b="1" dirty="0" err="1">
              <a:solidFill>
                <a:srgbClr val="C00000"/>
              </a:solidFill>
            </a:rPr>
            <a:t>phẩm</a:t>
          </a:r>
          <a:r>
            <a:rPr lang="en-US" sz="1600" b="1" dirty="0">
              <a:solidFill>
                <a:srgbClr val="C00000"/>
              </a:solidFill>
            </a:rPr>
            <a:t> </a:t>
          </a:r>
        </a:p>
        <a:p xmlns:a="http://schemas.openxmlformats.org/drawingml/2006/main">
          <a:pPr algn="ctr">
            <a:lnSpc>
              <a:spcPct val="150000"/>
            </a:lnSpc>
          </a:pPr>
          <a:r>
            <a:rPr lang="en-US" sz="1600" b="1" dirty="0" err="1">
              <a:solidFill>
                <a:srgbClr val="C00000"/>
              </a:solidFill>
            </a:rPr>
            <a:t>trừ</a:t>
          </a:r>
          <a:r>
            <a:rPr lang="en-US" sz="1600" b="1" dirty="0">
              <a:solidFill>
                <a:srgbClr val="C00000"/>
              </a:solidFill>
            </a:rPr>
            <a:t> </a:t>
          </a:r>
          <a:r>
            <a:rPr lang="en-US" sz="1600" b="1" dirty="0" err="1">
              <a:solidFill>
                <a:srgbClr val="C00000"/>
              </a:solidFill>
            </a:rPr>
            <a:t>trợ</a:t>
          </a:r>
          <a:r>
            <a:rPr lang="en-US" sz="1600" b="1" dirty="0">
              <a:solidFill>
                <a:srgbClr val="C00000"/>
              </a:solidFill>
            </a:rPr>
            <a:t> </a:t>
          </a:r>
          <a:r>
            <a:rPr lang="en-US" sz="1600" b="1" dirty="0" err="1">
              <a:solidFill>
                <a:srgbClr val="C00000"/>
              </a:solidFill>
            </a:rPr>
            <a:t>cấp</a:t>
          </a:r>
          <a:r>
            <a:rPr lang="en-US" sz="1600" b="1" dirty="0">
              <a:solidFill>
                <a:srgbClr val="C00000"/>
              </a:solidFill>
            </a:rPr>
            <a:t> </a:t>
          </a:r>
          <a:r>
            <a:rPr lang="en-US" sz="1600" b="1" dirty="0" err="1">
              <a:solidFill>
                <a:srgbClr val="C00000"/>
              </a:solidFill>
            </a:rPr>
            <a:t>sản</a:t>
          </a:r>
          <a:r>
            <a:rPr lang="en-US" sz="1600" b="1" dirty="0">
              <a:solidFill>
                <a:srgbClr val="C00000"/>
              </a:solidFill>
            </a:rPr>
            <a:t> </a:t>
          </a:r>
          <a:r>
            <a:rPr lang="en-US" sz="1600" b="1" dirty="0" err="1">
              <a:solidFill>
                <a:srgbClr val="C00000"/>
              </a:solidFill>
            </a:rPr>
            <a:t>phẩm</a:t>
          </a:r>
          <a:endParaRPr lang="en-US" sz="1600" b="1" dirty="0">
            <a:solidFill>
              <a:srgbClr val="C00000"/>
            </a:solidFill>
          </a:endParaRPr>
        </a:p>
      </cdr:txBody>
    </cdr:sp>
  </cdr:relSizeAnchor>
  <cdr:relSizeAnchor xmlns:cdr="http://schemas.openxmlformats.org/drawingml/2006/chartDrawing">
    <cdr:from>
      <cdr:x>0.68567</cdr:x>
      <cdr:y>0.60744</cdr:y>
    </cdr:from>
    <cdr:to>
      <cdr:x>0.80978</cdr:x>
      <cdr:y>0.60744</cdr:y>
    </cdr:to>
    <cdr:cxnSp macro="">
      <cdr:nvCxnSpPr>
        <cdr:cNvPr id="9" name="Straight Arrow Connector 8">
          <a:extLst xmlns:a="http://schemas.openxmlformats.org/drawingml/2006/main">
            <a:ext uri="{FF2B5EF4-FFF2-40B4-BE49-F238E27FC236}">
              <a16:creationId xmlns:a16="http://schemas.microsoft.com/office/drawing/2014/main" id="{580D08E4-35BB-368A-F6CB-42BC7DE732B0}"/>
            </a:ext>
          </a:extLst>
        </cdr:cNvPr>
        <cdr:cNvCxnSpPr/>
      </cdr:nvCxnSpPr>
      <cdr:spPr>
        <a:xfrm xmlns:a="http://schemas.openxmlformats.org/drawingml/2006/main">
          <a:off x="4756800" y="2110604"/>
          <a:ext cx="861060" cy="0"/>
        </a:xfrm>
        <a:prstGeom xmlns:a="http://schemas.openxmlformats.org/drawingml/2006/main" prst="straightConnector1">
          <a:avLst/>
        </a:prstGeom>
        <a:ln xmlns:a="http://schemas.openxmlformats.org/drawingml/2006/main" w="25400">
          <a:solidFill>
            <a:srgbClr val="FF7C80"/>
          </a:solidFill>
          <a:prstDash val="sysDot"/>
          <a:tailEnd type="triangle"/>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0.60109</cdr:x>
      <cdr:y>0.13593</cdr:y>
    </cdr:from>
    <cdr:to>
      <cdr:x>0.74937</cdr:x>
      <cdr:y>0.18199</cdr:y>
    </cdr:to>
    <cdr:cxnSp macro="">
      <cdr:nvCxnSpPr>
        <cdr:cNvPr id="12" name="Straight Arrow Connector 11">
          <a:extLst xmlns:a="http://schemas.openxmlformats.org/drawingml/2006/main">
            <a:ext uri="{FF2B5EF4-FFF2-40B4-BE49-F238E27FC236}">
              <a16:creationId xmlns:a16="http://schemas.microsoft.com/office/drawing/2014/main" id="{792ABFFE-6B21-A96A-C4AE-D82040DEDD2A}"/>
            </a:ext>
          </a:extLst>
        </cdr:cNvPr>
        <cdr:cNvCxnSpPr/>
      </cdr:nvCxnSpPr>
      <cdr:spPr>
        <a:xfrm xmlns:a="http://schemas.openxmlformats.org/drawingml/2006/main" flipV="1">
          <a:off x="4170060" y="472304"/>
          <a:ext cx="1028700" cy="160020"/>
        </a:xfrm>
        <a:prstGeom xmlns:a="http://schemas.openxmlformats.org/drawingml/2006/main" prst="straightConnector1">
          <a:avLst/>
        </a:prstGeom>
        <a:ln xmlns:a="http://schemas.openxmlformats.org/drawingml/2006/main" w="25400">
          <a:solidFill>
            <a:srgbClr val="92D050"/>
          </a:solidFill>
          <a:prstDash val="sysDot"/>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0.28586</cdr:x>
      <cdr:y>0.12716</cdr:y>
    </cdr:from>
    <cdr:to>
      <cdr:x>0.37922</cdr:x>
      <cdr:y>0.12716</cdr:y>
    </cdr:to>
    <cdr:cxnSp macro="">
      <cdr:nvCxnSpPr>
        <cdr:cNvPr id="22" name="Straight Arrow Connector 21">
          <a:extLst xmlns:a="http://schemas.openxmlformats.org/drawingml/2006/main">
            <a:ext uri="{FF2B5EF4-FFF2-40B4-BE49-F238E27FC236}">
              <a16:creationId xmlns:a16="http://schemas.microsoft.com/office/drawing/2014/main" id="{4E8FDAA2-3A52-28B7-E606-1E8592BBF5B4}"/>
            </a:ext>
          </a:extLst>
        </cdr:cNvPr>
        <cdr:cNvCxnSpPr/>
      </cdr:nvCxnSpPr>
      <cdr:spPr>
        <a:xfrm xmlns:a="http://schemas.openxmlformats.org/drawingml/2006/main" flipH="1">
          <a:off x="1983120" y="441824"/>
          <a:ext cx="647700" cy="0"/>
        </a:xfrm>
        <a:prstGeom xmlns:a="http://schemas.openxmlformats.org/drawingml/2006/main" prst="straightConnector1">
          <a:avLst/>
        </a:prstGeom>
        <a:ln xmlns:a="http://schemas.openxmlformats.org/drawingml/2006/main" w="22225">
          <a:solidFill>
            <a:srgbClr val="C75C3E"/>
          </a:solidFill>
          <a:prstDash val="sysDot"/>
          <a:tailEnd type="triangle"/>
        </a:ln>
      </cdr:spPr>
      <cdr:style>
        <a:lnRef xmlns:a="http://schemas.openxmlformats.org/drawingml/2006/main" idx="1">
          <a:schemeClr val="accent4"/>
        </a:lnRef>
        <a:fillRef xmlns:a="http://schemas.openxmlformats.org/drawingml/2006/main" idx="0">
          <a:schemeClr val="accent4"/>
        </a:fillRef>
        <a:effectRef xmlns:a="http://schemas.openxmlformats.org/drawingml/2006/main" idx="0">
          <a:schemeClr val="accent4"/>
        </a:effectRef>
        <a:fontRef xmlns:a="http://schemas.openxmlformats.org/drawingml/2006/main" idx="minor">
          <a:schemeClr val="tx1"/>
        </a:fontRef>
      </cdr:style>
    </cdr:cxnSp>
  </cdr:relSizeAnchor>
  <cdr:relSizeAnchor xmlns:cdr="http://schemas.openxmlformats.org/drawingml/2006/chartDrawing">
    <cdr:from>
      <cdr:x>0.16489</cdr:x>
      <cdr:y>0.59577</cdr:y>
    </cdr:from>
    <cdr:to>
      <cdr:x>0.26291</cdr:x>
      <cdr:y>0.62007</cdr:y>
    </cdr:to>
    <cdr:cxnSp macro="">
      <cdr:nvCxnSpPr>
        <cdr:cNvPr id="27" name="Straight Arrow Connector 26">
          <a:extLst xmlns:a="http://schemas.openxmlformats.org/drawingml/2006/main">
            <a:ext uri="{FF2B5EF4-FFF2-40B4-BE49-F238E27FC236}">
              <a16:creationId xmlns:a16="http://schemas.microsoft.com/office/drawing/2014/main" id="{FDCB7D43-77C6-86DE-D347-4283CDCA600D}"/>
            </a:ext>
          </a:extLst>
        </cdr:cNvPr>
        <cdr:cNvCxnSpPr>
          <a:endCxn xmlns:a="http://schemas.openxmlformats.org/drawingml/2006/main" id="4" idx="3"/>
        </cdr:cNvCxnSpPr>
      </cdr:nvCxnSpPr>
      <cdr:spPr>
        <a:xfrm xmlns:a="http://schemas.openxmlformats.org/drawingml/2006/main" flipH="1">
          <a:off x="845898" y="1878903"/>
          <a:ext cx="502854" cy="76646"/>
        </a:xfrm>
        <a:prstGeom xmlns:a="http://schemas.openxmlformats.org/drawingml/2006/main" prst="straightConnector1">
          <a:avLst/>
        </a:prstGeom>
        <a:ln xmlns:a="http://schemas.openxmlformats.org/drawingml/2006/main" w="25400">
          <a:solidFill>
            <a:srgbClr val="FF9900"/>
          </a:solidFill>
          <a:prstDash val="sysDot"/>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B13A25BA-8A98-4EEA-8689-C0028DE6E2D9}" type="datetimeFigureOut">
              <a:rPr lang="en-US" smtClean="0"/>
              <a:t>4/1/2024</a:t>
            </a:fld>
            <a:endParaRPr lang="en-US"/>
          </a:p>
        </p:txBody>
      </p:sp>
      <p:sp>
        <p:nvSpPr>
          <p:cNvPr id="4" name="Footer Placeholder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55C72323-D372-47DC-A3A4-6E0EAAF160B0}" type="slidenum">
              <a:rPr lang="en-US" smtClean="0"/>
              <a:t>‹#›</a:t>
            </a:fld>
            <a:endParaRPr lang="en-US"/>
          </a:p>
        </p:txBody>
      </p:sp>
    </p:spTree>
    <p:extLst>
      <p:ext uri="{BB962C8B-B14F-4D97-AF65-F5344CB8AC3E}">
        <p14:creationId xmlns:p14="http://schemas.microsoft.com/office/powerpoint/2010/main" val="482817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3769496F-9A71-4833-9730-4D2CD16F06D7}" type="datetimeFigureOut">
              <a:rPr lang="en-US" smtClean="0"/>
              <a:t>4/1/2024</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B4F1694E-3169-44A7-8401-E9E00CD4E967}" type="slidenum">
              <a:rPr lang="en-US" smtClean="0"/>
              <a:t>‹#›</a:t>
            </a:fld>
            <a:endParaRPr lang="en-US"/>
          </a:p>
        </p:txBody>
      </p:sp>
    </p:spTree>
    <p:extLst>
      <p:ext uri="{BB962C8B-B14F-4D97-AF65-F5344CB8AC3E}">
        <p14:creationId xmlns:p14="http://schemas.microsoft.com/office/powerpoint/2010/main" val="334280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rtlCol="0"/>
          <a:lstStyle/>
          <a:p>
            <a:pPr rtl="0"/>
            <a:endParaRPr lang="en-US"/>
          </a:p>
        </p:txBody>
      </p:sp>
      <p:sp>
        <p:nvSpPr>
          <p:cNvPr id="4" name="Date Placeholder 3"/>
          <p:cNvSpPr>
            <a:spLocks noGrp="1"/>
          </p:cNvSpPr>
          <p:nvPr>
            <p:ph type="dt" idx="1"/>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3 August 2022</a:t>
            </a:r>
          </a:p>
        </p:txBody>
      </p:sp>
      <p:sp>
        <p:nvSpPr>
          <p:cNvPr id="5" name="Slide Number Placeholder 4"/>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998757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7386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3823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0461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0348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2004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7420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0182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2853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8161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3068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95997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1763" y="509588"/>
            <a:ext cx="4530725" cy="2549525"/>
          </a:xfrm>
        </p:spPr>
      </p:sp>
      <p:sp>
        <p:nvSpPr>
          <p:cNvPr id="3" name="Notes Placeholder 2"/>
          <p:cNvSpPr>
            <a:spLocks noGrp="1"/>
          </p:cNvSpPr>
          <p:nvPr>
            <p:ph type="body" idx="1"/>
          </p:nvPr>
        </p:nvSpPr>
        <p:spPr/>
        <p:txBody>
          <a:bodyPr/>
          <a:lstStyle/>
          <a:p>
            <a:pPr algn="just">
              <a:lnSpc>
                <a:spcPct val="150000"/>
              </a:lnSpc>
              <a:spcAft>
                <a:spcPts val="100"/>
              </a:spcAft>
            </a:pP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Kim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ngạch</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khẩu</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dịch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2022,</a:t>
            </a:r>
            <a:r>
              <a:rPr lang="vi-VN"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ước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12,9 tỷ </a:t>
            </a:r>
            <a:r>
              <a:rPr lang="en-GB" sz="1000" b="0" dirty="0">
                <a:effectLst/>
                <a:latin typeface="Times New Roman" panose="02020603050405020304" pitchFamily="18" charset="0"/>
                <a:ea typeface="Times New Roman" panose="02020603050405020304" pitchFamily="18" charset="0"/>
                <a:cs typeface="Times New Roman" panose="02020603050405020304" pitchFamily="18" charset="0"/>
              </a:rPr>
              <a:t>USD</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145,2% </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so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20</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vi-V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
              </a:spcAft>
            </a:pP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Kim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ngạch</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nhập</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khẩu</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25,5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tỷ</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USD</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b="1" dirty="0" err="1">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rPr>
              <a:t> 23,6</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1000" b="1"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spcAft>
                <a:spcPts val="100"/>
              </a:spcAft>
            </a:pPr>
            <a:r>
              <a:rPr lang="es-NI" sz="1000" dirty="0">
                <a:effectLst/>
                <a:latin typeface="Times New Roman" panose="02020603050405020304" pitchFamily="18" charset="0"/>
                <a:ea typeface="Times New Roman" panose="02020603050405020304" pitchFamily="18" charset="0"/>
                <a:cs typeface="Times New Roman" panose="02020603050405020304" pitchFamily="18" charset="0"/>
              </a:rPr>
              <a:t>Nhập siêu dịch vụ </a:t>
            </a:r>
            <a:r>
              <a:rPr lang="es-NI" sz="10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s-NI"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NI" sz="1000" b="1" dirty="0">
                <a:effectLst/>
                <a:latin typeface="Times New Roman" panose="02020603050405020304" pitchFamily="18" charset="0"/>
                <a:ea typeface="Times New Roman" panose="02020603050405020304" pitchFamily="18" charset="0"/>
                <a:cs typeface="Times New Roman" panose="02020603050405020304" pitchFamily="18" charset="0"/>
              </a:rPr>
              <a:t>12,6 tỷ USD </a:t>
            </a:r>
            <a:r>
              <a:rPr lang="es-NI" sz="1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đó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phí</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dịch vụ vận tải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bảo hiểm</a:t>
            </a:r>
            <a:r>
              <a:rPr lang="vi-VN" sz="1000" dirty="0">
                <a:effectLst/>
                <a:latin typeface="Times New Roman" panose="02020603050405020304" pitchFamily="18" charset="0"/>
                <a:ea typeface="Times New Roman" panose="02020603050405020304" pitchFamily="18" charset="0"/>
                <a:cs typeface="Times New Roman" panose="02020603050405020304" pitchFamily="18" charset="0"/>
              </a:rPr>
              <a:t> trong</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nhập</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khẩu</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rPr>
              <a:t>9 tỷ USD</a:t>
            </a:r>
            <a:r>
              <a:rPr lang="es-NI" sz="1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8506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1763" y="509588"/>
            <a:ext cx="4530725" cy="2549525"/>
          </a:xfrm>
        </p:spPr>
      </p:sp>
      <p:sp>
        <p:nvSpPr>
          <p:cNvPr id="3" name="Notes Placeholder 2"/>
          <p:cNvSpPr>
            <a:spLocks noGrp="1"/>
          </p:cNvSpPr>
          <p:nvPr>
            <p:ph type="body" idx="1"/>
          </p:nvPr>
        </p:nvSpPr>
        <p:spPr/>
        <p:txBody>
          <a:bodyPr/>
          <a:lstStyle/>
          <a:p>
            <a:pPr algn="just">
              <a:lnSpc>
                <a:spcPct val="150000"/>
              </a:lnSpc>
            </a:pP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40174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97124-9FD4-0734-9A18-E09798AD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D4BDE3-4F8E-3CC8-227C-1154A433FF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2749C4-28D0-F8EB-DB12-38688CB2D68D}"/>
              </a:ext>
            </a:extLst>
          </p:cNvPr>
          <p:cNvSpPr>
            <a:spLocks noGrp="1"/>
          </p:cNvSpPr>
          <p:nvPr>
            <p:ph type="body" idx="1"/>
          </p:nvPr>
        </p:nvSpPr>
        <p:spPr/>
        <p:txBody>
          <a:bodyPr/>
          <a:lstStyle/>
          <a:p>
            <a:endParaRPr lang="en-US" b="0"/>
          </a:p>
        </p:txBody>
      </p:sp>
      <p:sp>
        <p:nvSpPr>
          <p:cNvPr id="4" name="Slide Number Placeholder 3">
            <a:extLst>
              <a:ext uri="{FF2B5EF4-FFF2-40B4-BE49-F238E27FC236}">
                <a16:creationId xmlns:a16="http://schemas.microsoft.com/office/drawing/2014/main" id="{05741F04-C8E6-0A4F-1093-18C234AA18A4}"/>
              </a:ext>
            </a:extLst>
          </p:cNvPr>
          <p:cNvSpPr>
            <a:spLocks noGrp="1"/>
          </p:cNvSpPr>
          <p:nvPr>
            <p:ph type="sldNum" sz="quarter" idx="10"/>
          </p:nvPr>
        </p:nvSpPr>
        <p:spPr/>
        <p:txBody>
          <a:bodyPr/>
          <a:lstStyle/>
          <a:p>
            <a:fld id="{B4F1694E-3169-44A7-8401-E9E00CD4E967}"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2617043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rtlCol="0"/>
          <a:lstStyle/>
          <a:p>
            <a:pPr rtl="0"/>
            <a:endParaRPr lang="en-US"/>
          </a:p>
        </p:txBody>
      </p:sp>
      <p:sp>
        <p:nvSpPr>
          <p:cNvPr id="4" name="Date Placeholder 3"/>
          <p:cNvSpPr>
            <a:spLocks noGrp="1"/>
          </p:cNvSpPr>
          <p:nvPr>
            <p:ph type="dt" idx="1"/>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3 August 2022</a:t>
            </a:r>
          </a:p>
        </p:txBody>
      </p:sp>
      <p:sp>
        <p:nvSpPr>
          <p:cNvPr id="5" name="Slide Number Placeholder 4"/>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604377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04152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7573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81387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52</a:t>
            </a:fld>
            <a:endParaRPr lang="vi-VN" altLang="en-US">
              <a:latin typeface="Arial" panose="020B0604020202020204" pitchFamily="34" charset="0"/>
            </a:endParaRPr>
          </a:p>
        </p:txBody>
      </p:sp>
    </p:spTree>
    <p:extLst>
      <p:ext uri="{BB962C8B-B14F-4D97-AF65-F5344CB8AC3E}">
        <p14:creationId xmlns:p14="http://schemas.microsoft.com/office/powerpoint/2010/main" val="34423197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53</a:t>
            </a:fld>
            <a:endParaRPr lang="vi-VN" altLang="en-US">
              <a:latin typeface="Arial" panose="020B0604020202020204" pitchFamily="34" charset="0"/>
            </a:endParaRPr>
          </a:p>
        </p:txBody>
      </p:sp>
    </p:spTree>
    <p:extLst>
      <p:ext uri="{BB962C8B-B14F-4D97-AF65-F5344CB8AC3E}">
        <p14:creationId xmlns:p14="http://schemas.microsoft.com/office/powerpoint/2010/main" val="27355007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54</a:t>
            </a:fld>
            <a:endParaRPr lang="vi-VN" altLang="en-US">
              <a:latin typeface="Arial" panose="020B0604020202020204" pitchFamily="34" charset="0"/>
            </a:endParaRPr>
          </a:p>
        </p:txBody>
      </p:sp>
    </p:spTree>
    <p:extLst>
      <p:ext uri="{BB962C8B-B14F-4D97-AF65-F5344CB8AC3E}">
        <p14:creationId xmlns:p14="http://schemas.microsoft.com/office/powerpoint/2010/main" val="144219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58779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55</a:t>
            </a:fld>
            <a:endParaRPr lang="vi-VN" altLang="en-US">
              <a:latin typeface="Arial" panose="020B0604020202020204" pitchFamily="34" charset="0"/>
            </a:endParaRPr>
          </a:p>
        </p:txBody>
      </p:sp>
    </p:spTree>
    <p:extLst>
      <p:ext uri="{BB962C8B-B14F-4D97-AF65-F5344CB8AC3E}">
        <p14:creationId xmlns:p14="http://schemas.microsoft.com/office/powerpoint/2010/main" val="27987894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56</a:t>
            </a:fld>
            <a:endParaRPr lang="vi-VN" altLang="en-US">
              <a:latin typeface="Arial" panose="020B0604020202020204" pitchFamily="34" charset="0"/>
            </a:endParaRPr>
          </a:p>
        </p:txBody>
      </p:sp>
    </p:spTree>
    <p:extLst>
      <p:ext uri="{BB962C8B-B14F-4D97-AF65-F5344CB8AC3E}">
        <p14:creationId xmlns:p14="http://schemas.microsoft.com/office/powerpoint/2010/main" val="32028189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57</a:t>
            </a:fld>
            <a:endParaRPr lang="vi-VN" altLang="en-US">
              <a:latin typeface="Arial" panose="020B0604020202020204" pitchFamily="34" charset="0"/>
            </a:endParaRPr>
          </a:p>
        </p:txBody>
      </p:sp>
    </p:spTree>
    <p:extLst>
      <p:ext uri="{BB962C8B-B14F-4D97-AF65-F5344CB8AC3E}">
        <p14:creationId xmlns:p14="http://schemas.microsoft.com/office/powerpoint/2010/main" val="11747935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58</a:t>
            </a:fld>
            <a:endParaRPr lang="vi-VN" altLang="en-US">
              <a:latin typeface="Arial" panose="020B0604020202020204" pitchFamily="34" charset="0"/>
            </a:endParaRPr>
          </a:p>
        </p:txBody>
      </p:sp>
    </p:spTree>
    <p:extLst>
      <p:ext uri="{BB962C8B-B14F-4D97-AF65-F5344CB8AC3E}">
        <p14:creationId xmlns:p14="http://schemas.microsoft.com/office/powerpoint/2010/main" val="13645628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59</a:t>
            </a:fld>
            <a:endParaRPr lang="vi-VN" altLang="en-US">
              <a:latin typeface="Arial" panose="020B0604020202020204" pitchFamily="34" charset="0"/>
            </a:endParaRPr>
          </a:p>
        </p:txBody>
      </p:sp>
    </p:spTree>
    <p:extLst>
      <p:ext uri="{BB962C8B-B14F-4D97-AF65-F5344CB8AC3E}">
        <p14:creationId xmlns:p14="http://schemas.microsoft.com/office/powerpoint/2010/main" val="266476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60</a:t>
            </a:fld>
            <a:endParaRPr lang="vi-VN" altLang="en-US">
              <a:latin typeface="Arial" panose="020B0604020202020204" pitchFamily="34" charset="0"/>
            </a:endParaRPr>
          </a:p>
        </p:txBody>
      </p:sp>
    </p:spTree>
    <p:extLst>
      <p:ext uri="{BB962C8B-B14F-4D97-AF65-F5344CB8AC3E}">
        <p14:creationId xmlns:p14="http://schemas.microsoft.com/office/powerpoint/2010/main" val="7757089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61</a:t>
            </a:fld>
            <a:endParaRPr lang="vi-VN" altLang="en-US">
              <a:latin typeface="Arial" panose="020B0604020202020204" pitchFamily="34" charset="0"/>
            </a:endParaRPr>
          </a:p>
        </p:txBody>
      </p:sp>
    </p:spTree>
    <p:extLst>
      <p:ext uri="{BB962C8B-B14F-4D97-AF65-F5344CB8AC3E}">
        <p14:creationId xmlns:p14="http://schemas.microsoft.com/office/powerpoint/2010/main" val="16979171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rtlCol="0"/>
          <a:lstStyle/>
          <a:p>
            <a:pPr rtl="0"/>
            <a:endParaRPr lang="en-US"/>
          </a:p>
        </p:txBody>
      </p:sp>
      <p:sp>
        <p:nvSpPr>
          <p:cNvPr id="4" name="Date Placeholder 3"/>
          <p:cNvSpPr>
            <a:spLocks noGrp="1"/>
          </p:cNvSpPr>
          <p:nvPr>
            <p:ph type="dt" idx="1"/>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3 August 2022</a:t>
            </a:r>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485778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0101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76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1763" y="509588"/>
            <a:ext cx="4530725" cy="2549525"/>
          </a:xfrm>
        </p:spPr>
      </p:sp>
      <p:sp>
        <p:nvSpPr>
          <p:cNvPr id="3" name="Notes Placeholder 2"/>
          <p:cNvSpPr>
            <a:spLocks noGrp="1"/>
          </p:cNvSpPr>
          <p:nvPr>
            <p:ph type="body" idx="1"/>
          </p:nvPr>
        </p:nvSpPr>
        <p:spPr/>
        <p:txBody>
          <a:bodyPr/>
          <a:lstStyle/>
          <a:p>
            <a:pPr marL="158750" marR="0" indent="0" algn="l" defTabSz="914400" rtl="0" eaLnBrk="1" fontAlgn="auto" latinLnBrk="0" hangingPunct="1">
              <a:lnSpc>
                <a:spcPct val="150000"/>
              </a:lnSpc>
              <a:spcBef>
                <a:spcPts val="0"/>
              </a:spcBef>
              <a:spcAft>
                <a:spcPts val="0"/>
              </a:spcAft>
              <a:buClr>
                <a:srgbClr val="000000"/>
              </a:buClr>
              <a:buSzPts val="1100"/>
              <a:buFontTx/>
              <a:buNone/>
              <a:tabLst/>
              <a:defRPr/>
            </a:pPr>
            <a:r>
              <a:rPr lang="de-DE" sz="1200" b="0" spc="-10" dirty="0">
                <a:effectLst/>
                <a:latin typeface="Times New Roman" panose="02020603050405020304" pitchFamily="18" charset="0"/>
                <a:ea typeface="Times New Roman" panose="02020603050405020304" pitchFamily="18" charset="0"/>
                <a:cs typeface="Times New Roman" panose="02020603050405020304" pitchFamily="18" charset="0"/>
              </a:rPr>
              <a:t>Tăng trưởng kinh tế trong quý 4 năm 2022:</a:t>
            </a:r>
          </a:p>
          <a:p>
            <a:pPr marL="158750" marR="0" indent="0" algn="l" defTabSz="914400" rtl="0" eaLnBrk="1" fontAlgn="auto" latinLnBrk="0" hangingPunct="1">
              <a:lnSpc>
                <a:spcPct val="150000"/>
              </a:lnSpc>
              <a:spcBef>
                <a:spcPts val="0"/>
              </a:spcBef>
              <a:spcAft>
                <a:spcPts val="0"/>
              </a:spcAft>
              <a:buClr>
                <a:srgbClr val="000000"/>
              </a:buClr>
              <a:buSzPts val="1100"/>
              <a:buFont typeface="Arial"/>
              <a:buNone/>
              <a:tabLst/>
              <a:defRPr/>
            </a:pPr>
            <a:r>
              <a:rPr lang="de-DE" sz="1200" b="0" spc="-10" dirty="0">
                <a:effectLst/>
                <a:latin typeface="Times New Roman" panose="02020603050405020304" pitchFamily="18" charset="0"/>
                <a:ea typeface="Times New Roman" panose="02020603050405020304" pitchFamily="18" charset="0"/>
                <a:cs typeface="Times New Roman" panose="02020603050405020304" pitchFamily="18" charset="0"/>
              </a:rPr>
              <a:t>- Theo phương pháp sản xuất:</a:t>
            </a:r>
          </a:p>
          <a:p>
            <a:pPr marL="158750" marR="0" indent="0" algn="l" defTabSz="914400" rtl="0" eaLnBrk="1" fontAlgn="auto" latinLnBrk="0" hangingPunct="1">
              <a:lnSpc>
                <a:spcPct val="150000"/>
              </a:lnSpc>
              <a:spcBef>
                <a:spcPts val="0"/>
              </a:spcBef>
              <a:spcAft>
                <a:spcPts val="0"/>
              </a:spcAft>
              <a:buClr>
                <a:srgbClr val="000000"/>
              </a:buClr>
              <a:buSzPts val="1100"/>
              <a:buFont typeface="Arial"/>
              <a:buNone/>
              <a:tabLst/>
              <a:defRPr/>
            </a:pPr>
            <a:r>
              <a:rPr lang="de-DE" sz="1200" spc="-10" dirty="0">
                <a:effectLst/>
                <a:latin typeface="Times New Roman" panose="02020603050405020304" pitchFamily="18" charset="0"/>
                <a:ea typeface="Times New Roman" panose="02020603050405020304" pitchFamily="18" charset="0"/>
                <a:cs typeface="Times New Roman" panose="02020603050405020304" pitchFamily="18" charset="0"/>
              </a:rPr>
              <a:t>+ Khu vực nông, lâm nghiệp và thủy sản </a:t>
            </a:r>
            <a:r>
              <a:rPr lang="de-DE" sz="1200" dirty="0">
                <a:effectLst/>
                <a:latin typeface="Times New Roman" panose="02020603050405020304" pitchFamily="18" charset="0"/>
                <a:ea typeface="Times New Roman" panose="02020603050405020304" pitchFamily="18" charset="0"/>
              </a:rPr>
              <a:t>tăng </a:t>
            </a:r>
            <a:r>
              <a:rPr lang="de-DE" sz="1200" b="1" dirty="0">
                <a:effectLst/>
                <a:latin typeface="Times New Roman" panose="02020603050405020304" pitchFamily="18" charset="0"/>
                <a:ea typeface="Times New Roman" panose="02020603050405020304" pitchFamily="18" charset="0"/>
              </a:rPr>
              <a:t>3,85%,</a:t>
            </a:r>
            <a:r>
              <a:rPr lang="de-DE" sz="1200" dirty="0">
                <a:effectLst/>
                <a:latin typeface="Times New Roman" panose="02020603050405020304" pitchFamily="18" charset="0"/>
                <a:ea typeface="Times New Roman" panose="02020603050405020304" pitchFamily="18" charset="0"/>
              </a:rPr>
              <a:t> </a:t>
            </a:r>
            <a:r>
              <a:rPr lang="de-DE" sz="1200" spc="-10" dirty="0">
                <a:effectLst/>
                <a:latin typeface="Times New Roman" panose="02020603050405020304" pitchFamily="18" charset="0"/>
                <a:ea typeface="Times New Roman" panose="02020603050405020304" pitchFamily="18" charset="0"/>
                <a:cs typeface="Times New Roman" panose="02020603050405020304" pitchFamily="18" charset="0"/>
              </a:rPr>
              <a:t>đóng góp </a:t>
            </a:r>
            <a:r>
              <a:rPr lang="de-DE" sz="1200" b="1" spc="-10" dirty="0">
                <a:effectLst/>
                <a:latin typeface="Times New Roman" panose="02020603050405020304" pitchFamily="18" charset="0"/>
                <a:ea typeface="Times New Roman" panose="02020603050405020304" pitchFamily="18" charset="0"/>
                <a:cs typeface="Times New Roman" panose="02020603050405020304" pitchFamily="18" charset="0"/>
              </a:rPr>
              <a:t>8,36%</a:t>
            </a:r>
            <a:r>
              <a:rPr lang="de-DE" sz="1200" spc="-10" dirty="0">
                <a:effectLst/>
                <a:latin typeface="Times New Roman" panose="02020603050405020304" pitchFamily="18" charset="0"/>
                <a:ea typeface="Times New Roman" panose="02020603050405020304" pitchFamily="18" charset="0"/>
                <a:cs typeface="Times New Roman" panose="02020603050405020304" pitchFamily="18" charset="0"/>
              </a:rPr>
              <a:t> vào mức tăng tổng giá trị tăng thêm của toàn nền kinh tế; </a:t>
            </a:r>
          </a:p>
          <a:p>
            <a:pPr marL="158750" marR="0" indent="0" algn="l" defTabSz="914400" rtl="0" eaLnBrk="1" fontAlgn="auto" latinLnBrk="0" hangingPunct="1">
              <a:lnSpc>
                <a:spcPct val="150000"/>
              </a:lnSpc>
              <a:spcBef>
                <a:spcPts val="0"/>
              </a:spcBef>
              <a:spcAft>
                <a:spcPts val="0"/>
              </a:spcAft>
              <a:buClr>
                <a:srgbClr val="000000"/>
              </a:buClr>
              <a:buSzPts val="1100"/>
              <a:buFont typeface="Arial"/>
              <a:buNone/>
              <a:tabLst/>
              <a:defRPr/>
            </a:pPr>
            <a:r>
              <a:rPr lang="de-DE" sz="1200" spc="-10" dirty="0">
                <a:effectLst/>
                <a:latin typeface="Times New Roman" panose="02020603050405020304" pitchFamily="18" charset="0"/>
                <a:ea typeface="Times New Roman" panose="02020603050405020304" pitchFamily="18" charset="0"/>
                <a:cs typeface="Times New Roman" panose="02020603050405020304" pitchFamily="18" charset="0"/>
              </a:rPr>
              <a:t>+ Khu vực công nghiệp và xây dựng </a:t>
            </a:r>
            <a:r>
              <a:rPr lang="de-DE" sz="1200" b="1" spc="-10" dirty="0">
                <a:effectLst/>
                <a:latin typeface="Times New Roman" panose="02020603050405020304" pitchFamily="18" charset="0"/>
                <a:ea typeface="Times New Roman" panose="02020603050405020304" pitchFamily="18" charset="0"/>
                <a:cs typeface="Times New Roman" panose="02020603050405020304" pitchFamily="18" charset="0"/>
              </a:rPr>
              <a:t>tăng </a:t>
            </a:r>
            <a:r>
              <a:rPr lang="de-DE" sz="1200" b="1" dirty="0">
                <a:effectLst/>
                <a:latin typeface="Times New Roman" panose="02020603050405020304" pitchFamily="18" charset="0"/>
                <a:ea typeface="Times New Roman" panose="02020603050405020304" pitchFamily="18" charset="0"/>
              </a:rPr>
              <a:t>4,22%</a:t>
            </a:r>
            <a:r>
              <a:rPr lang="de-DE" sz="1200" b="1"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1200" spc="-10" dirty="0">
                <a:effectLst/>
                <a:latin typeface="Times New Roman" panose="02020603050405020304" pitchFamily="18" charset="0"/>
                <a:ea typeface="Times New Roman" panose="02020603050405020304" pitchFamily="18" charset="0"/>
                <a:cs typeface="Times New Roman" panose="02020603050405020304" pitchFamily="18" charset="0"/>
              </a:rPr>
              <a:t>đóng góp </a:t>
            </a:r>
            <a:r>
              <a:rPr lang="de-DE" sz="1200" b="1" spc="-10" dirty="0">
                <a:effectLst/>
                <a:latin typeface="Times New Roman" panose="02020603050405020304" pitchFamily="18" charset="0"/>
                <a:ea typeface="Times New Roman" panose="02020603050405020304" pitchFamily="18" charset="0"/>
                <a:cs typeface="Times New Roman" panose="02020603050405020304" pitchFamily="18" charset="0"/>
              </a:rPr>
              <a:t>28,64%</a:t>
            </a:r>
            <a:r>
              <a:rPr lang="de-DE" sz="1200" spc="-1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158750" marR="0" indent="0" algn="l" defTabSz="914400" rtl="0" eaLnBrk="1" fontAlgn="auto" latinLnBrk="0" hangingPunct="1">
              <a:lnSpc>
                <a:spcPct val="150000"/>
              </a:lnSpc>
              <a:spcBef>
                <a:spcPts val="0"/>
              </a:spcBef>
              <a:spcAft>
                <a:spcPts val="0"/>
              </a:spcAft>
              <a:buClr>
                <a:srgbClr val="000000"/>
              </a:buClr>
              <a:buSzPts val="1100"/>
              <a:buFont typeface="Arial"/>
              <a:buNone/>
              <a:tabLst/>
              <a:defRPr/>
            </a:pPr>
            <a:r>
              <a:rPr lang="de-DE" sz="1200" spc="-10" dirty="0">
                <a:effectLst/>
                <a:latin typeface="Times New Roman" panose="02020603050405020304" pitchFamily="18" charset="0"/>
                <a:ea typeface="Times New Roman" panose="02020603050405020304" pitchFamily="18" charset="0"/>
                <a:cs typeface="Times New Roman" panose="02020603050405020304" pitchFamily="18" charset="0"/>
              </a:rPr>
              <a:t>+ Khu vực dịch vụ </a:t>
            </a:r>
            <a:r>
              <a:rPr lang="de-DE" sz="1200" b="1" spc="-10" dirty="0">
                <a:effectLst/>
                <a:latin typeface="Times New Roman" panose="02020603050405020304" pitchFamily="18" charset="0"/>
                <a:ea typeface="Times New Roman" panose="02020603050405020304" pitchFamily="18" charset="0"/>
                <a:cs typeface="Times New Roman" panose="02020603050405020304" pitchFamily="18" charset="0"/>
              </a:rPr>
              <a:t>tăng </a:t>
            </a:r>
            <a:r>
              <a:rPr lang="de-DE" sz="1200" b="1" dirty="0">
                <a:effectLst/>
                <a:latin typeface="Times New Roman" panose="02020603050405020304" pitchFamily="18" charset="0"/>
                <a:ea typeface="Times New Roman" panose="02020603050405020304" pitchFamily="18" charset="0"/>
              </a:rPr>
              <a:t>8,12</a:t>
            </a:r>
            <a:r>
              <a:rPr lang="de-DE" sz="1200" b="1"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1200" spc="-10" dirty="0">
                <a:effectLst/>
                <a:latin typeface="Times New Roman" panose="02020603050405020304" pitchFamily="18" charset="0"/>
                <a:ea typeface="Times New Roman" panose="02020603050405020304" pitchFamily="18" charset="0"/>
                <a:cs typeface="Times New Roman" panose="02020603050405020304" pitchFamily="18" charset="0"/>
              </a:rPr>
              <a:t>đóng góp </a:t>
            </a:r>
            <a:r>
              <a:rPr lang="de-DE" sz="1200" b="1" spc="-10" dirty="0">
                <a:effectLst/>
                <a:latin typeface="Times New Roman" panose="02020603050405020304" pitchFamily="18" charset="0"/>
                <a:ea typeface="Times New Roman" panose="02020603050405020304" pitchFamily="18" charset="0"/>
                <a:cs typeface="Times New Roman" panose="02020603050405020304" pitchFamily="18" charset="0"/>
              </a:rPr>
              <a:t>63%</a:t>
            </a:r>
            <a:r>
              <a:rPr lang="de-DE" sz="1200" spc="-1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158750" marR="0" lvl="0" indent="0" algn="l" defTabSz="914400" rtl="0" eaLnBrk="1" fontAlgn="auto" latinLnBrk="0" hangingPunct="1">
              <a:lnSpc>
                <a:spcPct val="150000"/>
              </a:lnSpc>
              <a:spcBef>
                <a:spcPts val="0"/>
              </a:spcBef>
              <a:spcAft>
                <a:spcPts val="0"/>
              </a:spcAft>
              <a:buClr>
                <a:srgbClr val="000000"/>
              </a:buClr>
              <a:buSzPts val="1100"/>
              <a:buNone/>
              <a:tabLst/>
              <a:defRPr/>
            </a:pPr>
            <a:r>
              <a:rPr lang="de-DE" sz="1200" dirty="0">
                <a:effectLst/>
                <a:latin typeface="Times New Roman" panose="02020603050405020304" pitchFamily="18" charset="0"/>
                <a:ea typeface="Times New Roman" panose="02020603050405020304" pitchFamily="18" charset="0"/>
                <a:cs typeface="Times New Roman" panose="02020603050405020304" pitchFamily="18" charset="0"/>
              </a:rPr>
              <a:t>- Theo phương pháp sử dụng:</a:t>
            </a:r>
          </a:p>
          <a:p>
            <a:pPr marL="158750" marR="0" lvl="0" indent="0" algn="l" defTabSz="914400" rtl="0" eaLnBrk="1" fontAlgn="auto" latinLnBrk="0" hangingPunct="1">
              <a:lnSpc>
                <a:spcPct val="150000"/>
              </a:lnSpc>
              <a:spcBef>
                <a:spcPts val="0"/>
              </a:spcBef>
              <a:spcAft>
                <a:spcPts val="0"/>
              </a:spcAft>
              <a:buClr>
                <a:srgbClr val="000000"/>
              </a:buClr>
              <a:buSzPts val="1100"/>
              <a:buNone/>
              <a:tabLst/>
              <a:defRPr/>
            </a:pPr>
            <a:r>
              <a:rPr lang="de-DE" sz="1200" dirty="0">
                <a:effectLst/>
                <a:latin typeface="Times New Roman" panose="02020603050405020304" pitchFamily="18" charset="0"/>
                <a:ea typeface="Times New Roman" panose="02020603050405020304" pitchFamily="18" charset="0"/>
                <a:cs typeface="Times New Roman" panose="02020603050405020304" pitchFamily="18" charset="0"/>
              </a:rPr>
              <a:t>+ Tiêu dùng cuối cùng </a:t>
            </a:r>
            <a:r>
              <a:rPr lang="de-DE" sz="1200" b="1" dirty="0">
                <a:effectLst/>
                <a:latin typeface="Times New Roman" panose="02020603050405020304" pitchFamily="18" charset="0"/>
                <a:ea typeface="Times New Roman" panose="02020603050405020304" pitchFamily="18" charset="0"/>
                <a:cs typeface="Times New Roman" panose="02020603050405020304" pitchFamily="18" charset="0"/>
              </a:rPr>
              <a:t>tăng </a:t>
            </a:r>
            <a:r>
              <a:rPr lang="de-DE" sz="1200" b="1" dirty="0">
                <a:effectLst/>
                <a:latin typeface="Times New Roman" panose="02020603050405020304" pitchFamily="18" charset="0"/>
                <a:ea typeface="Times New Roman" panose="02020603050405020304" pitchFamily="18" charset="0"/>
              </a:rPr>
              <a:t>7,12</a:t>
            </a:r>
            <a:r>
              <a:rPr lang="de-DE"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1200" dirty="0">
                <a:effectLst/>
                <a:latin typeface="Times New Roman" panose="02020603050405020304" pitchFamily="18" charset="0"/>
                <a:ea typeface="Times New Roman" panose="02020603050405020304" pitchFamily="18" charset="0"/>
                <a:cs typeface="Times New Roman" panose="02020603050405020304" pitchFamily="18" charset="0"/>
              </a:rPr>
              <a:t>so với cùng kỳ năm trước; đóng góp </a:t>
            </a:r>
            <a:r>
              <a:rPr lang="de-DE" sz="12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82,6% </a:t>
            </a:r>
            <a:r>
              <a:rPr lang="de-DE" sz="12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vào </a:t>
            </a:r>
            <a:r>
              <a:rPr lang="de-DE" sz="1200" dirty="0">
                <a:effectLst/>
                <a:latin typeface="Times New Roman" panose="02020603050405020304" pitchFamily="18" charset="0"/>
                <a:ea typeface="Times New Roman" panose="02020603050405020304" pitchFamily="18" charset="0"/>
                <a:cs typeface="Times New Roman" panose="02020603050405020304" pitchFamily="18" charset="0"/>
              </a:rPr>
              <a:t>tốc độ tăng chung của nền kinh tế;</a:t>
            </a:r>
          </a:p>
          <a:p>
            <a:pPr marL="158750" marR="0" lvl="0" indent="0" algn="l" defTabSz="914400" rtl="0" eaLnBrk="1" fontAlgn="auto" latinLnBrk="0" hangingPunct="1">
              <a:lnSpc>
                <a:spcPct val="150000"/>
              </a:lnSpc>
              <a:spcBef>
                <a:spcPts val="0"/>
              </a:spcBef>
              <a:spcAft>
                <a:spcPts val="0"/>
              </a:spcAft>
              <a:buClr>
                <a:srgbClr val="000000"/>
              </a:buClr>
              <a:buSzPts val="1100"/>
              <a:buNone/>
              <a:tabLst/>
              <a:defRPr/>
            </a:pPr>
            <a:r>
              <a:rPr lang="de-DE" sz="1200" dirty="0">
                <a:effectLst/>
                <a:latin typeface="Times New Roman" panose="02020603050405020304" pitchFamily="18" charset="0"/>
                <a:ea typeface="Times New Roman" panose="02020603050405020304" pitchFamily="18" charset="0"/>
                <a:cs typeface="Times New Roman" panose="02020603050405020304" pitchFamily="18" charset="0"/>
              </a:rPr>
              <a:t>+ Tích lũy tài sản </a:t>
            </a:r>
            <a:r>
              <a:rPr lang="de-DE" sz="1200" b="1" dirty="0">
                <a:effectLst/>
                <a:latin typeface="Times New Roman" panose="02020603050405020304" pitchFamily="18" charset="0"/>
                <a:ea typeface="Times New Roman" panose="02020603050405020304" pitchFamily="18" charset="0"/>
                <a:cs typeface="Times New Roman" panose="02020603050405020304" pitchFamily="18" charset="0"/>
              </a:rPr>
              <a:t>tăng </a:t>
            </a:r>
            <a:r>
              <a:rPr lang="de-DE" sz="1200" b="1" dirty="0">
                <a:effectLst/>
                <a:latin typeface="Times New Roman" panose="02020603050405020304" pitchFamily="18" charset="0"/>
                <a:ea typeface="Times New Roman" panose="02020603050405020304" pitchFamily="18" charset="0"/>
              </a:rPr>
              <a:t>5,61</a:t>
            </a:r>
            <a:r>
              <a:rPr lang="de-DE" sz="12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de-DE" sz="1200" dirty="0">
                <a:effectLst/>
                <a:latin typeface="Times New Roman" panose="02020603050405020304" pitchFamily="18" charset="0"/>
                <a:ea typeface="Times New Roman" panose="02020603050405020304" pitchFamily="18" charset="0"/>
                <a:cs typeface="Times New Roman" panose="02020603050405020304" pitchFamily="18" charset="0"/>
              </a:rPr>
              <a:t>; đóng góp </a:t>
            </a:r>
            <a:r>
              <a:rPr lang="de-DE" sz="12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43,78% </a:t>
            </a:r>
            <a:r>
              <a:rPr lang="de-DE" sz="1200" dirty="0">
                <a:effectLst/>
                <a:latin typeface="Times New Roman" panose="02020603050405020304" pitchFamily="18" charset="0"/>
                <a:ea typeface="Times New Roman" panose="02020603050405020304" pitchFamily="18" charset="0"/>
                <a:cs typeface="Times New Roman" panose="02020603050405020304" pitchFamily="18" charset="0"/>
              </a:rPr>
              <a:t>vào tốc độ tăng chung;</a:t>
            </a:r>
          </a:p>
          <a:p>
            <a:pPr marL="158750" marR="0" lvl="0" indent="0" algn="l" defTabSz="914400" rtl="0" eaLnBrk="1" fontAlgn="auto" latinLnBrk="0" hangingPunct="1">
              <a:lnSpc>
                <a:spcPct val="150000"/>
              </a:lnSpc>
              <a:spcBef>
                <a:spcPts val="0"/>
              </a:spcBef>
              <a:spcAft>
                <a:spcPts val="0"/>
              </a:spcAft>
              <a:buClr>
                <a:srgbClr val="000000"/>
              </a:buClr>
              <a:buSzPts val="1100"/>
              <a:buNone/>
              <a:tabLst/>
              <a:defRPr/>
            </a:pPr>
            <a:r>
              <a:rPr lang="de-DE" sz="1200" dirty="0">
                <a:effectLst/>
                <a:latin typeface="Times New Roman" panose="02020603050405020304" pitchFamily="18" charset="0"/>
                <a:ea typeface="Times New Roman" panose="02020603050405020304" pitchFamily="18" charset="0"/>
                <a:cs typeface="Times New Roman" panose="02020603050405020304" pitchFamily="18" charset="0"/>
              </a:rPr>
              <a:t>+ Xuất khẩu hàng hóa và dịch vụ </a:t>
            </a:r>
            <a:r>
              <a:rPr lang="de-DE" sz="1200" b="1" dirty="0">
                <a:effectLst/>
                <a:latin typeface="Times New Roman" panose="02020603050405020304" pitchFamily="18" charset="0"/>
                <a:ea typeface="Times New Roman" panose="02020603050405020304" pitchFamily="18" charset="0"/>
                <a:cs typeface="Times New Roman" panose="02020603050405020304" pitchFamily="18" charset="0"/>
              </a:rPr>
              <a:t>giảm</a:t>
            </a:r>
            <a:r>
              <a:rPr lang="de-DE"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1200" b="1" dirty="0">
                <a:effectLst/>
                <a:highlight>
                  <a:srgbClr val="FFFF00"/>
                </a:highlight>
                <a:latin typeface="Times New Roman" panose="02020603050405020304" pitchFamily="18" charset="0"/>
                <a:ea typeface="Times New Roman" panose="02020603050405020304" pitchFamily="18" charset="0"/>
              </a:rPr>
              <a:t>6,14</a:t>
            </a:r>
            <a:r>
              <a:rPr lang="de-DE"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1200" b="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de-DE" sz="1200" dirty="0">
                <a:effectLst/>
                <a:latin typeface="Times New Roman" panose="02020603050405020304" pitchFamily="18" charset="0"/>
                <a:ea typeface="Times New Roman" panose="02020603050405020304" pitchFamily="18" charset="0"/>
                <a:cs typeface="Times New Roman" panose="02020603050405020304" pitchFamily="18" charset="0"/>
              </a:rPr>
              <a:t>hập khẩu hàng hóa và dịch vụ </a:t>
            </a:r>
            <a:r>
              <a:rPr lang="de-DE" sz="12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giảm</a:t>
            </a:r>
            <a:r>
              <a:rPr lang="de-DE" sz="1200" b="1" dirty="0">
                <a:effectLst/>
                <a:highlight>
                  <a:srgbClr val="FFFF00"/>
                </a:highlight>
                <a:latin typeface="Times New Roman" panose="02020603050405020304" pitchFamily="18" charset="0"/>
                <a:ea typeface="Times New Roman" panose="02020603050405020304" pitchFamily="18" charset="0"/>
              </a:rPr>
              <a:t> 4,83%</a:t>
            </a:r>
            <a:r>
              <a:rPr lang="vi-VN" sz="12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de-DE" sz="1800" dirty="0">
                <a:effectLst/>
                <a:latin typeface="Times New Roman" panose="02020603050405020304" pitchFamily="18" charset="0"/>
                <a:ea typeface="Times New Roman" panose="02020603050405020304" pitchFamily="18" charset="0"/>
              </a:rPr>
              <a:t>chênh lệch xuất, nhập khẩu hàng hóa và dịch vụ làm giảm </a:t>
            </a:r>
            <a:r>
              <a:rPr lang="de-DE" sz="1800" b="1" dirty="0">
                <a:effectLst/>
                <a:highlight>
                  <a:srgbClr val="FFFF00"/>
                </a:highlight>
                <a:latin typeface="Times New Roman" panose="02020603050405020304" pitchFamily="18" charset="0"/>
                <a:ea typeface="Times New Roman" panose="02020603050405020304" pitchFamily="18" charset="0"/>
              </a:rPr>
              <a:t>26,38%.</a:t>
            </a:r>
            <a:r>
              <a:rPr lang="vi-VN" sz="2000" b="1" dirty="0">
                <a:effectLst/>
                <a:highlight>
                  <a:srgbClr val="FFFF00"/>
                </a:highlight>
              </a:rPr>
              <a:t> </a:t>
            </a:r>
            <a:endParaRPr lang="en-US" sz="1200" b="1" dirty="0">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1955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2941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4439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0237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em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oleObject" Target="../embeddings/oleObject2.bin"/><Relationship Id="rId5" Type="http://schemas.openxmlformats.org/officeDocument/2006/relationships/slideMaster" Target="../slideMasters/slideMaster1.xml"/><Relationship Id="rId4" Type="http://schemas.openxmlformats.org/officeDocument/2006/relationships/tags" Target="../tags/tag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AC8FD8C-CF71-431A-B047-B9C0AD90297B}" type="datetime1">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5349119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BF1C53-03C2-49CB-85BD-9F1805AA3A86}" type="datetime1">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25406998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E29A47-9FA6-482E-AAAD-41E7E8B8F414}" type="datetime1">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15754689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395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29806866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11137579-B847-4EB5-981F-3534B96300A7}"/>
              </a:ext>
            </a:extLst>
          </p:cNvPr>
          <p:cNvSpPr/>
          <p:nvPr userDrawn="1"/>
        </p:nvSpPr>
        <p:spPr>
          <a:xfrm>
            <a:off x="0" y="0"/>
            <a:ext cx="12192000" cy="685800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dirty="0">
              <a:solidFill>
                <a:schemeClr val="bg1"/>
              </a:solidFill>
            </a:endParaRPr>
          </a:p>
        </p:txBody>
      </p:sp>
      <p:pic>
        <p:nvPicPr>
          <p:cNvPr id="4" name="Picture 3">
            <a:extLst>
              <a:ext uri="{FF2B5EF4-FFF2-40B4-BE49-F238E27FC236}">
                <a16:creationId xmlns:a16="http://schemas.microsoft.com/office/drawing/2014/main" id="{A76312C5-E0E5-4523-BCA1-3FAC43AF8F7C}"/>
              </a:ext>
            </a:extLst>
          </p:cNvPr>
          <p:cNvPicPr>
            <a:picLocks/>
          </p:cNvPicPr>
          <p:nvPr userDrawn="1"/>
        </p:nvPicPr>
        <p:blipFill>
          <a:blip r:embed="rId5" cstate="screen">
            <a:extLst>
              <a:ext uri="{28A0092B-C50C-407E-A947-70E740481C1C}">
                <a14:useLocalDpi xmlns:a14="http://schemas.microsoft.com/office/drawing/2010/main"/>
              </a:ext>
            </a:extLst>
          </a:blip>
          <a:stretch>
            <a:fillRect/>
          </a:stretch>
        </p:blipFill>
        <p:spPr bwMode="ltGray">
          <a:xfrm>
            <a:off x="5003111" y="2336415"/>
            <a:ext cx="2185778" cy="2185171"/>
          </a:xfrm>
          <a:prstGeom prst="rect">
            <a:avLst/>
          </a:prstGeom>
        </p:spPr>
      </p:pic>
    </p:spTree>
    <p:extLst>
      <p:ext uri="{BB962C8B-B14F-4D97-AF65-F5344CB8AC3E}">
        <p14:creationId xmlns:p14="http://schemas.microsoft.com/office/powerpoint/2010/main" val="2746103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endParaRPr lang="en-US"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49694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5670126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rtlCol="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rtl="0">
              <a:buNone/>
            </a:pPr>
            <a:r>
              <a:rPr lang="vi-VN"/>
              <a:t>Add tracker</a:t>
            </a:r>
          </a:p>
        </p:txBody>
      </p:sp>
      <p:sp>
        <p:nvSpPr>
          <p:cNvPr id="6" name="5. Source" hidden="1">
            <a:extLst>
              <a:ext uri="{FF2B5EF4-FFF2-40B4-BE49-F238E27FC236}">
                <a16:creationId xmlns:a16="http://schemas.microsoft.com/office/drawing/2014/main" id="{2A305796-4420-41B5-A522-C826E0D23B4A}"/>
              </a:ext>
            </a:extLst>
          </p:cNvPr>
          <p:cNvSpPr txBox="1"/>
          <p:nvPr userDrawn="1">
            <p:custDataLst>
              <p:tags r:id="rId4"/>
            </p:custDataLst>
          </p:nvPr>
        </p:nvSpPr>
        <p:spPr>
          <a:xfrm>
            <a:off x="554734" y="6498754"/>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vi-VN"/>
              <a:t>Source: …</a:t>
            </a:r>
          </a:p>
        </p:txBody>
      </p:sp>
    </p:spTree>
    <p:extLst>
      <p:ext uri="{BB962C8B-B14F-4D97-AF65-F5344CB8AC3E}">
        <p14:creationId xmlns:p14="http://schemas.microsoft.com/office/powerpoint/2010/main" val="798992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4315843"/>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atin typeface="+mj-l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457189" lvl="0" indent="-342891">
              <a:spcBef>
                <a:spcPts val="0"/>
              </a:spcBef>
              <a:spcAft>
                <a:spcPts val="0"/>
              </a:spcAft>
              <a:buSzPts val="1800"/>
              <a:buChar char="●"/>
              <a:defRPr>
                <a:latin typeface="+mj-lt"/>
              </a:defRPr>
            </a:lvl1pPr>
            <a:lvl2pPr marL="914377"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1"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17" name="Google Shape;17;p4"/>
          <p:cNvSpPr txBox="1">
            <a:spLocks noGrp="1"/>
          </p:cNvSpPr>
          <p:nvPr>
            <p:ph type="sldNum" idx="12"/>
          </p:nvPr>
        </p:nvSpPr>
        <p:spPr>
          <a:xfrm>
            <a:off x="11296612"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37464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33527"/>
            <a:ext cx="10972800" cy="5019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613527"/>
            <a:ext cx="2844800" cy="244475"/>
          </a:xfrm>
          <a:prstGeom prst="rect">
            <a:avLst/>
          </a:prstGeom>
        </p:spPr>
        <p:txBody>
          <a:bodyPr/>
          <a:lstStyle>
            <a:lvl1pPr>
              <a:defRPr smtClean="0">
                <a:latin typeface="Arial" pitchFamily="34" charset="0"/>
              </a:defRPr>
            </a:lvl1pPr>
          </a:lstStyle>
          <a:p>
            <a:pPr>
              <a:defRPr/>
            </a:pPr>
            <a:endParaRPr lang="en-US"/>
          </a:p>
        </p:txBody>
      </p:sp>
      <p:sp>
        <p:nvSpPr>
          <p:cNvPr id="5" name="Slide Number Placeholder 4"/>
          <p:cNvSpPr>
            <a:spLocks noGrp="1"/>
          </p:cNvSpPr>
          <p:nvPr>
            <p:ph type="sldNum" sz="quarter" idx="11"/>
          </p:nvPr>
        </p:nvSpPr>
        <p:spPr>
          <a:xfrm>
            <a:off x="8737600" y="6613527"/>
            <a:ext cx="2844800" cy="244475"/>
          </a:xfrm>
          <a:prstGeom prst="rect">
            <a:avLst/>
          </a:prstGeom>
        </p:spPr>
        <p:txBody>
          <a:bodyPr/>
          <a:lstStyle>
            <a:lvl1pPr>
              <a:defRPr smtClean="0">
                <a:latin typeface="Arial" pitchFamily="34" charset="0"/>
              </a:defRPr>
            </a:lvl1pPr>
          </a:lstStyle>
          <a:p>
            <a:pPr>
              <a:defRPr/>
            </a:pPr>
            <a:fld id="{66D911F5-5C36-497D-9EEB-1EC39DB548F0}" type="slidenum">
              <a:rPr lang="en-US"/>
              <a:pPr>
                <a:defRPr/>
              </a:pPr>
              <a:t>‹#›</a:t>
            </a:fld>
            <a:endParaRPr lang="en-US"/>
          </a:p>
        </p:txBody>
      </p:sp>
      <p:sp>
        <p:nvSpPr>
          <p:cNvPr id="6" name="Footer Placeholder 5"/>
          <p:cNvSpPr>
            <a:spLocks noGrp="1"/>
          </p:cNvSpPr>
          <p:nvPr>
            <p:ph type="ftr" sz="quarter" idx="12"/>
          </p:nvPr>
        </p:nvSpPr>
        <p:spPr>
          <a:xfrm>
            <a:off x="609600" y="1143002"/>
            <a:ext cx="11277600" cy="239713"/>
          </a:xfrm>
          <a:prstGeom prst="rect">
            <a:avLst/>
          </a:prstGeom>
        </p:spPr>
        <p:txBody>
          <a:bodyPr/>
          <a:lstStyle>
            <a:lvl1pPr>
              <a:defRPr smtClean="0">
                <a:latin typeface="Arial" pitchFamily="34" charset="0"/>
              </a:defRPr>
            </a:lvl1pPr>
          </a:lstStyle>
          <a:p>
            <a:pPr>
              <a:defRPr/>
            </a:pPr>
            <a:r>
              <a:rPr lang="en-US"/>
              <a:t>www.themegallery.com</a:t>
            </a:r>
          </a:p>
        </p:txBody>
      </p:sp>
    </p:spTree>
    <p:extLst>
      <p:ext uri="{BB962C8B-B14F-4D97-AF65-F5344CB8AC3E}">
        <p14:creationId xmlns:p14="http://schemas.microsoft.com/office/powerpoint/2010/main" val="892405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653668"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atin typeface="+mj-lt"/>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1" name="Google Shape;31;p8"/>
          <p:cNvSpPr txBox="1">
            <a:spLocks noGrp="1"/>
          </p:cNvSpPr>
          <p:nvPr>
            <p:ph type="sldNum" idx="12"/>
          </p:nvPr>
        </p:nvSpPr>
        <p:spPr>
          <a:xfrm>
            <a:off x="11296612"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57747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76D199-5E33-47D3-9619-6DE3F9F40B6E}" type="datetime1">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14866242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751D20-0B7B-41C7-896B-D41C104A9383}" type="datetime1">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201647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CA4746-4A6C-4A62-990F-F4AA37400A59}" type="datetime1">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2030243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556285-9ED6-430D-A781-598168792AEF}" type="datetime1">
              <a:rPr lang="en-US" smtClean="0"/>
              <a:t>4/1/2024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0159223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E10B97-8853-466D-B8AB-5B32F0D0322C}" type="datetime1">
              <a:rPr lang="en-US" smtClean="0"/>
              <a:t>4/1/2024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1737839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AFE87-39CD-44B3-9FF2-DC3EF63DB0BA}" type="datetime1">
              <a:rPr lang="en-US" smtClean="0"/>
              <a:t>4/1/2024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0269866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7B62C4-F791-4682-8657-84D8891863B9}" type="datetime1">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588551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AAF4ED-3D47-404A-837F-A108FBF8983F}" type="datetime1">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906786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9DAB78-1B7C-4E9D-A349-0557F68F1021}" type="datetime1">
              <a:rPr lang="en-US" smtClean="0"/>
              <a:t>4/1/2024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15C46-EFED-442F-A461-9326BB63CDA6}" type="slidenum">
              <a:rPr lang="en-US" smtClean="0"/>
              <a:t>‹#›</a:t>
            </a:fld>
            <a:endParaRPr lang="en-US"/>
          </a:p>
        </p:txBody>
      </p:sp>
    </p:spTree>
    <p:extLst>
      <p:ext uri="{BB962C8B-B14F-4D97-AF65-F5344CB8AC3E}">
        <p14:creationId xmlns:p14="http://schemas.microsoft.com/office/powerpoint/2010/main" val="2420206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926" r:id="rId12"/>
    <p:sldLayoutId id="2147483932" r:id="rId13"/>
    <p:sldLayoutId id="2147483942" r:id="rId14"/>
    <p:sldLayoutId id="2147483943" r:id="rId15"/>
    <p:sldLayoutId id="2147483944" r:id="rId16"/>
    <p:sldLayoutId id="2147483945" r:id="rId17"/>
    <p:sldLayoutId id="2147483946" r:id="rId18"/>
    <p:sldLayoutId id="2147483947" r:id="rId19"/>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ags" Target="../tags/tag6.xml"/><Relationship Id="rId6" Type="http://schemas.openxmlformats.org/officeDocument/2006/relationships/image" Target="../media/image5.jpg"/><Relationship Id="rId5" Type="http://schemas.openxmlformats.org/officeDocument/2006/relationships/image" Target="../media/image4.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5.xml"/><Relationship Id="rId1" Type="http://schemas.openxmlformats.org/officeDocument/2006/relationships/tags" Target="../tags/tag7.xml"/><Relationship Id="rId6" Type="http://schemas.openxmlformats.org/officeDocument/2006/relationships/image" Target="../media/image32.jpg"/><Relationship Id="rId5" Type="http://schemas.openxmlformats.org/officeDocument/2006/relationships/image" Target="../media/image4.emf"/><Relationship Id="rId4" Type="http://schemas.openxmlformats.org/officeDocument/2006/relationships/oleObject" Target="../embeddings/oleObject4.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5.xml"/><Relationship Id="rId1" Type="http://schemas.openxmlformats.org/officeDocument/2006/relationships/tags" Target="../tags/tag8.xml"/><Relationship Id="rId6" Type="http://schemas.openxmlformats.org/officeDocument/2006/relationships/image" Target="../media/image33.jpg"/><Relationship Id="rId5" Type="http://schemas.openxmlformats.org/officeDocument/2006/relationships/image" Target="../media/image4.emf"/><Relationship Id="rId4" Type="http://schemas.openxmlformats.org/officeDocument/2006/relationships/oleObject" Target="../embeddings/oleObject5.bin"/></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2986481" y="2432808"/>
            <a:ext cx="8900719" cy="1753202"/>
          </a:xfrm>
        </p:spPr>
        <p:txBody>
          <a:bodyPr/>
          <a:lstStyle/>
          <a:p>
            <a:pPr algn="ctr"/>
            <a:r>
              <a:rPr lang="vi-VN" sz="4400">
                <a:solidFill>
                  <a:srgbClr val="FF0000"/>
                </a:solidFill>
                <a:latin typeface="Times New Roman" panose="02020603050405020304" pitchFamily="18" charset="0"/>
                <a:cs typeface="Times New Roman" panose="02020603050405020304" pitchFamily="18" charset="0"/>
              </a:rPr>
              <a:t>BÁO CÁO</a:t>
            </a:r>
            <a:br>
              <a:rPr lang="vi-VN" sz="2000">
                <a:solidFill>
                  <a:schemeClr val="tx1"/>
                </a:solidFill>
                <a:latin typeface="Times New Roman" panose="02020603050405020304" pitchFamily="18" charset="0"/>
                <a:cs typeface="Times New Roman" panose="02020603050405020304" pitchFamily="18" charset="0"/>
              </a:rPr>
            </a:br>
            <a:r>
              <a:rPr lang="vi-VN" sz="2800">
                <a:solidFill>
                  <a:schemeClr val="tx1"/>
                </a:solidFill>
                <a:latin typeface="Times New Roman" panose="02020603050405020304" pitchFamily="18" charset="0"/>
                <a:cs typeface="Times New Roman" panose="02020603050405020304" pitchFamily="18" charset="0"/>
              </a:rPr>
              <a:t>TÌNH HÌNH KINH TẾ - XÃ HỘI QUÝ I</a:t>
            </a:r>
            <a:br>
              <a:rPr lang="vi-VN" sz="2800">
                <a:solidFill>
                  <a:schemeClr val="tx1"/>
                </a:solidFill>
                <a:latin typeface="Times New Roman" panose="02020603050405020304" pitchFamily="18" charset="0"/>
                <a:cs typeface="Times New Roman" panose="02020603050405020304" pitchFamily="18" charset="0"/>
              </a:rPr>
            </a:br>
            <a:r>
              <a:rPr lang="vi-VN" sz="2800">
                <a:solidFill>
                  <a:schemeClr val="tx1"/>
                </a:solidFill>
                <a:latin typeface="Times New Roman" panose="02020603050405020304" pitchFamily="18" charset="0"/>
                <a:cs typeface="Times New Roman" panose="02020603050405020304" pitchFamily="18" charset="0"/>
              </a:rPr>
              <a:t>VÀ NHIỆM VỤ TRỌNG TÂM QUÝ II NĂM 2024</a:t>
            </a:r>
            <a:endParaRPr lang="vi-VN" sz="2000" dirty="0">
              <a:solidFill>
                <a:schemeClr val="tx1"/>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5D09801C-DDC5-F877-D511-25C6985E04FB}"/>
              </a:ext>
            </a:extLst>
          </p:cNvPr>
          <p:cNvSpPr txBox="1">
            <a:spLocks/>
          </p:cNvSpPr>
          <p:nvPr/>
        </p:nvSpPr>
        <p:spPr>
          <a:xfrm>
            <a:off x="2646232" y="162048"/>
            <a:ext cx="9664118" cy="893863"/>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vi-VN" sz="3600">
                <a:solidFill>
                  <a:srgbClr val="FF0000"/>
                </a:solidFill>
                <a:latin typeface="Times New Roman" panose="02020603050405020304" pitchFamily="18" charset="0"/>
                <a:cs typeface="Times New Roman" panose="02020603050405020304" pitchFamily="18" charset="0"/>
              </a:rPr>
              <a:t>ỦY BAN NHÂN DÂN TỈNH BÌNH ĐỊNH</a:t>
            </a:r>
            <a:br>
              <a:rPr lang="vi-VN" sz="2000">
                <a:latin typeface="Times New Roman" panose="02020603050405020304" pitchFamily="18" charset="0"/>
                <a:cs typeface="Times New Roman" panose="02020603050405020304" pitchFamily="18" charset="0"/>
              </a:rPr>
            </a:br>
            <a:endParaRPr lang="vi-VN" sz="20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39489FC2-3835-9225-4A8E-3D91AF5BDA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8007" y="757247"/>
            <a:ext cx="1202453" cy="1217356"/>
          </a:xfrm>
          <a:prstGeom prst="rect">
            <a:avLst/>
          </a:prstGeom>
        </p:spPr>
      </p:pic>
    </p:spTree>
    <p:extLst>
      <p:ext uri="{BB962C8B-B14F-4D97-AF65-F5344CB8AC3E}">
        <p14:creationId xmlns:p14="http://schemas.microsoft.com/office/powerpoint/2010/main" val="1855791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2F47907-BFA6-9C9C-7410-0773243570E0}"/>
              </a:ext>
            </a:extLst>
          </p:cNvPr>
          <p:cNvSpPr txBox="1"/>
          <p:nvPr/>
        </p:nvSpPr>
        <p:spPr>
          <a:xfrm>
            <a:off x="669721" y="251906"/>
            <a:ext cx="7788003" cy="369332"/>
          </a:xfrm>
          <a:prstGeom prst="rect">
            <a:avLst/>
          </a:prstGeom>
          <a:noFill/>
        </p:spPr>
        <p:txBody>
          <a:bodyPr wrap="square">
            <a:spAutoFit/>
          </a:bodyPr>
          <a:lstStyle/>
          <a:p>
            <a:pPr>
              <a:lnSpc>
                <a:spcPct val="100000"/>
              </a:lnSpc>
            </a:pPr>
            <a:r>
              <a:rPr lang="vi-VN" b="1">
                <a:latin typeface="+mj-lt"/>
                <a:cs typeface="Arial" panose="020B0604020202020204" pitchFamily="34" charset="0"/>
              </a:rPr>
              <a:t>II. THỰC HIỆN CÁC CHỈ TIÊU CỦA CẤP HUYỆN</a:t>
            </a:r>
          </a:p>
        </p:txBody>
      </p:sp>
      <p:sp>
        <p:nvSpPr>
          <p:cNvPr id="2" name="TextBox 1">
            <a:extLst>
              <a:ext uri="{FF2B5EF4-FFF2-40B4-BE49-F238E27FC236}">
                <a16:creationId xmlns:a16="http://schemas.microsoft.com/office/drawing/2014/main" id="{80B010A5-BE7C-125F-5306-6787FBC54788}"/>
              </a:ext>
            </a:extLst>
          </p:cNvPr>
          <p:cNvSpPr txBox="1"/>
          <p:nvPr/>
        </p:nvSpPr>
        <p:spPr>
          <a:xfrm>
            <a:off x="1074725" y="630080"/>
            <a:ext cx="9805796" cy="830997"/>
          </a:xfrm>
          <a:prstGeom prst="rect">
            <a:avLst/>
          </a:prstGeom>
          <a:noFill/>
        </p:spPr>
        <p:txBody>
          <a:bodyPr wrap="square">
            <a:spAutoFit/>
          </a:bodyPr>
          <a:lstStyle/>
          <a:p>
            <a:pPr>
              <a:lnSpc>
                <a:spcPct val="100000"/>
              </a:lnSpc>
            </a:pPr>
            <a:r>
              <a:rPr lang="en-US" sz="2400" b="1">
                <a:latin typeface="Times New Roman" panose="02020603050405020304" pitchFamily="18" charset="0"/>
                <a:cs typeface="Times New Roman" panose="02020603050405020304" pitchFamily="18" charset="0"/>
              </a:rPr>
              <a:t>2. Cơ cấu Tổng </a:t>
            </a:r>
            <a:r>
              <a:rPr lang="en-US" sz="2400" b="1" dirty="0" err="1">
                <a:latin typeface="Times New Roman" panose="02020603050405020304" pitchFamily="18" charset="0"/>
                <a:cs typeface="Times New Roman" panose="02020603050405020304" pitchFamily="18" charset="0"/>
              </a:rPr>
              <a:t>giá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trị</a:t>
            </a:r>
            <a:r>
              <a:rPr lang="en-US" sz="2400" b="1" dirty="0">
                <a:latin typeface="Times New Roman" panose="02020603050405020304" pitchFamily="18" charset="0"/>
                <a:cs typeface="Times New Roman" panose="02020603050405020304" pitchFamily="18" charset="0"/>
              </a:rPr>
              <a:t> </a:t>
            </a:r>
            <a:r>
              <a:rPr lang="en-US" sz="2400" b="1" err="1">
                <a:latin typeface="Times New Roman" panose="02020603050405020304" pitchFamily="18" charset="0"/>
                <a:cs typeface="Times New Roman" panose="02020603050405020304" pitchFamily="18" charset="0"/>
              </a:rPr>
              <a:t>sản</a:t>
            </a:r>
            <a:r>
              <a:rPr lang="en-US" sz="2400" b="1">
                <a:latin typeface="Times New Roman" panose="02020603050405020304" pitchFamily="18" charset="0"/>
                <a:cs typeface="Times New Roman" panose="02020603050405020304" pitchFamily="18" charset="0"/>
              </a:rPr>
              <a:t> phẩm:</a:t>
            </a:r>
          </a:p>
          <a:p>
            <a:pPr marL="457200" indent="-457200">
              <a:lnSpc>
                <a:spcPct val="100000"/>
              </a:lnSpc>
              <a:buAutoNum type="arabicPeriod"/>
            </a:pPr>
            <a:endParaRPr lang="vi-VN" sz="2400" b="1" dirty="0">
              <a:latin typeface="+mj-lt"/>
              <a:cs typeface="Arial" panose="020B0604020202020204" pitchFamily="34" charset="0"/>
            </a:endParaRPr>
          </a:p>
        </p:txBody>
      </p:sp>
      <p:graphicFrame>
        <p:nvGraphicFramePr>
          <p:cNvPr id="7" name="Chart 6">
            <a:extLst>
              <a:ext uri="{FF2B5EF4-FFF2-40B4-BE49-F238E27FC236}">
                <a16:creationId xmlns:a16="http://schemas.microsoft.com/office/drawing/2014/main" id="{70D0BAC6-48FA-EAF9-948D-EDFDD9A47854}"/>
              </a:ext>
            </a:extLst>
          </p:cNvPr>
          <p:cNvGraphicFramePr/>
          <p:nvPr>
            <p:extLst>
              <p:ext uri="{D42A27DB-BD31-4B8C-83A1-F6EECF244321}">
                <p14:modId xmlns:p14="http://schemas.microsoft.com/office/powerpoint/2010/main" val="3273073975"/>
              </p:ext>
            </p:extLst>
          </p:nvPr>
        </p:nvGraphicFramePr>
        <p:xfrm>
          <a:off x="234892" y="1379464"/>
          <a:ext cx="7970663" cy="5134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a:extLst>
              <a:ext uri="{FF2B5EF4-FFF2-40B4-BE49-F238E27FC236}">
                <a16:creationId xmlns:a16="http://schemas.microsoft.com/office/drawing/2014/main" id="{4484016F-92DD-8857-BC49-3681A286032B}"/>
              </a:ext>
            </a:extLst>
          </p:cNvPr>
          <p:cNvGraphicFramePr>
            <a:graphicFrameLocks noGrp="1"/>
          </p:cNvGraphicFramePr>
          <p:nvPr>
            <p:extLst>
              <p:ext uri="{D42A27DB-BD31-4B8C-83A1-F6EECF244321}">
                <p14:modId xmlns:p14="http://schemas.microsoft.com/office/powerpoint/2010/main" val="1550817593"/>
              </p:ext>
            </p:extLst>
          </p:nvPr>
        </p:nvGraphicFramePr>
        <p:xfrm>
          <a:off x="7593159" y="1847850"/>
          <a:ext cx="3937000" cy="31623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1783388888"/>
                    </a:ext>
                  </a:extLst>
                </a:gridCol>
                <a:gridCol w="2374900">
                  <a:extLst>
                    <a:ext uri="{9D8B030D-6E8A-4147-A177-3AD203B41FA5}">
                      <a16:colId xmlns:a16="http://schemas.microsoft.com/office/drawing/2014/main" val="371083095"/>
                    </a:ext>
                  </a:extLst>
                </a:gridCol>
                <a:gridCol w="952500">
                  <a:extLst>
                    <a:ext uri="{9D8B030D-6E8A-4147-A177-3AD203B41FA5}">
                      <a16:colId xmlns:a16="http://schemas.microsoft.com/office/drawing/2014/main" val="4026406149"/>
                    </a:ext>
                  </a:extLst>
                </a:gridCol>
              </a:tblGrid>
              <a:tr h="419100">
                <a:tc>
                  <a:txBody>
                    <a:bodyPr/>
                    <a:lstStyle/>
                    <a:p>
                      <a:pPr algn="ctr" fontAlgn="ctr"/>
                      <a:r>
                        <a:rPr lang="vi-VN" sz="1400" u="none" strike="noStrike">
                          <a:effectLst/>
                          <a:latin typeface="+mj-lt"/>
                        </a:rPr>
                        <a:t>STT</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vi-VN" sz="1300" u="none" strike="noStrike">
                          <a:effectLst/>
                          <a:latin typeface="+mj-lt"/>
                        </a:rPr>
                        <a:t>Huyện/thị xã/thành phố</a:t>
                      </a:r>
                      <a:endParaRPr lang="vi-VN" sz="13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vi-VN" sz="1300" u="none" strike="noStrike">
                          <a:effectLst/>
                          <a:latin typeface="+mj-lt"/>
                        </a:rPr>
                        <a:t>Cơ cấu</a:t>
                      </a:r>
                      <a:br>
                        <a:rPr lang="vi-VN" sz="1300" u="none" strike="noStrike">
                          <a:effectLst/>
                          <a:latin typeface="+mj-lt"/>
                        </a:rPr>
                      </a:br>
                      <a:r>
                        <a:rPr lang="vi-VN" sz="1300" u="none" strike="noStrike">
                          <a:effectLst/>
                          <a:latin typeface="+mj-lt"/>
                        </a:rPr>
                        <a:t>(%)</a:t>
                      </a:r>
                      <a:endParaRPr lang="vi-VN" sz="13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3711388"/>
                  </a:ext>
                </a:extLst>
              </a:tr>
              <a:tr h="228600">
                <a:tc>
                  <a:txBody>
                    <a:bodyPr/>
                    <a:lstStyle/>
                    <a:p>
                      <a:pPr algn="ctr" fontAlgn="ctr"/>
                      <a:r>
                        <a:rPr lang="vi-VN" sz="1300" u="none" strike="noStrike">
                          <a:effectLst/>
                          <a:latin typeface="+mj-lt"/>
                        </a:rPr>
                        <a:t> </a:t>
                      </a:r>
                      <a:endParaRPr lang="vi-VN" sz="13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vi-VN" sz="1300" b="1" u="none" strike="noStrike">
                          <a:effectLst/>
                          <a:latin typeface="+mj-lt"/>
                        </a:rPr>
                        <a:t>Tổng số toàn tỉnh</a:t>
                      </a:r>
                      <a:endParaRPr lang="vi-VN" sz="13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vi-VN" sz="1300" b="1" u="none" strike="noStrike">
                          <a:effectLst/>
                          <a:latin typeface="+mj-lt"/>
                        </a:rPr>
                        <a:t>100,00</a:t>
                      </a:r>
                      <a:endParaRPr lang="vi-VN" sz="1300" b="1" i="0" u="none" strike="noStrike">
                        <a:solidFill>
                          <a:srgbClr val="000000"/>
                        </a:solidFill>
                        <a:effectLst/>
                        <a:latin typeface="+mj-lt"/>
                      </a:endParaRPr>
                    </a:p>
                  </a:txBody>
                  <a:tcPr marL="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9971729"/>
                  </a:ext>
                </a:extLst>
              </a:tr>
              <a:tr h="228600">
                <a:tc>
                  <a:txBody>
                    <a:bodyPr/>
                    <a:lstStyle/>
                    <a:p>
                      <a:pPr algn="ctr" fontAlgn="ctr"/>
                      <a:r>
                        <a:rPr lang="vi-VN" sz="1300" u="none" strike="noStrike">
                          <a:effectLst/>
                          <a:latin typeface="+mj-lt"/>
                        </a:rPr>
                        <a:t>1</a:t>
                      </a:r>
                      <a:endParaRPr lang="vi-VN" sz="13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vi-VN" sz="1300" u="none" strike="noStrike">
                          <a:effectLst/>
                          <a:latin typeface="+mj-lt"/>
                        </a:rPr>
                        <a:t>TP Quy Nhơn</a:t>
                      </a:r>
                      <a:endParaRPr lang="vi-VN" sz="13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vi-VN" sz="1300" u="none" strike="noStrike">
                          <a:effectLst/>
                          <a:latin typeface="+mj-lt"/>
                        </a:rPr>
                        <a:t>38,99</a:t>
                      </a:r>
                      <a:endParaRPr lang="vi-VN" sz="1300" b="0" i="0" u="none" strike="noStrike">
                        <a:solidFill>
                          <a:srgbClr val="000000"/>
                        </a:solidFill>
                        <a:effectLst/>
                        <a:latin typeface="+mj-lt"/>
                      </a:endParaRPr>
                    </a:p>
                  </a:txBody>
                  <a:tcPr marL="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8460061"/>
                  </a:ext>
                </a:extLst>
              </a:tr>
              <a:tr h="228600">
                <a:tc>
                  <a:txBody>
                    <a:bodyPr/>
                    <a:lstStyle/>
                    <a:p>
                      <a:pPr algn="ctr" fontAlgn="ctr"/>
                      <a:r>
                        <a:rPr lang="vi-VN" sz="1300" u="none" strike="noStrike">
                          <a:effectLst/>
                          <a:latin typeface="+mj-lt"/>
                        </a:rPr>
                        <a:t>2</a:t>
                      </a:r>
                      <a:endParaRPr lang="vi-VN" sz="13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vi-VN" sz="1300" u="none" strike="noStrike">
                          <a:effectLst/>
                          <a:latin typeface="+mj-lt"/>
                        </a:rPr>
                        <a:t>Thị xã An Nhơn</a:t>
                      </a:r>
                      <a:endParaRPr lang="vi-VN" sz="13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vi-VN" sz="1300" b="0" i="0" u="none" strike="noStrike">
                          <a:solidFill>
                            <a:srgbClr val="000000"/>
                          </a:solidFill>
                          <a:effectLst/>
                          <a:latin typeface="+mj-lt"/>
                        </a:rPr>
                        <a:t>14,63</a:t>
                      </a:r>
                    </a:p>
                  </a:txBody>
                  <a:tcPr marL="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0193692"/>
                  </a:ext>
                </a:extLst>
              </a:tr>
              <a:tr h="228600">
                <a:tc>
                  <a:txBody>
                    <a:bodyPr/>
                    <a:lstStyle/>
                    <a:p>
                      <a:pPr algn="ctr" fontAlgn="ctr"/>
                      <a:r>
                        <a:rPr lang="vi-VN" sz="1300" u="none" strike="noStrike">
                          <a:effectLst/>
                          <a:latin typeface="+mj-lt"/>
                        </a:rPr>
                        <a:t>3</a:t>
                      </a:r>
                      <a:endParaRPr lang="vi-VN" sz="13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vi-VN" sz="1300" u="none" strike="noStrike">
                          <a:effectLst/>
                          <a:latin typeface="+mj-lt"/>
                        </a:rPr>
                        <a:t>Thị xã Hoài Nhơn</a:t>
                      </a:r>
                      <a:endParaRPr lang="vi-VN" sz="13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vi-VN" sz="1300" b="0" i="0" u="none" strike="noStrike">
                          <a:solidFill>
                            <a:srgbClr val="000000"/>
                          </a:solidFill>
                          <a:effectLst/>
                          <a:latin typeface="+mj-lt"/>
                        </a:rPr>
                        <a:t>10,53</a:t>
                      </a:r>
                    </a:p>
                  </a:txBody>
                  <a:tcPr marL="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3958873"/>
                  </a:ext>
                </a:extLst>
              </a:tr>
              <a:tr h="228600">
                <a:tc>
                  <a:txBody>
                    <a:bodyPr/>
                    <a:lstStyle/>
                    <a:p>
                      <a:pPr algn="ctr" fontAlgn="ctr"/>
                      <a:r>
                        <a:rPr lang="vi-VN" sz="1300" u="none" strike="noStrike">
                          <a:effectLst/>
                          <a:latin typeface="+mj-lt"/>
                        </a:rPr>
                        <a:t>4</a:t>
                      </a:r>
                      <a:endParaRPr lang="vi-VN" sz="13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vi-VN" sz="1300" u="none" strike="noStrike">
                          <a:effectLst/>
                          <a:latin typeface="+mj-lt"/>
                        </a:rPr>
                        <a:t>Huyện Phù Cát</a:t>
                      </a:r>
                      <a:endParaRPr lang="vi-VN" sz="13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vi-VN" sz="1300" b="0" i="0" u="none" strike="noStrike">
                          <a:solidFill>
                            <a:srgbClr val="000000"/>
                          </a:solidFill>
                          <a:effectLst/>
                          <a:latin typeface="+mj-lt"/>
                        </a:rPr>
                        <a:t>8,66</a:t>
                      </a:r>
                    </a:p>
                  </a:txBody>
                  <a:tcPr marL="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7024989"/>
                  </a:ext>
                </a:extLst>
              </a:tr>
              <a:tr h="228600">
                <a:tc>
                  <a:txBody>
                    <a:bodyPr/>
                    <a:lstStyle/>
                    <a:p>
                      <a:pPr algn="ctr" fontAlgn="ctr"/>
                      <a:r>
                        <a:rPr lang="vi-VN" sz="1300" u="none" strike="noStrike">
                          <a:effectLst/>
                          <a:latin typeface="+mj-lt"/>
                        </a:rPr>
                        <a:t>5</a:t>
                      </a:r>
                      <a:endParaRPr lang="vi-VN" sz="13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vi-VN" sz="1300" u="none" strike="noStrike">
                          <a:effectLst/>
                          <a:latin typeface="+mj-lt"/>
                        </a:rPr>
                        <a:t>Huyện Phù Mỹ</a:t>
                      </a:r>
                      <a:endParaRPr lang="vi-VN" sz="13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vi-VN" sz="1300" b="0" i="0" u="none" strike="noStrike">
                          <a:solidFill>
                            <a:srgbClr val="000000"/>
                          </a:solidFill>
                          <a:effectLst/>
                          <a:latin typeface="+mj-lt"/>
                        </a:rPr>
                        <a:t>7,71</a:t>
                      </a:r>
                    </a:p>
                  </a:txBody>
                  <a:tcPr marL="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9367613"/>
                  </a:ext>
                </a:extLst>
              </a:tr>
              <a:tr h="228600">
                <a:tc>
                  <a:txBody>
                    <a:bodyPr/>
                    <a:lstStyle/>
                    <a:p>
                      <a:pPr algn="ctr" fontAlgn="ctr"/>
                      <a:r>
                        <a:rPr lang="vi-VN" sz="1300" u="none" strike="noStrike">
                          <a:effectLst/>
                          <a:latin typeface="+mj-lt"/>
                        </a:rPr>
                        <a:t>6</a:t>
                      </a:r>
                      <a:endParaRPr lang="vi-VN" sz="13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vi-VN" sz="1300" u="none" strike="noStrike">
                          <a:effectLst/>
                          <a:latin typeface="+mj-lt"/>
                        </a:rPr>
                        <a:t>Huyện Tuy Phước</a:t>
                      </a:r>
                      <a:endParaRPr lang="vi-VN" sz="13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vi-VN" sz="1300" b="0" i="0" u="none" strike="noStrike">
                          <a:solidFill>
                            <a:srgbClr val="000000"/>
                          </a:solidFill>
                          <a:effectLst/>
                          <a:latin typeface="+mj-lt"/>
                        </a:rPr>
                        <a:t>7,43</a:t>
                      </a:r>
                    </a:p>
                  </a:txBody>
                  <a:tcPr marL="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4942174"/>
                  </a:ext>
                </a:extLst>
              </a:tr>
              <a:tr h="228600">
                <a:tc>
                  <a:txBody>
                    <a:bodyPr/>
                    <a:lstStyle/>
                    <a:p>
                      <a:pPr algn="ctr" fontAlgn="ctr"/>
                      <a:r>
                        <a:rPr lang="vi-VN" sz="1300" u="none" strike="noStrike">
                          <a:effectLst/>
                          <a:latin typeface="+mj-lt"/>
                        </a:rPr>
                        <a:t>7</a:t>
                      </a:r>
                      <a:endParaRPr lang="vi-VN" sz="13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vi-VN" sz="1300" u="none" strike="noStrike">
                          <a:effectLst/>
                          <a:latin typeface="+mj-lt"/>
                        </a:rPr>
                        <a:t>Huyện Tây Sơn</a:t>
                      </a:r>
                      <a:endParaRPr lang="vi-VN" sz="13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vi-VN" sz="1300" b="0" i="0" u="none" strike="noStrike">
                          <a:solidFill>
                            <a:srgbClr val="000000"/>
                          </a:solidFill>
                          <a:effectLst/>
                          <a:latin typeface="+mj-lt"/>
                        </a:rPr>
                        <a:t>4,62</a:t>
                      </a:r>
                    </a:p>
                  </a:txBody>
                  <a:tcPr marL="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1352724"/>
                  </a:ext>
                </a:extLst>
              </a:tr>
              <a:tr h="228600">
                <a:tc>
                  <a:txBody>
                    <a:bodyPr/>
                    <a:lstStyle/>
                    <a:p>
                      <a:pPr algn="ctr" fontAlgn="ctr"/>
                      <a:r>
                        <a:rPr lang="vi-VN" sz="1300" u="none" strike="noStrike">
                          <a:effectLst/>
                          <a:latin typeface="+mj-lt"/>
                        </a:rPr>
                        <a:t>8</a:t>
                      </a:r>
                      <a:endParaRPr lang="vi-VN" sz="13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vi-VN" sz="1300" u="none" strike="noStrike">
                          <a:effectLst/>
                          <a:latin typeface="+mj-lt"/>
                        </a:rPr>
                        <a:t>Huyện Hoài Ân</a:t>
                      </a:r>
                      <a:endParaRPr lang="vi-VN" sz="13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vi-VN" sz="1300" b="0" i="0" u="none" strike="noStrike">
                          <a:solidFill>
                            <a:srgbClr val="000000"/>
                          </a:solidFill>
                          <a:effectLst/>
                          <a:latin typeface="+mj-lt"/>
                        </a:rPr>
                        <a:t>3,30</a:t>
                      </a:r>
                    </a:p>
                  </a:txBody>
                  <a:tcPr marL="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0798045"/>
                  </a:ext>
                </a:extLst>
              </a:tr>
              <a:tr h="228600">
                <a:tc>
                  <a:txBody>
                    <a:bodyPr/>
                    <a:lstStyle/>
                    <a:p>
                      <a:pPr algn="ctr" fontAlgn="ctr"/>
                      <a:r>
                        <a:rPr lang="vi-VN" sz="1300" u="none" strike="noStrike">
                          <a:effectLst/>
                          <a:latin typeface="+mj-lt"/>
                        </a:rPr>
                        <a:t>9</a:t>
                      </a:r>
                      <a:endParaRPr lang="vi-VN" sz="13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vi-VN" sz="1300" u="none" strike="noStrike">
                          <a:effectLst/>
                          <a:latin typeface="+mj-lt"/>
                        </a:rPr>
                        <a:t>Huyện Vân Canh</a:t>
                      </a:r>
                      <a:endParaRPr lang="vi-VN" sz="13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vi-VN" sz="1300" b="0" i="0" u="none" strike="noStrike">
                          <a:solidFill>
                            <a:srgbClr val="000000"/>
                          </a:solidFill>
                          <a:effectLst/>
                          <a:latin typeface="+mj-lt"/>
                        </a:rPr>
                        <a:t>1,75</a:t>
                      </a:r>
                    </a:p>
                  </a:txBody>
                  <a:tcPr marL="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7381926"/>
                  </a:ext>
                </a:extLst>
              </a:tr>
              <a:tr h="228600">
                <a:tc>
                  <a:txBody>
                    <a:bodyPr/>
                    <a:lstStyle/>
                    <a:p>
                      <a:pPr algn="ctr" fontAlgn="ctr"/>
                      <a:r>
                        <a:rPr lang="vi-VN" sz="1300" u="none" strike="noStrike">
                          <a:effectLst/>
                          <a:latin typeface="+mj-lt"/>
                        </a:rPr>
                        <a:t>10</a:t>
                      </a:r>
                      <a:endParaRPr lang="vi-VN" sz="13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vi-VN" sz="1300" u="none" strike="noStrike">
                          <a:effectLst/>
                          <a:latin typeface="+mj-lt"/>
                        </a:rPr>
                        <a:t>Huyện Vĩnh Thạnh</a:t>
                      </a:r>
                      <a:endParaRPr lang="vi-VN" sz="13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vi-VN" sz="1300" b="0" i="0" u="none" strike="noStrike">
                          <a:solidFill>
                            <a:srgbClr val="000000"/>
                          </a:solidFill>
                          <a:effectLst/>
                          <a:latin typeface="+mj-lt"/>
                        </a:rPr>
                        <a:t>1,75</a:t>
                      </a:r>
                    </a:p>
                  </a:txBody>
                  <a:tcPr marL="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4989331"/>
                  </a:ext>
                </a:extLst>
              </a:tr>
              <a:tr h="228600">
                <a:tc>
                  <a:txBody>
                    <a:bodyPr/>
                    <a:lstStyle/>
                    <a:p>
                      <a:pPr algn="ctr" fontAlgn="ctr"/>
                      <a:r>
                        <a:rPr lang="vi-VN" sz="1300" u="none" strike="noStrike">
                          <a:effectLst/>
                          <a:latin typeface="+mj-lt"/>
                        </a:rPr>
                        <a:t>11</a:t>
                      </a:r>
                      <a:endParaRPr lang="vi-VN" sz="13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vi-VN" sz="1300" u="none" strike="noStrike">
                          <a:effectLst/>
                          <a:latin typeface="+mj-lt"/>
                        </a:rPr>
                        <a:t>Huyện An Lão</a:t>
                      </a:r>
                      <a:endParaRPr lang="vi-VN" sz="13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vi-VN" sz="1300" u="none" strike="noStrike">
                          <a:effectLst/>
                          <a:latin typeface="+mj-lt"/>
                        </a:rPr>
                        <a:t>0,58</a:t>
                      </a:r>
                      <a:endParaRPr lang="vi-VN" sz="1300" b="0" i="0" u="none" strike="noStrike">
                        <a:solidFill>
                          <a:srgbClr val="000000"/>
                        </a:solidFill>
                        <a:effectLst/>
                        <a:latin typeface="+mj-lt"/>
                      </a:endParaRPr>
                    </a:p>
                  </a:txBody>
                  <a:tcPr marL="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7726850"/>
                  </a:ext>
                </a:extLst>
              </a:tr>
            </a:tbl>
          </a:graphicData>
        </a:graphic>
      </p:graphicFrame>
    </p:spTree>
    <p:extLst>
      <p:ext uri="{BB962C8B-B14F-4D97-AF65-F5344CB8AC3E}">
        <p14:creationId xmlns:p14="http://schemas.microsoft.com/office/powerpoint/2010/main" val="21036196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85B0C6AB-4906-5932-12D4-5FAF7DC72C97}"/>
              </a:ext>
            </a:extLst>
          </p:cNvPr>
          <p:cNvSpPr txBox="1"/>
          <p:nvPr/>
        </p:nvSpPr>
        <p:spPr>
          <a:xfrm>
            <a:off x="873004" y="205739"/>
            <a:ext cx="10556995"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3. Thực hiện chỉ tiêu do UBND tỉnh giao: THÀNH PHỐ QUY NHƠN</a:t>
            </a:r>
          </a:p>
        </p:txBody>
      </p:sp>
      <p:graphicFrame>
        <p:nvGraphicFramePr>
          <p:cNvPr id="2" name="Table 1">
            <a:extLst>
              <a:ext uri="{FF2B5EF4-FFF2-40B4-BE49-F238E27FC236}">
                <a16:creationId xmlns:a16="http://schemas.microsoft.com/office/drawing/2014/main" id="{B15D49F8-01C0-E20F-00C3-B0A6CB7B8BF0}"/>
              </a:ext>
            </a:extLst>
          </p:cNvPr>
          <p:cNvGraphicFramePr>
            <a:graphicFrameLocks noGrp="1"/>
          </p:cNvGraphicFramePr>
          <p:nvPr>
            <p:extLst>
              <p:ext uri="{D42A27DB-BD31-4B8C-83A1-F6EECF244321}">
                <p14:modId xmlns:p14="http://schemas.microsoft.com/office/powerpoint/2010/main" val="1606750712"/>
              </p:ext>
            </p:extLst>
          </p:nvPr>
        </p:nvGraphicFramePr>
        <p:xfrm>
          <a:off x="627580" y="939588"/>
          <a:ext cx="11108616" cy="5626864"/>
        </p:xfrm>
        <a:graphic>
          <a:graphicData uri="http://schemas.openxmlformats.org/drawingml/2006/table">
            <a:tbl>
              <a:tblPr/>
              <a:tblGrid>
                <a:gridCol w="423503">
                  <a:extLst>
                    <a:ext uri="{9D8B030D-6E8A-4147-A177-3AD203B41FA5}">
                      <a16:colId xmlns:a16="http://schemas.microsoft.com/office/drawing/2014/main" val="3667726161"/>
                    </a:ext>
                  </a:extLst>
                </a:gridCol>
                <a:gridCol w="3151890">
                  <a:extLst>
                    <a:ext uri="{9D8B030D-6E8A-4147-A177-3AD203B41FA5}">
                      <a16:colId xmlns:a16="http://schemas.microsoft.com/office/drawing/2014/main" val="3720095480"/>
                    </a:ext>
                  </a:extLst>
                </a:gridCol>
                <a:gridCol w="790539">
                  <a:extLst>
                    <a:ext uri="{9D8B030D-6E8A-4147-A177-3AD203B41FA5}">
                      <a16:colId xmlns:a16="http://schemas.microsoft.com/office/drawing/2014/main" val="397066379"/>
                    </a:ext>
                  </a:extLst>
                </a:gridCol>
                <a:gridCol w="1047208">
                  <a:extLst>
                    <a:ext uri="{9D8B030D-6E8A-4147-A177-3AD203B41FA5}">
                      <a16:colId xmlns:a16="http://schemas.microsoft.com/office/drawing/2014/main" val="218082996"/>
                    </a:ext>
                  </a:extLst>
                </a:gridCol>
                <a:gridCol w="1036942">
                  <a:extLst>
                    <a:ext uri="{9D8B030D-6E8A-4147-A177-3AD203B41FA5}">
                      <a16:colId xmlns:a16="http://schemas.microsoft.com/office/drawing/2014/main" val="2394753518"/>
                    </a:ext>
                  </a:extLst>
                </a:gridCol>
                <a:gridCol w="1101108">
                  <a:extLst>
                    <a:ext uri="{9D8B030D-6E8A-4147-A177-3AD203B41FA5}">
                      <a16:colId xmlns:a16="http://schemas.microsoft.com/office/drawing/2014/main" val="1011481117"/>
                    </a:ext>
                  </a:extLst>
                </a:gridCol>
                <a:gridCol w="1016408">
                  <a:extLst>
                    <a:ext uri="{9D8B030D-6E8A-4147-A177-3AD203B41FA5}">
                      <a16:colId xmlns:a16="http://schemas.microsoft.com/office/drawing/2014/main" val="295118472"/>
                    </a:ext>
                  </a:extLst>
                </a:gridCol>
                <a:gridCol w="1316710">
                  <a:extLst>
                    <a:ext uri="{9D8B030D-6E8A-4147-A177-3AD203B41FA5}">
                      <a16:colId xmlns:a16="http://schemas.microsoft.com/office/drawing/2014/main" val="3474038813"/>
                    </a:ext>
                  </a:extLst>
                </a:gridCol>
                <a:gridCol w="1224308">
                  <a:extLst>
                    <a:ext uri="{9D8B030D-6E8A-4147-A177-3AD203B41FA5}">
                      <a16:colId xmlns:a16="http://schemas.microsoft.com/office/drawing/2014/main" val="613529689"/>
                    </a:ext>
                  </a:extLst>
                </a:gridCol>
              </a:tblGrid>
              <a:tr h="459199">
                <a:tc>
                  <a:txBody>
                    <a:bodyPr/>
                    <a:lstStyle/>
                    <a:p>
                      <a:pPr algn="ctr" fontAlgn="ctr"/>
                      <a:r>
                        <a:rPr lang="vi-VN" sz="1050" b="1" i="0" u="none" strike="noStrike">
                          <a:solidFill>
                            <a:srgbClr val="000000"/>
                          </a:solidFill>
                          <a:effectLst/>
                          <a:latin typeface="Times New Roman" panose="02020603050405020304" pitchFamily="18" charset="0"/>
                        </a:rPr>
                        <a:t>STT</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1" i="0" u="none" strike="noStrike">
                          <a:solidFill>
                            <a:srgbClr val="000000"/>
                          </a:solidFill>
                          <a:effectLst/>
                          <a:latin typeface="Times New Roman" panose="02020603050405020304" pitchFamily="18" charset="0"/>
                        </a:rPr>
                        <a:t>Chỉ tiêu</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1" i="0" u="none" strike="noStrike">
                          <a:solidFill>
                            <a:srgbClr val="000000"/>
                          </a:solidFill>
                          <a:effectLst/>
                          <a:latin typeface="Times New Roman" panose="02020603050405020304" pitchFamily="18" charset="0"/>
                        </a:rPr>
                        <a:t>Đơn vị tính</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1" i="0" u="none" strike="noStrike">
                          <a:solidFill>
                            <a:srgbClr val="000000"/>
                          </a:solidFill>
                          <a:effectLst/>
                          <a:latin typeface="Times New Roman" panose="02020603050405020304" pitchFamily="18" charset="0"/>
                        </a:rPr>
                        <a:t>Kế hoạch năm 2024 UBND tỉnh giao</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1" i="0" u="none" strike="noStrike">
                          <a:solidFill>
                            <a:srgbClr val="000000"/>
                          </a:solidFill>
                          <a:effectLst/>
                          <a:latin typeface="Times New Roman" panose="02020603050405020304" pitchFamily="18" charset="0"/>
                        </a:rPr>
                        <a:t>Thực hiện Quý I năm 2023</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1" i="0" u="none" strike="noStrike">
                          <a:solidFill>
                            <a:srgbClr val="000000"/>
                          </a:solidFill>
                          <a:effectLst/>
                          <a:latin typeface="Times New Roman" panose="02020603050405020304" pitchFamily="18" charset="0"/>
                        </a:rPr>
                        <a:t>Thực hiện tháng 3 năm 2024</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1" i="0" u="none" strike="noStrike">
                          <a:solidFill>
                            <a:srgbClr val="000000"/>
                          </a:solidFill>
                          <a:effectLst/>
                          <a:latin typeface="Times New Roman" panose="02020603050405020304" pitchFamily="18" charset="0"/>
                        </a:rPr>
                        <a:t>Thực hiện Quý I năm 2024</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1" i="0" u="none" strike="noStrike">
                          <a:solidFill>
                            <a:srgbClr val="000000"/>
                          </a:solidFill>
                          <a:effectLst/>
                          <a:latin typeface="Times New Roman" panose="02020603050405020304" pitchFamily="18" charset="0"/>
                        </a:rPr>
                        <a:t>Thực hiện Quý I năm 2024 so với kế hoạch cả năm 2024</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1" i="0" u="none" strike="noStrike">
                          <a:solidFill>
                            <a:srgbClr val="000000"/>
                          </a:solidFill>
                          <a:effectLst/>
                          <a:latin typeface="Times New Roman" panose="02020603050405020304" pitchFamily="18" charset="0"/>
                        </a:rPr>
                        <a:t>Thực hiện Quý I năm 2024 so với cùng kỳ</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0466086"/>
                  </a:ext>
                </a:extLst>
              </a:tr>
              <a:tr h="168328">
                <a:tc>
                  <a:txBody>
                    <a:bodyPr/>
                    <a:lstStyle/>
                    <a:p>
                      <a:pPr algn="ctr" fontAlgn="ctr"/>
                      <a:r>
                        <a:rPr lang="vi-VN" sz="1050" b="0" i="1" u="none" strike="noStrike">
                          <a:solidFill>
                            <a:srgbClr val="000000"/>
                          </a:solidFill>
                          <a:effectLst/>
                          <a:latin typeface="Times New Roman" panose="02020603050405020304" pitchFamily="18" charset="0"/>
                        </a:rPr>
                        <a:t>1</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1" u="none" strike="noStrike">
                          <a:solidFill>
                            <a:srgbClr val="000000"/>
                          </a:solidFill>
                          <a:effectLst/>
                          <a:latin typeface="Times New Roman" panose="02020603050405020304" pitchFamily="18" charset="0"/>
                        </a:rPr>
                        <a:t>2</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1" u="none" strike="noStrike">
                          <a:solidFill>
                            <a:srgbClr val="000000"/>
                          </a:solidFill>
                          <a:effectLst/>
                          <a:latin typeface="Times New Roman" panose="02020603050405020304" pitchFamily="18" charset="0"/>
                        </a:rPr>
                        <a:t>3</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1" u="none" strike="noStrike">
                          <a:solidFill>
                            <a:srgbClr val="000000"/>
                          </a:solidFill>
                          <a:effectLst/>
                          <a:latin typeface="Times New Roman" panose="02020603050405020304" pitchFamily="18" charset="0"/>
                        </a:rPr>
                        <a:t>4</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1" u="none" strike="noStrike">
                          <a:solidFill>
                            <a:srgbClr val="000000"/>
                          </a:solidFill>
                          <a:effectLst/>
                          <a:latin typeface="Times New Roman" panose="02020603050405020304" pitchFamily="18" charset="0"/>
                        </a:rPr>
                        <a:t>5</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1" u="none" strike="noStrike">
                          <a:solidFill>
                            <a:srgbClr val="000000"/>
                          </a:solidFill>
                          <a:effectLst/>
                          <a:latin typeface="Times New Roman" panose="02020603050405020304" pitchFamily="18" charset="0"/>
                        </a:rPr>
                        <a:t>6</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1" u="none" strike="noStrike">
                          <a:solidFill>
                            <a:srgbClr val="000000"/>
                          </a:solidFill>
                          <a:effectLst/>
                          <a:latin typeface="Times New Roman" panose="02020603050405020304" pitchFamily="18" charset="0"/>
                        </a:rPr>
                        <a:t>7</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1" u="none" strike="noStrike">
                          <a:solidFill>
                            <a:srgbClr val="000000"/>
                          </a:solidFill>
                          <a:effectLst/>
                          <a:latin typeface="Times New Roman" panose="02020603050405020304" pitchFamily="18" charset="0"/>
                        </a:rPr>
                        <a:t>8</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1" u="none" strike="noStrike">
                          <a:solidFill>
                            <a:srgbClr val="000000"/>
                          </a:solidFill>
                          <a:effectLst/>
                          <a:latin typeface="Times New Roman" panose="02020603050405020304" pitchFamily="18" charset="0"/>
                        </a:rPr>
                        <a:t>9</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68952"/>
                  </a:ext>
                </a:extLst>
              </a:tr>
              <a:tr h="168328">
                <a:tc>
                  <a:txBody>
                    <a:bodyPr/>
                    <a:lstStyle/>
                    <a:p>
                      <a:pPr algn="ctr" fontAlgn="ctr"/>
                      <a:r>
                        <a:rPr lang="vi-VN" sz="1050" b="1" i="0" u="none" strike="noStrike">
                          <a:solidFill>
                            <a:srgbClr val="000000"/>
                          </a:solidFill>
                          <a:effectLst/>
                          <a:latin typeface="Times New Roman" panose="02020603050405020304" pitchFamily="18" charset="0"/>
                        </a:rPr>
                        <a:t>1</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050" b="1" i="0" u="none" strike="noStrike">
                          <a:solidFill>
                            <a:srgbClr val="000000"/>
                          </a:solidFill>
                          <a:effectLst/>
                          <a:latin typeface="Times New Roman" panose="02020603050405020304" pitchFamily="18" charset="0"/>
                        </a:rPr>
                        <a:t>Tốc độ tăng giá trị sản phẩm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1" i="0" u="none" strike="noStrike">
                          <a:solidFill>
                            <a:srgbClr val="000000"/>
                          </a:solidFill>
                          <a:effectLst/>
                          <a:latin typeface="Times New Roman" panose="02020603050405020304" pitchFamily="18" charset="0"/>
                        </a:rPr>
                        <a:t>%</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vi-VN" sz="1050" b="1" i="0" u="none" strike="noStrike">
                          <a:solidFill>
                            <a:srgbClr val="000000"/>
                          </a:solidFill>
                          <a:effectLst/>
                          <a:latin typeface="Times New Roman" panose="02020603050405020304" pitchFamily="18" charset="0"/>
                        </a:rPr>
                        <a:t>8,7 - 9,0</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1" i="0"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1" i="0"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vi-VN" sz="1050" b="1" i="0" u="none" strike="noStrike">
                          <a:solidFill>
                            <a:srgbClr val="000000"/>
                          </a:solidFill>
                          <a:effectLst/>
                          <a:latin typeface="Times New Roman" panose="02020603050405020304" pitchFamily="18" charset="0"/>
                        </a:rPr>
                        <a:t>7,94 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1" i="0" u="none" strike="noStrike">
                          <a:solidFill>
                            <a:srgbClr val="000000"/>
                          </a:solidFill>
                          <a:effectLst/>
                          <a:latin typeface="Times New Roman" panose="02020603050405020304" pitchFamily="18" charset="0"/>
                        </a:rPr>
                        <a:t>21,62%</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1" i="0"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4134557"/>
                  </a:ext>
                </a:extLst>
              </a:tr>
              <a:tr h="168328">
                <a:tc>
                  <a:txBody>
                    <a:bodyPr/>
                    <a:lstStyle/>
                    <a:p>
                      <a:pPr algn="ctr" fontAlgn="ctr"/>
                      <a:r>
                        <a:rPr lang="vi-VN" sz="1050" b="0" i="0"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050" b="0" i="0" u="none" strike="noStrike">
                          <a:solidFill>
                            <a:srgbClr val="000000"/>
                          </a:solidFill>
                          <a:effectLst/>
                          <a:latin typeface="Times New Roman" panose="02020603050405020304" pitchFamily="18" charset="0"/>
                        </a:rPr>
                        <a:t>- Nông, lâm, thuỷ sản</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vi-VN" sz="1050" b="0" i="0" u="none" strike="noStrike">
                          <a:solidFill>
                            <a:srgbClr val="000000"/>
                          </a:solidFill>
                          <a:effectLst/>
                          <a:latin typeface="Times New Roman" panose="02020603050405020304" pitchFamily="18" charset="0"/>
                        </a:rPr>
                        <a:t>2,5 - 2,7</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vi-VN" sz="1050" b="0" i="0" u="none" strike="noStrike">
                          <a:solidFill>
                            <a:srgbClr val="000000"/>
                          </a:solidFill>
                          <a:effectLst/>
                          <a:latin typeface="Times New Roman" panose="02020603050405020304" pitchFamily="18" charset="0"/>
                        </a:rPr>
                        <a:t> 2,31</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16,34%</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0966478"/>
                  </a:ext>
                </a:extLst>
              </a:tr>
              <a:tr h="168328">
                <a:tc>
                  <a:txBody>
                    <a:bodyPr/>
                    <a:lstStyle/>
                    <a:p>
                      <a:pPr algn="ctr" fontAlgn="ctr"/>
                      <a:r>
                        <a:rPr lang="vi-VN" sz="1050" b="0" i="0"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050" b="0" i="0" u="none" strike="noStrike">
                          <a:solidFill>
                            <a:srgbClr val="000000"/>
                          </a:solidFill>
                          <a:effectLst/>
                          <a:latin typeface="Times New Roman" panose="02020603050405020304" pitchFamily="18" charset="0"/>
                        </a:rPr>
                        <a:t>- Công nghiệp và xây dựng</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vi-VN" sz="1050" b="0" i="0" u="none" strike="noStrike">
                          <a:solidFill>
                            <a:srgbClr val="000000"/>
                          </a:solidFill>
                          <a:effectLst/>
                          <a:latin typeface="Times New Roman" panose="02020603050405020304" pitchFamily="18" charset="0"/>
                        </a:rPr>
                        <a:t>8,7 - 9,1</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vi-VN" sz="1050" b="0" i="0" u="none" strike="noStrike">
                          <a:solidFill>
                            <a:srgbClr val="000000"/>
                          </a:solidFill>
                          <a:effectLst/>
                          <a:latin typeface="Times New Roman" panose="02020603050405020304" pitchFamily="18" charset="0"/>
                        </a:rPr>
                        <a:t> 9,09</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22,20%</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6404192"/>
                  </a:ext>
                </a:extLst>
              </a:tr>
              <a:tr h="168328">
                <a:tc>
                  <a:txBody>
                    <a:bodyPr/>
                    <a:lstStyle/>
                    <a:p>
                      <a:pPr algn="ctr" fontAlgn="ctr"/>
                      <a:r>
                        <a:rPr lang="vi-VN" sz="1050" b="0" i="1"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050" b="0" i="1" u="none" strike="noStrike">
                          <a:solidFill>
                            <a:srgbClr val="000000"/>
                          </a:solidFill>
                          <a:effectLst/>
                          <a:latin typeface="Times New Roman" panose="02020603050405020304" pitchFamily="18" charset="0"/>
                        </a:rPr>
                        <a:t>     + Công nghiệp</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1" u="none" strike="noStrike">
                          <a:solidFill>
                            <a:srgbClr val="000000"/>
                          </a:solidFill>
                          <a:effectLst/>
                          <a:latin typeface="Times New Roman" panose="02020603050405020304" pitchFamily="18" charset="0"/>
                        </a:rPr>
                        <a:t>%</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vi-VN" sz="1050" b="0" i="1" u="none" strike="noStrike">
                          <a:solidFill>
                            <a:srgbClr val="000000"/>
                          </a:solidFill>
                          <a:effectLst/>
                          <a:latin typeface="Times New Roman" panose="02020603050405020304" pitchFamily="18" charset="0"/>
                        </a:rPr>
                        <a:t>8,6 - 9,0</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1"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1"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vi-VN" sz="1050" b="0" i="1" u="none" strike="noStrike">
                          <a:solidFill>
                            <a:srgbClr val="000000"/>
                          </a:solidFill>
                          <a:effectLst/>
                          <a:latin typeface="Times New Roman" panose="02020603050405020304" pitchFamily="18" charset="0"/>
                        </a:rPr>
                        <a:t> 9,40</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25,24%</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1"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605300"/>
                  </a:ext>
                </a:extLst>
              </a:tr>
              <a:tr h="168328">
                <a:tc>
                  <a:txBody>
                    <a:bodyPr/>
                    <a:lstStyle/>
                    <a:p>
                      <a:pPr algn="ctr" fontAlgn="ctr"/>
                      <a:r>
                        <a:rPr lang="vi-VN" sz="1050" b="0" i="1"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050" b="0" i="1" u="none" strike="noStrike">
                          <a:solidFill>
                            <a:srgbClr val="000000"/>
                          </a:solidFill>
                          <a:effectLst/>
                          <a:latin typeface="Times New Roman" panose="02020603050405020304" pitchFamily="18" charset="0"/>
                        </a:rPr>
                        <a:t>     + Xây dựng</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1" u="none" strike="noStrike">
                          <a:solidFill>
                            <a:srgbClr val="000000"/>
                          </a:solidFill>
                          <a:effectLst/>
                          <a:latin typeface="Times New Roman" panose="02020603050405020304" pitchFamily="18" charset="0"/>
                        </a:rPr>
                        <a:t>%</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vi-VN" sz="1050" b="0" i="1" u="none" strike="noStrike">
                          <a:solidFill>
                            <a:srgbClr val="000000"/>
                          </a:solidFill>
                          <a:effectLst/>
                          <a:latin typeface="Times New Roman" panose="02020603050405020304" pitchFamily="18" charset="0"/>
                        </a:rPr>
                        <a:t>9,1 - 9,5</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1"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1"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vi-VN" sz="1050" b="0" i="1" u="none" strike="noStrike">
                          <a:solidFill>
                            <a:srgbClr val="000000"/>
                          </a:solidFill>
                          <a:effectLst/>
                          <a:latin typeface="Times New Roman" panose="02020603050405020304" pitchFamily="18" charset="0"/>
                        </a:rPr>
                        <a:t> 7,86</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15,00%</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1"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5857424"/>
                  </a:ext>
                </a:extLst>
              </a:tr>
              <a:tr h="168328">
                <a:tc>
                  <a:txBody>
                    <a:bodyPr/>
                    <a:lstStyle/>
                    <a:p>
                      <a:pPr algn="ctr" fontAlgn="ctr"/>
                      <a:r>
                        <a:rPr lang="vi-VN" sz="1050" b="0" i="0"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050" b="0" i="0" u="none" strike="noStrike">
                          <a:solidFill>
                            <a:srgbClr val="000000"/>
                          </a:solidFill>
                          <a:effectLst/>
                          <a:latin typeface="Times New Roman" panose="02020603050405020304" pitchFamily="18" charset="0"/>
                        </a:rPr>
                        <a:t>- Dịch vụ</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vi-VN" sz="1050" b="0" i="0" u="none" strike="noStrike">
                          <a:solidFill>
                            <a:srgbClr val="000000"/>
                          </a:solidFill>
                          <a:effectLst/>
                          <a:latin typeface="Times New Roman" panose="02020603050405020304" pitchFamily="18" charset="0"/>
                        </a:rPr>
                        <a:t>9,2 - 9,4</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vi-VN" sz="1050" b="0" i="0" u="none" strike="noStrike">
                          <a:solidFill>
                            <a:srgbClr val="000000"/>
                          </a:solidFill>
                          <a:effectLst/>
                          <a:latin typeface="Times New Roman" panose="02020603050405020304" pitchFamily="18" charset="0"/>
                        </a:rPr>
                        <a:t> 6,40</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21,14%</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8238052"/>
                  </a:ext>
                </a:extLst>
              </a:tr>
              <a:tr h="168328">
                <a:tc>
                  <a:txBody>
                    <a:bodyPr/>
                    <a:lstStyle/>
                    <a:p>
                      <a:pPr algn="ctr" fontAlgn="ctr"/>
                      <a:r>
                        <a:rPr lang="vi-VN" sz="1050" b="1" i="0" u="none" strike="noStrike">
                          <a:solidFill>
                            <a:srgbClr val="000000"/>
                          </a:solidFill>
                          <a:effectLst/>
                          <a:latin typeface="Times New Roman" panose="02020603050405020304" pitchFamily="18" charset="0"/>
                        </a:rPr>
                        <a:t>2</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050" b="1" i="0" u="none" strike="noStrike">
                          <a:solidFill>
                            <a:srgbClr val="000000"/>
                          </a:solidFill>
                          <a:effectLst/>
                          <a:latin typeface="Times New Roman" panose="02020603050405020304" pitchFamily="18" charset="0"/>
                        </a:rPr>
                        <a:t>Kim ngạch xuất khẩu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Triệu USD</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1.010,5</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232,5</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249</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24,64%</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107,10%</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458254"/>
                  </a:ext>
                </a:extLst>
              </a:tr>
              <a:tr h="303753">
                <a:tc>
                  <a:txBody>
                    <a:bodyPr/>
                    <a:lstStyle/>
                    <a:p>
                      <a:pPr algn="ctr" fontAlgn="ctr"/>
                      <a:r>
                        <a:rPr lang="vi-VN" sz="1050" b="1" i="0" u="none" strike="noStrike">
                          <a:solidFill>
                            <a:srgbClr val="000000"/>
                          </a:solidFill>
                          <a:effectLst/>
                          <a:latin typeface="Times New Roman" panose="02020603050405020304" pitchFamily="18" charset="0"/>
                        </a:rPr>
                        <a:t>3</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050" b="1" i="0" u="none" strike="noStrike">
                          <a:solidFill>
                            <a:srgbClr val="000000"/>
                          </a:solidFill>
                          <a:effectLst/>
                          <a:latin typeface="Times New Roman" panose="02020603050405020304" pitchFamily="18" charset="0"/>
                        </a:rPr>
                        <a:t>Tổng thu ngân sách trên địa bàn</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Tỷ đồng</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             3.969,796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                  651,82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                    160,38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                  809,62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20,39%</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124%</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06972693"/>
                  </a:ext>
                </a:extLst>
              </a:tr>
              <a:tr h="303753">
                <a:tc>
                  <a:txBody>
                    <a:bodyPr/>
                    <a:lstStyle/>
                    <a:p>
                      <a:pPr algn="ctr" fontAlgn="ctr"/>
                      <a:r>
                        <a:rPr lang="vi-VN" sz="1050" b="0" i="1"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050" b="0" i="1" u="none" strike="noStrike">
                          <a:solidFill>
                            <a:srgbClr val="000000"/>
                          </a:solidFill>
                          <a:effectLst/>
                          <a:latin typeface="Times New Roman" panose="02020603050405020304" pitchFamily="18" charset="0"/>
                        </a:rPr>
                        <a:t>- Thu tiền sử dụng đất</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1" u="none" strike="noStrike">
                          <a:solidFill>
                            <a:srgbClr val="000000"/>
                          </a:solidFill>
                          <a:effectLst/>
                          <a:latin typeface="Times New Roman" panose="02020603050405020304" pitchFamily="18" charset="0"/>
                        </a:rPr>
                        <a:t>Tỷ đồng</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500</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1" u="none" strike="noStrike">
                          <a:solidFill>
                            <a:srgbClr val="000000"/>
                          </a:solidFill>
                          <a:effectLst/>
                          <a:latin typeface="Times New Roman" panose="02020603050405020304" pitchFamily="18" charset="0"/>
                        </a:rPr>
                        <a:t>                    79,94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1" u="none" strike="noStrike">
                          <a:solidFill>
                            <a:srgbClr val="000000"/>
                          </a:solidFill>
                          <a:effectLst/>
                          <a:latin typeface="Times New Roman" panose="02020603050405020304" pitchFamily="18" charset="0"/>
                        </a:rPr>
                        <a:t>                      19,03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1" u="none" strike="noStrike">
                          <a:solidFill>
                            <a:srgbClr val="000000"/>
                          </a:solidFill>
                          <a:effectLst/>
                          <a:latin typeface="Times New Roman" panose="02020603050405020304" pitchFamily="18" charset="0"/>
                        </a:rPr>
                        <a:t>                 139,33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27,87%</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174%</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5499815"/>
                  </a:ext>
                </a:extLst>
              </a:tr>
              <a:tr h="168328">
                <a:tc>
                  <a:txBody>
                    <a:bodyPr/>
                    <a:lstStyle/>
                    <a:p>
                      <a:pPr algn="ctr" fontAlgn="ctr"/>
                      <a:r>
                        <a:rPr lang="vi-VN" sz="1050" b="1" i="0" u="none" strike="noStrike">
                          <a:solidFill>
                            <a:srgbClr val="000000"/>
                          </a:solidFill>
                          <a:effectLst/>
                          <a:latin typeface="Times New Roman" panose="02020603050405020304" pitchFamily="18" charset="0"/>
                        </a:rPr>
                        <a:t>4</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050" b="1" i="0" u="none" strike="noStrike">
                          <a:solidFill>
                            <a:srgbClr val="000000"/>
                          </a:solidFill>
                          <a:effectLst/>
                          <a:latin typeface="Times New Roman" panose="02020603050405020304" pitchFamily="18" charset="0"/>
                        </a:rPr>
                        <a:t>Doanh thu bán lẻ hàng hóa và dịch vụ</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Tỷ đồng</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56.057</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11.589</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4.330</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12.904</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23,02%</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111,35%</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64174725"/>
                  </a:ext>
                </a:extLst>
              </a:tr>
              <a:tr h="168328">
                <a:tc>
                  <a:txBody>
                    <a:bodyPr/>
                    <a:lstStyle/>
                    <a:p>
                      <a:pPr algn="ctr" fontAlgn="ctr"/>
                      <a:r>
                        <a:rPr lang="vi-VN" sz="1050" b="1" i="0" u="none" strike="noStrike">
                          <a:solidFill>
                            <a:srgbClr val="000000"/>
                          </a:solidFill>
                          <a:effectLst/>
                          <a:latin typeface="Times New Roman" panose="02020603050405020304" pitchFamily="18" charset="0"/>
                        </a:rPr>
                        <a:t>5</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050" b="1" i="0" u="none" strike="noStrike">
                          <a:solidFill>
                            <a:srgbClr val="000000"/>
                          </a:solidFill>
                          <a:effectLst/>
                          <a:latin typeface="Times New Roman" panose="02020603050405020304" pitchFamily="18" charset="0"/>
                        </a:rPr>
                        <a:t>Tỷ lệ dân số tham gia bảo hiểm y tế</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100</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100</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100</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100</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100</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8939455"/>
                  </a:ext>
                </a:extLst>
              </a:tr>
              <a:tr h="336657">
                <a:tc>
                  <a:txBody>
                    <a:bodyPr/>
                    <a:lstStyle/>
                    <a:p>
                      <a:pPr algn="ctr" fontAlgn="ctr"/>
                      <a:r>
                        <a:rPr lang="vi-VN" sz="1050" b="1" i="0" u="none" strike="noStrike">
                          <a:solidFill>
                            <a:srgbClr val="000000"/>
                          </a:solidFill>
                          <a:effectLst/>
                          <a:latin typeface="Times New Roman" panose="02020603050405020304" pitchFamily="18" charset="0"/>
                        </a:rPr>
                        <a:t>6</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050" b="1" i="0" u="none" strike="noStrike">
                          <a:solidFill>
                            <a:srgbClr val="000000"/>
                          </a:solidFill>
                          <a:effectLst/>
                          <a:latin typeface="Times New Roman" panose="02020603050405020304" pitchFamily="18" charset="0"/>
                        </a:rPr>
                        <a:t>Tỷ lệ trẻ em dưới 5 tuổi suy dinh dưỡng thể nhẹ cân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4,8</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4,84</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050" b="0" i="0" u="none" strike="noStrike">
                        <a:solidFill>
                          <a:srgbClr val="000000"/>
                        </a:solidFill>
                        <a:effectLst/>
                        <a:latin typeface="Times New Roman" panose="02020603050405020304" pitchFamily="18" charset="0"/>
                      </a:endParaRP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050" b="0" i="0" u="none" strike="noStrike">
                        <a:solidFill>
                          <a:srgbClr val="000000"/>
                        </a:solidFill>
                        <a:effectLst/>
                        <a:latin typeface="Times New Roman" panose="02020603050405020304" pitchFamily="18" charset="0"/>
                      </a:endParaRP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9731915"/>
                  </a:ext>
                </a:extLst>
              </a:tr>
              <a:tr h="168328">
                <a:tc>
                  <a:txBody>
                    <a:bodyPr/>
                    <a:lstStyle/>
                    <a:p>
                      <a:pPr algn="ctr" fontAlgn="ctr"/>
                      <a:r>
                        <a:rPr lang="vi-VN" sz="1050" b="1" i="0" u="none" strike="noStrike">
                          <a:solidFill>
                            <a:srgbClr val="000000"/>
                          </a:solidFill>
                          <a:effectLst/>
                          <a:latin typeface="Times New Roman" panose="02020603050405020304" pitchFamily="18" charset="0"/>
                        </a:rPr>
                        <a:t>7</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050" b="1" i="0" u="none" strike="noStrike">
                          <a:solidFill>
                            <a:srgbClr val="000000"/>
                          </a:solidFill>
                          <a:effectLst/>
                          <a:latin typeface="Times New Roman" panose="02020603050405020304" pitchFamily="18" charset="0"/>
                        </a:rPr>
                        <a:t>Giảm tỷ lệ nghèo đa chiều</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0,04</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050" b="0" i="0" u="none" strike="noStrike">
                        <a:solidFill>
                          <a:srgbClr val="000000"/>
                        </a:solidFill>
                        <a:effectLst/>
                        <a:latin typeface="Times New Roman" panose="02020603050405020304" pitchFamily="18" charset="0"/>
                      </a:endParaRP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050" b="0" i="0" u="none" strike="noStrike">
                        <a:solidFill>
                          <a:srgbClr val="000000"/>
                        </a:solidFill>
                        <a:effectLst/>
                        <a:latin typeface="Times New Roman" panose="02020603050405020304" pitchFamily="18" charset="0"/>
                      </a:endParaRP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3379315"/>
                  </a:ext>
                </a:extLst>
              </a:tr>
              <a:tr h="168328">
                <a:tc>
                  <a:txBody>
                    <a:bodyPr/>
                    <a:lstStyle/>
                    <a:p>
                      <a:pPr algn="ctr" fontAlgn="ctr"/>
                      <a:r>
                        <a:rPr lang="vi-VN" sz="1050" b="1" i="0" u="none" strike="noStrike">
                          <a:solidFill>
                            <a:srgbClr val="000000"/>
                          </a:solidFill>
                          <a:effectLst/>
                          <a:latin typeface="Times New Roman" panose="02020603050405020304" pitchFamily="18" charset="0"/>
                        </a:rPr>
                        <a:t>8</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050" b="1" i="0" u="none" strike="noStrike">
                          <a:solidFill>
                            <a:srgbClr val="000000"/>
                          </a:solidFill>
                          <a:effectLst/>
                          <a:latin typeface="Times New Roman" panose="02020603050405020304" pitchFamily="18" charset="0"/>
                        </a:rPr>
                        <a:t>Bảo hiểm xã hội tự nguyện</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Người</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2190</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2060</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2090</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2090</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95,43</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101,46</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2072600"/>
                  </a:ext>
                </a:extLst>
              </a:tr>
              <a:tr h="168328">
                <a:tc>
                  <a:txBody>
                    <a:bodyPr/>
                    <a:lstStyle/>
                    <a:p>
                      <a:pPr algn="ctr" fontAlgn="ctr"/>
                      <a:r>
                        <a:rPr lang="vi-VN" sz="1050" b="1" i="0" u="none" strike="noStrike">
                          <a:solidFill>
                            <a:srgbClr val="000000"/>
                          </a:solidFill>
                          <a:effectLst/>
                          <a:latin typeface="Times New Roman" panose="02020603050405020304" pitchFamily="18" charset="0"/>
                        </a:rPr>
                        <a:t>9</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050" b="1" i="0" u="none" strike="noStrike">
                          <a:solidFill>
                            <a:srgbClr val="000000"/>
                          </a:solidFill>
                          <a:effectLst/>
                          <a:latin typeface="Times New Roman" panose="02020603050405020304" pitchFamily="18" charset="0"/>
                        </a:rPr>
                        <a:t>Tạo việc làm mới</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Người</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7500</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1308</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528</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1575</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21,00</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120,41</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1700944"/>
                  </a:ext>
                </a:extLst>
              </a:tr>
              <a:tr h="168328">
                <a:tc>
                  <a:txBody>
                    <a:bodyPr/>
                    <a:lstStyle/>
                    <a:p>
                      <a:pPr algn="ctr" fontAlgn="ctr"/>
                      <a:r>
                        <a:rPr lang="vi-VN" sz="1050" b="1" i="0" u="none" strike="noStrike">
                          <a:solidFill>
                            <a:srgbClr val="000000"/>
                          </a:solidFill>
                          <a:effectLst/>
                          <a:latin typeface="Times New Roman" panose="02020603050405020304" pitchFamily="18" charset="0"/>
                        </a:rPr>
                        <a:t>10</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050" b="1" i="0" u="none" strike="noStrike">
                          <a:solidFill>
                            <a:srgbClr val="000000"/>
                          </a:solidFill>
                          <a:effectLst/>
                          <a:latin typeface="Times New Roman" panose="02020603050405020304" pitchFamily="18" charset="0"/>
                        </a:rPr>
                        <a:t>Đào tạo nghề lao động nông thôn</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Người</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100</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050" b="0" i="0" u="none" strike="noStrike">
                        <a:solidFill>
                          <a:srgbClr val="000000"/>
                        </a:solidFill>
                        <a:effectLst/>
                        <a:latin typeface="Times New Roman" panose="02020603050405020304" pitchFamily="18" charset="0"/>
                      </a:endParaRP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050" b="0" i="0" u="none" strike="noStrike">
                        <a:solidFill>
                          <a:srgbClr val="000000"/>
                        </a:solidFill>
                        <a:effectLst/>
                        <a:latin typeface="Times New Roman" panose="02020603050405020304" pitchFamily="18" charset="0"/>
                      </a:endParaRP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7938074"/>
                  </a:ext>
                </a:extLst>
              </a:tr>
              <a:tr h="168328">
                <a:tc>
                  <a:txBody>
                    <a:bodyPr/>
                    <a:lstStyle/>
                    <a:p>
                      <a:pPr algn="ctr" fontAlgn="ctr"/>
                      <a:r>
                        <a:rPr lang="vi-VN" sz="1050" b="1" i="0" u="none" strike="noStrike">
                          <a:solidFill>
                            <a:srgbClr val="000000"/>
                          </a:solidFill>
                          <a:effectLst/>
                          <a:latin typeface="Times New Roman" panose="02020603050405020304" pitchFamily="18" charset="0"/>
                        </a:rPr>
                        <a:t>11</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050" b="1" i="0" u="none" strike="noStrike">
                          <a:solidFill>
                            <a:srgbClr val="000000"/>
                          </a:solidFill>
                          <a:effectLst/>
                          <a:latin typeface="Times New Roman" panose="02020603050405020304" pitchFamily="18" charset="0"/>
                        </a:rPr>
                        <a:t>Tỷ lệ che phủ rừng</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32,7</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050" b="0" i="0" u="none" strike="noStrike">
                        <a:solidFill>
                          <a:srgbClr val="000000"/>
                        </a:solidFill>
                        <a:effectLst/>
                        <a:latin typeface="Times New Roman" panose="02020603050405020304" pitchFamily="18" charset="0"/>
                      </a:endParaRP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050" b="0" i="0" u="none" strike="noStrike">
                        <a:solidFill>
                          <a:srgbClr val="000000"/>
                        </a:solidFill>
                        <a:effectLst/>
                        <a:latin typeface="Times New Roman" panose="02020603050405020304" pitchFamily="18" charset="0"/>
                      </a:endParaRP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1149091"/>
                  </a:ext>
                </a:extLst>
              </a:tr>
              <a:tr h="168328">
                <a:tc>
                  <a:txBody>
                    <a:bodyPr/>
                    <a:lstStyle/>
                    <a:p>
                      <a:pPr algn="ctr" fontAlgn="ctr"/>
                      <a:r>
                        <a:rPr lang="vi-VN" sz="1050" b="1" i="0" u="none" strike="noStrike">
                          <a:solidFill>
                            <a:srgbClr val="000000"/>
                          </a:solidFill>
                          <a:effectLst/>
                          <a:latin typeface="Times New Roman" panose="02020603050405020304" pitchFamily="18" charset="0"/>
                        </a:rPr>
                        <a:t>12</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050" b="1" i="0" u="none" strike="noStrike">
                          <a:solidFill>
                            <a:srgbClr val="000000"/>
                          </a:solidFill>
                          <a:effectLst/>
                          <a:latin typeface="Times New Roman" panose="02020603050405020304" pitchFamily="18" charset="0"/>
                        </a:rPr>
                        <a:t>Tỷ lệ dân cư đô thị sử dụng nước sạch</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99,1</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96</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050" b="0" i="0" u="none" strike="noStrike">
                        <a:solidFill>
                          <a:srgbClr val="000000"/>
                        </a:solidFill>
                        <a:effectLst/>
                        <a:latin typeface="Times New Roman" panose="02020603050405020304" pitchFamily="18" charset="0"/>
                      </a:endParaRP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050" b="0" i="0" u="none" strike="noStrike">
                        <a:solidFill>
                          <a:srgbClr val="000000"/>
                        </a:solidFill>
                        <a:effectLst/>
                        <a:latin typeface="Times New Roman" panose="02020603050405020304" pitchFamily="18" charset="0"/>
                      </a:endParaRP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8930586"/>
                  </a:ext>
                </a:extLst>
              </a:tr>
              <a:tr h="168328">
                <a:tc>
                  <a:txBody>
                    <a:bodyPr/>
                    <a:lstStyle/>
                    <a:p>
                      <a:pPr algn="ctr" fontAlgn="ctr"/>
                      <a:r>
                        <a:rPr lang="vi-VN" sz="1050" b="1" i="0" u="none" strike="noStrike">
                          <a:solidFill>
                            <a:srgbClr val="000000"/>
                          </a:solidFill>
                          <a:effectLst/>
                          <a:latin typeface="Times New Roman" panose="02020603050405020304" pitchFamily="18" charset="0"/>
                        </a:rPr>
                        <a:t>13</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050" b="1" i="0" u="none" strike="noStrike">
                          <a:solidFill>
                            <a:srgbClr val="000000"/>
                          </a:solidFill>
                          <a:effectLst/>
                          <a:latin typeface="Times New Roman" panose="02020603050405020304" pitchFamily="18" charset="0"/>
                        </a:rPr>
                        <a:t>Tỷ lệ chất thải rắn ở đô thị được thu gom</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98</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100,64</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99,07</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104,89</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107,03</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104,22</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1118390"/>
                  </a:ext>
                </a:extLst>
              </a:tr>
              <a:tr h="168328">
                <a:tc>
                  <a:txBody>
                    <a:bodyPr/>
                    <a:lstStyle/>
                    <a:p>
                      <a:pPr algn="ctr" fontAlgn="ctr"/>
                      <a:r>
                        <a:rPr lang="vi-VN" sz="1050" b="1" i="0" u="none" strike="noStrike">
                          <a:solidFill>
                            <a:srgbClr val="000000"/>
                          </a:solidFill>
                          <a:effectLst/>
                          <a:latin typeface="Times New Roman" panose="02020603050405020304" pitchFamily="18" charset="0"/>
                        </a:rPr>
                        <a:t>14</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050" b="1" i="0" u="none" strike="noStrike">
                          <a:solidFill>
                            <a:srgbClr val="000000"/>
                          </a:solidFill>
                          <a:effectLst/>
                          <a:latin typeface="Times New Roman" panose="02020603050405020304" pitchFamily="18" charset="0"/>
                        </a:rPr>
                        <a:t>Tỷ lệ chất thải rắn ở nông thôn được thu gom</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98</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96,81</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100,22</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102,59</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104,69</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105,98</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6504457"/>
                  </a:ext>
                </a:extLst>
              </a:tr>
              <a:tr h="168328">
                <a:tc>
                  <a:txBody>
                    <a:bodyPr/>
                    <a:lstStyle/>
                    <a:p>
                      <a:pPr algn="ctr" fontAlgn="ctr"/>
                      <a:r>
                        <a:rPr lang="vi-VN" sz="1050" b="1" i="0" u="none" strike="noStrike">
                          <a:solidFill>
                            <a:srgbClr val="000000"/>
                          </a:solidFill>
                          <a:effectLst/>
                          <a:latin typeface="Times New Roman" panose="02020603050405020304" pitchFamily="18" charset="0"/>
                        </a:rPr>
                        <a:t>15</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050" b="1" i="0" u="none" strike="noStrike">
                          <a:solidFill>
                            <a:srgbClr val="000000"/>
                          </a:solidFill>
                          <a:effectLst/>
                          <a:latin typeface="Times New Roman" panose="02020603050405020304" pitchFamily="18" charset="0"/>
                        </a:rPr>
                        <a:t>Thu hút dự án mới</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Dự án</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7</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050" b="0" i="0" u="none" strike="noStrike">
                        <a:solidFill>
                          <a:srgbClr val="000000"/>
                        </a:solidFill>
                        <a:effectLst/>
                        <a:latin typeface="Times New Roman" panose="02020603050405020304" pitchFamily="18" charset="0"/>
                      </a:endParaRP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vi-VN" sz="1050" b="0" i="0" u="none" strike="noStrike">
                        <a:solidFill>
                          <a:srgbClr val="000000"/>
                        </a:solidFill>
                        <a:effectLst/>
                        <a:latin typeface="Times New Roman" panose="02020603050405020304" pitchFamily="18" charset="0"/>
                      </a:endParaRP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8622176"/>
                  </a:ext>
                </a:extLst>
              </a:tr>
              <a:tr h="168328">
                <a:tc>
                  <a:txBody>
                    <a:bodyPr/>
                    <a:lstStyle/>
                    <a:p>
                      <a:pPr algn="ctr" fontAlgn="ctr"/>
                      <a:r>
                        <a:rPr lang="vi-VN" sz="1050" b="1" i="0" u="none" strike="noStrike">
                          <a:solidFill>
                            <a:srgbClr val="000000"/>
                          </a:solidFill>
                          <a:effectLst/>
                          <a:latin typeface="Times New Roman" panose="02020603050405020304" pitchFamily="18" charset="0"/>
                        </a:rPr>
                        <a:t>16</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050" b="1" i="0" u="none" strike="noStrike">
                          <a:solidFill>
                            <a:srgbClr val="000000"/>
                          </a:solidFill>
                          <a:effectLst/>
                          <a:latin typeface="Times New Roman" panose="02020603050405020304" pitchFamily="18" charset="0"/>
                        </a:rPr>
                        <a:t>Phòng chống lấn chiếm đất đai</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7612460"/>
                  </a:ext>
                </a:extLst>
              </a:tr>
              <a:tr h="168328">
                <a:tc>
                  <a:txBody>
                    <a:bodyPr/>
                    <a:lstStyle/>
                    <a:p>
                      <a:pPr algn="ctr" fontAlgn="ctr"/>
                      <a:r>
                        <a:rPr lang="vi-VN" sz="1050" b="0" i="0" u="none" strike="noStrike">
                          <a:solidFill>
                            <a:srgbClr val="000000"/>
                          </a:solidFill>
                          <a:effectLst/>
                          <a:latin typeface="Times New Roman" panose="02020603050405020304" pitchFamily="18" charset="0"/>
                        </a:rPr>
                        <a:t>-</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050" b="0" i="0" u="none" strike="noStrike">
                          <a:solidFill>
                            <a:srgbClr val="000000"/>
                          </a:solidFill>
                          <a:effectLst/>
                          <a:latin typeface="Times New Roman" panose="02020603050405020304" pitchFamily="18" charset="0"/>
                        </a:rPr>
                        <a:t>Số vụ vi phạm được giải quyết trong năm</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Số vụ</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1715</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333</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479</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27,93</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133768"/>
                  </a:ext>
                </a:extLst>
              </a:tr>
              <a:tr h="336657">
                <a:tc>
                  <a:txBody>
                    <a:bodyPr/>
                    <a:lstStyle/>
                    <a:p>
                      <a:pPr algn="ctr" fontAlgn="ctr"/>
                      <a:r>
                        <a:rPr lang="vi-VN" sz="1050" b="1" i="0" u="none" strike="noStrike">
                          <a:solidFill>
                            <a:srgbClr val="000000"/>
                          </a:solidFill>
                          <a:effectLst/>
                          <a:latin typeface="Times New Roman" panose="02020603050405020304" pitchFamily="18" charset="0"/>
                        </a:rPr>
                        <a:t>17</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050" b="1" i="0" u="none" strike="noStrike">
                          <a:solidFill>
                            <a:srgbClr val="000000"/>
                          </a:solidFill>
                          <a:effectLst/>
                          <a:latin typeface="Times New Roman" panose="02020603050405020304" pitchFamily="18" charset="0"/>
                        </a:rPr>
                        <a:t>Giải phóng mặt bằng</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1125951"/>
                  </a:ext>
                </a:extLst>
              </a:tr>
              <a:tr h="303753">
                <a:tc>
                  <a:txBody>
                    <a:bodyPr/>
                    <a:lstStyle/>
                    <a:p>
                      <a:pPr algn="ctr" fontAlgn="ctr"/>
                      <a:r>
                        <a:rPr lang="vi-VN" sz="1050" b="0" i="0" u="none" strike="noStrike">
                          <a:solidFill>
                            <a:srgbClr val="000000"/>
                          </a:solidFill>
                          <a:effectLst/>
                          <a:latin typeface="Times New Roman" panose="02020603050405020304" pitchFamily="18" charset="0"/>
                        </a:rPr>
                        <a:t>-</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050" b="0" i="0" u="none" strike="noStrike">
                          <a:solidFill>
                            <a:srgbClr val="000000"/>
                          </a:solidFill>
                          <a:effectLst/>
                          <a:latin typeface="Times New Roman" panose="02020603050405020304" pitchFamily="18" charset="0"/>
                        </a:rPr>
                        <a:t>Số lượng công trình, dự án hoàn thành GPMB so với tổng số dự án trên địa bàn</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1" u="none" strike="noStrike">
                          <a:solidFill>
                            <a:srgbClr val="000000"/>
                          </a:solidFill>
                          <a:effectLst/>
                          <a:latin typeface="Times New Roman" panose="02020603050405020304" pitchFamily="18" charset="0"/>
                        </a:rPr>
                        <a:t>≥ 50%</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3,85%</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15,38%</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15,38%</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5528" marR="5528" marT="5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841249"/>
                  </a:ext>
                </a:extLst>
              </a:tr>
            </a:tbl>
          </a:graphicData>
        </a:graphic>
      </p:graphicFrame>
    </p:spTree>
    <p:extLst>
      <p:ext uri="{BB962C8B-B14F-4D97-AF65-F5344CB8AC3E}">
        <p14:creationId xmlns:p14="http://schemas.microsoft.com/office/powerpoint/2010/main" val="11484949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85B0C6AB-4906-5932-12D4-5FAF7DC72C97}"/>
              </a:ext>
            </a:extLst>
          </p:cNvPr>
          <p:cNvSpPr txBox="1"/>
          <p:nvPr/>
        </p:nvSpPr>
        <p:spPr>
          <a:xfrm>
            <a:off x="873004" y="205739"/>
            <a:ext cx="10556995"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3. Thực hiện chỉ tiêu do UBND tỉnh giao: THỊ XÃ AN NHƠN</a:t>
            </a:r>
          </a:p>
        </p:txBody>
      </p:sp>
      <p:graphicFrame>
        <p:nvGraphicFramePr>
          <p:cNvPr id="4" name="Table 3">
            <a:extLst>
              <a:ext uri="{FF2B5EF4-FFF2-40B4-BE49-F238E27FC236}">
                <a16:creationId xmlns:a16="http://schemas.microsoft.com/office/drawing/2014/main" id="{F29C71C5-EB27-45ED-ED8C-32DD69490B75}"/>
              </a:ext>
            </a:extLst>
          </p:cNvPr>
          <p:cNvGraphicFramePr>
            <a:graphicFrameLocks noGrp="1"/>
          </p:cNvGraphicFramePr>
          <p:nvPr>
            <p:extLst>
              <p:ext uri="{D42A27DB-BD31-4B8C-83A1-F6EECF244321}">
                <p14:modId xmlns:p14="http://schemas.microsoft.com/office/powerpoint/2010/main" val="1784025460"/>
              </p:ext>
            </p:extLst>
          </p:nvPr>
        </p:nvGraphicFramePr>
        <p:xfrm>
          <a:off x="690388" y="873142"/>
          <a:ext cx="11138090" cy="5668609"/>
        </p:xfrm>
        <a:graphic>
          <a:graphicData uri="http://schemas.openxmlformats.org/drawingml/2006/table">
            <a:tbl>
              <a:tblPr/>
              <a:tblGrid>
                <a:gridCol w="424627">
                  <a:extLst>
                    <a:ext uri="{9D8B030D-6E8A-4147-A177-3AD203B41FA5}">
                      <a16:colId xmlns:a16="http://schemas.microsoft.com/office/drawing/2014/main" val="324776866"/>
                    </a:ext>
                  </a:extLst>
                </a:gridCol>
                <a:gridCol w="3160253">
                  <a:extLst>
                    <a:ext uri="{9D8B030D-6E8A-4147-A177-3AD203B41FA5}">
                      <a16:colId xmlns:a16="http://schemas.microsoft.com/office/drawing/2014/main" val="2334093827"/>
                    </a:ext>
                  </a:extLst>
                </a:gridCol>
                <a:gridCol w="792637">
                  <a:extLst>
                    <a:ext uri="{9D8B030D-6E8A-4147-A177-3AD203B41FA5}">
                      <a16:colId xmlns:a16="http://schemas.microsoft.com/office/drawing/2014/main" val="190371320"/>
                    </a:ext>
                  </a:extLst>
                </a:gridCol>
                <a:gridCol w="1049987">
                  <a:extLst>
                    <a:ext uri="{9D8B030D-6E8A-4147-A177-3AD203B41FA5}">
                      <a16:colId xmlns:a16="http://schemas.microsoft.com/office/drawing/2014/main" val="841893608"/>
                    </a:ext>
                  </a:extLst>
                </a:gridCol>
                <a:gridCol w="1039693">
                  <a:extLst>
                    <a:ext uri="{9D8B030D-6E8A-4147-A177-3AD203B41FA5}">
                      <a16:colId xmlns:a16="http://schemas.microsoft.com/office/drawing/2014/main" val="2074709595"/>
                    </a:ext>
                  </a:extLst>
                </a:gridCol>
                <a:gridCol w="1104030">
                  <a:extLst>
                    <a:ext uri="{9D8B030D-6E8A-4147-A177-3AD203B41FA5}">
                      <a16:colId xmlns:a16="http://schemas.microsoft.com/office/drawing/2014/main" val="4059514728"/>
                    </a:ext>
                  </a:extLst>
                </a:gridCol>
                <a:gridCol w="1019104">
                  <a:extLst>
                    <a:ext uri="{9D8B030D-6E8A-4147-A177-3AD203B41FA5}">
                      <a16:colId xmlns:a16="http://schemas.microsoft.com/office/drawing/2014/main" val="4273502168"/>
                    </a:ext>
                  </a:extLst>
                </a:gridCol>
                <a:gridCol w="1320203">
                  <a:extLst>
                    <a:ext uri="{9D8B030D-6E8A-4147-A177-3AD203B41FA5}">
                      <a16:colId xmlns:a16="http://schemas.microsoft.com/office/drawing/2014/main" val="2466256081"/>
                    </a:ext>
                  </a:extLst>
                </a:gridCol>
                <a:gridCol w="1227556">
                  <a:extLst>
                    <a:ext uri="{9D8B030D-6E8A-4147-A177-3AD203B41FA5}">
                      <a16:colId xmlns:a16="http://schemas.microsoft.com/office/drawing/2014/main" val="3556440900"/>
                    </a:ext>
                  </a:extLst>
                </a:gridCol>
              </a:tblGrid>
              <a:tr h="506926">
                <a:tc>
                  <a:txBody>
                    <a:bodyPr/>
                    <a:lstStyle/>
                    <a:p>
                      <a:pPr algn="ctr" fontAlgn="ctr"/>
                      <a:r>
                        <a:rPr lang="vi-VN" sz="1100" b="1" i="0" u="none" strike="noStrike">
                          <a:solidFill>
                            <a:srgbClr val="000000"/>
                          </a:solidFill>
                          <a:effectLst/>
                          <a:latin typeface="Times New Roman" panose="02020603050405020304" pitchFamily="18" charset="0"/>
                        </a:rPr>
                        <a:t>STT</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Chỉ tiêu</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Đơn vị tính</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Kế hoạch năm 2024 UBND tỉnh giao</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Thực hiện Quý I năm 2023</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Thực hiện tháng 3 năm 2024</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Thực hiện Quý I năm 2024</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Thực hiện Quý I năm 2024 so với kế hoạch năm 2024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Thực hiện Quý I năm 2024 so với cùng kỳ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8831013"/>
                  </a:ext>
                </a:extLst>
              </a:tr>
              <a:tr h="185823">
                <a:tc>
                  <a:txBody>
                    <a:bodyPr/>
                    <a:lstStyle/>
                    <a:p>
                      <a:pPr algn="ctr" fontAlgn="ctr"/>
                      <a:r>
                        <a:rPr lang="vi-VN" sz="1100" b="0" i="1" u="none" strike="noStrike">
                          <a:solidFill>
                            <a:srgbClr val="000000"/>
                          </a:solidFill>
                          <a:effectLst/>
                          <a:latin typeface="Times New Roman" panose="02020603050405020304" pitchFamily="18" charset="0"/>
                        </a:rPr>
                        <a:t>1</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2</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3</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4</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5</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6</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7</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8</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9</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8211966"/>
                  </a:ext>
                </a:extLst>
              </a:tr>
              <a:tr h="185823">
                <a:tc>
                  <a:txBody>
                    <a:bodyPr/>
                    <a:lstStyle/>
                    <a:p>
                      <a:pPr algn="ctr" fontAlgn="ctr"/>
                      <a:r>
                        <a:rPr lang="vi-VN" sz="1100" b="1" i="0" u="none" strike="noStrike">
                          <a:solidFill>
                            <a:srgbClr val="000000"/>
                          </a:solidFill>
                          <a:effectLst/>
                          <a:latin typeface="Times New Roman" panose="02020603050405020304" pitchFamily="18" charset="0"/>
                        </a:rPr>
                        <a:t>1</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1" i="0" u="none" strike="noStrike">
                          <a:solidFill>
                            <a:srgbClr val="000000"/>
                          </a:solidFill>
                          <a:effectLst/>
                          <a:latin typeface="Times New Roman" panose="02020603050405020304" pitchFamily="18" charset="0"/>
                        </a:rPr>
                        <a:t>Tốc độ tăng giá trị sản phẩm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8,3-8,7</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7,23</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21,43%</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5695619"/>
                  </a:ext>
                </a:extLst>
              </a:tr>
              <a:tr h="185823">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Times New Roman" panose="02020603050405020304" pitchFamily="18" charset="0"/>
                        </a:rPr>
                        <a:t>- Nông, lâm, thuỷ sản</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3,2-3,4</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2,92</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20,22%</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1127345"/>
                  </a:ext>
                </a:extLst>
              </a:tr>
              <a:tr h="185823">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Times New Roman" panose="02020603050405020304" pitchFamily="18" charset="0"/>
                        </a:rPr>
                        <a:t>- Công nghiệp và xây dựng</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9,2-9,6</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7,77</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20,84%</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7962653"/>
                  </a:ext>
                </a:extLst>
              </a:tr>
              <a:tr h="185823">
                <a:tc>
                  <a:txBody>
                    <a:bodyPr/>
                    <a:lstStyle/>
                    <a:p>
                      <a:pPr algn="ctr" fontAlgn="ctr"/>
                      <a:r>
                        <a:rPr lang="vi-VN" sz="1100" b="0" i="1"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1" u="none" strike="noStrike">
                          <a:solidFill>
                            <a:srgbClr val="000000"/>
                          </a:solidFill>
                          <a:effectLst/>
                          <a:latin typeface="Times New Roman" panose="02020603050405020304" pitchFamily="18" charset="0"/>
                        </a:rPr>
                        <a:t>     + Công nghiệp</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8,3-8,6</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7,81</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23,02%</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1001316"/>
                  </a:ext>
                </a:extLst>
              </a:tr>
              <a:tr h="185823">
                <a:tc>
                  <a:txBody>
                    <a:bodyPr/>
                    <a:lstStyle/>
                    <a:p>
                      <a:pPr algn="ctr" fontAlgn="ctr"/>
                      <a:r>
                        <a:rPr lang="vi-VN" sz="1100" b="0" i="1"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1" u="none" strike="noStrike">
                          <a:solidFill>
                            <a:srgbClr val="000000"/>
                          </a:solidFill>
                          <a:effectLst/>
                          <a:latin typeface="Times New Roman" panose="02020603050405020304" pitchFamily="18" charset="0"/>
                        </a:rPr>
                        <a:t>     + Xây dựng</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13,4-14,4</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7,44</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10,49%</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58168370"/>
                  </a:ext>
                </a:extLst>
              </a:tr>
              <a:tr h="185823">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Times New Roman" panose="02020603050405020304" pitchFamily="18" charset="0"/>
                        </a:rPr>
                        <a:t>- Dịch vụ</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7,3-7,7</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7,06</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24,54%</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0566009"/>
                  </a:ext>
                </a:extLst>
              </a:tr>
              <a:tr h="185823">
                <a:tc>
                  <a:txBody>
                    <a:bodyPr/>
                    <a:lstStyle/>
                    <a:p>
                      <a:pPr algn="ctr" fontAlgn="ctr"/>
                      <a:r>
                        <a:rPr lang="vi-VN" sz="1100" b="1" i="0" u="none" strike="noStrike">
                          <a:solidFill>
                            <a:srgbClr val="000000"/>
                          </a:solidFill>
                          <a:effectLst/>
                          <a:latin typeface="Times New Roman" panose="02020603050405020304" pitchFamily="18" charset="0"/>
                        </a:rPr>
                        <a:t>2</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1" i="0" u="none" strike="noStrike">
                          <a:solidFill>
                            <a:srgbClr val="000000"/>
                          </a:solidFill>
                          <a:effectLst/>
                          <a:latin typeface="Times New Roman" panose="02020603050405020304" pitchFamily="18" charset="0"/>
                        </a:rPr>
                        <a:t>Kim ngạch xuất khẩu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Triệu USD</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95</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18,275</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8,7</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19,7</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20,74%</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107,80%</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2274446"/>
                  </a:ext>
                </a:extLst>
              </a:tr>
              <a:tr h="185823">
                <a:tc>
                  <a:txBody>
                    <a:bodyPr/>
                    <a:lstStyle/>
                    <a:p>
                      <a:pPr algn="ctr" fontAlgn="ctr"/>
                      <a:r>
                        <a:rPr lang="vi-VN" sz="1100" b="1" i="0" u="none" strike="noStrike">
                          <a:solidFill>
                            <a:srgbClr val="000000"/>
                          </a:solidFill>
                          <a:effectLst/>
                          <a:latin typeface="Times New Roman" panose="02020603050405020304" pitchFamily="18" charset="0"/>
                        </a:rPr>
                        <a:t>3</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1" i="0" u="none" strike="noStrike">
                          <a:solidFill>
                            <a:srgbClr val="000000"/>
                          </a:solidFill>
                          <a:effectLst/>
                          <a:latin typeface="Times New Roman" panose="02020603050405020304" pitchFamily="18" charset="0"/>
                        </a:rPr>
                        <a:t>Tổng thu ngân sách trên địa bàn</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Triệu đồng</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1.055.770</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278.075</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52.244</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317.494</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30,07%</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114,18%</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7713511"/>
                  </a:ext>
                </a:extLst>
              </a:tr>
              <a:tr h="185823">
                <a:tc>
                  <a:txBody>
                    <a:bodyPr/>
                    <a:lstStyle/>
                    <a:p>
                      <a:pPr algn="ctr" fontAlgn="ctr"/>
                      <a:r>
                        <a:rPr lang="vi-VN" sz="1100" b="0" i="1"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1" u="none" strike="noStrike">
                          <a:solidFill>
                            <a:srgbClr val="000000"/>
                          </a:solidFill>
                          <a:effectLst/>
                          <a:latin typeface="Times New Roman" panose="02020603050405020304" pitchFamily="18" charset="0"/>
                        </a:rPr>
                        <a:t>- Thu tiền sử dụng đất</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Triệu đồng</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1" u="none" strike="noStrike">
                          <a:solidFill>
                            <a:srgbClr val="000000"/>
                          </a:solidFill>
                          <a:effectLst/>
                          <a:latin typeface="Times New Roman" panose="02020603050405020304" pitchFamily="18" charset="0"/>
                        </a:rPr>
                        <a:t>650.000</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1" u="none" strike="noStrike">
                          <a:solidFill>
                            <a:srgbClr val="000000"/>
                          </a:solidFill>
                          <a:effectLst/>
                          <a:latin typeface="Times New Roman" panose="02020603050405020304" pitchFamily="18" charset="0"/>
                        </a:rPr>
                        <a:t>96.000</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56.942</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130.000</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20,00%</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135,42%</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1345587"/>
                  </a:ext>
                </a:extLst>
              </a:tr>
              <a:tr h="185823">
                <a:tc>
                  <a:txBody>
                    <a:bodyPr/>
                    <a:lstStyle/>
                    <a:p>
                      <a:pPr algn="ctr" fontAlgn="ctr"/>
                      <a:r>
                        <a:rPr lang="vi-VN" sz="1100" b="1" i="0" u="none" strike="noStrike">
                          <a:solidFill>
                            <a:srgbClr val="000000"/>
                          </a:solidFill>
                          <a:effectLst/>
                          <a:latin typeface="Times New Roman" panose="02020603050405020304" pitchFamily="18" charset="0"/>
                        </a:rPr>
                        <a:t>4</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1" i="0" u="none" strike="noStrike">
                          <a:solidFill>
                            <a:srgbClr val="000000"/>
                          </a:solidFill>
                          <a:effectLst/>
                          <a:latin typeface="Times New Roman" panose="02020603050405020304" pitchFamily="18" charset="0"/>
                        </a:rPr>
                        <a:t>Doanh thu bán lẻ hàng hóa và dịch vụ</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Tỷ đồng</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12.995</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2.864</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1.040</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3.380</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26,01%</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118,03%</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8015784"/>
                  </a:ext>
                </a:extLst>
              </a:tr>
              <a:tr h="185823">
                <a:tc>
                  <a:txBody>
                    <a:bodyPr/>
                    <a:lstStyle/>
                    <a:p>
                      <a:pPr algn="ctr" fontAlgn="ctr"/>
                      <a:r>
                        <a:rPr lang="vi-VN" sz="1100" b="1" i="0" u="none" strike="noStrike">
                          <a:solidFill>
                            <a:srgbClr val="000000"/>
                          </a:solidFill>
                          <a:effectLst/>
                          <a:latin typeface="Times New Roman" panose="02020603050405020304" pitchFamily="18" charset="0"/>
                        </a:rPr>
                        <a:t>5</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1" i="0" u="none" strike="noStrike">
                          <a:solidFill>
                            <a:srgbClr val="000000"/>
                          </a:solidFill>
                          <a:effectLst/>
                          <a:latin typeface="Times New Roman" panose="02020603050405020304" pitchFamily="18" charset="0"/>
                        </a:rPr>
                        <a:t>Tỷ lệ dân số tham gia bảo hiểm y tế</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95,15</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95,16</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95,16</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99,96</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6422996"/>
                  </a:ext>
                </a:extLst>
              </a:tr>
              <a:tr h="371647">
                <a:tc>
                  <a:txBody>
                    <a:bodyPr/>
                    <a:lstStyle/>
                    <a:p>
                      <a:pPr algn="ctr" fontAlgn="ctr"/>
                      <a:r>
                        <a:rPr lang="vi-VN" sz="1100" b="1" i="0" u="none" strike="noStrike">
                          <a:solidFill>
                            <a:srgbClr val="000000"/>
                          </a:solidFill>
                          <a:effectLst/>
                          <a:latin typeface="Times New Roman" panose="02020603050405020304" pitchFamily="18" charset="0"/>
                        </a:rPr>
                        <a:t>6</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1" i="0" u="none" strike="noStrike">
                          <a:solidFill>
                            <a:srgbClr val="000000"/>
                          </a:solidFill>
                          <a:effectLst/>
                          <a:latin typeface="Times New Roman" panose="02020603050405020304" pitchFamily="18" charset="0"/>
                        </a:rPr>
                        <a:t>Tỷ lệ trẻ em dưới 5 tuổi suy dinh dưỡng thể nhẹ cân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7,3</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6,86</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6,86</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99,4</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3973408"/>
                  </a:ext>
                </a:extLst>
              </a:tr>
              <a:tr h="185823">
                <a:tc>
                  <a:txBody>
                    <a:bodyPr/>
                    <a:lstStyle/>
                    <a:p>
                      <a:pPr algn="ctr" fontAlgn="ctr"/>
                      <a:r>
                        <a:rPr lang="vi-VN" sz="1100" b="1" i="0" u="none" strike="noStrike">
                          <a:solidFill>
                            <a:srgbClr val="000000"/>
                          </a:solidFill>
                          <a:effectLst/>
                          <a:latin typeface="Times New Roman" panose="02020603050405020304" pitchFamily="18" charset="0"/>
                        </a:rPr>
                        <a:t>7</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1" i="0" u="none" strike="noStrike">
                          <a:solidFill>
                            <a:srgbClr val="000000"/>
                          </a:solidFill>
                          <a:effectLst/>
                          <a:latin typeface="Times New Roman" panose="02020603050405020304" pitchFamily="18" charset="0"/>
                        </a:rPr>
                        <a:t>Giảm tỷ lệ nghèo đa chiều</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1,65</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78442172"/>
                  </a:ext>
                </a:extLst>
              </a:tr>
              <a:tr h="185823">
                <a:tc>
                  <a:txBody>
                    <a:bodyPr/>
                    <a:lstStyle/>
                    <a:p>
                      <a:pPr algn="ctr" fontAlgn="ctr"/>
                      <a:r>
                        <a:rPr lang="vi-VN" sz="1100" b="1" i="0" u="none" strike="noStrike">
                          <a:solidFill>
                            <a:srgbClr val="000000"/>
                          </a:solidFill>
                          <a:effectLst/>
                          <a:latin typeface="Times New Roman" panose="02020603050405020304" pitchFamily="18" charset="0"/>
                        </a:rPr>
                        <a:t>8</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1" i="0" u="none" strike="noStrike">
                          <a:solidFill>
                            <a:srgbClr val="000000"/>
                          </a:solidFill>
                          <a:effectLst/>
                          <a:latin typeface="Times New Roman" panose="02020603050405020304" pitchFamily="18" charset="0"/>
                        </a:rPr>
                        <a:t>Bảo hiểm xã hội tự nguyện</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Người</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Times New Roman" panose="02020603050405020304" pitchFamily="18" charset="0"/>
                        </a:rPr>
                        <a:t>                   1.320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Times New Roman" panose="02020603050405020304" pitchFamily="18" charset="0"/>
                        </a:rPr>
                        <a:t>                  1.163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Times New Roman" panose="02020603050405020304" pitchFamily="18" charset="0"/>
                        </a:rPr>
                        <a:t>                     1.161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Times New Roman" panose="02020603050405020304" pitchFamily="18" charset="0"/>
                        </a:rPr>
                        <a:t>                  1.161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Times New Roman" panose="02020603050405020304" pitchFamily="18" charset="0"/>
                        </a:rPr>
                        <a:t>                                 88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Times New Roman" panose="02020603050405020304" pitchFamily="18" charset="0"/>
                        </a:rPr>
                        <a:t>                            100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2242577"/>
                  </a:ext>
                </a:extLst>
              </a:tr>
              <a:tr h="185823">
                <a:tc>
                  <a:txBody>
                    <a:bodyPr/>
                    <a:lstStyle/>
                    <a:p>
                      <a:pPr algn="ctr" fontAlgn="ctr"/>
                      <a:r>
                        <a:rPr lang="vi-VN" sz="1100" b="1" i="0" u="none" strike="noStrike">
                          <a:solidFill>
                            <a:srgbClr val="000000"/>
                          </a:solidFill>
                          <a:effectLst/>
                          <a:latin typeface="Times New Roman" panose="02020603050405020304" pitchFamily="18" charset="0"/>
                        </a:rPr>
                        <a:t>9</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1" i="0" u="none" strike="noStrike">
                          <a:solidFill>
                            <a:srgbClr val="000000"/>
                          </a:solidFill>
                          <a:effectLst/>
                          <a:latin typeface="Times New Roman" panose="02020603050405020304" pitchFamily="18" charset="0"/>
                        </a:rPr>
                        <a:t>Tạo việc làm mới</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Người</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Times New Roman" panose="02020603050405020304" pitchFamily="18" charset="0"/>
                        </a:rPr>
                        <a:t>                   2.500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Times New Roman" panose="02020603050405020304" pitchFamily="18" charset="0"/>
                        </a:rPr>
                        <a:t>                      405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Times New Roman" panose="02020603050405020304" pitchFamily="18" charset="0"/>
                        </a:rPr>
                        <a:t> -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Times New Roman" panose="02020603050405020304" pitchFamily="18" charset="0"/>
                        </a:rPr>
                        <a:t>                  1.329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Times New Roman" panose="02020603050405020304" pitchFamily="18" charset="0"/>
                        </a:rPr>
                        <a:t>                                 53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Times New Roman" panose="02020603050405020304" pitchFamily="18" charset="0"/>
                        </a:rPr>
                        <a:t>                            328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9358196"/>
                  </a:ext>
                </a:extLst>
              </a:tr>
              <a:tr h="185823">
                <a:tc>
                  <a:txBody>
                    <a:bodyPr/>
                    <a:lstStyle/>
                    <a:p>
                      <a:pPr algn="ctr" fontAlgn="ctr"/>
                      <a:r>
                        <a:rPr lang="vi-VN" sz="1100" b="1" i="0" u="none" strike="noStrike">
                          <a:solidFill>
                            <a:srgbClr val="000000"/>
                          </a:solidFill>
                          <a:effectLst/>
                          <a:latin typeface="Times New Roman" panose="02020603050405020304" pitchFamily="18" charset="0"/>
                        </a:rPr>
                        <a:t>10</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1" i="0" u="none" strike="noStrike">
                          <a:solidFill>
                            <a:srgbClr val="000000"/>
                          </a:solidFill>
                          <a:effectLst/>
                          <a:latin typeface="Times New Roman" panose="02020603050405020304" pitchFamily="18" charset="0"/>
                        </a:rPr>
                        <a:t>Đào tạo nghề lao động nông thôn</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Người</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Times New Roman" panose="02020603050405020304" pitchFamily="18" charset="0"/>
                        </a:rPr>
                        <a:t>                      610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Times New Roman" panose="02020603050405020304" pitchFamily="18" charset="0"/>
                        </a:rPr>
                        <a:t> -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Times New Roman" panose="02020603050405020304" pitchFamily="18" charset="0"/>
                        </a:rPr>
                        <a:t> -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Times New Roman" panose="02020603050405020304" pitchFamily="18" charset="0"/>
                        </a:rPr>
                        <a:t> -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Times New Roman" panose="02020603050405020304" pitchFamily="18" charset="0"/>
                        </a:rPr>
                        <a:t> -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Times New Roman" panose="02020603050405020304" pitchFamily="18" charset="0"/>
                        </a:rPr>
                        <a:t> -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4526712"/>
                  </a:ext>
                </a:extLst>
              </a:tr>
              <a:tr h="185823">
                <a:tc>
                  <a:txBody>
                    <a:bodyPr/>
                    <a:lstStyle/>
                    <a:p>
                      <a:pPr algn="ctr" fontAlgn="ctr"/>
                      <a:r>
                        <a:rPr lang="vi-VN" sz="1100" b="1" i="0" u="none" strike="noStrike">
                          <a:solidFill>
                            <a:srgbClr val="000000"/>
                          </a:solidFill>
                          <a:effectLst/>
                          <a:latin typeface="Times New Roman" panose="02020603050405020304" pitchFamily="18" charset="0"/>
                        </a:rPr>
                        <a:t>11</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1" i="0" u="none" strike="noStrike">
                          <a:solidFill>
                            <a:srgbClr val="000000"/>
                          </a:solidFill>
                          <a:effectLst/>
                          <a:latin typeface="Times New Roman" panose="02020603050405020304" pitchFamily="18" charset="0"/>
                        </a:rPr>
                        <a:t>Tỷ lệ che phủ rừng</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26,05</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25,87</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25,95</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99,62</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0,3</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32060414"/>
                  </a:ext>
                </a:extLst>
              </a:tr>
              <a:tr h="185823">
                <a:tc>
                  <a:txBody>
                    <a:bodyPr/>
                    <a:lstStyle/>
                    <a:p>
                      <a:pPr algn="ctr" fontAlgn="ctr"/>
                      <a:r>
                        <a:rPr lang="vi-VN" sz="1100" b="1" i="0" u="none" strike="noStrike">
                          <a:solidFill>
                            <a:srgbClr val="000000"/>
                          </a:solidFill>
                          <a:effectLst/>
                          <a:latin typeface="Times New Roman" panose="02020603050405020304" pitchFamily="18" charset="0"/>
                        </a:rPr>
                        <a:t>12</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1" i="0" u="none" strike="noStrike">
                          <a:solidFill>
                            <a:srgbClr val="000000"/>
                          </a:solidFill>
                          <a:effectLst/>
                          <a:latin typeface="Times New Roman" panose="02020603050405020304" pitchFamily="18" charset="0"/>
                        </a:rPr>
                        <a:t>Tỷ lệ dân cư đô thị sử dụng nước sạch</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93.1-95.6</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77,48</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91,23</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91,23</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98,0</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17,75</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1824798"/>
                  </a:ext>
                </a:extLst>
              </a:tr>
              <a:tr h="185823">
                <a:tc>
                  <a:txBody>
                    <a:bodyPr/>
                    <a:lstStyle/>
                    <a:p>
                      <a:pPr algn="ctr" fontAlgn="ctr"/>
                      <a:r>
                        <a:rPr lang="vi-VN" sz="1100" b="1" i="0" u="none" strike="noStrike">
                          <a:solidFill>
                            <a:srgbClr val="000000"/>
                          </a:solidFill>
                          <a:effectLst/>
                          <a:latin typeface="Times New Roman" panose="02020603050405020304" pitchFamily="18" charset="0"/>
                        </a:rPr>
                        <a:t>13</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1" i="0" u="none" strike="noStrike">
                          <a:solidFill>
                            <a:srgbClr val="000000"/>
                          </a:solidFill>
                          <a:effectLst/>
                          <a:latin typeface="Times New Roman" panose="02020603050405020304" pitchFamily="18" charset="0"/>
                        </a:rPr>
                        <a:t>Tỷ lệ chất thải rắn ở đô thị được thu gom</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90 - 95</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88,052</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96,47</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96,47</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107,2</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9,56</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91801835"/>
                  </a:ext>
                </a:extLst>
              </a:tr>
              <a:tr h="185823">
                <a:tc>
                  <a:txBody>
                    <a:bodyPr/>
                    <a:lstStyle/>
                    <a:p>
                      <a:pPr algn="ctr" fontAlgn="ctr"/>
                      <a:r>
                        <a:rPr lang="vi-VN" sz="1100" b="1" i="0" u="none" strike="noStrike">
                          <a:solidFill>
                            <a:srgbClr val="000000"/>
                          </a:solidFill>
                          <a:effectLst/>
                          <a:latin typeface="Times New Roman" panose="02020603050405020304" pitchFamily="18" charset="0"/>
                        </a:rPr>
                        <a:t>14</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1" i="0" u="none" strike="noStrike">
                          <a:solidFill>
                            <a:srgbClr val="000000"/>
                          </a:solidFill>
                          <a:effectLst/>
                          <a:latin typeface="Times New Roman" panose="02020603050405020304" pitchFamily="18" charset="0"/>
                        </a:rPr>
                        <a:t>Tỷ lệ chất thải rắn ở nông thôn được thu gom</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85</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88,74</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94</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92,9</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109</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4,7</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3889413"/>
                  </a:ext>
                </a:extLst>
              </a:tr>
              <a:tr h="185823">
                <a:tc>
                  <a:txBody>
                    <a:bodyPr/>
                    <a:lstStyle/>
                    <a:p>
                      <a:pPr algn="ctr" fontAlgn="ctr"/>
                      <a:r>
                        <a:rPr lang="vi-VN" sz="1100" b="1" i="0" u="none" strike="noStrike">
                          <a:solidFill>
                            <a:srgbClr val="000000"/>
                          </a:solidFill>
                          <a:effectLst/>
                          <a:latin typeface="Times New Roman" panose="02020603050405020304" pitchFamily="18" charset="0"/>
                        </a:rPr>
                        <a:t>15</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1" i="0" u="none" strike="noStrike">
                          <a:solidFill>
                            <a:srgbClr val="000000"/>
                          </a:solidFill>
                          <a:effectLst/>
                          <a:latin typeface="Times New Roman" panose="02020603050405020304" pitchFamily="18" charset="0"/>
                        </a:rPr>
                        <a:t>Thu hút dự án mới</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Dự án</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7</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2</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3</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42,9</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50</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6404184"/>
                  </a:ext>
                </a:extLst>
              </a:tr>
              <a:tr h="185823">
                <a:tc>
                  <a:txBody>
                    <a:bodyPr/>
                    <a:lstStyle/>
                    <a:p>
                      <a:pPr algn="ctr" fontAlgn="ctr"/>
                      <a:r>
                        <a:rPr lang="vi-VN" sz="1100" b="1" i="0" u="none" strike="noStrike">
                          <a:solidFill>
                            <a:srgbClr val="000000"/>
                          </a:solidFill>
                          <a:effectLst/>
                          <a:latin typeface="Times New Roman" panose="02020603050405020304" pitchFamily="18" charset="0"/>
                        </a:rPr>
                        <a:t>16</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1" i="0" u="none" strike="noStrike">
                          <a:solidFill>
                            <a:srgbClr val="000000"/>
                          </a:solidFill>
                          <a:effectLst/>
                          <a:latin typeface="Times New Roman" panose="02020603050405020304" pitchFamily="18" charset="0"/>
                        </a:rPr>
                        <a:t>Phòng chống lấn chiếm đất đai</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05024167"/>
                  </a:ext>
                </a:extLst>
              </a:tr>
              <a:tr h="165546">
                <a:tc>
                  <a:txBody>
                    <a:bodyPr/>
                    <a:lstStyle/>
                    <a:p>
                      <a:pPr algn="ctr" fontAlgn="ctr"/>
                      <a:r>
                        <a:rPr lang="vi-VN" sz="1100" b="0" i="0" u="none" strike="noStrike">
                          <a:solidFill>
                            <a:srgbClr val="000000"/>
                          </a:solidFill>
                          <a:effectLst/>
                          <a:latin typeface="Times New Roman" panose="02020603050405020304" pitchFamily="18" charset="0"/>
                        </a:rPr>
                        <a:t>-</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Times New Roman" panose="02020603050405020304" pitchFamily="18" charset="0"/>
                        </a:rPr>
                        <a:t>Số vụ vi phạm được giải quyết trong năm</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Số vụ</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1050</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0</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289</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496</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47,2</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7968825"/>
                  </a:ext>
                </a:extLst>
              </a:tr>
              <a:tr h="185823">
                <a:tc>
                  <a:txBody>
                    <a:bodyPr/>
                    <a:lstStyle/>
                    <a:p>
                      <a:pPr algn="ctr" fontAlgn="ctr"/>
                      <a:r>
                        <a:rPr lang="vi-VN" sz="1100" b="1" i="0" u="none" strike="noStrike">
                          <a:solidFill>
                            <a:srgbClr val="000000"/>
                          </a:solidFill>
                          <a:effectLst/>
                          <a:latin typeface="Times New Roman" panose="02020603050405020304" pitchFamily="18" charset="0"/>
                        </a:rPr>
                        <a:t>17</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1" i="0" u="none" strike="noStrike">
                          <a:solidFill>
                            <a:srgbClr val="000000"/>
                          </a:solidFill>
                          <a:effectLst/>
                          <a:latin typeface="Times New Roman" panose="02020603050405020304" pitchFamily="18" charset="0"/>
                        </a:rPr>
                        <a:t>Giải phóng mặt bằng</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42613696"/>
                  </a:ext>
                </a:extLst>
              </a:tr>
              <a:tr h="327049">
                <a:tc>
                  <a:txBody>
                    <a:bodyPr/>
                    <a:lstStyle/>
                    <a:p>
                      <a:pPr algn="ctr" fontAlgn="ctr"/>
                      <a:r>
                        <a:rPr lang="vi-VN" sz="1100" b="0" i="0" u="none" strike="noStrike">
                          <a:solidFill>
                            <a:srgbClr val="000000"/>
                          </a:solidFill>
                          <a:effectLst/>
                          <a:latin typeface="Times New Roman" panose="02020603050405020304" pitchFamily="18" charset="0"/>
                        </a:rPr>
                        <a:t>-</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0" i="0" u="none" strike="noStrike">
                          <a:solidFill>
                            <a:srgbClr val="000000"/>
                          </a:solidFill>
                          <a:effectLst/>
                          <a:latin typeface="Times New Roman" panose="02020603050405020304" pitchFamily="18" charset="0"/>
                        </a:rPr>
                        <a:t>Số lượng công trình, dự án hoàn thành GPMB so với tổng số dự án trên địa bàn</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50</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50</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225</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27</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17,4</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22,7</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87449324"/>
                  </a:ext>
                </a:extLst>
              </a:tr>
            </a:tbl>
          </a:graphicData>
        </a:graphic>
      </p:graphicFrame>
    </p:spTree>
    <p:extLst>
      <p:ext uri="{BB962C8B-B14F-4D97-AF65-F5344CB8AC3E}">
        <p14:creationId xmlns:p14="http://schemas.microsoft.com/office/powerpoint/2010/main" val="28781784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85B0C6AB-4906-5932-12D4-5FAF7DC72C97}"/>
              </a:ext>
            </a:extLst>
          </p:cNvPr>
          <p:cNvSpPr txBox="1"/>
          <p:nvPr/>
        </p:nvSpPr>
        <p:spPr>
          <a:xfrm>
            <a:off x="873004" y="205739"/>
            <a:ext cx="10556995"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3. Thực hiện chỉ tiêu do UBND tỉnh giao: THỊ XÃ HOÀI NHƠN</a:t>
            </a:r>
          </a:p>
        </p:txBody>
      </p:sp>
      <p:graphicFrame>
        <p:nvGraphicFramePr>
          <p:cNvPr id="3" name="Table 2">
            <a:extLst>
              <a:ext uri="{FF2B5EF4-FFF2-40B4-BE49-F238E27FC236}">
                <a16:creationId xmlns:a16="http://schemas.microsoft.com/office/drawing/2014/main" id="{46012D10-E0AB-6CFB-5133-01CEEB25A586}"/>
              </a:ext>
            </a:extLst>
          </p:cNvPr>
          <p:cNvGraphicFramePr>
            <a:graphicFrameLocks noGrp="1"/>
          </p:cNvGraphicFramePr>
          <p:nvPr>
            <p:extLst>
              <p:ext uri="{D42A27DB-BD31-4B8C-83A1-F6EECF244321}">
                <p14:modId xmlns:p14="http://schemas.microsoft.com/office/powerpoint/2010/main" val="3669959059"/>
              </p:ext>
            </p:extLst>
          </p:nvPr>
        </p:nvGraphicFramePr>
        <p:xfrm>
          <a:off x="648747" y="764086"/>
          <a:ext cx="10928061" cy="5970196"/>
        </p:xfrm>
        <a:graphic>
          <a:graphicData uri="http://schemas.openxmlformats.org/drawingml/2006/table">
            <a:tbl>
              <a:tblPr/>
              <a:tblGrid>
                <a:gridCol w="416621">
                  <a:extLst>
                    <a:ext uri="{9D8B030D-6E8A-4147-A177-3AD203B41FA5}">
                      <a16:colId xmlns:a16="http://schemas.microsoft.com/office/drawing/2014/main" val="3813108000"/>
                    </a:ext>
                  </a:extLst>
                </a:gridCol>
                <a:gridCol w="3100659">
                  <a:extLst>
                    <a:ext uri="{9D8B030D-6E8A-4147-A177-3AD203B41FA5}">
                      <a16:colId xmlns:a16="http://schemas.microsoft.com/office/drawing/2014/main" val="2693353431"/>
                    </a:ext>
                  </a:extLst>
                </a:gridCol>
                <a:gridCol w="777690">
                  <a:extLst>
                    <a:ext uri="{9D8B030D-6E8A-4147-A177-3AD203B41FA5}">
                      <a16:colId xmlns:a16="http://schemas.microsoft.com/office/drawing/2014/main" val="1528054458"/>
                    </a:ext>
                  </a:extLst>
                </a:gridCol>
                <a:gridCol w="1030188">
                  <a:extLst>
                    <a:ext uri="{9D8B030D-6E8A-4147-A177-3AD203B41FA5}">
                      <a16:colId xmlns:a16="http://schemas.microsoft.com/office/drawing/2014/main" val="2101861486"/>
                    </a:ext>
                  </a:extLst>
                </a:gridCol>
                <a:gridCol w="1020087">
                  <a:extLst>
                    <a:ext uri="{9D8B030D-6E8A-4147-A177-3AD203B41FA5}">
                      <a16:colId xmlns:a16="http://schemas.microsoft.com/office/drawing/2014/main" val="1369474883"/>
                    </a:ext>
                  </a:extLst>
                </a:gridCol>
                <a:gridCol w="1083211">
                  <a:extLst>
                    <a:ext uri="{9D8B030D-6E8A-4147-A177-3AD203B41FA5}">
                      <a16:colId xmlns:a16="http://schemas.microsoft.com/office/drawing/2014/main" val="362860466"/>
                    </a:ext>
                  </a:extLst>
                </a:gridCol>
                <a:gridCol w="999887">
                  <a:extLst>
                    <a:ext uri="{9D8B030D-6E8A-4147-A177-3AD203B41FA5}">
                      <a16:colId xmlns:a16="http://schemas.microsoft.com/office/drawing/2014/main" val="3376817560"/>
                    </a:ext>
                  </a:extLst>
                </a:gridCol>
                <a:gridCol w="1295309">
                  <a:extLst>
                    <a:ext uri="{9D8B030D-6E8A-4147-A177-3AD203B41FA5}">
                      <a16:colId xmlns:a16="http://schemas.microsoft.com/office/drawing/2014/main" val="3829810494"/>
                    </a:ext>
                  </a:extLst>
                </a:gridCol>
                <a:gridCol w="1204409">
                  <a:extLst>
                    <a:ext uri="{9D8B030D-6E8A-4147-A177-3AD203B41FA5}">
                      <a16:colId xmlns:a16="http://schemas.microsoft.com/office/drawing/2014/main" val="2557582391"/>
                    </a:ext>
                  </a:extLst>
                </a:gridCol>
              </a:tblGrid>
              <a:tr h="475636">
                <a:tc>
                  <a:txBody>
                    <a:bodyPr/>
                    <a:lstStyle/>
                    <a:p>
                      <a:pPr algn="ctr" fontAlgn="ctr"/>
                      <a:r>
                        <a:rPr lang="vi-VN" sz="1050" b="1" i="0" u="none" strike="noStrike">
                          <a:solidFill>
                            <a:srgbClr val="000000"/>
                          </a:solidFill>
                          <a:effectLst/>
                          <a:latin typeface="Times New Roman" panose="02020603050405020304" pitchFamily="18" charset="0"/>
                        </a:rPr>
                        <a:t>STT</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1" i="0" u="none" strike="noStrike">
                          <a:solidFill>
                            <a:srgbClr val="000000"/>
                          </a:solidFill>
                          <a:effectLst/>
                          <a:latin typeface="Times New Roman" panose="02020603050405020304" pitchFamily="18" charset="0"/>
                        </a:rPr>
                        <a:t>Chỉ tiêu</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1" i="0" u="none" strike="noStrike">
                          <a:solidFill>
                            <a:srgbClr val="000000"/>
                          </a:solidFill>
                          <a:effectLst/>
                          <a:latin typeface="Times New Roman" panose="02020603050405020304" pitchFamily="18" charset="0"/>
                        </a:rPr>
                        <a:t>Đơn vị tính</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1" i="0" u="none" strike="noStrike">
                          <a:solidFill>
                            <a:srgbClr val="000000"/>
                          </a:solidFill>
                          <a:effectLst/>
                          <a:latin typeface="Times New Roman" panose="02020603050405020304" pitchFamily="18" charset="0"/>
                        </a:rPr>
                        <a:t>Kế hoạch năm 2024 UBND tỉnh giao</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1" i="0" u="none" strike="noStrike">
                          <a:solidFill>
                            <a:srgbClr val="000000"/>
                          </a:solidFill>
                          <a:effectLst/>
                          <a:latin typeface="Times New Roman" panose="02020603050405020304" pitchFamily="18" charset="0"/>
                        </a:rPr>
                        <a:t>Thực hiện Quý I năm 2023</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1" i="0" u="none" strike="noStrike">
                          <a:solidFill>
                            <a:srgbClr val="000000"/>
                          </a:solidFill>
                          <a:effectLst/>
                          <a:latin typeface="Times New Roman" panose="02020603050405020304" pitchFamily="18" charset="0"/>
                        </a:rPr>
                        <a:t>Thực hiện tháng 3 năm 2024</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1" i="0" u="none" strike="noStrike">
                          <a:solidFill>
                            <a:srgbClr val="000000"/>
                          </a:solidFill>
                          <a:effectLst/>
                          <a:latin typeface="Times New Roman" panose="02020603050405020304" pitchFamily="18" charset="0"/>
                        </a:rPr>
                        <a:t>Thực hiện Quý I năm 2024</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1" i="0" u="none" strike="noStrike">
                          <a:solidFill>
                            <a:srgbClr val="000000"/>
                          </a:solidFill>
                          <a:effectLst/>
                          <a:latin typeface="Times New Roman" panose="02020603050405020304" pitchFamily="18" charset="0"/>
                        </a:rPr>
                        <a:t>Thực hiện Quý I năm 2024 so với kế hoạch năm 2024</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1" i="0" u="none" strike="noStrike">
                          <a:solidFill>
                            <a:srgbClr val="000000"/>
                          </a:solidFill>
                          <a:effectLst/>
                          <a:latin typeface="Times New Roman" panose="02020603050405020304" pitchFamily="18" charset="0"/>
                        </a:rPr>
                        <a:t>Thực hiện Quý I năm 2024 so với cùng kỳ</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529300"/>
                  </a:ext>
                </a:extLst>
              </a:tr>
              <a:tr h="161592">
                <a:tc>
                  <a:txBody>
                    <a:bodyPr/>
                    <a:lstStyle/>
                    <a:p>
                      <a:pPr algn="ctr" fontAlgn="ctr"/>
                      <a:r>
                        <a:rPr lang="vi-VN" sz="1050" b="0" i="1" u="none" strike="noStrike">
                          <a:solidFill>
                            <a:srgbClr val="000000"/>
                          </a:solidFill>
                          <a:effectLst/>
                          <a:latin typeface="Times New Roman" panose="02020603050405020304" pitchFamily="18" charset="0"/>
                        </a:rPr>
                        <a:t>1</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1" u="none" strike="noStrike">
                          <a:solidFill>
                            <a:srgbClr val="000000"/>
                          </a:solidFill>
                          <a:effectLst/>
                          <a:latin typeface="Times New Roman" panose="02020603050405020304" pitchFamily="18" charset="0"/>
                        </a:rPr>
                        <a:t>2</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1" u="none" strike="noStrike">
                          <a:solidFill>
                            <a:srgbClr val="000000"/>
                          </a:solidFill>
                          <a:effectLst/>
                          <a:latin typeface="Times New Roman" panose="02020603050405020304" pitchFamily="18" charset="0"/>
                        </a:rPr>
                        <a:t>3</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1" u="none" strike="noStrike">
                          <a:solidFill>
                            <a:srgbClr val="000000"/>
                          </a:solidFill>
                          <a:effectLst/>
                          <a:latin typeface="Times New Roman" panose="02020603050405020304" pitchFamily="18" charset="0"/>
                        </a:rPr>
                        <a:t>4</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1" u="none" strike="noStrike">
                          <a:solidFill>
                            <a:srgbClr val="000000"/>
                          </a:solidFill>
                          <a:effectLst/>
                          <a:latin typeface="Times New Roman" panose="02020603050405020304" pitchFamily="18" charset="0"/>
                        </a:rPr>
                        <a:t>5</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1" u="none" strike="noStrike">
                          <a:solidFill>
                            <a:srgbClr val="000000"/>
                          </a:solidFill>
                          <a:effectLst/>
                          <a:latin typeface="Times New Roman" panose="02020603050405020304" pitchFamily="18" charset="0"/>
                        </a:rPr>
                        <a:t>6</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1" u="none" strike="noStrike">
                          <a:solidFill>
                            <a:srgbClr val="000000"/>
                          </a:solidFill>
                          <a:effectLst/>
                          <a:latin typeface="Times New Roman" panose="02020603050405020304" pitchFamily="18" charset="0"/>
                        </a:rPr>
                        <a:t>7</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1" u="none" strike="noStrike">
                          <a:solidFill>
                            <a:srgbClr val="000000"/>
                          </a:solidFill>
                          <a:effectLst/>
                          <a:latin typeface="Times New Roman" panose="02020603050405020304" pitchFamily="18" charset="0"/>
                        </a:rPr>
                        <a:t>8</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1" u="none" strike="noStrike">
                          <a:solidFill>
                            <a:srgbClr val="000000"/>
                          </a:solidFill>
                          <a:effectLst/>
                          <a:latin typeface="Times New Roman" panose="02020603050405020304" pitchFamily="18" charset="0"/>
                        </a:rPr>
                        <a:t>9</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1940741"/>
                  </a:ext>
                </a:extLst>
              </a:tr>
              <a:tr h="161592">
                <a:tc>
                  <a:txBody>
                    <a:bodyPr/>
                    <a:lstStyle/>
                    <a:p>
                      <a:pPr algn="ctr" fontAlgn="ctr"/>
                      <a:r>
                        <a:rPr lang="vi-VN" sz="1050" b="1" i="0" u="none" strike="noStrike">
                          <a:solidFill>
                            <a:srgbClr val="000000"/>
                          </a:solidFill>
                          <a:effectLst/>
                          <a:latin typeface="Times New Roman" panose="02020603050405020304" pitchFamily="18" charset="0"/>
                        </a:rPr>
                        <a:t>1</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050" b="1" i="0" u="none" strike="noStrike">
                          <a:solidFill>
                            <a:srgbClr val="000000"/>
                          </a:solidFill>
                          <a:effectLst/>
                          <a:latin typeface="Times New Roman" panose="02020603050405020304" pitchFamily="18" charset="0"/>
                        </a:rPr>
                        <a:t>Tốc độ tăng giá trị sản phẩm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1" i="0" u="none" strike="noStrike">
                          <a:solidFill>
                            <a:srgbClr val="000000"/>
                          </a:solidFill>
                          <a:effectLst/>
                          <a:latin typeface="Times New Roman" panose="02020603050405020304" pitchFamily="18" charset="0"/>
                        </a:rPr>
                        <a:t>%</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1" i="0" u="none" strike="noStrike">
                          <a:solidFill>
                            <a:srgbClr val="000000"/>
                          </a:solidFill>
                          <a:effectLst/>
                          <a:latin typeface="Times New Roman" panose="02020603050405020304" pitchFamily="18" charset="0"/>
                        </a:rPr>
                        <a:t>7,80</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1"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1"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1" i="0" u="none" strike="noStrike">
                          <a:solidFill>
                            <a:srgbClr val="000000"/>
                          </a:solidFill>
                          <a:effectLst/>
                          <a:latin typeface="Times New Roman" panose="02020603050405020304" pitchFamily="18" charset="0"/>
                        </a:rPr>
                        <a:t>6,09</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1" i="0" u="none" strike="noStrike">
                          <a:solidFill>
                            <a:srgbClr val="000000"/>
                          </a:solidFill>
                          <a:effectLst/>
                          <a:latin typeface="Times New Roman" panose="02020603050405020304" pitchFamily="18" charset="0"/>
                        </a:rPr>
                        <a:t>19,17%</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1"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3082028"/>
                  </a:ext>
                </a:extLst>
              </a:tr>
              <a:tr h="161592">
                <a:tc>
                  <a:txBody>
                    <a:bodyPr/>
                    <a:lstStyle/>
                    <a:p>
                      <a:pPr algn="ctr" fontAlgn="ctr"/>
                      <a:r>
                        <a:rPr lang="vi-VN" sz="1050" b="0"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050" b="0" i="0" u="none" strike="noStrike">
                          <a:solidFill>
                            <a:srgbClr val="000000"/>
                          </a:solidFill>
                          <a:effectLst/>
                          <a:latin typeface="Times New Roman" panose="02020603050405020304" pitchFamily="18" charset="0"/>
                        </a:rPr>
                        <a:t>- Nông, lâm, thuỷ sản</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2,70</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2,90</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18,62%</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9446855"/>
                  </a:ext>
                </a:extLst>
              </a:tr>
              <a:tr h="161592">
                <a:tc>
                  <a:txBody>
                    <a:bodyPr/>
                    <a:lstStyle/>
                    <a:p>
                      <a:pPr algn="ctr" fontAlgn="ctr"/>
                      <a:r>
                        <a:rPr lang="vi-VN" sz="1050" b="0"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050" b="0" i="0" u="none" strike="noStrike">
                          <a:solidFill>
                            <a:srgbClr val="000000"/>
                          </a:solidFill>
                          <a:effectLst/>
                          <a:latin typeface="Times New Roman" panose="02020603050405020304" pitchFamily="18" charset="0"/>
                        </a:rPr>
                        <a:t>- Công nghiệp và xây dựng</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11,09</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7,84</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17,63%</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3194295"/>
                  </a:ext>
                </a:extLst>
              </a:tr>
              <a:tr h="161592">
                <a:tc>
                  <a:txBody>
                    <a:bodyPr/>
                    <a:lstStyle/>
                    <a:p>
                      <a:pPr algn="ctr" fontAlgn="ctr"/>
                      <a:r>
                        <a:rPr lang="vi-VN" sz="1050" b="0" i="1"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050" b="0" i="1" u="none" strike="noStrike">
                          <a:solidFill>
                            <a:srgbClr val="000000"/>
                          </a:solidFill>
                          <a:effectLst/>
                          <a:latin typeface="Times New Roman" panose="02020603050405020304" pitchFamily="18" charset="0"/>
                        </a:rPr>
                        <a:t>     + Công nghiệp</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1" u="none" strike="noStrike">
                          <a:solidFill>
                            <a:srgbClr val="000000"/>
                          </a:solidFill>
                          <a:effectLst/>
                          <a:latin typeface="Times New Roman" panose="02020603050405020304" pitchFamily="18" charset="0"/>
                        </a:rPr>
                        <a:t>%</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1" u="none" strike="noStrike">
                          <a:solidFill>
                            <a:srgbClr val="000000"/>
                          </a:solidFill>
                          <a:effectLst/>
                          <a:latin typeface="Times New Roman" panose="02020603050405020304" pitchFamily="18" charset="0"/>
                        </a:rPr>
                        <a:t>10,00</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1"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1"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1" u="none" strike="noStrike">
                          <a:solidFill>
                            <a:srgbClr val="000000"/>
                          </a:solidFill>
                          <a:effectLst/>
                          <a:latin typeface="Times New Roman" panose="02020603050405020304" pitchFamily="18" charset="0"/>
                        </a:rPr>
                        <a:t>7,89</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1" u="none" strike="noStrike">
                          <a:solidFill>
                            <a:srgbClr val="000000"/>
                          </a:solidFill>
                          <a:effectLst/>
                          <a:latin typeface="Times New Roman" panose="02020603050405020304" pitchFamily="18" charset="0"/>
                        </a:rPr>
                        <a:t>21,39%</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1"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8194890"/>
                  </a:ext>
                </a:extLst>
              </a:tr>
              <a:tr h="161592">
                <a:tc>
                  <a:txBody>
                    <a:bodyPr/>
                    <a:lstStyle/>
                    <a:p>
                      <a:pPr algn="ctr" fontAlgn="ctr"/>
                      <a:r>
                        <a:rPr lang="vi-VN" sz="1050" b="0" i="1"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050" b="0" i="1" u="none" strike="noStrike">
                          <a:solidFill>
                            <a:srgbClr val="000000"/>
                          </a:solidFill>
                          <a:effectLst/>
                          <a:latin typeface="Times New Roman" panose="02020603050405020304" pitchFamily="18" charset="0"/>
                        </a:rPr>
                        <a:t>     + Xây dựng</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1" u="none" strike="noStrike">
                          <a:solidFill>
                            <a:srgbClr val="000000"/>
                          </a:solidFill>
                          <a:effectLst/>
                          <a:latin typeface="Times New Roman" panose="02020603050405020304" pitchFamily="18" charset="0"/>
                        </a:rPr>
                        <a:t>%</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1" u="none" strike="noStrike">
                          <a:solidFill>
                            <a:srgbClr val="000000"/>
                          </a:solidFill>
                          <a:effectLst/>
                          <a:latin typeface="Times New Roman" panose="02020603050405020304" pitchFamily="18" charset="0"/>
                        </a:rPr>
                        <a:t>12,85</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1"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1"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1" u="none" strike="noStrike">
                          <a:solidFill>
                            <a:srgbClr val="000000"/>
                          </a:solidFill>
                          <a:effectLst/>
                          <a:latin typeface="Times New Roman" panose="02020603050405020304" pitchFamily="18" charset="0"/>
                        </a:rPr>
                        <a:t>7,69</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1" u="none" strike="noStrike">
                          <a:solidFill>
                            <a:srgbClr val="000000"/>
                          </a:solidFill>
                          <a:effectLst/>
                          <a:latin typeface="Times New Roman" panose="02020603050405020304" pitchFamily="18" charset="0"/>
                        </a:rPr>
                        <a:t>11,69%</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1"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0394353"/>
                  </a:ext>
                </a:extLst>
              </a:tr>
              <a:tr h="161592">
                <a:tc>
                  <a:txBody>
                    <a:bodyPr/>
                    <a:lstStyle/>
                    <a:p>
                      <a:pPr algn="ctr" fontAlgn="ctr"/>
                      <a:r>
                        <a:rPr lang="vi-VN" sz="1050" b="0"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050" b="0" i="0" u="none" strike="noStrike">
                          <a:solidFill>
                            <a:srgbClr val="000000"/>
                          </a:solidFill>
                          <a:effectLst/>
                          <a:latin typeface="Times New Roman" panose="02020603050405020304" pitchFamily="18" charset="0"/>
                        </a:rPr>
                        <a:t>- Dịch vụ</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8,67</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6,70</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22,29%</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7924050"/>
                  </a:ext>
                </a:extLst>
              </a:tr>
              <a:tr h="161592">
                <a:tc>
                  <a:txBody>
                    <a:bodyPr/>
                    <a:lstStyle/>
                    <a:p>
                      <a:pPr algn="ctr" fontAlgn="ctr"/>
                      <a:r>
                        <a:rPr lang="vi-VN" sz="1050" b="1" i="0" u="none" strike="noStrike">
                          <a:solidFill>
                            <a:srgbClr val="000000"/>
                          </a:solidFill>
                          <a:effectLst/>
                          <a:latin typeface="Times New Roman" panose="02020603050405020304" pitchFamily="18" charset="0"/>
                        </a:rPr>
                        <a:t>2</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050" b="1" i="0" u="none" strike="noStrike">
                          <a:solidFill>
                            <a:srgbClr val="000000"/>
                          </a:solidFill>
                          <a:effectLst/>
                          <a:latin typeface="Times New Roman" panose="02020603050405020304" pitchFamily="18" charset="0"/>
                        </a:rPr>
                        <a:t>Kim ngạch xuất khẩu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Triệu USD</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1" i="0" u="none" strike="noStrike">
                          <a:solidFill>
                            <a:srgbClr val="000000"/>
                          </a:solidFill>
                          <a:effectLst/>
                          <a:latin typeface="Times New Roman" panose="02020603050405020304" pitchFamily="18" charset="0"/>
                        </a:rPr>
                        <a:t>230</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45</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49,60</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21,57</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110,22</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6618203"/>
                  </a:ext>
                </a:extLst>
              </a:tr>
              <a:tr h="161592">
                <a:tc>
                  <a:txBody>
                    <a:bodyPr/>
                    <a:lstStyle/>
                    <a:p>
                      <a:pPr algn="ctr" fontAlgn="ctr"/>
                      <a:r>
                        <a:rPr lang="vi-VN" sz="1050" b="1" i="0" u="none" strike="noStrike">
                          <a:solidFill>
                            <a:srgbClr val="000000"/>
                          </a:solidFill>
                          <a:effectLst/>
                          <a:latin typeface="Times New Roman" panose="02020603050405020304" pitchFamily="18" charset="0"/>
                        </a:rPr>
                        <a:t>3</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050" b="1" i="0" u="none" strike="noStrike">
                          <a:solidFill>
                            <a:srgbClr val="000000"/>
                          </a:solidFill>
                          <a:effectLst/>
                          <a:latin typeface="Times New Roman" panose="02020603050405020304" pitchFamily="18" charset="0"/>
                        </a:rPr>
                        <a:t>Tổng thu ngân sách trên địa bàn</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Triệu đồng</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1" i="0" u="none" strike="noStrike">
                          <a:solidFill>
                            <a:srgbClr val="000000"/>
                          </a:solidFill>
                          <a:effectLst/>
                          <a:latin typeface="Times New Roman" panose="02020603050405020304" pitchFamily="18" charset="0"/>
                        </a:rPr>
                        <a:t>767.395</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125.491</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181.356</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1" i="0" u="none" strike="noStrike">
                          <a:solidFill>
                            <a:srgbClr val="000000"/>
                          </a:solidFill>
                          <a:effectLst/>
                          <a:latin typeface="Times New Roman" panose="02020603050405020304" pitchFamily="18" charset="0"/>
                        </a:rPr>
                        <a:t>181.356</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23,63</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144,52</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9797942"/>
                  </a:ext>
                </a:extLst>
              </a:tr>
              <a:tr h="161592">
                <a:tc>
                  <a:txBody>
                    <a:bodyPr/>
                    <a:lstStyle/>
                    <a:p>
                      <a:pPr algn="ctr" fontAlgn="ctr"/>
                      <a:r>
                        <a:rPr lang="vi-VN" sz="1050" b="0" i="1"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050" b="0" i="1" u="none" strike="noStrike">
                          <a:solidFill>
                            <a:srgbClr val="000000"/>
                          </a:solidFill>
                          <a:effectLst/>
                          <a:latin typeface="Times New Roman" panose="02020603050405020304" pitchFamily="18" charset="0"/>
                        </a:rPr>
                        <a:t>- Thu tiền sử dụng đất</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1" u="none" strike="noStrike">
                          <a:solidFill>
                            <a:srgbClr val="000000"/>
                          </a:solidFill>
                          <a:effectLst/>
                          <a:latin typeface="Times New Roman" panose="02020603050405020304" pitchFamily="18" charset="0"/>
                        </a:rPr>
                        <a:t>Triệu đồng</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1" u="none" strike="noStrike">
                          <a:solidFill>
                            <a:srgbClr val="000000"/>
                          </a:solidFill>
                          <a:effectLst/>
                          <a:latin typeface="Times New Roman" panose="02020603050405020304" pitchFamily="18" charset="0"/>
                        </a:rPr>
                        <a:t>450.000</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1" u="none" strike="noStrike">
                          <a:solidFill>
                            <a:srgbClr val="000000"/>
                          </a:solidFill>
                          <a:effectLst/>
                          <a:latin typeface="Times New Roman" panose="02020603050405020304" pitchFamily="18" charset="0"/>
                        </a:rPr>
                        <a:t>34.002</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1" u="none" strike="noStrike">
                          <a:solidFill>
                            <a:srgbClr val="000000"/>
                          </a:solidFill>
                          <a:effectLst/>
                          <a:latin typeface="Times New Roman" panose="02020603050405020304" pitchFamily="18" charset="0"/>
                        </a:rPr>
                        <a:t>95.848</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1" u="none" strike="noStrike">
                          <a:solidFill>
                            <a:srgbClr val="000000"/>
                          </a:solidFill>
                          <a:effectLst/>
                          <a:latin typeface="Times New Roman" panose="02020603050405020304" pitchFamily="18" charset="0"/>
                        </a:rPr>
                        <a:t>95.848</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1" u="none" strike="noStrike">
                          <a:solidFill>
                            <a:srgbClr val="000000"/>
                          </a:solidFill>
                          <a:effectLst/>
                          <a:latin typeface="Times New Roman" panose="02020603050405020304" pitchFamily="18" charset="0"/>
                        </a:rPr>
                        <a:t>21,30</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1" u="none" strike="noStrike">
                          <a:solidFill>
                            <a:srgbClr val="000000"/>
                          </a:solidFill>
                          <a:effectLst/>
                          <a:latin typeface="Times New Roman" panose="02020603050405020304" pitchFamily="18" charset="0"/>
                        </a:rPr>
                        <a:t>281,89</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6055812"/>
                  </a:ext>
                </a:extLst>
              </a:tr>
              <a:tr h="161592">
                <a:tc>
                  <a:txBody>
                    <a:bodyPr/>
                    <a:lstStyle/>
                    <a:p>
                      <a:pPr algn="ctr" fontAlgn="ctr"/>
                      <a:r>
                        <a:rPr lang="vi-VN" sz="1050" b="1" i="0" u="none" strike="noStrike">
                          <a:solidFill>
                            <a:srgbClr val="000000"/>
                          </a:solidFill>
                          <a:effectLst/>
                          <a:latin typeface="Times New Roman" panose="02020603050405020304" pitchFamily="18" charset="0"/>
                        </a:rPr>
                        <a:t>4</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050" b="1" i="0" u="none" strike="noStrike">
                          <a:solidFill>
                            <a:srgbClr val="000000"/>
                          </a:solidFill>
                          <a:effectLst/>
                          <a:latin typeface="Times New Roman" panose="02020603050405020304" pitchFamily="18" charset="0"/>
                        </a:rPr>
                        <a:t>Doanh thu bán lẻ hàng hóa và dịch vụ</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Tỷ đồng</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1" i="0" u="none" strike="noStrike">
                          <a:solidFill>
                            <a:srgbClr val="000000"/>
                          </a:solidFill>
                          <a:effectLst/>
                          <a:latin typeface="Times New Roman" panose="02020603050405020304" pitchFamily="18" charset="0"/>
                        </a:rPr>
                        <a:t>11.544</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2.470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2.722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23,58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110,20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0382400"/>
                  </a:ext>
                </a:extLst>
              </a:tr>
              <a:tr h="161592">
                <a:tc>
                  <a:txBody>
                    <a:bodyPr/>
                    <a:lstStyle/>
                    <a:p>
                      <a:pPr algn="ctr" fontAlgn="ctr"/>
                      <a:r>
                        <a:rPr lang="vi-VN" sz="1050" b="1" i="0" u="none" strike="noStrike">
                          <a:solidFill>
                            <a:srgbClr val="000000"/>
                          </a:solidFill>
                          <a:effectLst/>
                          <a:latin typeface="Times New Roman" panose="02020603050405020304" pitchFamily="18" charset="0"/>
                        </a:rPr>
                        <a:t>5</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050" b="1" i="0" u="none" strike="noStrike">
                          <a:solidFill>
                            <a:srgbClr val="000000"/>
                          </a:solidFill>
                          <a:effectLst/>
                          <a:latin typeface="Times New Roman" panose="02020603050405020304" pitchFamily="18" charset="0"/>
                        </a:rPr>
                        <a:t>Tỷ lệ dân số tham gia bảo hiểm y tế</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1" i="0" u="none" strike="noStrike">
                          <a:solidFill>
                            <a:srgbClr val="000000"/>
                          </a:solidFill>
                          <a:effectLst/>
                          <a:latin typeface="Times New Roman" panose="02020603050405020304" pitchFamily="18" charset="0"/>
                        </a:rPr>
                        <a:t>96,59</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94,34</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1" i="0" u="none" strike="noStrike">
                          <a:solidFill>
                            <a:srgbClr val="000000"/>
                          </a:solidFill>
                          <a:effectLst/>
                          <a:latin typeface="Times New Roman" panose="02020603050405020304" pitchFamily="18" charset="0"/>
                        </a:rPr>
                        <a:t>96,84</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100,26</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102,65</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9649045"/>
                  </a:ext>
                </a:extLst>
              </a:tr>
              <a:tr h="290277">
                <a:tc>
                  <a:txBody>
                    <a:bodyPr/>
                    <a:lstStyle/>
                    <a:p>
                      <a:pPr algn="ctr" fontAlgn="ctr"/>
                      <a:r>
                        <a:rPr lang="vi-VN" sz="1050" b="1" i="0" u="none" strike="noStrike">
                          <a:solidFill>
                            <a:srgbClr val="000000"/>
                          </a:solidFill>
                          <a:effectLst/>
                          <a:latin typeface="Times New Roman" panose="02020603050405020304" pitchFamily="18" charset="0"/>
                        </a:rPr>
                        <a:t>6</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050" b="1" i="0" u="none" strike="noStrike">
                          <a:solidFill>
                            <a:srgbClr val="000000"/>
                          </a:solidFill>
                          <a:effectLst/>
                          <a:latin typeface="Times New Roman" panose="02020603050405020304" pitchFamily="18" charset="0"/>
                        </a:rPr>
                        <a:t>Tỷ lệ trẻ em dưới 5 tuổi suy dinh dưỡng thể nhẹ cân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1" i="0" u="none" strike="noStrike">
                          <a:solidFill>
                            <a:srgbClr val="000000"/>
                          </a:solidFill>
                          <a:effectLst/>
                          <a:latin typeface="Times New Roman" panose="02020603050405020304" pitchFamily="18" charset="0"/>
                        </a:rPr>
                        <a:t>6,83</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2917184"/>
                  </a:ext>
                </a:extLst>
              </a:tr>
              <a:tr h="161592">
                <a:tc>
                  <a:txBody>
                    <a:bodyPr/>
                    <a:lstStyle/>
                    <a:p>
                      <a:pPr algn="ctr" fontAlgn="ctr"/>
                      <a:r>
                        <a:rPr lang="vi-VN" sz="1050" b="1" i="0" u="none" strike="noStrike">
                          <a:solidFill>
                            <a:srgbClr val="000000"/>
                          </a:solidFill>
                          <a:effectLst/>
                          <a:latin typeface="Times New Roman" panose="02020603050405020304" pitchFamily="18" charset="0"/>
                        </a:rPr>
                        <a:t>7</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050" b="1" i="0" u="none" strike="noStrike">
                          <a:solidFill>
                            <a:srgbClr val="000000"/>
                          </a:solidFill>
                          <a:effectLst/>
                          <a:latin typeface="Times New Roman" panose="02020603050405020304" pitchFamily="18" charset="0"/>
                        </a:rPr>
                        <a:t>Giảm tỷ lệ nghèo đa chiều</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1" i="0" u="none" strike="noStrike">
                          <a:solidFill>
                            <a:srgbClr val="000000"/>
                          </a:solidFill>
                          <a:effectLst/>
                          <a:latin typeface="Times New Roman" panose="02020603050405020304" pitchFamily="18" charset="0"/>
                        </a:rPr>
                        <a:t>1,41</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4608547"/>
                  </a:ext>
                </a:extLst>
              </a:tr>
              <a:tr h="243833">
                <a:tc>
                  <a:txBody>
                    <a:bodyPr/>
                    <a:lstStyle/>
                    <a:p>
                      <a:pPr algn="ctr" fontAlgn="ctr"/>
                      <a:r>
                        <a:rPr lang="vi-VN" sz="1050" b="1" i="0" u="none" strike="noStrike">
                          <a:solidFill>
                            <a:srgbClr val="000000"/>
                          </a:solidFill>
                          <a:effectLst/>
                          <a:latin typeface="Times New Roman" panose="02020603050405020304" pitchFamily="18" charset="0"/>
                        </a:rPr>
                        <a:t>8</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050" b="1" i="0" u="none" strike="noStrike">
                          <a:solidFill>
                            <a:srgbClr val="000000"/>
                          </a:solidFill>
                          <a:effectLst/>
                          <a:latin typeface="Times New Roman" panose="02020603050405020304" pitchFamily="18" charset="0"/>
                        </a:rPr>
                        <a:t>Bảo hiểm xã hội tự nguyện</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Người</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1" i="0" u="none" strike="noStrike">
                          <a:solidFill>
                            <a:srgbClr val="000000"/>
                          </a:solidFill>
                          <a:effectLst/>
                          <a:latin typeface="Times New Roman" panose="02020603050405020304" pitchFamily="18" charset="0"/>
                        </a:rPr>
                        <a:t>2.630</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636</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1" i="0" u="none" strike="noStrike">
                          <a:solidFill>
                            <a:srgbClr val="000000"/>
                          </a:solidFill>
                          <a:effectLst/>
                          <a:latin typeface="Times New Roman" panose="02020603050405020304" pitchFamily="18" charset="0"/>
                        </a:rPr>
                        <a:t>2.451</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93,19</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385,38</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9674357"/>
                  </a:ext>
                </a:extLst>
              </a:tr>
              <a:tr h="203194">
                <a:tc>
                  <a:txBody>
                    <a:bodyPr/>
                    <a:lstStyle/>
                    <a:p>
                      <a:pPr algn="ctr" fontAlgn="ctr"/>
                      <a:r>
                        <a:rPr lang="vi-VN" sz="1050" b="1" i="0" u="none" strike="noStrike">
                          <a:solidFill>
                            <a:srgbClr val="000000"/>
                          </a:solidFill>
                          <a:effectLst/>
                          <a:latin typeface="Times New Roman" panose="02020603050405020304" pitchFamily="18" charset="0"/>
                        </a:rPr>
                        <a:t>9</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050" b="1" i="0" u="none" strike="noStrike">
                          <a:solidFill>
                            <a:srgbClr val="000000"/>
                          </a:solidFill>
                          <a:effectLst/>
                          <a:latin typeface="Times New Roman" panose="02020603050405020304" pitchFamily="18" charset="0"/>
                        </a:rPr>
                        <a:t>Tạo việc làm mới</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Người</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1" i="0" u="none" strike="noStrike">
                          <a:solidFill>
                            <a:srgbClr val="000000"/>
                          </a:solidFill>
                          <a:effectLst/>
                          <a:latin typeface="Times New Roman" panose="02020603050405020304" pitchFamily="18" charset="0"/>
                        </a:rPr>
                        <a:t>6.400</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1.651</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1" i="0" u="none" strike="noStrike">
                          <a:solidFill>
                            <a:srgbClr val="000000"/>
                          </a:solidFill>
                          <a:effectLst/>
                          <a:latin typeface="Times New Roman" panose="02020603050405020304" pitchFamily="18" charset="0"/>
                        </a:rPr>
                        <a:t>2.300</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35,94</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139,31</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5453207"/>
                  </a:ext>
                </a:extLst>
              </a:tr>
              <a:tr h="417999">
                <a:tc>
                  <a:txBody>
                    <a:bodyPr/>
                    <a:lstStyle/>
                    <a:p>
                      <a:pPr algn="ctr" fontAlgn="ctr"/>
                      <a:r>
                        <a:rPr lang="vi-VN" sz="1050" b="1" i="0" u="none" strike="noStrike">
                          <a:solidFill>
                            <a:srgbClr val="000000"/>
                          </a:solidFill>
                          <a:effectLst/>
                          <a:latin typeface="Times New Roman" panose="02020603050405020304" pitchFamily="18" charset="0"/>
                        </a:rPr>
                        <a:t>10</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050" b="1" i="0" u="none" strike="noStrike">
                          <a:solidFill>
                            <a:srgbClr val="000000"/>
                          </a:solidFill>
                          <a:effectLst/>
                          <a:latin typeface="Times New Roman" panose="02020603050405020304" pitchFamily="18" charset="0"/>
                        </a:rPr>
                        <a:t>Đào tạo nghề lao động nông thôn</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Người</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1" i="0" u="none" strike="noStrike">
                          <a:solidFill>
                            <a:srgbClr val="000000"/>
                          </a:solidFill>
                          <a:effectLst/>
                          <a:latin typeface="Times New Roman" panose="02020603050405020304" pitchFamily="18" charset="0"/>
                        </a:rPr>
                        <a:t>225</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50</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1" u="none" strike="noStrike">
                          <a:solidFill>
                            <a:srgbClr val="000000"/>
                          </a:solidFill>
                          <a:effectLst/>
                          <a:latin typeface="Times New Roman" panose="02020603050405020304" pitchFamily="18" charset="0"/>
                        </a:rPr>
                        <a:t>Đang tuyển sinh chưa mở lớp được</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5414587"/>
                  </a:ext>
                </a:extLst>
              </a:tr>
              <a:tr h="226416">
                <a:tc>
                  <a:txBody>
                    <a:bodyPr/>
                    <a:lstStyle/>
                    <a:p>
                      <a:pPr algn="ctr" fontAlgn="ctr"/>
                      <a:r>
                        <a:rPr lang="vi-VN" sz="1050" b="1" i="0" u="none" strike="noStrike">
                          <a:solidFill>
                            <a:srgbClr val="000000"/>
                          </a:solidFill>
                          <a:effectLst/>
                          <a:latin typeface="Times New Roman" panose="02020603050405020304" pitchFamily="18" charset="0"/>
                        </a:rPr>
                        <a:t>11</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050" b="1" i="0" u="none" strike="noStrike">
                          <a:solidFill>
                            <a:srgbClr val="000000"/>
                          </a:solidFill>
                          <a:effectLst/>
                          <a:latin typeface="Times New Roman" panose="02020603050405020304" pitchFamily="18" charset="0"/>
                        </a:rPr>
                        <a:t>Tỷ lệ che phủ rừng</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1" i="0" u="none" strike="noStrike">
                          <a:solidFill>
                            <a:srgbClr val="000000"/>
                          </a:solidFill>
                          <a:effectLst/>
                          <a:latin typeface="Times New Roman" panose="02020603050405020304" pitchFamily="18" charset="0"/>
                        </a:rPr>
                        <a:t>49</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49,2</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648949"/>
                  </a:ext>
                </a:extLst>
              </a:tr>
              <a:tr h="214804">
                <a:tc>
                  <a:txBody>
                    <a:bodyPr/>
                    <a:lstStyle/>
                    <a:p>
                      <a:pPr algn="ctr" fontAlgn="ctr"/>
                      <a:r>
                        <a:rPr lang="vi-VN" sz="1050" b="1" i="0" u="none" strike="noStrike">
                          <a:solidFill>
                            <a:srgbClr val="000000"/>
                          </a:solidFill>
                          <a:effectLst/>
                          <a:latin typeface="Times New Roman" panose="02020603050405020304" pitchFamily="18" charset="0"/>
                        </a:rPr>
                        <a:t>12</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050" b="1" i="0" u="none" strike="noStrike">
                          <a:solidFill>
                            <a:srgbClr val="000000"/>
                          </a:solidFill>
                          <a:effectLst/>
                          <a:latin typeface="Times New Roman" panose="02020603050405020304" pitchFamily="18" charset="0"/>
                        </a:rPr>
                        <a:t>Tỷ lệ dân cư đô thị sử dụng nước sạch</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1" i="0" u="none" strike="noStrike">
                          <a:solidFill>
                            <a:srgbClr val="000000"/>
                          </a:solidFill>
                          <a:effectLst/>
                          <a:latin typeface="Times New Roman" panose="02020603050405020304" pitchFamily="18" charset="0"/>
                        </a:rPr>
                        <a:t>75,2</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61,49</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1" i="0" u="none" strike="noStrike">
                          <a:solidFill>
                            <a:srgbClr val="000000"/>
                          </a:solidFill>
                          <a:effectLst/>
                          <a:latin typeface="Times New Roman" panose="02020603050405020304" pitchFamily="18" charset="0"/>
                        </a:rPr>
                        <a:t>70,1</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93,22</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114,00</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2888443"/>
                  </a:ext>
                </a:extLst>
              </a:tr>
              <a:tr h="303660">
                <a:tc>
                  <a:txBody>
                    <a:bodyPr/>
                    <a:lstStyle/>
                    <a:p>
                      <a:pPr algn="ctr" fontAlgn="ctr"/>
                      <a:r>
                        <a:rPr lang="vi-VN" sz="1050" b="1" i="0" u="none" strike="noStrike">
                          <a:solidFill>
                            <a:srgbClr val="000000"/>
                          </a:solidFill>
                          <a:effectLst/>
                          <a:latin typeface="Times New Roman" panose="02020603050405020304" pitchFamily="18" charset="0"/>
                        </a:rPr>
                        <a:t>13</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050" b="1" i="0" u="none" strike="noStrike">
                          <a:solidFill>
                            <a:srgbClr val="000000"/>
                          </a:solidFill>
                          <a:effectLst/>
                          <a:latin typeface="Times New Roman" panose="02020603050405020304" pitchFamily="18" charset="0"/>
                        </a:rPr>
                        <a:t>Tỷ lệ chất thải rắn ở đô thị được thu gom</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1" i="0" u="none" strike="noStrike">
                          <a:solidFill>
                            <a:srgbClr val="000000"/>
                          </a:solidFill>
                          <a:effectLst/>
                          <a:latin typeface="Times New Roman" panose="02020603050405020304" pitchFamily="18" charset="0"/>
                        </a:rPr>
                        <a:t>85-92</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68,17</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79,73</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1" i="0" u="none" strike="noStrike">
                          <a:solidFill>
                            <a:srgbClr val="000000"/>
                          </a:solidFill>
                          <a:effectLst/>
                          <a:latin typeface="Times New Roman" panose="02020603050405020304" pitchFamily="18" charset="0"/>
                        </a:rPr>
                        <a:t>85,5</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Đạt 100,6% so với Kế hoạch</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Tăng 17,33 %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9401587"/>
                  </a:ext>
                </a:extLst>
              </a:tr>
              <a:tr h="303660">
                <a:tc>
                  <a:txBody>
                    <a:bodyPr/>
                    <a:lstStyle/>
                    <a:p>
                      <a:pPr algn="ctr" fontAlgn="ctr"/>
                      <a:r>
                        <a:rPr lang="vi-VN" sz="1050" b="1" i="0" u="none" strike="noStrike">
                          <a:solidFill>
                            <a:srgbClr val="000000"/>
                          </a:solidFill>
                          <a:effectLst/>
                          <a:latin typeface="Times New Roman" panose="02020603050405020304" pitchFamily="18" charset="0"/>
                        </a:rPr>
                        <a:t>14</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050" b="1" i="0" u="none" strike="noStrike">
                          <a:solidFill>
                            <a:srgbClr val="000000"/>
                          </a:solidFill>
                          <a:effectLst/>
                          <a:latin typeface="Times New Roman" panose="02020603050405020304" pitchFamily="18" charset="0"/>
                        </a:rPr>
                        <a:t>Tỷ lệ chất thải rắn ở nông thôn được thu gom</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1" i="0" u="none" strike="noStrike">
                          <a:solidFill>
                            <a:srgbClr val="000000"/>
                          </a:solidFill>
                          <a:effectLst/>
                          <a:latin typeface="Times New Roman" panose="02020603050405020304" pitchFamily="18" charset="0"/>
                        </a:rPr>
                        <a:t>65-70</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49,63</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60,16</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1" i="0" u="none" strike="noStrike">
                          <a:solidFill>
                            <a:srgbClr val="000000"/>
                          </a:solidFill>
                          <a:effectLst/>
                          <a:latin typeface="Times New Roman" panose="02020603050405020304" pitchFamily="18" charset="0"/>
                        </a:rPr>
                        <a:t>62,7</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Đạt 96,5% so với Kế hoạch</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Tăng 13,07 %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3594607"/>
                  </a:ext>
                </a:extLst>
              </a:tr>
              <a:tr h="203194">
                <a:tc>
                  <a:txBody>
                    <a:bodyPr/>
                    <a:lstStyle/>
                    <a:p>
                      <a:pPr algn="ctr" fontAlgn="ctr"/>
                      <a:r>
                        <a:rPr lang="vi-VN" sz="1050" b="1" i="0" u="none" strike="noStrike">
                          <a:solidFill>
                            <a:srgbClr val="000000"/>
                          </a:solidFill>
                          <a:effectLst/>
                          <a:latin typeface="Times New Roman" panose="02020603050405020304" pitchFamily="18" charset="0"/>
                        </a:rPr>
                        <a:t>15</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050" b="1" i="0" u="none" strike="noStrike">
                          <a:solidFill>
                            <a:srgbClr val="000000"/>
                          </a:solidFill>
                          <a:effectLst/>
                          <a:latin typeface="Times New Roman" panose="02020603050405020304" pitchFamily="18" charset="0"/>
                        </a:rPr>
                        <a:t>Thu hút dự án mới</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Dự án</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1" i="0" u="none" strike="noStrike">
                          <a:solidFill>
                            <a:srgbClr val="000000"/>
                          </a:solidFill>
                          <a:effectLst/>
                          <a:latin typeface="Times New Roman" panose="02020603050405020304" pitchFamily="18" charset="0"/>
                        </a:rPr>
                        <a:t>10</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2</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1" i="0" u="none" strike="noStrike">
                          <a:solidFill>
                            <a:srgbClr val="000000"/>
                          </a:solidFill>
                          <a:effectLst/>
                          <a:latin typeface="Times New Roman" panose="02020603050405020304" pitchFamily="18" charset="0"/>
                        </a:rPr>
                        <a:t>3</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30</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3844175"/>
                  </a:ext>
                </a:extLst>
              </a:tr>
              <a:tr h="238028">
                <a:tc>
                  <a:txBody>
                    <a:bodyPr/>
                    <a:lstStyle/>
                    <a:p>
                      <a:pPr algn="ctr" fontAlgn="ctr"/>
                      <a:r>
                        <a:rPr lang="vi-VN" sz="1050" b="1" i="0" u="none" strike="noStrike">
                          <a:solidFill>
                            <a:srgbClr val="000000"/>
                          </a:solidFill>
                          <a:effectLst/>
                          <a:latin typeface="Times New Roman" panose="02020603050405020304" pitchFamily="18" charset="0"/>
                        </a:rPr>
                        <a:t>16</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050" b="1" i="0" u="none" strike="noStrike">
                          <a:solidFill>
                            <a:srgbClr val="000000"/>
                          </a:solidFill>
                          <a:effectLst/>
                          <a:latin typeface="Times New Roman" panose="02020603050405020304" pitchFamily="18" charset="0"/>
                        </a:rPr>
                        <a:t>Phòng chống lấn chiếm đất đai</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vi-VN" sz="1000" b="0" i="0" u="none" strike="noStrike">
                        <a:solidFill>
                          <a:srgbClr val="000000"/>
                        </a:solidFill>
                        <a:effectLst/>
                        <a:latin typeface="Times New Roman" panose="02020603050405020304" pitchFamily="18" charset="0"/>
                      </a:endParaRPr>
                    </a:p>
                  </a:txBody>
                  <a:tcPr marL="4658" marR="4658" marT="46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vi-VN" sz="1000" b="0"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1629223"/>
                  </a:ext>
                </a:extLst>
              </a:tr>
              <a:tr h="154115">
                <a:tc>
                  <a:txBody>
                    <a:bodyPr/>
                    <a:lstStyle/>
                    <a:p>
                      <a:pPr algn="ctr" fontAlgn="ctr"/>
                      <a:r>
                        <a:rPr lang="vi-VN" sz="1000" b="0" i="0" u="none" strike="noStrike">
                          <a:solidFill>
                            <a:srgbClr val="000000"/>
                          </a:solidFill>
                          <a:effectLst/>
                          <a:latin typeface="Times New Roman" panose="02020603050405020304" pitchFamily="18" charset="0"/>
                        </a:rPr>
                        <a:t>-</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000" b="0" i="0" u="none" strike="noStrike">
                          <a:solidFill>
                            <a:srgbClr val="000000"/>
                          </a:solidFill>
                          <a:effectLst/>
                          <a:latin typeface="Times New Roman" panose="02020603050405020304" pitchFamily="18" charset="0"/>
                        </a:rPr>
                        <a:t>Số vụ vi phạm được giải quyết trong năm</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Số vụ</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1" i="0" u="none" strike="noStrike">
                          <a:solidFill>
                            <a:srgbClr val="000000"/>
                          </a:solidFill>
                          <a:effectLst/>
                          <a:latin typeface="Times New Roman" panose="02020603050405020304" pitchFamily="18" charset="0"/>
                        </a:rPr>
                        <a:t>1.983</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26</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4</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1" i="0" u="none" strike="noStrike">
                          <a:solidFill>
                            <a:srgbClr val="000000"/>
                          </a:solidFill>
                          <a:effectLst/>
                          <a:latin typeface="Times New Roman" panose="02020603050405020304" pitchFamily="18" charset="0"/>
                        </a:rPr>
                        <a:t>26</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vi-VN" sz="1000" b="0"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2398699"/>
                  </a:ext>
                </a:extLst>
              </a:tr>
              <a:tr h="209000">
                <a:tc>
                  <a:txBody>
                    <a:bodyPr/>
                    <a:lstStyle/>
                    <a:p>
                      <a:pPr algn="ctr" fontAlgn="ctr"/>
                      <a:r>
                        <a:rPr lang="vi-VN" sz="1050" b="1" i="0" u="none" strike="noStrike">
                          <a:solidFill>
                            <a:srgbClr val="000000"/>
                          </a:solidFill>
                          <a:effectLst/>
                          <a:latin typeface="Times New Roman" panose="02020603050405020304" pitchFamily="18" charset="0"/>
                        </a:rPr>
                        <a:t>17</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050" b="1" i="0" u="none" strike="noStrike">
                          <a:solidFill>
                            <a:srgbClr val="000000"/>
                          </a:solidFill>
                          <a:effectLst/>
                          <a:latin typeface="Times New Roman" panose="02020603050405020304" pitchFamily="18" charset="0"/>
                        </a:rPr>
                        <a:t>Giải phóng mặt bằng</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vi-VN" sz="1000" b="0" i="0" u="none" strike="noStrike">
                        <a:solidFill>
                          <a:srgbClr val="000000"/>
                        </a:solidFill>
                        <a:effectLst/>
                        <a:latin typeface="Times New Roman" panose="02020603050405020304" pitchFamily="18" charset="0"/>
                      </a:endParaRPr>
                    </a:p>
                  </a:txBody>
                  <a:tcPr marL="4658" marR="4658" marT="46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1"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2052967"/>
                  </a:ext>
                </a:extLst>
              </a:tr>
              <a:tr h="303660">
                <a:tc>
                  <a:txBody>
                    <a:bodyPr/>
                    <a:lstStyle/>
                    <a:p>
                      <a:pPr algn="ctr" fontAlgn="ctr"/>
                      <a:r>
                        <a:rPr lang="vi-VN" sz="1000" b="0" i="0" u="none" strike="noStrike">
                          <a:solidFill>
                            <a:srgbClr val="000000"/>
                          </a:solidFill>
                          <a:effectLst/>
                          <a:latin typeface="Times New Roman" panose="02020603050405020304" pitchFamily="18" charset="0"/>
                        </a:rPr>
                        <a:t>-</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000" b="0" i="0" u="none" strike="noStrike">
                          <a:solidFill>
                            <a:srgbClr val="000000"/>
                          </a:solidFill>
                          <a:effectLst/>
                          <a:latin typeface="Times New Roman" panose="02020603050405020304" pitchFamily="18" charset="0"/>
                        </a:rPr>
                        <a:t>Số lượng công trình, dự án hoàn thành GPMB so với tổng số dự án trên địa bàn</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1" i="0" u="none" strike="noStrike">
                          <a:solidFill>
                            <a:srgbClr val="000000"/>
                          </a:solidFill>
                          <a:effectLst/>
                          <a:latin typeface="Times New Roman" panose="02020603050405020304" pitchFamily="18" charset="0"/>
                        </a:rPr>
                        <a:t>≥ 50</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1" i="0" u="none" strike="noStrike">
                          <a:solidFill>
                            <a:srgbClr val="000000"/>
                          </a:solidFill>
                          <a:effectLst/>
                          <a:latin typeface="Times New Roman" panose="02020603050405020304" pitchFamily="18" charset="0"/>
                        </a:rPr>
                        <a:t>16</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vi-VN" sz="1000" b="0"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 </a:t>
                      </a:r>
                    </a:p>
                  </a:txBody>
                  <a:tcPr marL="4658" marR="4658" marT="4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0948934"/>
                  </a:ext>
                </a:extLst>
              </a:tr>
            </a:tbl>
          </a:graphicData>
        </a:graphic>
      </p:graphicFrame>
    </p:spTree>
    <p:extLst>
      <p:ext uri="{BB962C8B-B14F-4D97-AF65-F5344CB8AC3E}">
        <p14:creationId xmlns:p14="http://schemas.microsoft.com/office/powerpoint/2010/main" val="6883139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85B0C6AB-4906-5932-12D4-5FAF7DC72C97}"/>
              </a:ext>
            </a:extLst>
          </p:cNvPr>
          <p:cNvSpPr txBox="1"/>
          <p:nvPr/>
        </p:nvSpPr>
        <p:spPr>
          <a:xfrm>
            <a:off x="873004" y="205739"/>
            <a:ext cx="10556995"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3. Thực hiện chỉ tiêu do UBND tỉnh giao: HUYỆN TUY PHƯỚC</a:t>
            </a:r>
          </a:p>
        </p:txBody>
      </p:sp>
      <p:graphicFrame>
        <p:nvGraphicFramePr>
          <p:cNvPr id="3" name="Table 2">
            <a:extLst>
              <a:ext uri="{FF2B5EF4-FFF2-40B4-BE49-F238E27FC236}">
                <a16:creationId xmlns:a16="http://schemas.microsoft.com/office/drawing/2014/main" id="{9121F1FA-62B7-86F5-B67C-38A15D0CB229}"/>
              </a:ext>
            </a:extLst>
          </p:cNvPr>
          <p:cNvGraphicFramePr>
            <a:graphicFrameLocks noGrp="1"/>
          </p:cNvGraphicFramePr>
          <p:nvPr>
            <p:extLst>
              <p:ext uri="{D42A27DB-BD31-4B8C-83A1-F6EECF244321}">
                <p14:modId xmlns:p14="http://schemas.microsoft.com/office/powerpoint/2010/main" val="198943844"/>
              </p:ext>
            </p:extLst>
          </p:nvPr>
        </p:nvGraphicFramePr>
        <p:xfrm>
          <a:off x="761999" y="873143"/>
          <a:ext cx="10667998" cy="5674582"/>
        </p:xfrm>
        <a:graphic>
          <a:graphicData uri="http://schemas.openxmlformats.org/drawingml/2006/table">
            <a:tbl>
              <a:tblPr/>
              <a:tblGrid>
                <a:gridCol w="388654">
                  <a:extLst>
                    <a:ext uri="{9D8B030D-6E8A-4147-A177-3AD203B41FA5}">
                      <a16:colId xmlns:a16="http://schemas.microsoft.com/office/drawing/2014/main" val="4214063153"/>
                    </a:ext>
                  </a:extLst>
                </a:gridCol>
                <a:gridCol w="3326427">
                  <a:extLst>
                    <a:ext uri="{9D8B030D-6E8A-4147-A177-3AD203B41FA5}">
                      <a16:colId xmlns:a16="http://schemas.microsoft.com/office/drawing/2014/main" val="676232417"/>
                    </a:ext>
                  </a:extLst>
                </a:gridCol>
                <a:gridCol w="754447">
                  <a:extLst>
                    <a:ext uri="{9D8B030D-6E8A-4147-A177-3AD203B41FA5}">
                      <a16:colId xmlns:a16="http://schemas.microsoft.com/office/drawing/2014/main" val="2231683824"/>
                    </a:ext>
                  </a:extLst>
                </a:gridCol>
                <a:gridCol w="1017361">
                  <a:extLst>
                    <a:ext uri="{9D8B030D-6E8A-4147-A177-3AD203B41FA5}">
                      <a16:colId xmlns:a16="http://schemas.microsoft.com/office/drawing/2014/main" val="3080022407"/>
                    </a:ext>
                  </a:extLst>
                </a:gridCol>
                <a:gridCol w="985926">
                  <a:extLst>
                    <a:ext uri="{9D8B030D-6E8A-4147-A177-3AD203B41FA5}">
                      <a16:colId xmlns:a16="http://schemas.microsoft.com/office/drawing/2014/main" val="3876201524"/>
                    </a:ext>
                  </a:extLst>
                </a:gridCol>
                <a:gridCol w="994498">
                  <a:extLst>
                    <a:ext uri="{9D8B030D-6E8A-4147-A177-3AD203B41FA5}">
                      <a16:colId xmlns:a16="http://schemas.microsoft.com/office/drawing/2014/main" val="3983883004"/>
                    </a:ext>
                  </a:extLst>
                </a:gridCol>
                <a:gridCol w="983067">
                  <a:extLst>
                    <a:ext uri="{9D8B030D-6E8A-4147-A177-3AD203B41FA5}">
                      <a16:colId xmlns:a16="http://schemas.microsoft.com/office/drawing/2014/main" val="2598309506"/>
                    </a:ext>
                  </a:extLst>
                </a:gridCol>
                <a:gridCol w="1154532">
                  <a:extLst>
                    <a:ext uri="{9D8B030D-6E8A-4147-A177-3AD203B41FA5}">
                      <a16:colId xmlns:a16="http://schemas.microsoft.com/office/drawing/2014/main" val="1065787483"/>
                    </a:ext>
                  </a:extLst>
                </a:gridCol>
                <a:gridCol w="1063086">
                  <a:extLst>
                    <a:ext uri="{9D8B030D-6E8A-4147-A177-3AD203B41FA5}">
                      <a16:colId xmlns:a16="http://schemas.microsoft.com/office/drawing/2014/main" val="3594796453"/>
                    </a:ext>
                  </a:extLst>
                </a:gridCol>
              </a:tblGrid>
              <a:tr h="628981">
                <a:tc>
                  <a:txBody>
                    <a:bodyPr/>
                    <a:lstStyle/>
                    <a:p>
                      <a:pPr algn="ctr" fontAlgn="ctr"/>
                      <a:r>
                        <a:rPr lang="vi-VN" sz="1100" b="1" i="0" u="none" strike="noStrike">
                          <a:solidFill>
                            <a:srgbClr val="000000"/>
                          </a:solidFill>
                          <a:effectLst/>
                          <a:latin typeface="Times New Roman" panose="02020603050405020304" pitchFamily="18" charset="0"/>
                        </a:rPr>
                        <a:t>STT</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0" u="none" strike="noStrike">
                          <a:solidFill>
                            <a:srgbClr val="000000"/>
                          </a:solidFill>
                          <a:effectLst/>
                          <a:latin typeface="Times New Roman" panose="02020603050405020304" pitchFamily="18" charset="0"/>
                        </a:rPr>
                        <a:t>Chỉ tiêu</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0" u="none" strike="noStrike">
                          <a:solidFill>
                            <a:srgbClr val="000000"/>
                          </a:solidFill>
                          <a:effectLst/>
                          <a:latin typeface="Times New Roman" panose="02020603050405020304" pitchFamily="18" charset="0"/>
                        </a:rPr>
                        <a:t>Đơn vị tính</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vi-VN" sz="1100" b="1" i="0" u="none" strike="noStrike">
                          <a:solidFill>
                            <a:srgbClr val="000000"/>
                          </a:solidFill>
                          <a:effectLst/>
                          <a:latin typeface="Times New Roman" panose="02020603050405020304" pitchFamily="18" charset="0"/>
                        </a:rPr>
                        <a:t>Kế hoạch năm 2024 UBND tỉnh giao</a:t>
                      </a:r>
                    </a:p>
                  </a:txBody>
                  <a:tcPr marL="5355" marR="5355" marT="53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vi-VN" sz="1100" b="1" i="0" u="none" strike="noStrike">
                          <a:solidFill>
                            <a:srgbClr val="000000"/>
                          </a:solidFill>
                          <a:effectLst/>
                          <a:latin typeface="Times New Roman" panose="02020603050405020304" pitchFamily="18" charset="0"/>
                        </a:rPr>
                        <a:t>Thực hiện Quý I năm 2023</a:t>
                      </a:r>
                    </a:p>
                  </a:txBody>
                  <a:tcPr marL="5355" marR="5355" marT="53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vi-VN" sz="1100" b="1" i="0" u="none" strike="noStrike">
                          <a:solidFill>
                            <a:srgbClr val="000000"/>
                          </a:solidFill>
                          <a:effectLst/>
                          <a:latin typeface="Times New Roman" panose="02020603050405020304" pitchFamily="18" charset="0"/>
                        </a:rPr>
                        <a:t>Thực hiện tháng 3 năm 2024</a:t>
                      </a:r>
                    </a:p>
                  </a:txBody>
                  <a:tcPr marL="5355" marR="5355" marT="53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vi-VN" sz="1100" b="1" i="0" u="none" strike="noStrike">
                          <a:solidFill>
                            <a:srgbClr val="000000"/>
                          </a:solidFill>
                          <a:effectLst/>
                          <a:latin typeface="Times New Roman" panose="02020603050405020304" pitchFamily="18" charset="0"/>
                        </a:rPr>
                        <a:t>Thực hiện Quý I năm 2024</a:t>
                      </a:r>
                    </a:p>
                  </a:txBody>
                  <a:tcPr marL="5355" marR="5355" marT="53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vi-VN" sz="1100" b="1" i="0" u="none" strike="noStrike">
                          <a:solidFill>
                            <a:srgbClr val="000000"/>
                          </a:solidFill>
                          <a:effectLst/>
                          <a:latin typeface="Times New Roman" panose="02020603050405020304" pitchFamily="18" charset="0"/>
                        </a:rPr>
                        <a:t>Thực hiện Quý I năm 2024 so với kế hoạch năm 2024</a:t>
                      </a:r>
                    </a:p>
                  </a:txBody>
                  <a:tcPr marL="5355" marR="5355" marT="53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vi-VN" sz="1100" b="1" i="0" u="none" strike="noStrike">
                          <a:solidFill>
                            <a:srgbClr val="000000"/>
                          </a:solidFill>
                          <a:effectLst/>
                          <a:latin typeface="Times New Roman" panose="02020603050405020304" pitchFamily="18" charset="0"/>
                        </a:rPr>
                        <a:t>Thực hiện Quý I năm 2024 so với cùng kỳ</a:t>
                      </a:r>
                    </a:p>
                  </a:txBody>
                  <a:tcPr marL="5355" marR="5355" marT="53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65241443"/>
                  </a:ext>
                </a:extLst>
              </a:tr>
              <a:tr h="170784">
                <a:tc>
                  <a:txBody>
                    <a:bodyPr/>
                    <a:lstStyle/>
                    <a:p>
                      <a:pPr algn="ctr" fontAlgn="b"/>
                      <a:r>
                        <a:rPr lang="vi-VN" sz="1100" b="0" i="1" u="none" strike="noStrike">
                          <a:solidFill>
                            <a:srgbClr val="000000"/>
                          </a:solidFill>
                          <a:effectLst/>
                          <a:latin typeface="Times New Roman" panose="02020603050405020304" pitchFamily="18" charset="0"/>
                        </a:rPr>
                        <a:t>1</a:t>
                      </a:r>
                    </a:p>
                  </a:txBody>
                  <a:tcPr marL="5355" marR="5355" marT="5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100" b="0" i="1" u="none" strike="noStrike">
                          <a:solidFill>
                            <a:srgbClr val="000000"/>
                          </a:solidFill>
                          <a:effectLst/>
                          <a:latin typeface="Times New Roman" panose="02020603050405020304" pitchFamily="18" charset="0"/>
                        </a:rPr>
                        <a:t>2</a:t>
                      </a:r>
                    </a:p>
                  </a:txBody>
                  <a:tcPr marL="5355" marR="5355" marT="5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100" b="0" i="1" u="none" strike="noStrike">
                          <a:solidFill>
                            <a:srgbClr val="000000"/>
                          </a:solidFill>
                          <a:effectLst/>
                          <a:latin typeface="Times New Roman" panose="02020603050405020304" pitchFamily="18" charset="0"/>
                        </a:rPr>
                        <a:t>3</a:t>
                      </a:r>
                    </a:p>
                  </a:txBody>
                  <a:tcPr marL="5355" marR="5355" marT="5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100" b="0" i="1" u="none" strike="noStrike">
                          <a:solidFill>
                            <a:srgbClr val="000000"/>
                          </a:solidFill>
                          <a:effectLst/>
                          <a:latin typeface="Times New Roman" panose="02020603050405020304" pitchFamily="18" charset="0"/>
                        </a:rPr>
                        <a:t>4</a:t>
                      </a:r>
                    </a:p>
                  </a:txBody>
                  <a:tcPr marL="5355" marR="5355" marT="5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100" b="0" i="1" u="none" strike="noStrike">
                          <a:solidFill>
                            <a:srgbClr val="000000"/>
                          </a:solidFill>
                          <a:effectLst/>
                          <a:latin typeface="Times New Roman" panose="02020603050405020304" pitchFamily="18" charset="0"/>
                        </a:rPr>
                        <a:t>5</a:t>
                      </a:r>
                    </a:p>
                  </a:txBody>
                  <a:tcPr marL="5355" marR="5355" marT="5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100" b="0" i="1" u="none" strike="noStrike">
                          <a:solidFill>
                            <a:srgbClr val="000000"/>
                          </a:solidFill>
                          <a:effectLst/>
                          <a:latin typeface="Times New Roman" panose="02020603050405020304" pitchFamily="18" charset="0"/>
                        </a:rPr>
                        <a:t>6</a:t>
                      </a:r>
                    </a:p>
                  </a:txBody>
                  <a:tcPr marL="5355" marR="5355" marT="5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100" b="0" i="1" u="none" strike="noStrike">
                          <a:solidFill>
                            <a:srgbClr val="000000"/>
                          </a:solidFill>
                          <a:effectLst/>
                          <a:latin typeface="Times New Roman" panose="02020603050405020304" pitchFamily="18" charset="0"/>
                        </a:rPr>
                        <a:t>7</a:t>
                      </a:r>
                    </a:p>
                  </a:txBody>
                  <a:tcPr marL="5355" marR="5355" marT="5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100" b="0" i="1" u="none" strike="noStrike">
                          <a:solidFill>
                            <a:srgbClr val="000000"/>
                          </a:solidFill>
                          <a:effectLst/>
                          <a:latin typeface="Times New Roman" panose="02020603050405020304" pitchFamily="18" charset="0"/>
                        </a:rPr>
                        <a:t>8</a:t>
                      </a:r>
                    </a:p>
                  </a:txBody>
                  <a:tcPr marL="5355" marR="5355" marT="5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100" b="0" i="1" u="none" strike="noStrike">
                          <a:solidFill>
                            <a:srgbClr val="000000"/>
                          </a:solidFill>
                          <a:effectLst/>
                          <a:latin typeface="Times New Roman" panose="02020603050405020304" pitchFamily="18" charset="0"/>
                        </a:rPr>
                        <a:t>9</a:t>
                      </a:r>
                    </a:p>
                  </a:txBody>
                  <a:tcPr marL="5355" marR="5355" marT="5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74521999"/>
                  </a:ext>
                </a:extLst>
              </a:tr>
              <a:tr h="170784">
                <a:tc>
                  <a:txBody>
                    <a:bodyPr/>
                    <a:lstStyle/>
                    <a:p>
                      <a:pPr algn="ctr" fontAlgn="ctr"/>
                      <a:r>
                        <a:rPr lang="vi-VN" sz="1100" b="0" i="0" u="none" strike="noStrike">
                          <a:solidFill>
                            <a:srgbClr val="000000"/>
                          </a:solidFill>
                          <a:effectLst/>
                          <a:latin typeface="Times New Roman" panose="02020603050405020304" pitchFamily="18" charset="0"/>
                        </a:rPr>
                        <a:t>1</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1" i="0" u="none" strike="noStrike">
                          <a:solidFill>
                            <a:srgbClr val="000000"/>
                          </a:solidFill>
                          <a:effectLst/>
                          <a:latin typeface="Times New Roman" panose="02020603050405020304" pitchFamily="18" charset="0"/>
                        </a:rPr>
                        <a:t>Tốc độ tăng giá trị sản phẩm</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0" u="none" strike="noStrike">
                          <a:solidFill>
                            <a:srgbClr val="000000"/>
                          </a:solidFill>
                          <a:effectLst/>
                          <a:latin typeface="Times New Roman" panose="02020603050405020304" pitchFamily="18" charset="0"/>
                        </a:rPr>
                        <a:t>%</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0" u="none" strike="noStrike">
                          <a:solidFill>
                            <a:srgbClr val="000000"/>
                          </a:solidFill>
                          <a:effectLst/>
                          <a:latin typeface="Times New Roman" panose="02020603050405020304" pitchFamily="18" charset="0"/>
                        </a:rPr>
                        <a:t>6,9-7,4</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0" u="none" strike="noStrike">
                          <a:solidFill>
                            <a:srgbClr val="000000"/>
                          </a:solidFill>
                          <a:effectLst/>
                          <a:latin typeface="Times New Roman" panose="02020603050405020304" pitchFamily="18" charset="0"/>
                        </a:rPr>
                        <a:t> </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0" u="none" strike="noStrike">
                          <a:solidFill>
                            <a:srgbClr val="000000"/>
                          </a:solidFill>
                          <a:effectLst/>
                          <a:latin typeface="Times New Roman" panose="02020603050405020304" pitchFamily="18" charset="0"/>
                        </a:rPr>
                        <a:t> </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0" u="none" strike="noStrike">
                          <a:solidFill>
                            <a:srgbClr val="000000"/>
                          </a:solidFill>
                          <a:effectLst/>
                          <a:latin typeface="Times New Roman" panose="02020603050405020304" pitchFamily="18" charset="0"/>
                        </a:rPr>
                        <a:t>5,47</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0" u="none" strike="noStrike">
                          <a:solidFill>
                            <a:srgbClr val="000000"/>
                          </a:solidFill>
                          <a:effectLst/>
                          <a:latin typeface="Times New Roman" panose="02020603050405020304" pitchFamily="18" charset="0"/>
                        </a:rPr>
                        <a:t>19,70%</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0" u="none" strike="noStrike">
                          <a:solidFill>
                            <a:srgbClr val="000000"/>
                          </a:solidFill>
                          <a:effectLst/>
                          <a:latin typeface="Times New Roman" panose="02020603050405020304" pitchFamily="18" charset="0"/>
                        </a:rPr>
                        <a:t> </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80162225"/>
                  </a:ext>
                </a:extLst>
              </a:tr>
              <a:tr h="170784">
                <a:tc>
                  <a:txBody>
                    <a:bodyPr/>
                    <a:lstStyle/>
                    <a:p>
                      <a:pPr algn="ctr" fontAlgn="ctr"/>
                      <a:r>
                        <a:rPr lang="vi-VN" sz="1100" b="0" i="0" u="none" strike="noStrike">
                          <a:solidFill>
                            <a:srgbClr val="000000"/>
                          </a:solidFill>
                          <a:effectLst/>
                          <a:latin typeface="Times New Roman" panose="02020603050405020304" pitchFamily="18" charset="0"/>
                        </a:rPr>
                        <a:t> </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0" i="0" u="none" strike="noStrike">
                          <a:solidFill>
                            <a:srgbClr val="000000"/>
                          </a:solidFill>
                          <a:effectLst/>
                          <a:latin typeface="Times New Roman" panose="02020603050405020304" pitchFamily="18" charset="0"/>
                        </a:rPr>
                        <a:t>- Nông, lâm, thuỷ sản</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2,9-3,4</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FFFFFF"/>
                          </a:solidFill>
                          <a:effectLst/>
                          <a:latin typeface="Times New Roman" panose="02020603050405020304" pitchFamily="18" charset="0"/>
                        </a:rPr>
                        <a:t>2,38</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3,47</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18,42%</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74274253"/>
                  </a:ext>
                </a:extLst>
              </a:tr>
              <a:tr h="170784">
                <a:tc>
                  <a:txBody>
                    <a:bodyPr/>
                    <a:lstStyle/>
                    <a:p>
                      <a:pPr algn="ctr" fontAlgn="ctr"/>
                      <a:r>
                        <a:rPr lang="vi-VN" sz="1100" b="0" i="0" u="none" strike="noStrike">
                          <a:solidFill>
                            <a:srgbClr val="000000"/>
                          </a:solidFill>
                          <a:effectLst/>
                          <a:latin typeface="Times New Roman" panose="02020603050405020304" pitchFamily="18" charset="0"/>
                        </a:rPr>
                        <a:t> </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0" i="0" u="none" strike="noStrike">
                          <a:solidFill>
                            <a:srgbClr val="000000"/>
                          </a:solidFill>
                          <a:effectLst/>
                          <a:latin typeface="Times New Roman" panose="02020603050405020304" pitchFamily="18" charset="0"/>
                        </a:rPr>
                        <a:t>- Công nghiệp và xây dựng</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7,9-8,4</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FFFFFF"/>
                          </a:solidFill>
                          <a:effectLst/>
                          <a:latin typeface="Times New Roman" panose="02020603050405020304" pitchFamily="18" charset="0"/>
                        </a:rPr>
                        <a:t>-5,29</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5,56</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18,90%</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81722808"/>
                  </a:ext>
                </a:extLst>
              </a:tr>
              <a:tr h="170784">
                <a:tc>
                  <a:txBody>
                    <a:bodyPr/>
                    <a:lstStyle/>
                    <a:p>
                      <a:pPr algn="ctr" fontAlgn="ctr"/>
                      <a:r>
                        <a:rPr lang="vi-VN" sz="1100" b="0" i="1" u="none" strike="noStrike">
                          <a:solidFill>
                            <a:srgbClr val="000000"/>
                          </a:solidFill>
                          <a:effectLst/>
                          <a:latin typeface="Times New Roman" panose="02020603050405020304" pitchFamily="18" charset="0"/>
                        </a:rPr>
                        <a:t> </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0" i="1" u="none" strike="noStrike">
                          <a:solidFill>
                            <a:srgbClr val="000000"/>
                          </a:solidFill>
                          <a:effectLst/>
                          <a:latin typeface="Times New Roman" panose="02020603050405020304" pitchFamily="18" charset="0"/>
                        </a:rPr>
                        <a:t>Công nghiệp</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Times New Roman" panose="02020603050405020304" pitchFamily="18" charset="0"/>
                        </a:rPr>
                        <a:t>%</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Times New Roman" panose="02020603050405020304" pitchFamily="18" charset="0"/>
                        </a:rPr>
                        <a:t>7,5-8,0</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FFFFFF"/>
                          </a:solidFill>
                          <a:effectLst/>
                          <a:latin typeface="Times New Roman" panose="02020603050405020304" pitchFamily="18" charset="0"/>
                        </a:rPr>
                        <a:t>-7,2</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Times New Roman" panose="02020603050405020304" pitchFamily="18" charset="0"/>
                        </a:rPr>
                        <a:t> </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Times New Roman" panose="02020603050405020304" pitchFamily="18" charset="0"/>
                        </a:rPr>
                        <a:t>5,32</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Times New Roman" panose="02020603050405020304" pitchFamily="18" charset="0"/>
                        </a:rPr>
                        <a:t>20,97%</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Times New Roman" panose="02020603050405020304" pitchFamily="18" charset="0"/>
                        </a:rPr>
                        <a:t> </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6587523"/>
                  </a:ext>
                </a:extLst>
              </a:tr>
              <a:tr h="170784">
                <a:tc>
                  <a:txBody>
                    <a:bodyPr/>
                    <a:lstStyle/>
                    <a:p>
                      <a:pPr algn="ctr" fontAlgn="ctr"/>
                      <a:r>
                        <a:rPr lang="vi-VN" sz="1100" b="0" i="1" u="none" strike="noStrike">
                          <a:solidFill>
                            <a:srgbClr val="000000"/>
                          </a:solidFill>
                          <a:effectLst/>
                          <a:latin typeface="Times New Roman" panose="02020603050405020304" pitchFamily="18" charset="0"/>
                        </a:rPr>
                        <a:t> </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0" i="1" u="none" strike="noStrike">
                          <a:solidFill>
                            <a:srgbClr val="000000"/>
                          </a:solidFill>
                          <a:effectLst/>
                          <a:latin typeface="Times New Roman" panose="02020603050405020304" pitchFamily="18" charset="0"/>
                        </a:rPr>
                        <a:t>Xây dựng</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Times New Roman" panose="02020603050405020304" pitchFamily="18" charset="0"/>
                        </a:rPr>
                        <a:t>%</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Times New Roman" panose="02020603050405020304" pitchFamily="18" charset="0"/>
                        </a:rPr>
                        <a:t>9,4-9,9</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FFFFFF"/>
                          </a:solidFill>
                          <a:effectLst/>
                          <a:latin typeface="Times New Roman" panose="02020603050405020304" pitchFamily="18" charset="0"/>
                        </a:rPr>
                        <a:t>-30,9</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Times New Roman" panose="02020603050405020304" pitchFamily="18" charset="0"/>
                        </a:rPr>
                        <a:t> </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Times New Roman" panose="02020603050405020304" pitchFamily="18" charset="0"/>
                        </a:rPr>
                        <a:t>6,95</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Times New Roman" panose="02020603050405020304" pitchFamily="18" charset="0"/>
                        </a:rPr>
                        <a:t>12,20%</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Times New Roman" panose="02020603050405020304" pitchFamily="18" charset="0"/>
                        </a:rPr>
                        <a:t> </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33624955"/>
                  </a:ext>
                </a:extLst>
              </a:tr>
              <a:tr h="170784">
                <a:tc>
                  <a:txBody>
                    <a:bodyPr/>
                    <a:lstStyle/>
                    <a:p>
                      <a:pPr algn="ctr" fontAlgn="ctr"/>
                      <a:r>
                        <a:rPr lang="vi-VN" sz="1100" b="0" i="0" u="none" strike="noStrike">
                          <a:solidFill>
                            <a:srgbClr val="000000"/>
                          </a:solidFill>
                          <a:effectLst/>
                          <a:latin typeface="Times New Roman" panose="02020603050405020304" pitchFamily="18" charset="0"/>
                        </a:rPr>
                        <a:t> </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0" i="0" u="none" strike="noStrike">
                          <a:solidFill>
                            <a:srgbClr val="000000"/>
                          </a:solidFill>
                          <a:effectLst/>
                          <a:latin typeface="Times New Roman" panose="02020603050405020304" pitchFamily="18" charset="0"/>
                        </a:rPr>
                        <a:t>- Dịch vụ</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8,1-8,6</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FFFFFF"/>
                          </a:solidFill>
                          <a:effectLst/>
                          <a:latin typeface="Times New Roman" panose="02020603050405020304" pitchFamily="18" charset="0"/>
                        </a:rPr>
                        <a:t>5,7</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6,65</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22,32%</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64446479"/>
                  </a:ext>
                </a:extLst>
              </a:tr>
              <a:tr h="170784">
                <a:tc>
                  <a:txBody>
                    <a:bodyPr/>
                    <a:lstStyle/>
                    <a:p>
                      <a:pPr algn="ctr" fontAlgn="ctr"/>
                      <a:r>
                        <a:rPr lang="vi-VN" sz="1100" b="0" i="0" u="none" strike="noStrike">
                          <a:solidFill>
                            <a:srgbClr val="000000"/>
                          </a:solidFill>
                          <a:effectLst/>
                          <a:latin typeface="Times New Roman" panose="02020603050405020304" pitchFamily="18" charset="0"/>
                        </a:rPr>
                        <a:t>2</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1" i="0" u="none" strike="noStrike">
                          <a:solidFill>
                            <a:srgbClr val="000000"/>
                          </a:solidFill>
                          <a:effectLst/>
                          <a:latin typeface="Times New Roman" panose="02020603050405020304" pitchFamily="18" charset="0"/>
                        </a:rPr>
                        <a:t>Kim ngạch xuất khẩu</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Triệu USD</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58</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15,4</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11,769</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20,29%</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76,42%</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69880053"/>
                  </a:ext>
                </a:extLst>
              </a:tr>
              <a:tr h="170784">
                <a:tc>
                  <a:txBody>
                    <a:bodyPr/>
                    <a:lstStyle/>
                    <a:p>
                      <a:pPr algn="ctr" fontAlgn="ctr"/>
                      <a:r>
                        <a:rPr lang="vi-VN" sz="1100" b="0" i="0" u="none" strike="noStrike">
                          <a:solidFill>
                            <a:srgbClr val="000000"/>
                          </a:solidFill>
                          <a:effectLst/>
                          <a:latin typeface="Times New Roman" panose="02020603050405020304" pitchFamily="18" charset="0"/>
                        </a:rPr>
                        <a:t>3</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1" i="0" u="none" strike="noStrike">
                          <a:solidFill>
                            <a:srgbClr val="000000"/>
                          </a:solidFill>
                          <a:effectLst/>
                          <a:latin typeface="Times New Roman" panose="02020603050405020304" pitchFamily="18" charset="0"/>
                        </a:rPr>
                        <a:t>Tổng thu ngân sách trên địa bàn</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Triệu đồng</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556.004</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68.840</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15998</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134.917</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24,27</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195,99</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82498710"/>
                  </a:ext>
                </a:extLst>
              </a:tr>
              <a:tr h="300579">
                <a:tc>
                  <a:txBody>
                    <a:bodyPr/>
                    <a:lstStyle/>
                    <a:p>
                      <a:pPr algn="ctr" fontAlgn="ctr"/>
                      <a:r>
                        <a:rPr lang="vi-VN" sz="1100" b="0" i="1" u="none" strike="noStrike">
                          <a:solidFill>
                            <a:srgbClr val="000000"/>
                          </a:solidFill>
                          <a:effectLst/>
                          <a:latin typeface="Times New Roman" panose="02020603050405020304" pitchFamily="18" charset="0"/>
                        </a:rPr>
                        <a:t> </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0" i="1" u="none" strike="noStrike">
                          <a:solidFill>
                            <a:srgbClr val="000000"/>
                          </a:solidFill>
                          <a:effectLst/>
                          <a:latin typeface="Times New Roman" panose="02020603050405020304" pitchFamily="18" charset="0"/>
                        </a:rPr>
                        <a:t>- Thu tiền sử dụng đất</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Times New Roman" panose="02020603050405020304" pitchFamily="18" charset="0"/>
                        </a:rPr>
                        <a:t>Triệu đồng</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Times New Roman" panose="02020603050405020304" pitchFamily="18" charset="0"/>
                        </a:rPr>
                        <a:t>305.000</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Times New Roman" panose="02020603050405020304" pitchFamily="18" charset="0"/>
                        </a:rPr>
                        <a:t>14.591</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Times New Roman" panose="02020603050405020304" pitchFamily="18" charset="0"/>
                        </a:rPr>
                        <a:t>1987</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Times New Roman" panose="02020603050405020304" pitchFamily="18" charset="0"/>
                        </a:rPr>
                        <a:t>75.850</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Times New Roman" panose="02020603050405020304" pitchFamily="18" charset="0"/>
                        </a:rPr>
                        <a:t>24,87</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Times New Roman" panose="02020603050405020304" pitchFamily="18" charset="0"/>
                        </a:rPr>
                        <a:t>519,85</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04376345"/>
                  </a:ext>
                </a:extLst>
              </a:tr>
              <a:tr h="170784">
                <a:tc>
                  <a:txBody>
                    <a:bodyPr/>
                    <a:lstStyle/>
                    <a:p>
                      <a:pPr algn="ctr" fontAlgn="ctr"/>
                      <a:r>
                        <a:rPr lang="vi-VN" sz="1100" b="0" i="0" u="none" strike="noStrike">
                          <a:solidFill>
                            <a:srgbClr val="000000"/>
                          </a:solidFill>
                          <a:effectLst/>
                          <a:latin typeface="Times New Roman" panose="02020603050405020304" pitchFamily="18" charset="0"/>
                        </a:rPr>
                        <a:t>4</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1" i="0" u="none" strike="noStrike">
                          <a:solidFill>
                            <a:srgbClr val="000000"/>
                          </a:solidFill>
                          <a:effectLst/>
                          <a:latin typeface="Times New Roman" panose="02020603050405020304" pitchFamily="18" charset="0"/>
                        </a:rPr>
                        <a:t>Doanh thu bán lẻ hàng hóa và dịch vụ</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Tỷ đồng</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11.203</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2.457,84</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2.689</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24,00%</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109,41%</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36423559"/>
                  </a:ext>
                </a:extLst>
              </a:tr>
              <a:tr h="170784">
                <a:tc>
                  <a:txBody>
                    <a:bodyPr/>
                    <a:lstStyle/>
                    <a:p>
                      <a:pPr algn="ctr" fontAlgn="ctr"/>
                      <a:r>
                        <a:rPr lang="vi-VN" sz="1100" b="0" i="0" u="none" strike="noStrike">
                          <a:solidFill>
                            <a:srgbClr val="000000"/>
                          </a:solidFill>
                          <a:effectLst/>
                          <a:latin typeface="Times New Roman" panose="02020603050405020304" pitchFamily="18" charset="0"/>
                        </a:rPr>
                        <a:t>5</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1" i="0" u="none" strike="noStrike">
                          <a:solidFill>
                            <a:srgbClr val="000000"/>
                          </a:solidFill>
                          <a:effectLst/>
                          <a:latin typeface="Times New Roman" panose="02020603050405020304" pitchFamily="18" charset="0"/>
                        </a:rPr>
                        <a:t>Tỷ lệ dân số tham gia bảo hiểm y tế</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94,69</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94,16</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94,13</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94,13</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99,41</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99,97</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1693"/>
                  </a:ext>
                </a:extLst>
              </a:tr>
              <a:tr h="341567">
                <a:tc>
                  <a:txBody>
                    <a:bodyPr/>
                    <a:lstStyle/>
                    <a:p>
                      <a:pPr algn="ctr" fontAlgn="ctr"/>
                      <a:r>
                        <a:rPr lang="vi-VN" sz="1100" b="0" i="0" u="none" strike="noStrike">
                          <a:solidFill>
                            <a:srgbClr val="000000"/>
                          </a:solidFill>
                          <a:effectLst/>
                          <a:latin typeface="Times New Roman" panose="02020603050405020304" pitchFamily="18" charset="0"/>
                        </a:rPr>
                        <a:t>6</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1" i="0" u="none" strike="noStrike">
                          <a:solidFill>
                            <a:srgbClr val="000000"/>
                          </a:solidFill>
                          <a:effectLst/>
                          <a:latin typeface="Times New Roman" panose="02020603050405020304" pitchFamily="18" charset="0"/>
                        </a:rPr>
                        <a:t>Tỷ lệ trẻ em dưới 5 tuổi suy dinh dưỡng thể nhẹ cân</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7,02</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24132045"/>
                  </a:ext>
                </a:extLst>
              </a:tr>
              <a:tr h="170784">
                <a:tc>
                  <a:txBody>
                    <a:bodyPr/>
                    <a:lstStyle/>
                    <a:p>
                      <a:pPr algn="ctr" fontAlgn="ctr"/>
                      <a:r>
                        <a:rPr lang="vi-VN" sz="1100" b="0" i="0" u="none" strike="noStrike">
                          <a:solidFill>
                            <a:srgbClr val="000000"/>
                          </a:solidFill>
                          <a:effectLst/>
                          <a:latin typeface="Times New Roman" panose="02020603050405020304" pitchFamily="18" charset="0"/>
                        </a:rPr>
                        <a:t>7</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1" i="0" u="none" strike="noStrike">
                          <a:solidFill>
                            <a:srgbClr val="000000"/>
                          </a:solidFill>
                          <a:effectLst/>
                          <a:latin typeface="Times New Roman" panose="02020603050405020304" pitchFamily="18" charset="0"/>
                        </a:rPr>
                        <a:t>Giảm tỷ lệ nghèo đa chiều</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1,99</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1274829"/>
                  </a:ext>
                </a:extLst>
              </a:tr>
              <a:tr h="170784">
                <a:tc>
                  <a:txBody>
                    <a:bodyPr/>
                    <a:lstStyle/>
                    <a:p>
                      <a:pPr algn="ctr" fontAlgn="ctr"/>
                      <a:r>
                        <a:rPr lang="vi-VN" sz="1100" b="0" i="0" u="none" strike="noStrike">
                          <a:solidFill>
                            <a:srgbClr val="000000"/>
                          </a:solidFill>
                          <a:effectLst/>
                          <a:latin typeface="Times New Roman" panose="02020603050405020304" pitchFamily="18" charset="0"/>
                        </a:rPr>
                        <a:t>8</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1" i="0" u="none" strike="noStrike">
                          <a:solidFill>
                            <a:srgbClr val="000000"/>
                          </a:solidFill>
                          <a:effectLst/>
                          <a:latin typeface="Times New Roman" panose="02020603050405020304" pitchFamily="18" charset="0"/>
                        </a:rPr>
                        <a:t>Bảo hiểm xã hội tự nguyện</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Người</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1.650</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1.568</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1.535</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1.535</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93,03</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97,9</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657067"/>
                  </a:ext>
                </a:extLst>
              </a:tr>
              <a:tr h="170784">
                <a:tc>
                  <a:txBody>
                    <a:bodyPr/>
                    <a:lstStyle/>
                    <a:p>
                      <a:pPr algn="ctr" fontAlgn="ctr"/>
                      <a:r>
                        <a:rPr lang="vi-VN" sz="1100" b="0" i="0" u="none" strike="noStrike">
                          <a:solidFill>
                            <a:srgbClr val="000000"/>
                          </a:solidFill>
                          <a:effectLst/>
                          <a:latin typeface="Times New Roman" panose="02020603050405020304" pitchFamily="18" charset="0"/>
                        </a:rPr>
                        <a:t>9</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1" i="0" u="none" strike="noStrike">
                          <a:solidFill>
                            <a:srgbClr val="000000"/>
                          </a:solidFill>
                          <a:effectLst/>
                          <a:latin typeface="Times New Roman" panose="02020603050405020304" pitchFamily="18" charset="0"/>
                        </a:rPr>
                        <a:t>Tạo việc làm mới</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Người</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4.300</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2.120</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1.301</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2.052</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47,72</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96,79</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23792985"/>
                  </a:ext>
                </a:extLst>
              </a:tr>
              <a:tr h="170784">
                <a:tc>
                  <a:txBody>
                    <a:bodyPr/>
                    <a:lstStyle/>
                    <a:p>
                      <a:pPr algn="ctr" fontAlgn="ctr"/>
                      <a:r>
                        <a:rPr lang="vi-VN" sz="1100" b="0" i="0" u="none" strike="noStrike">
                          <a:solidFill>
                            <a:srgbClr val="000000"/>
                          </a:solidFill>
                          <a:effectLst/>
                          <a:latin typeface="Times New Roman" panose="02020603050405020304" pitchFamily="18" charset="0"/>
                        </a:rPr>
                        <a:t>10</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1" i="0" u="none" strike="noStrike">
                          <a:solidFill>
                            <a:srgbClr val="000000"/>
                          </a:solidFill>
                          <a:effectLst/>
                          <a:latin typeface="Times New Roman" panose="02020603050405020304" pitchFamily="18" charset="0"/>
                        </a:rPr>
                        <a:t>Đào tạo nghề lao động nông thôn</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Người</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380</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92785239"/>
                  </a:ext>
                </a:extLst>
              </a:tr>
              <a:tr h="170784">
                <a:tc>
                  <a:txBody>
                    <a:bodyPr/>
                    <a:lstStyle/>
                    <a:p>
                      <a:pPr algn="ctr" fontAlgn="ctr"/>
                      <a:r>
                        <a:rPr lang="vi-VN" sz="1100" b="0" i="0" u="none" strike="noStrike">
                          <a:solidFill>
                            <a:srgbClr val="000000"/>
                          </a:solidFill>
                          <a:effectLst/>
                          <a:latin typeface="Times New Roman" panose="02020603050405020304" pitchFamily="18" charset="0"/>
                        </a:rPr>
                        <a:t>11</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1" i="0" u="none" strike="noStrike">
                          <a:solidFill>
                            <a:srgbClr val="000000"/>
                          </a:solidFill>
                          <a:effectLst/>
                          <a:latin typeface="Times New Roman" panose="02020603050405020304" pitchFamily="18" charset="0"/>
                        </a:rPr>
                        <a:t>Tỷ lệ che phủ rừng</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13,15</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41389615"/>
                  </a:ext>
                </a:extLst>
              </a:tr>
              <a:tr h="170784">
                <a:tc>
                  <a:txBody>
                    <a:bodyPr/>
                    <a:lstStyle/>
                    <a:p>
                      <a:pPr algn="ctr" fontAlgn="ctr"/>
                      <a:r>
                        <a:rPr lang="vi-VN" sz="1100" b="0" i="0" u="none" strike="noStrike">
                          <a:solidFill>
                            <a:srgbClr val="000000"/>
                          </a:solidFill>
                          <a:effectLst/>
                          <a:latin typeface="Times New Roman" panose="02020603050405020304" pitchFamily="18" charset="0"/>
                        </a:rPr>
                        <a:t>12</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1" i="0" u="none" strike="noStrike">
                          <a:solidFill>
                            <a:srgbClr val="000000"/>
                          </a:solidFill>
                          <a:effectLst/>
                          <a:latin typeface="Times New Roman" panose="02020603050405020304" pitchFamily="18" charset="0"/>
                        </a:rPr>
                        <a:t>Tỷ lệ dân cư đô thị sử dụng nước sạch</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86,6-90,1</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73,88</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85,3</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85,3</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98,50-94,67</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15,46</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46119546"/>
                  </a:ext>
                </a:extLst>
              </a:tr>
              <a:tr h="170784">
                <a:tc>
                  <a:txBody>
                    <a:bodyPr/>
                    <a:lstStyle/>
                    <a:p>
                      <a:pPr algn="ctr" fontAlgn="ctr"/>
                      <a:r>
                        <a:rPr lang="vi-VN" sz="1100" b="0" i="0" u="none" strike="noStrike">
                          <a:solidFill>
                            <a:srgbClr val="000000"/>
                          </a:solidFill>
                          <a:effectLst/>
                          <a:latin typeface="Times New Roman" panose="02020603050405020304" pitchFamily="18" charset="0"/>
                        </a:rPr>
                        <a:t>13</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1" i="0" u="none" strike="noStrike">
                          <a:solidFill>
                            <a:srgbClr val="000000"/>
                          </a:solidFill>
                          <a:effectLst/>
                          <a:latin typeface="Times New Roman" panose="02020603050405020304" pitchFamily="18" charset="0"/>
                        </a:rPr>
                        <a:t>Tỷ lệ chất thải rắn ở đô thị được thu gom</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85-95</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57,41</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86,15</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86,15</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34,94</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150,06</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32962022"/>
                  </a:ext>
                </a:extLst>
              </a:tr>
              <a:tr h="252760">
                <a:tc>
                  <a:txBody>
                    <a:bodyPr/>
                    <a:lstStyle/>
                    <a:p>
                      <a:pPr algn="ctr" fontAlgn="ctr"/>
                      <a:r>
                        <a:rPr lang="vi-VN" sz="1100" b="0" i="0" u="none" strike="noStrike">
                          <a:solidFill>
                            <a:srgbClr val="000000"/>
                          </a:solidFill>
                          <a:effectLst/>
                          <a:latin typeface="Times New Roman" panose="02020603050405020304" pitchFamily="18" charset="0"/>
                        </a:rPr>
                        <a:t>14</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1" i="0" u="none" strike="noStrike">
                          <a:solidFill>
                            <a:srgbClr val="000000"/>
                          </a:solidFill>
                          <a:effectLst/>
                          <a:latin typeface="Times New Roman" panose="02020603050405020304" pitchFamily="18" charset="0"/>
                        </a:rPr>
                        <a:t>Tỷ lệ chất thải rắn ở nông thôn được thu gom</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80-83</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53,72</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79,06</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79,06</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11,22</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147,17</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03551870"/>
                  </a:ext>
                </a:extLst>
              </a:tr>
              <a:tr h="170784">
                <a:tc>
                  <a:txBody>
                    <a:bodyPr/>
                    <a:lstStyle/>
                    <a:p>
                      <a:pPr algn="ctr" fontAlgn="ctr"/>
                      <a:r>
                        <a:rPr lang="vi-VN" sz="1100" b="0" i="0" u="none" strike="noStrike">
                          <a:solidFill>
                            <a:srgbClr val="000000"/>
                          </a:solidFill>
                          <a:effectLst/>
                          <a:latin typeface="Times New Roman" panose="02020603050405020304" pitchFamily="18" charset="0"/>
                        </a:rPr>
                        <a:t>15</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1" i="0" u="none" strike="noStrike">
                          <a:solidFill>
                            <a:srgbClr val="000000"/>
                          </a:solidFill>
                          <a:effectLst/>
                          <a:latin typeface="Times New Roman" panose="02020603050405020304" pitchFamily="18" charset="0"/>
                        </a:rPr>
                        <a:t>Thu hút dự án mới</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Dự án</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5</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89184594"/>
                  </a:ext>
                </a:extLst>
              </a:tr>
              <a:tr h="170784">
                <a:tc>
                  <a:txBody>
                    <a:bodyPr/>
                    <a:lstStyle/>
                    <a:p>
                      <a:pPr algn="ctr" fontAlgn="ctr"/>
                      <a:r>
                        <a:rPr lang="vi-VN" sz="1100" b="0" i="0" u="none" strike="noStrike">
                          <a:solidFill>
                            <a:srgbClr val="000000"/>
                          </a:solidFill>
                          <a:effectLst/>
                          <a:latin typeface="Times New Roman" panose="02020603050405020304" pitchFamily="18" charset="0"/>
                        </a:rPr>
                        <a:t>16</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1" i="0" u="none" strike="noStrike">
                          <a:solidFill>
                            <a:srgbClr val="000000"/>
                          </a:solidFill>
                          <a:effectLst/>
                          <a:latin typeface="Times New Roman" panose="02020603050405020304" pitchFamily="18" charset="0"/>
                        </a:rPr>
                        <a:t>Phòng chống lấn chiếm đất đai</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2468143"/>
                  </a:ext>
                </a:extLst>
              </a:tr>
              <a:tr h="150289">
                <a:tc>
                  <a:txBody>
                    <a:bodyPr/>
                    <a:lstStyle/>
                    <a:p>
                      <a:pPr algn="ctr" fontAlgn="ctr"/>
                      <a:r>
                        <a:rPr lang="vi-VN" sz="1100" b="0" i="0" u="none" strike="noStrike">
                          <a:solidFill>
                            <a:srgbClr val="000000"/>
                          </a:solidFill>
                          <a:effectLst/>
                          <a:latin typeface="Times New Roman" panose="02020603050405020304" pitchFamily="18" charset="0"/>
                        </a:rPr>
                        <a:t>-</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0" i="0" u="none" strike="noStrike">
                          <a:solidFill>
                            <a:srgbClr val="000000"/>
                          </a:solidFill>
                          <a:effectLst/>
                          <a:latin typeface="Times New Roman" panose="02020603050405020304" pitchFamily="18" charset="0"/>
                        </a:rPr>
                        <a:t>Số vụ vi phạm được giải quyết trong năm</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Số vụ</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778</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63</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183</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23,52</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06386820"/>
                  </a:ext>
                </a:extLst>
              </a:tr>
              <a:tr h="170784">
                <a:tc>
                  <a:txBody>
                    <a:bodyPr/>
                    <a:lstStyle/>
                    <a:p>
                      <a:pPr algn="ctr" fontAlgn="ctr"/>
                      <a:r>
                        <a:rPr lang="vi-VN" sz="1100" b="0" i="0" u="none" strike="noStrike">
                          <a:solidFill>
                            <a:srgbClr val="000000"/>
                          </a:solidFill>
                          <a:effectLst/>
                          <a:latin typeface="Times New Roman" panose="02020603050405020304" pitchFamily="18" charset="0"/>
                        </a:rPr>
                        <a:t>17</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1" i="0" u="none" strike="noStrike">
                          <a:solidFill>
                            <a:srgbClr val="000000"/>
                          </a:solidFill>
                          <a:effectLst/>
                          <a:latin typeface="Times New Roman" panose="02020603050405020304" pitchFamily="18" charset="0"/>
                        </a:rPr>
                        <a:t>Giải phóng mặt bằng</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5510801"/>
                  </a:ext>
                </a:extLst>
              </a:tr>
              <a:tr h="300579">
                <a:tc>
                  <a:txBody>
                    <a:bodyPr/>
                    <a:lstStyle/>
                    <a:p>
                      <a:pPr algn="ctr" fontAlgn="ctr"/>
                      <a:r>
                        <a:rPr lang="vi-VN" sz="1100" b="0" i="0" u="none" strike="noStrike">
                          <a:solidFill>
                            <a:srgbClr val="000000"/>
                          </a:solidFill>
                          <a:effectLst/>
                          <a:latin typeface="Times New Roman" panose="02020603050405020304" pitchFamily="18" charset="0"/>
                        </a:rPr>
                        <a:t>-</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0" i="0" u="none" strike="noStrike">
                          <a:solidFill>
                            <a:srgbClr val="000000"/>
                          </a:solidFill>
                          <a:effectLst/>
                          <a:latin typeface="Times New Roman" panose="02020603050405020304" pitchFamily="18" charset="0"/>
                        </a:rPr>
                        <a:t>Số lượng công trình, dự án hoàn thành GPMB so với tổng số dự án trên địa bàn</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&gt;=50</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2,23</a:t>
                      </a:r>
                      <a:br>
                        <a:rPr lang="vi-VN" sz="1100" b="0" i="0" u="none" strike="noStrike">
                          <a:solidFill>
                            <a:srgbClr val="000000"/>
                          </a:solidFill>
                          <a:effectLst/>
                          <a:latin typeface="Times New Roman" panose="02020603050405020304" pitchFamily="18" charset="0"/>
                        </a:rPr>
                      </a:br>
                      <a:r>
                        <a:rPr lang="vi-VN" sz="1100" b="0" i="0" u="none" strike="noStrike">
                          <a:solidFill>
                            <a:srgbClr val="000000"/>
                          </a:solidFill>
                          <a:effectLst/>
                          <a:latin typeface="Times New Roman" panose="02020603050405020304" pitchFamily="18" charset="0"/>
                        </a:rPr>
                        <a:t> (3/132)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7,58</a:t>
                      </a:r>
                      <a:br>
                        <a:rPr lang="vi-VN" sz="1100" b="0" i="0" u="none" strike="noStrike">
                          <a:solidFill>
                            <a:srgbClr val="000000"/>
                          </a:solidFill>
                          <a:effectLst/>
                          <a:latin typeface="Times New Roman" panose="02020603050405020304" pitchFamily="18" charset="0"/>
                        </a:rPr>
                      </a:br>
                      <a:r>
                        <a:rPr lang="vi-VN" sz="1100" b="0" i="0" u="none" strike="noStrike">
                          <a:solidFill>
                            <a:srgbClr val="000000"/>
                          </a:solidFill>
                          <a:effectLst/>
                          <a:latin typeface="Times New Roman" panose="02020603050405020304" pitchFamily="18" charset="0"/>
                        </a:rPr>
                        <a:t> (10/132)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7,58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03010237"/>
                  </a:ext>
                </a:extLst>
              </a:tr>
            </a:tbl>
          </a:graphicData>
        </a:graphic>
      </p:graphicFrame>
    </p:spTree>
    <p:extLst>
      <p:ext uri="{BB962C8B-B14F-4D97-AF65-F5344CB8AC3E}">
        <p14:creationId xmlns:p14="http://schemas.microsoft.com/office/powerpoint/2010/main" val="35976257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85B0C6AB-4906-5932-12D4-5FAF7DC72C97}"/>
              </a:ext>
            </a:extLst>
          </p:cNvPr>
          <p:cNvSpPr txBox="1"/>
          <p:nvPr/>
        </p:nvSpPr>
        <p:spPr>
          <a:xfrm>
            <a:off x="873004" y="205739"/>
            <a:ext cx="10556995"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3. Thực hiện chỉ tiêu do UBND tỉnh giao: HUYỆN PHÙ CÁT</a:t>
            </a:r>
          </a:p>
        </p:txBody>
      </p:sp>
      <p:graphicFrame>
        <p:nvGraphicFramePr>
          <p:cNvPr id="2" name="Table 1">
            <a:extLst>
              <a:ext uri="{FF2B5EF4-FFF2-40B4-BE49-F238E27FC236}">
                <a16:creationId xmlns:a16="http://schemas.microsoft.com/office/drawing/2014/main" id="{63B64B00-9B3D-C118-3447-A40F4BC26D40}"/>
              </a:ext>
            </a:extLst>
          </p:cNvPr>
          <p:cNvGraphicFramePr>
            <a:graphicFrameLocks noGrp="1"/>
          </p:cNvGraphicFramePr>
          <p:nvPr>
            <p:extLst>
              <p:ext uri="{D42A27DB-BD31-4B8C-83A1-F6EECF244321}">
                <p14:modId xmlns:p14="http://schemas.microsoft.com/office/powerpoint/2010/main" val="11478524"/>
              </p:ext>
            </p:extLst>
          </p:nvPr>
        </p:nvGraphicFramePr>
        <p:xfrm>
          <a:off x="580457" y="804268"/>
          <a:ext cx="11031085" cy="5920577"/>
        </p:xfrm>
        <a:graphic>
          <a:graphicData uri="http://schemas.openxmlformats.org/drawingml/2006/table">
            <a:tbl>
              <a:tblPr/>
              <a:tblGrid>
                <a:gridCol w="420547">
                  <a:extLst>
                    <a:ext uri="{9D8B030D-6E8A-4147-A177-3AD203B41FA5}">
                      <a16:colId xmlns:a16="http://schemas.microsoft.com/office/drawing/2014/main" val="3511439663"/>
                    </a:ext>
                  </a:extLst>
                </a:gridCol>
                <a:gridCol w="3129892">
                  <a:extLst>
                    <a:ext uri="{9D8B030D-6E8A-4147-A177-3AD203B41FA5}">
                      <a16:colId xmlns:a16="http://schemas.microsoft.com/office/drawing/2014/main" val="142973094"/>
                    </a:ext>
                  </a:extLst>
                </a:gridCol>
                <a:gridCol w="785022">
                  <a:extLst>
                    <a:ext uri="{9D8B030D-6E8A-4147-A177-3AD203B41FA5}">
                      <a16:colId xmlns:a16="http://schemas.microsoft.com/office/drawing/2014/main" val="2501154227"/>
                    </a:ext>
                  </a:extLst>
                </a:gridCol>
                <a:gridCol w="1039899">
                  <a:extLst>
                    <a:ext uri="{9D8B030D-6E8A-4147-A177-3AD203B41FA5}">
                      <a16:colId xmlns:a16="http://schemas.microsoft.com/office/drawing/2014/main" val="726750674"/>
                    </a:ext>
                  </a:extLst>
                </a:gridCol>
                <a:gridCol w="1029704">
                  <a:extLst>
                    <a:ext uri="{9D8B030D-6E8A-4147-A177-3AD203B41FA5}">
                      <a16:colId xmlns:a16="http://schemas.microsoft.com/office/drawing/2014/main" val="352697080"/>
                    </a:ext>
                  </a:extLst>
                </a:gridCol>
                <a:gridCol w="1093423">
                  <a:extLst>
                    <a:ext uri="{9D8B030D-6E8A-4147-A177-3AD203B41FA5}">
                      <a16:colId xmlns:a16="http://schemas.microsoft.com/office/drawing/2014/main" val="4152154809"/>
                    </a:ext>
                  </a:extLst>
                </a:gridCol>
                <a:gridCol w="1009314">
                  <a:extLst>
                    <a:ext uri="{9D8B030D-6E8A-4147-A177-3AD203B41FA5}">
                      <a16:colId xmlns:a16="http://schemas.microsoft.com/office/drawing/2014/main" val="2529372235"/>
                    </a:ext>
                  </a:extLst>
                </a:gridCol>
                <a:gridCol w="1307520">
                  <a:extLst>
                    <a:ext uri="{9D8B030D-6E8A-4147-A177-3AD203B41FA5}">
                      <a16:colId xmlns:a16="http://schemas.microsoft.com/office/drawing/2014/main" val="2395981244"/>
                    </a:ext>
                  </a:extLst>
                </a:gridCol>
                <a:gridCol w="1215764">
                  <a:extLst>
                    <a:ext uri="{9D8B030D-6E8A-4147-A177-3AD203B41FA5}">
                      <a16:colId xmlns:a16="http://schemas.microsoft.com/office/drawing/2014/main" val="1972402369"/>
                    </a:ext>
                  </a:extLst>
                </a:gridCol>
              </a:tblGrid>
              <a:tr h="511619">
                <a:tc>
                  <a:txBody>
                    <a:bodyPr/>
                    <a:lstStyle/>
                    <a:p>
                      <a:pPr algn="ctr" fontAlgn="ctr"/>
                      <a:r>
                        <a:rPr lang="vi-VN" sz="1200" b="1" i="0" u="none" strike="noStrike">
                          <a:solidFill>
                            <a:srgbClr val="000000"/>
                          </a:solidFill>
                          <a:effectLst/>
                          <a:latin typeface="Times New Roman" panose="02020603050405020304" pitchFamily="18" charset="0"/>
                        </a:rPr>
                        <a:t>STT</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Chỉ tiêu</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Đơn vị tính</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Kế hoạch năm 2024 UBND tỉnh giao</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Thực hiện Quý I năm 2023</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Thực hiện tháng 3 năm 2024</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Thực hiện Quý I năm 2024</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Thực hiện Quý I năm 2024 so với kế hoạch năm 2024</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Thực hiện Quý I năm 2024 so với cùng kỳ</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2623254"/>
                  </a:ext>
                </a:extLst>
              </a:tr>
              <a:tr h="177533">
                <a:tc>
                  <a:txBody>
                    <a:bodyPr/>
                    <a:lstStyle/>
                    <a:p>
                      <a:pPr algn="ctr" fontAlgn="ctr"/>
                      <a:r>
                        <a:rPr lang="vi-VN" sz="1200" b="0" i="1" u="none" strike="noStrike">
                          <a:solidFill>
                            <a:srgbClr val="000000"/>
                          </a:solidFill>
                          <a:effectLst/>
                          <a:latin typeface="Times New Roman" panose="02020603050405020304" pitchFamily="18" charset="0"/>
                        </a:rPr>
                        <a:t>1</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2</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3</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4</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5</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6</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7</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8</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9</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7270752"/>
                  </a:ext>
                </a:extLst>
              </a:tr>
              <a:tr h="177533">
                <a:tc>
                  <a:txBody>
                    <a:bodyPr/>
                    <a:lstStyle/>
                    <a:p>
                      <a:pPr algn="ctr" fontAlgn="ctr"/>
                      <a:r>
                        <a:rPr lang="vi-VN" sz="1200" b="1" i="0" u="none" strike="noStrike">
                          <a:solidFill>
                            <a:srgbClr val="000000"/>
                          </a:solidFill>
                          <a:effectLst/>
                          <a:latin typeface="Times New Roman" panose="02020603050405020304" pitchFamily="18" charset="0"/>
                        </a:rPr>
                        <a:t>1</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Tốc độ tăng giá trị sản phẩm </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7,5-8</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FFFFFF"/>
                          </a:solidFill>
                          <a:effectLst/>
                          <a:latin typeface="Times New Roman" panose="02020603050405020304" pitchFamily="18" charset="0"/>
                        </a:rPr>
                        <a:t>6,72</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 </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10,22</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19,52%</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 </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7304280"/>
                  </a:ext>
                </a:extLst>
              </a:tr>
              <a:tr h="177533">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 Nông, lâm, thuỷ sản</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3,2-3,5</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FFFFFF"/>
                          </a:solidFill>
                          <a:effectLst/>
                          <a:latin typeface="Times New Roman" panose="02020603050405020304" pitchFamily="18" charset="0"/>
                        </a:rPr>
                        <a:t>3,86</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3,38</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18,03%</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4116622"/>
                  </a:ext>
                </a:extLst>
              </a:tr>
              <a:tr h="177533">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 Công nghiệp và xây dựng</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10,8-11,5</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FFFFFF"/>
                          </a:solidFill>
                          <a:effectLst/>
                          <a:latin typeface="Times New Roman" panose="02020603050405020304" pitchFamily="18" charset="0"/>
                        </a:rPr>
                        <a:t>7,93</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18,39</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19,26%</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65562650"/>
                  </a:ext>
                </a:extLst>
              </a:tr>
              <a:tr h="177533">
                <a:tc>
                  <a:txBody>
                    <a:bodyPr/>
                    <a:lstStyle/>
                    <a:p>
                      <a:pPr algn="ctr" fontAlgn="ctr"/>
                      <a:r>
                        <a:rPr lang="vi-VN" sz="1200" b="0" i="1" u="none" strike="noStrike">
                          <a:solidFill>
                            <a:srgbClr val="000000"/>
                          </a:solidFill>
                          <a:effectLst/>
                          <a:latin typeface="Times New Roman" panose="02020603050405020304" pitchFamily="18" charset="0"/>
                        </a:rPr>
                        <a:t> </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Times New Roman" panose="02020603050405020304" pitchFamily="18" charset="0"/>
                        </a:rPr>
                        <a:t>     + Công nghiệp</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1" u="none" strike="noStrike">
                          <a:solidFill>
                            <a:srgbClr val="000000"/>
                          </a:solidFill>
                          <a:effectLst/>
                          <a:latin typeface="Times New Roman" panose="02020603050405020304" pitchFamily="18" charset="0"/>
                        </a:rPr>
                        <a:t>10,9-11,4</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1" u="none" strike="noStrike">
                          <a:solidFill>
                            <a:srgbClr val="FFFFFF"/>
                          </a:solidFill>
                          <a:effectLst/>
                          <a:latin typeface="Times New Roman" panose="02020603050405020304" pitchFamily="18" charset="0"/>
                        </a:rPr>
                        <a:t>8,18</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 </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21,46</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22,03%</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 </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1886066"/>
                  </a:ext>
                </a:extLst>
              </a:tr>
              <a:tr h="177533">
                <a:tc>
                  <a:txBody>
                    <a:bodyPr/>
                    <a:lstStyle/>
                    <a:p>
                      <a:pPr algn="ctr" fontAlgn="ctr"/>
                      <a:r>
                        <a:rPr lang="vi-VN" sz="1200" b="0" i="1" u="none" strike="noStrike">
                          <a:solidFill>
                            <a:srgbClr val="000000"/>
                          </a:solidFill>
                          <a:effectLst/>
                          <a:latin typeface="Times New Roman" panose="02020603050405020304" pitchFamily="18" charset="0"/>
                        </a:rPr>
                        <a:t> </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Times New Roman" panose="02020603050405020304" pitchFamily="18" charset="0"/>
                        </a:rPr>
                        <a:t>     + Xây dựng</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1" u="none" strike="noStrike">
                          <a:solidFill>
                            <a:srgbClr val="000000"/>
                          </a:solidFill>
                          <a:effectLst/>
                          <a:latin typeface="Times New Roman" panose="02020603050405020304" pitchFamily="18" charset="0"/>
                        </a:rPr>
                        <a:t>10,6-11,8</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1" u="none" strike="noStrike">
                          <a:solidFill>
                            <a:srgbClr val="FFFFFF"/>
                          </a:solidFill>
                          <a:effectLst/>
                          <a:latin typeface="Times New Roman" panose="02020603050405020304" pitchFamily="18" charset="0"/>
                        </a:rPr>
                        <a:t>7</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 </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7,31</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12,72%</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 </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9435954"/>
                  </a:ext>
                </a:extLst>
              </a:tr>
              <a:tr h="177533">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 Dịch vụ</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8,2-8,6</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FFFFFF"/>
                          </a:solidFill>
                          <a:effectLst/>
                          <a:latin typeface="Times New Roman" panose="02020603050405020304" pitchFamily="18" charset="0"/>
                        </a:rPr>
                        <a:t>8,97</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6,37</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22,57%</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8891734"/>
                  </a:ext>
                </a:extLst>
              </a:tr>
              <a:tr h="177533">
                <a:tc>
                  <a:txBody>
                    <a:bodyPr/>
                    <a:lstStyle/>
                    <a:p>
                      <a:pPr algn="ctr" fontAlgn="ctr"/>
                      <a:r>
                        <a:rPr lang="vi-VN" sz="1200" b="1" i="0" u="none" strike="noStrike">
                          <a:solidFill>
                            <a:srgbClr val="000000"/>
                          </a:solidFill>
                          <a:effectLst/>
                          <a:latin typeface="Times New Roman" panose="02020603050405020304" pitchFamily="18" charset="0"/>
                        </a:rPr>
                        <a:t>2</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Kim ngạch xuất khẩu </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Triệu USD</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Times New Roman" panose="02020603050405020304" pitchFamily="18" charset="0"/>
                        </a:rPr>
                        <a:t>131,7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Times New Roman" panose="02020603050405020304" pitchFamily="18" charset="0"/>
                        </a:rPr>
                        <a:t>27,024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Times New Roman" panose="02020603050405020304" pitchFamily="18" charset="0"/>
                        </a:rPr>
                        <a:t>11,615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Times New Roman" panose="02020603050405020304" pitchFamily="18" charset="0"/>
                        </a:rPr>
                        <a:t>40,737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30,93%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150,74%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4076964"/>
                  </a:ext>
                </a:extLst>
              </a:tr>
              <a:tr h="177533">
                <a:tc>
                  <a:txBody>
                    <a:bodyPr/>
                    <a:lstStyle/>
                    <a:p>
                      <a:pPr algn="ctr" fontAlgn="ctr"/>
                      <a:r>
                        <a:rPr lang="vi-VN" sz="1200" b="1" i="0" u="none" strike="noStrike">
                          <a:solidFill>
                            <a:srgbClr val="000000"/>
                          </a:solidFill>
                          <a:effectLst/>
                          <a:latin typeface="Times New Roman" panose="02020603050405020304" pitchFamily="18" charset="0"/>
                        </a:rPr>
                        <a:t>3</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Tổng thu ngân sách trên địa bàn</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Triệu đồng</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Times New Roman" panose="02020603050405020304" pitchFamily="18" charset="0"/>
                        </a:rPr>
                        <a:t>543.578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Times New Roman" panose="02020603050405020304" pitchFamily="18" charset="0"/>
                        </a:rPr>
                        <a:t>202.561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Times New Roman" panose="02020603050405020304" pitchFamily="18" charset="0"/>
                        </a:rPr>
                        <a:t>8.259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Times New Roman" panose="02020603050405020304" pitchFamily="18" charset="0"/>
                        </a:rPr>
                        <a:t>72.558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13,35%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35,82%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21246287"/>
                  </a:ext>
                </a:extLst>
              </a:tr>
              <a:tr h="177533">
                <a:tc>
                  <a:txBody>
                    <a:bodyPr/>
                    <a:lstStyle/>
                    <a:p>
                      <a:pPr algn="ctr" fontAlgn="ctr"/>
                      <a:r>
                        <a:rPr lang="vi-VN" sz="1200" b="0" i="1" u="none" strike="noStrike">
                          <a:solidFill>
                            <a:srgbClr val="000000"/>
                          </a:solidFill>
                          <a:effectLst/>
                          <a:latin typeface="Times New Roman" panose="02020603050405020304" pitchFamily="18" charset="0"/>
                        </a:rPr>
                        <a:t> </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Times New Roman" panose="02020603050405020304" pitchFamily="18" charset="0"/>
                        </a:rPr>
                        <a:t>- Thu tiền sử dụng đất</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Triệu đồng</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1" u="none" strike="noStrike">
                          <a:solidFill>
                            <a:srgbClr val="000000"/>
                          </a:solidFill>
                          <a:effectLst/>
                          <a:latin typeface="Times New Roman" panose="02020603050405020304" pitchFamily="18" charset="0"/>
                        </a:rPr>
                        <a:t>317.000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Times New Roman" panose="02020603050405020304" pitchFamily="18" charset="0"/>
                        </a:rPr>
                        <a:t>98.991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Times New Roman" panose="02020603050405020304" pitchFamily="18" charset="0"/>
                        </a:rPr>
                        <a:t>6.000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Times New Roman" panose="02020603050405020304" pitchFamily="18" charset="0"/>
                        </a:rPr>
                        <a:t>36.264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11,44%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36,63%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2071193"/>
                  </a:ext>
                </a:extLst>
              </a:tr>
              <a:tr h="177533">
                <a:tc>
                  <a:txBody>
                    <a:bodyPr/>
                    <a:lstStyle/>
                    <a:p>
                      <a:pPr algn="ctr" fontAlgn="ctr"/>
                      <a:r>
                        <a:rPr lang="vi-VN" sz="1200" b="1" i="0" u="none" strike="noStrike">
                          <a:solidFill>
                            <a:srgbClr val="000000"/>
                          </a:solidFill>
                          <a:effectLst/>
                          <a:latin typeface="Times New Roman" panose="02020603050405020304" pitchFamily="18" charset="0"/>
                        </a:rPr>
                        <a:t>4</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Doanh thu bán lẻ hàng hóa và dịch vụ</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Tỷ đồng</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Times New Roman" panose="02020603050405020304" pitchFamily="18" charset="0"/>
                        </a:rPr>
                        <a:t>6.150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Times New Roman" panose="02020603050405020304" pitchFamily="18" charset="0"/>
                        </a:rPr>
                        <a:t>1.355,505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300" b="0" i="0" u="none" strike="noStrike">
                          <a:solidFill>
                            <a:srgbClr val="000000"/>
                          </a:solidFill>
                          <a:effectLst/>
                          <a:latin typeface="Times New Roman" panose="02020603050405020304" pitchFamily="18" charset="0"/>
                        </a:rPr>
                        <a:t>1.474,300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23,97%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Times New Roman" panose="02020603050405020304" pitchFamily="18" charset="0"/>
                        </a:rPr>
                        <a:t>108,76%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9814870"/>
                  </a:ext>
                </a:extLst>
              </a:tr>
              <a:tr h="177533">
                <a:tc>
                  <a:txBody>
                    <a:bodyPr/>
                    <a:lstStyle/>
                    <a:p>
                      <a:pPr algn="ctr" fontAlgn="ctr"/>
                      <a:r>
                        <a:rPr lang="vi-VN" sz="1200" b="1" i="0" u="none" strike="noStrike">
                          <a:solidFill>
                            <a:srgbClr val="000000"/>
                          </a:solidFill>
                          <a:effectLst/>
                          <a:latin typeface="Times New Roman" panose="02020603050405020304" pitchFamily="18" charset="0"/>
                        </a:rPr>
                        <a:t>5</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dân số tham gia bảo hiểm y tế</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94,42</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 </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2774489"/>
                  </a:ext>
                </a:extLst>
              </a:tr>
              <a:tr h="177533">
                <a:tc>
                  <a:txBody>
                    <a:bodyPr/>
                    <a:lstStyle/>
                    <a:p>
                      <a:pPr algn="ctr" fontAlgn="ctr"/>
                      <a:r>
                        <a:rPr lang="vi-VN" sz="1200" b="1" i="0" u="none" strike="noStrike">
                          <a:solidFill>
                            <a:srgbClr val="000000"/>
                          </a:solidFill>
                          <a:effectLst/>
                          <a:latin typeface="Times New Roman" panose="02020603050405020304" pitchFamily="18" charset="0"/>
                        </a:rPr>
                        <a:t>6</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trẻ em dưới 5 tuổi suy dinh dưỡng thể nhẹ cân </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7,25</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 </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8970091"/>
                  </a:ext>
                </a:extLst>
              </a:tr>
              <a:tr h="177533">
                <a:tc>
                  <a:txBody>
                    <a:bodyPr/>
                    <a:lstStyle/>
                    <a:p>
                      <a:pPr algn="ctr" fontAlgn="ctr"/>
                      <a:r>
                        <a:rPr lang="vi-VN" sz="1200" b="1" i="0" u="none" strike="noStrike">
                          <a:solidFill>
                            <a:srgbClr val="000000"/>
                          </a:solidFill>
                          <a:effectLst/>
                          <a:latin typeface="Times New Roman" panose="02020603050405020304" pitchFamily="18" charset="0"/>
                        </a:rPr>
                        <a:t>7</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Giảm tỷ lệ nghèo đa chiều</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1,78</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 </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0334500"/>
                  </a:ext>
                </a:extLst>
              </a:tr>
              <a:tr h="177533">
                <a:tc>
                  <a:txBody>
                    <a:bodyPr/>
                    <a:lstStyle/>
                    <a:p>
                      <a:pPr algn="ctr" fontAlgn="ctr"/>
                      <a:r>
                        <a:rPr lang="vi-VN" sz="1200" b="1" i="0" u="none" strike="noStrike">
                          <a:solidFill>
                            <a:srgbClr val="000000"/>
                          </a:solidFill>
                          <a:effectLst/>
                          <a:latin typeface="Times New Roman" panose="02020603050405020304" pitchFamily="18" charset="0"/>
                        </a:rPr>
                        <a:t>8</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Bảo hiểm xã hội tự nguyện</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Người</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D0D0D"/>
                          </a:solidFill>
                          <a:effectLst/>
                          <a:latin typeface="Times New Roman" panose="02020603050405020304" pitchFamily="18" charset="0"/>
                        </a:rPr>
                        <a:t>1.790</a:t>
                      </a:r>
                    </a:p>
                  </a:txBody>
                  <a:tcPr marL="6619" marR="6619" marT="661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1.643</a:t>
                      </a:r>
                    </a:p>
                  </a:txBody>
                  <a:tcPr marL="6619" marR="6619" marT="661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1.552</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1.552</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86,7</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94,46</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58616795"/>
                  </a:ext>
                </a:extLst>
              </a:tr>
              <a:tr h="177533">
                <a:tc>
                  <a:txBody>
                    <a:bodyPr/>
                    <a:lstStyle/>
                    <a:p>
                      <a:pPr algn="ctr" fontAlgn="ctr"/>
                      <a:r>
                        <a:rPr lang="vi-VN" sz="1200" b="1" i="0" u="none" strike="noStrike">
                          <a:solidFill>
                            <a:srgbClr val="000000"/>
                          </a:solidFill>
                          <a:effectLst/>
                          <a:latin typeface="Times New Roman" panose="02020603050405020304" pitchFamily="18" charset="0"/>
                        </a:rPr>
                        <a:t>9</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Tạo việc làm mới</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Người</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2.400</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Arial" panose="020B0604020202020204" pitchFamily="34" charset="0"/>
                        </a:rPr>
                        <a:t> </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186</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429</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17,88</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Arial" panose="020B0604020202020204" pitchFamily="34" charset="0"/>
                        </a:rPr>
                        <a:t> </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8806258"/>
                  </a:ext>
                </a:extLst>
              </a:tr>
              <a:tr h="177533">
                <a:tc>
                  <a:txBody>
                    <a:bodyPr/>
                    <a:lstStyle/>
                    <a:p>
                      <a:pPr algn="ctr" fontAlgn="ctr"/>
                      <a:r>
                        <a:rPr lang="vi-VN" sz="1200" b="1" i="0" u="none" strike="noStrike">
                          <a:solidFill>
                            <a:srgbClr val="000000"/>
                          </a:solidFill>
                          <a:effectLst/>
                          <a:latin typeface="Times New Roman" panose="02020603050405020304" pitchFamily="18" charset="0"/>
                        </a:rPr>
                        <a:t>10</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Đào tạo nghề lao động nông thôn</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Người</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540</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Arial" panose="020B0604020202020204" pitchFamily="34" charset="0"/>
                        </a:rPr>
                        <a:t> </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Arial" panose="020B0604020202020204" pitchFamily="34" charset="0"/>
                        </a:rPr>
                        <a:t> </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Arial" panose="020B0604020202020204" pitchFamily="34" charset="0"/>
                        </a:rPr>
                        <a:t> </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Arial" panose="020B0604020202020204" pitchFamily="34" charset="0"/>
                        </a:rPr>
                        <a:t> </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Arial" panose="020B0604020202020204" pitchFamily="34" charset="0"/>
                        </a:rPr>
                        <a:t> </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5196946"/>
                  </a:ext>
                </a:extLst>
              </a:tr>
              <a:tr h="177533">
                <a:tc>
                  <a:txBody>
                    <a:bodyPr/>
                    <a:lstStyle/>
                    <a:p>
                      <a:pPr algn="ctr" fontAlgn="ctr"/>
                      <a:r>
                        <a:rPr lang="vi-VN" sz="1200" b="1" i="0" u="none" strike="noStrike">
                          <a:solidFill>
                            <a:srgbClr val="000000"/>
                          </a:solidFill>
                          <a:effectLst/>
                          <a:latin typeface="Times New Roman" panose="02020603050405020304" pitchFamily="18" charset="0"/>
                        </a:rPr>
                        <a:t>11</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che phủ rừng</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43,5</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42,03</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43,12</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43,12</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Arial" panose="020B0604020202020204" pitchFamily="34" charset="0"/>
                        </a:rPr>
                        <a:t> </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Arial" panose="020B0604020202020204" pitchFamily="34" charset="0"/>
                        </a:rPr>
                        <a:t> </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3534841"/>
                  </a:ext>
                </a:extLst>
              </a:tr>
              <a:tr h="177533">
                <a:tc>
                  <a:txBody>
                    <a:bodyPr/>
                    <a:lstStyle/>
                    <a:p>
                      <a:pPr algn="ctr" fontAlgn="ctr"/>
                      <a:r>
                        <a:rPr lang="vi-VN" sz="1200" b="1" i="0" u="none" strike="noStrike">
                          <a:solidFill>
                            <a:srgbClr val="000000"/>
                          </a:solidFill>
                          <a:effectLst/>
                          <a:latin typeface="Times New Roman" panose="02020603050405020304" pitchFamily="18" charset="0"/>
                        </a:rPr>
                        <a:t>12</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dân cư đô thị sử dụng nước sạch</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88,9-91,8</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74,09</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87,35</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87,35</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100</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17,89</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0486171"/>
                  </a:ext>
                </a:extLst>
              </a:tr>
              <a:tr h="177533">
                <a:tc>
                  <a:txBody>
                    <a:bodyPr/>
                    <a:lstStyle/>
                    <a:p>
                      <a:pPr algn="ctr" fontAlgn="ctr"/>
                      <a:r>
                        <a:rPr lang="vi-VN" sz="1200" b="1" i="0" u="none" strike="noStrike">
                          <a:solidFill>
                            <a:srgbClr val="000000"/>
                          </a:solidFill>
                          <a:effectLst/>
                          <a:latin typeface="Times New Roman" panose="02020603050405020304" pitchFamily="18" charset="0"/>
                        </a:rPr>
                        <a:t>13</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chất thải rắn ở đô thị được thu gom</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83-92</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75,86</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82,8</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82,8</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101,3</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109,1</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63214699"/>
                  </a:ext>
                </a:extLst>
              </a:tr>
              <a:tr h="177533">
                <a:tc>
                  <a:txBody>
                    <a:bodyPr/>
                    <a:lstStyle/>
                    <a:p>
                      <a:pPr algn="ctr" fontAlgn="ctr"/>
                      <a:r>
                        <a:rPr lang="vi-VN" sz="1200" b="1" i="0" u="none" strike="noStrike">
                          <a:solidFill>
                            <a:srgbClr val="000000"/>
                          </a:solidFill>
                          <a:effectLst/>
                          <a:latin typeface="Times New Roman" panose="02020603050405020304" pitchFamily="18" charset="0"/>
                        </a:rPr>
                        <a:t>14</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chất thải rắn ở nông thôn được thu gom</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74-75</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54,98</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73,7</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73,7</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100</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134</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4765779"/>
                  </a:ext>
                </a:extLst>
              </a:tr>
              <a:tr h="177533">
                <a:tc>
                  <a:txBody>
                    <a:bodyPr/>
                    <a:lstStyle/>
                    <a:p>
                      <a:pPr algn="ctr" fontAlgn="ctr"/>
                      <a:r>
                        <a:rPr lang="vi-VN" sz="1200" b="1" i="0" u="none" strike="noStrike">
                          <a:solidFill>
                            <a:srgbClr val="000000"/>
                          </a:solidFill>
                          <a:effectLst/>
                          <a:latin typeface="Times New Roman" panose="02020603050405020304" pitchFamily="18" charset="0"/>
                        </a:rPr>
                        <a:t>15</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Thu hút dự án mới</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Dự án</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7</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Arial" panose="020B0604020202020204" pitchFamily="34" charset="0"/>
                        </a:rPr>
                        <a:t> </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Arial" panose="020B0604020202020204" pitchFamily="34" charset="0"/>
                        </a:rPr>
                        <a:t> </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Arial" panose="020B0604020202020204" pitchFamily="34" charset="0"/>
                        </a:rPr>
                        <a:t> </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Arial" panose="020B0604020202020204" pitchFamily="34" charset="0"/>
                        </a:rPr>
                        <a:t> </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Arial" panose="020B0604020202020204" pitchFamily="34" charset="0"/>
                        </a:rPr>
                        <a:t> </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8203513"/>
                  </a:ext>
                </a:extLst>
              </a:tr>
              <a:tr h="177533">
                <a:tc>
                  <a:txBody>
                    <a:bodyPr/>
                    <a:lstStyle/>
                    <a:p>
                      <a:pPr algn="ctr" fontAlgn="ctr"/>
                      <a:r>
                        <a:rPr lang="vi-VN" sz="1200" b="1" i="0" u="none" strike="noStrike">
                          <a:solidFill>
                            <a:srgbClr val="000000"/>
                          </a:solidFill>
                          <a:effectLst/>
                          <a:latin typeface="Times New Roman" panose="02020603050405020304" pitchFamily="18" charset="0"/>
                        </a:rPr>
                        <a:t>16</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Phòng chống lấn chiếm đất đai</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Arial" panose="020B0604020202020204" pitchFamily="34" charset="0"/>
                        </a:rPr>
                        <a:t> </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Arial" panose="020B0604020202020204" pitchFamily="34" charset="0"/>
                        </a:rPr>
                        <a:t> </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Arial" panose="020B0604020202020204" pitchFamily="34" charset="0"/>
                        </a:rPr>
                        <a:t> </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Arial" panose="020B0604020202020204" pitchFamily="34" charset="0"/>
                        </a:rPr>
                        <a:t> </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Arial" panose="020B0604020202020204" pitchFamily="34" charset="0"/>
                        </a:rPr>
                        <a:t> </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Arial" panose="020B0604020202020204" pitchFamily="34" charset="0"/>
                        </a:rPr>
                        <a:t> </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9938583"/>
                  </a:ext>
                </a:extLst>
              </a:tr>
              <a:tr h="177533">
                <a:tc>
                  <a:txBody>
                    <a:bodyPr/>
                    <a:lstStyle/>
                    <a:p>
                      <a:pPr algn="ctr" fontAlgn="ctr"/>
                      <a:r>
                        <a:rPr lang="vi-VN" sz="1200" b="0" i="0" u="none" strike="noStrike">
                          <a:solidFill>
                            <a:srgbClr val="000000"/>
                          </a:solidFill>
                          <a:effectLst/>
                          <a:latin typeface="Times New Roman" panose="02020603050405020304" pitchFamily="18" charset="0"/>
                        </a:rPr>
                        <a:t>-</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Số vụ vi phạm được giải quyết trong năm</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Số vụ</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1790</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27</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150</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1,51</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Arial" panose="020B0604020202020204" pitchFamily="34" charset="0"/>
                        </a:rPr>
                        <a:t> </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7735161"/>
                  </a:ext>
                </a:extLst>
              </a:tr>
              <a:tr h="177533">
                <a:tc>
                  <a:txBody>
                    <a:bodyPr/>
                    <a:lstStyle/>
                    <a:p>
                      <a:pPr algn="ctr" fontAlgn="ctr"/>
                      <a:r>
                        <a:rPr lang="vi-VN" sz="1200" b="1" i="0" u="none" strike="noStrike">
                          <a:solidFill>
                            <a:srgbClr val="000000"/>
                          </a:solidFill>
                          <a:effectLst/>
                          <a:latin typeface="Times New Roman" panose="02020603050405020304" pitchFamily="18" charset="0"/>
                        </a:rPr>
                        <a:t>17</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Giải phóng mặt bằng</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19" marR="6619" marT="661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vi-VN" sz="1200" b="0" i="0" u="none" strike="noStrike">
                        <a:solidFill>
                          <a:srgbClr val="000000"/>
                        </a:solidFill>
                        <a:effectLst/>
                        <a:latin typeface="Times New Roman" panose="02020603050405020304" pitchFamily="18" charset="0"/>
                      </a:endParaRPr>
                    </a:p>
                  </a:txBody>
                  <a:tcPr marL="6619" marR="6619" marT="661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Arial" panose="020B0604020202020204" pitchFamily="34" charset="0"/>
                        </a:rPr>
                        <a:t> </a:t>
                      </a:r>
                    </a:p>
                  </a:txBody>
                  <a:tcPr marL="6619" marR="6619" marT="661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Arial" panose="020B0604020202020204" pitchFamily="34" charset="0"/>
                        </a:rPr>
                        <a:t> </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Arial" panose="020B0604020202020204" pitchFamily="34" charset="0"/>
                        </a:rPr>
                        <a:t> </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Arial" panose="020B0604020202020204" pitchFamily="34" charset="0"/>
                        </a:rPr>
                        <a:t> </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Arial" panose="020B0604020202020204" pitchFamily="34" charset="0"/>
                        </a:rPr>
                        <a:t> </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1236365"/>
                  </a:ext>
                </a:extLst>
              </a:tr>
              <a:tr h="355066">
                <a:tc>
                  <a:txBody>
                    <a:bodyPr/>
                    <a:lstStyle/>
                    <a:p>
                      <a:pPr algn="ctr" fontAlgn="ctr"/>
                      <a:r>
                        <a:rPr lang="vi-VN" sz="1200" b="0" i="0" u="none" strike="noStrike">
                          <a:solidFill>
                            <a:srgbClr val="000000"/>
                          </a:solidFill>
                          <a:effectLst/>
                          <a:latin typeface="Times New Roman" panose="02020603050405020304" pitchFamily="18" charset="0"/>
                        </a:rPr>
                        <a:t>-</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Số lượng công trình, dự án hoàn thành GPMB so với tổng số dự án trên địa bàn</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200" b="0" i="0" u="none" strike="noStrike">
                          <a:solidFill>
                            <a:srgbClr val="000000"/>
                          </a:solidFill>
                          <a:effectLst/>
                          <a:latin typeface="Times New Roman" panose="02020603050405020304" pitchFamily="18" charset="0"/>
                        </a:rPr>
                        <a:t>≥ 50</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Arial" panose="020B0604020202020204" pitchFamily="34" charset="0"/>
                        </a:rPr>
                        <a:t> </a:t>
                      </a:r>
                    </a:p>
                  </a:txBody>
                  <a:tcPr marL="6619" marR="6619" marT="6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6,4</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6,4</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6619" marR="6619" marT="6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0939353"/>
                  </a:ext>
                </a:extLst>
              </a:tr>
            </a:tbl>
          </a:graphicData>
        </a:graphic>
      </p:graphicFrame>
    </p:spTree>
    <p:extLst>
      <p:ext uri="{BB962C8B-B14F-4D97-AF65-F5344CB8AC3E}">
        <p14:creationId xmlns:p14="http://schemas.microsoft.com/office/powerpoint/2010/main" val="35034451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85B0C6AB-4906-5932-12D4-5FAF7DC72C97}"/>
              </a:ext>
            </a:extLst>
          </p:cNvPr>
          <p:cNvSpPr txBox="1"/>
          <p:nvPr/>
        </p:nvSpPr>
        <p:spPr>
          <a:xfrm>
            <a:off x="873004" y="205739"/>
            <a:ext cx="10556995"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3. Thực hiện chỉ tiêu do UBND tỉnh giao: HUYỆN PHÙ MỸ</a:t>
            </a:r>
          </a:p>
        </p:txBody>
      </p:sp>
      <p:graphicFrame>
        <p:nvGraphicFramePr>
          <p:cNvPr id="3" name="Table 2">
            <a:extLst>
              <a:ext uri="{FF2B5EF4-FFF2-40B4-BE49-F238E27FC236}">
                <a16:creationId xmlns:a16="http://schemas.microsoft.com/office/drawing/2014/main" id="{94AB81E9-7361-D149-967C-EBB0931F3C9A}"/>
              </a:ext>
            </a:extLst>
          </p:cNvPr>
          <p:cNvGraphicFramePr>
            <a:graphicFrameLocks noGrp="1"/>
          </p:cNvGraphicFramePr>
          <p:nvPr>
            <p:extLst>
              <p:ext uri="{D42A27DB-BD31-4B8C-83A1-F6EECF244321}">
                <p14:modId xmlns:p14="http://schemas.microsoft.com/office/powerpoint/2010/main" val="3447741032"/>
              </p:ext>
            </p:extLst>
          </p:nvPr>
        </p:nvGraphicFramePr>
        <p:xfrm>
          <a:off x="514520" y="668092"/>
          <a:ext cx="11037119" cy="6075726"/>
        </p:xfrm>
        <a:graphic>
          <a:graphicData uri="http://schemas.openxmlformats.org/drawingml/2006/table">
            <a:tbl>
              <a:tblPr/>
              <a:tblGrid>
                <a:gridCol w="420291">
                  <a:extLst>
                    <a:ext uri="{9D8B030D-6E8A-4147-A177-3AD203B41FA5}">
                      <a16:colId xmlns:a16="http://schemas.microsoft.com/office/drawing/2014/main" val="3914289626"/>
                    </a:ext>
                  </a:extLst>
                </a:gridCol>
                <a:gridCol w="3140727">
                  <a:extLst>
                    <a:ext uri="{9D8B030D-6E8A-4147-A177-3AD203B41FA5}">
                      <a16:colId xmlns:a16="http://schemas.microsoft.com/office/drawing/2014/main" val="164750081"/>
                    </a:ext>
                  </a:extLst>
                </a:gridCol>
                <a:gridCol w="784546">
                  <a:extLst>
                    <a:ext uri="{9D8B030D-6E8A-4147-A177-3AD203B41FA5}">
                      <a16:colId xmlns:a16="http://schemas.microsoft.com/office/drawing/2014/main" val="844189791"/>
                    </a:ext>
                  </a:extLst>
                </a:gridCol>
                <a:gridCol w="1039267">
                  <a:extLst>
                    <a:ext uri="{9D8B030D-6E8A-4147-A177-3AD203B41FA5}">
                      <a16:colId xmlns:a16="http://schemas.microsoft.com/office/drawing/2014/main" val="3438684866"/>
                    </a:ext>
                  </a:extLst>
                </a:gridCol>
                <a:gridCol w="1029079">
                  <a:extLst>
                    <a:ext uri="{9D8B030D-6E8A-4147-A177-3AD203B41FA5}">
                      <a16:colId xmlns:a16="http://schemas.microsoft.com/office/drawing/2014/main" val="3315174089"/>
                    </a:ext>
                  </a:extLst>
                </a:gridCol>
                <a:gridCol w="1092759">
                  <a:extLst>
                    <a:ext uri="{9D8B030D-6E8A-4147-A177-3AD203B41FA5}">
                      <a16:colId xmlns:a16="http://schemas.microsoft.com/office/drawing/2014/main" val="847991123"/>
                    </a:ext>
                  </a:extLst>
                </a:gridCol>
                <a:gridCol w="1008700">
                  <a:extLst>
                    <a:ext uri="{9D8B030D-6E8A-4147-A177-3AD203B41FA5}">
                      <a16:colId xmlns:a16="http://schemas.microsoft.com/office/drawing/2014/main" val="3508942959"/>
                    </a:ext>
                  </a:extLst>
                </a:gridCol>
                <a:gridCol w="1306725">
                  <a:extLst>
                    <a:ext uri="{9D8B030D-6E8A-4147-A177-3AD203B41FA5}">
                      <a16:colId xmlns:a16="http://schemas.microsoft.com/office/drawing/2014/main" val="1363066144"/>
                    </a:ext>
                  </a:extLst>
                </a:gridCol>
                <a:gridCol w="1215025">
                  <a:extLst>
                    <a:ext uri="{9D8B030D-6E8A-4147-A177-3AD203B41FA5}">
                      <a16:colId xmlns:a16="http://schemas.microsoft.com/office/drawing/2014/main" val="4000614472"/>
                    </a:ext>
                  </a:extLst>
                </a:gridCol>
              </a:tblGrid>
              <a:tr h="482217">
                <a:tc>
                  <a:txBody>
                    <a:bodyPr/>
                    <a:lstStyle/>
                    <a:p>
                      <a:pPr algn="ctr" fontAlgn="ctr"/>
                      <a:r>
                        <a:rPr lang="vi-VN" sz="1200" b="1" i="0" u="none" strike="noStrike">
                          <a:solidFill>
                            <a:srgbClr val="000000"/>
                          </a:solidFill>
                          <a:effectLst/>
                          <a:latin typeface="Times New Roman" panose="02020603050405020304" pitchFamily="18" charset="0"/>
                        </a:rPr>
                        <a:t>STT</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Chỉ tiêu</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Đơn vị tính</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Kế hoạch năm 2024 UBND tỉnh giao</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Thực hiện Quý I năm 2023</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Thực hiện tháng 3 năm 2024</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Thực hiện Quý I năm 2024</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Thực hiện Quý I năm 2024 so với kế hoạch năm 2024</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Thực hiện Quý I năm 2024 so với cùng kỳ</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3437539"/>
                  </a:ext>
                </a:extLst>
              </a:tr>
              <a:tr h="176766">
                <a:tc>
                  <a:txBody>
                    <a:bodyPr/>
                    <a:lstStyle/>
                    <a:p>
                      <a:pPr algn="ctr" fontAlgn="ctr"/>
                      <a:r>
                        <a:rPr lang="vi-VN" sz="1200" b="0" i="1" u="none" strike="noStrike">
                          <a:solidFill>
                            <a:srgbClr val="000000"/>
                          </a:solidFill>
                          <a:effectLst/>
                          <a:latin typeface="Times New Roman" panose="02020603050405020304" pitchFamily="18" charset="0"/>
                        </a:rPr>
                        <a:t>1</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2</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3</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4</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5</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6</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7</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8</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9</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1492698"/>
                  </a:ext>
                </a:extLst>
              </a:tr>
              <a:tr h="176766">
                <a:tc>
                  <a:txBody>
                    <a:bodyPr/>
                    <a:lstStyle/>
                    <a:p>
                      <a:pPr algn="ctr" fontAlgn="ctr"/>
                      <a:r>
                        <a:rPr lang="vi-VN" sz="1200" b="1" i="0" u="none" strike="noStrike">
                          <a:solidFill>
                            <a:srgbClr val="000000"/>
                          </a:solidFill>
                          <a:effectLst/>
                          <a:latin typeface="Times New Roman" panose="02020603050405020304" pitchFamily="18" charset="0"/>
                        </a:rPr>
                        <a:t>1</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Tốc độ tăng giá trị sản phẩm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6,6 - 7,1</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5,62 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19,10%</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48926037"/>
                  </a:ext>
                </a:extLst>
              </a:tr>
              <a:tr h="176766">
                <a:tc>
                  <a:txBody>
                    <a:bodyPr/>
                    <a:lstStyle/>
                    <a:p>
                      <a:pPr algn="ctr" fontAlgn="ctr"/>
                      <a:r>
                        <a:rPr lang="vi-VN" sz="1200" b="0"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 Nông, lâm, thuỷ sản</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2,7 - 3</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2,11</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17,25%</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8388550"/>
                  </a:ext>
                </a:extLst>
              </a:tr>
              <a:tr h="176766">
                <a:tc>
                  <a:txBody>
                    <a:bodyPr/>
                    <a:lstStyle/>
                    <a:p>
                      <a:pPr algn="ctr" fontAlgn="ctr"/>
                      <a:r>
                        <a:rPr lang="vi-VN" sz="1200" b="0"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 Công nghiệp và xây dựng</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11,9 - 12,92</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10,23</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19,55%</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5591080"/>
                  </a:ext>
                </a:extLst>
              </a:tr>
              <a:tr h="176766">
                <a:tc>
                  <a:txBody>
                    <a:bodyPr/>
                    <a:lstStyle/>
                    <a:p>
                      <a:pPr algn="ctr" fontAlgn="ctr"/>
                      <a:r>
                        <a:rPr lang="vi-VN" sz="1200" b="0" i="1"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Times New Roman" panose="02020603050405020304" pitchFamily="18" charset="0"/>
                        </a:rPr>
                        <a:t>     + Công nghiệp</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11,5 - 12,3</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 10,88</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24,35%</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4849523"/>
                  </a:ext>
                </a:extLst>
              </a:tr>
              <a:tr h="176766">
                <a:tc>
                  <a:txBody>
                    <a:bodyPr/>
                    <a:lstStyle/>
                    <a:p>
                      <a:pPr algn="ctr" fontAlgn="ctr"/>
                      <a:r>
                        <a:rPr lang="vi-VN" sz="1200" b="0" i="1"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Times New Roman" panose="02020603050405020304" pitchFamily="18" charset="0"/>
                        </a:rPr>
                        <a:t>     + Xây dựng</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12,6 - 14,2</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 6,96</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9,63%</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6612657"/>
                  </a:ext>
                </a:extLst>
              </a:tr>
              <a:tr h="176766">
                <a:tc>
                  <a:txBody>
                    <a:bodyPr/>
                    <a:lstStyle/>
                    <a:p>
                      <a:pPr algn="ctr" fontAlgn="ctr"/>
                      <a:r>
                        <a:rPr lang="vi-VN" sz="1200" b="0"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 Dịch vụ</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9,0 - 9,3</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6,75</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22,56%</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5617047"/>
                  </a:ext>
                </a:extLst>
              </a:tr>
              <a:tr h="176766">
                <a:tc>
                  <a:txBody>
                    <a:bodyPr/>
                    <a:lstStyle/>
                    <a:p>
                      <a:pPr algn="ctr" fontAlgn="ctr"/>
                      <a:r>
                        <a:rPr lang="vi-VN" sz="1200" b="1" i="0" u="none" strike="noStrike">
                          <a:solidFill>
                            <a:srgbClr val="000000"/>
                          </a:solidFill>
                          <a:effectLst/>
                          <a:latin typeface="Times New Roman" panose="02020603050405020304" pitchFamily="18" charset="0"/>
                        </a:rPr>
                        <a:t>2</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Kim ngạch xuất khẩu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Triệu USD</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1,479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18,04%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80,82%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3585914"/>
                  </a:ext>
                </a:extLst>
              </a:tr>
              <a:tr h="176766">
                <a:tc>
                  <a:txBody>
                    <a:bodyPr/>
                    <a:lstStyle/>
                    <a:p>
                      <a:pPr algn="ctr" fontAlgn="ctr"/>
                      <a:r>
                        <a:rPr lang="vi-VN" sz="1200" b="1" i="0" u="none" strike="noStrike">
                          <a:solidFill>
                            <a:srgbClr val="000000"/>
                          </a:solidFill>
                          <a:effectLst/>
                          <a:latin typeface="Times New Roman" panose="02020603050405020304" pitchFamily="18" charset="0"/>
                        </a:rPr>
                        <a:t>3</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Tổng thu ngân sách trên địa bàn</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Triệu đồng</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auto"/>
                      <a:r>
                        <a:rPr lang="vi-VN" sz="1100" b="0" i="0" u="none" strike="noStrike">
                          <a:solidFill>
                            <a:srgbClr val="000000"/>
                          </a:solidFill>
                          <a:effectLst/>
                          <a:latin typeface="Times New Roman" panose="02020603050405020304" pitchFamily="18" charset="0"/>
                        </a:rPr>
                        <a:t>                390.577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85.319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33.848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134.528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34,44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157,68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823452"/>
                  </a:ext>
                </a:extLst>
              </a:tr>
              <a:tr h="176766">
                <a:tc>
                  <a:txBody>
                    <a:bodyPr/>
                    <a:lstStyle/>
                    <a:p>
                      <a:pPr algn="ctr" fontAlgn="ctr"/>
                      <a:r>
                        <a:rPr lang="vi-VN" sz="1200" b="0" i="1"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Times New Roman" panose="02020603050405020304" pitchFamily="18" charset="0"/>
                        </a:rPr>
                        <a:t>- Thu tiền sử dụng đất</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Triệu đồng</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150.000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28.122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10.297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65.762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43,84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233,85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0600205"/>
                  </a:ext>
                </a:extLst>
              </a:tr>
              <a:tr h="176766">
                <a:tc>
                  <a:txBody>
                    <a:bodyPr/>
                    <a:lstStyle/>
                    <a:p>
                      <a:pPr algn="ctr" fontAlgn="ctr"/>
                      <a:r>
                        <a:rPr lang="vi-VN" sz="1200" b="1" i="0" u="none" strike="noStrike">
                          <a:solidFill>
                            <a:srgbClr val="000000"/>
                          </a:solidFill>
                          <a:effectLst/>
                          <a:latin typeface="Times New Roman" panose="02020603050405020304" pitchFamily="18" charset="0"/>
                        </a:rPr>
                        <a:t>4</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Doanh thu bán lẻ hàng hóa và dịch vụ</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Tỷ đồng</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6.406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1.380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573,3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1.509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23,56%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109,35%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2270319"/>
                  </a:ext>
                </a:extLst>
              </a:tr>
              <a:tr h="176766">
                <a:tc>
                  <a:txBody>
                    <a:bodyPr/>
                    <a:lstStyle/>
                    <a:p>
                      <a:pPr algn="ctr" fontAlgn="ctr"/>
                      <a:r>
                        <a:rPr lang="vi-VN" sz="1200" b="1" i="0" u="none" strike="noStrike">
                          <a:solidFill>
                            <a:srgbClr val="000000"/>
                          </a:solidFill>
                          <a:effectLst/>
                          <a:latin typeface="Times New Roman" panose="02020603050405020304" pitchFamily="18" charset="0"/>
                        </a:rPr>
                        <a:t>5</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dân số tham gia bảo hiểm y tế</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94,01</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91,46</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97,29</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85829883"/>
                  </a:ext>
                </a:extLst>
              </a:tr>
              <a:tr h="353532">
                <a:tc>
                  <a:txBody>
                    <a:bodyPr/>
                    <a:lstStyle/>
                    <a:p>
                      <a:pPr algn="ctr" fontAlgn="ctr"/>
                      <a:r>
                        <a:rPr lang="vi-VN" sz="1200" b="1" i="0" u="none" strike="noStrike">
                          <a:solidFill>
                            <a:srgbClr val="000000"/>
                          </a:solidFill>
                          <a:effectLst/>
                          <a:latin typeface="Times New Roman" panose="02020603050405020304" pitchFamily="18" charset="0"/>
                        </a:rPr>
                        <a:t>6</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trẻ em dưới 5 tuổi suy dinh dưỡng thể nhẹ cân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7,87</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ko có số liệu theo quý</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2601401"/>
                  </a:ext>
                </a:extLst>
              </a:tr>
              <a:tr h="311108">
                <a:tc>
                  <a:txBody>
                    <a:bodyPr/>
                    <a:lstStyle/>
                    <a:p>
                      <a:pPr algn="ctr" fontAlgn="ctr"/>
                      <a:r>
                        <a:rPr lang="vi-VN" sz="1200" b="1" i="0" u="none" strike="noStrike">
                          <a:solidFill>
                            <a:srgbClr val="000000"/>
                          </a:solidFill>
                          <a:effectLst/>
                          <a:latin typeface="Times New Roman" panose="02020603050405020304" pitchFamily="18" charset="0"/>
                        </a:rPr>
                        <a:t>7</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Giảm tỷ lệ nghèo đa chiều</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1,25</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ko có số liệu theo quý</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2223062"/>
                  </a:ext>
                </a:extLst>
              </a:tr>
              <a:tr h="176766">
                <a:tc>
                  <a:txBody>
                    <a:bodyPr/>
                    <a:lstStyle/>
                    <a:p>
                      <a:pPr algn="ctr" fontAlgn="ctr"/>
                      <a:r>
                        <a:rPr lang="vi-VN" sz="1200" b="1" i="0" u="none" strike="noStrike">
                          <a:solidFill>
                            <a:srgbClr val="000000"/>
                          </a:solidFill>
                          <a:effectLst/>
                          <a:latin typeface="Times New Roman" panose="02020603050405020304" pitchFamily="18" charset="0"/>
                        </a:rPr>
                        <a:t>8</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Bảo hiểm xã hội tự nguyện</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Người</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2.100</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1.916</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2.031</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96,71</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106</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3930407"/>
                  </a:ext>
                </a:extLst>
              </a:tr>
              <a:tr h="176766">
                <a:tc>
                  <a:txBody>
                    <a:bodyPr/>
                    <a:lstStyle/>
                    <a:p>
                      <a:pPr algn="ctr" fontAlgn="ctr"/>
                      <a:r>
                        <a:rPr lang="vi-VN" sz="1200" b="1" i="0" u="none" strike="noStrike">
                          <a:solidFill>
                            <a:srgbClr val="000000"/>
                          </a:solidFill>
                          <a:effectLst/>
                          <a:latin typeface="Times New Roman" panose="02020603050405020304" pitchFamily="18" charset="0"/>
                        </a:rPr>
                        <a:t>9</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Tạo việc làm mới</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Người</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2.600</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270</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876</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33,69</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324,44</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29528596"/>
                  </a:ext>
                </a:extLst>
              </a:tr>
              <a:tr h="176766">
                <a:tc>
                  <a:txBody>
                    <a:bodyPr/>
                    <a:lstStyle/>
                    <a:p>
                      <a:pPr algn="ctr" fontAlgn="ctr"/>
                      <a:r>
                        <a:rPr lang="vi-VN" sz="1200" b="1" i="0" u="none" strike="noStrike">
                          <a:solidFill>
                            <a:srgbClr val="000000"/>
                          </a:solidFill>
                          <a:effectLst/>
                          <a:latin typeface="Times New Roman" panose="02020603050405020304" pitchFamily="18" charset="0"/>
                        </a:rPr>
                        <a:t>10</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Đào tạo nghề lao động nông thôn</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Người</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320</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98</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đang rà soát</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63151110"/>
                  </a:ext>
                </a:extLst>
              </a:tr>
              <a:tr h="311108">
                <a:tc>
                  <a:txBody>
                    <a:bodyPr/>
                    <a:lstStyle/>
                    <a:p>
                      <a:pPr algn="ctr" fontAlgn="ctr"/>
                      <a:r>
                        <a:rPr lang="vi-VN" sz="1200" b="1" i="0" u="none" strike="noStrike">
                          <a:solidFill>
                            <a:srgbClr val="000000"/>
                          </a:solidFill>
                          <a:effectLst/>
                          <a:latin typeface="Times New Roman" panose="02020603050405020304" pitchFamily="18" charset="0"/>
                        </a:rPr>
                        <a:t>11</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che phủ rừng</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33,5</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ko có số liệu theo quý</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9032166"/>
                  </a:ext>
                </a:extLst>
              </a:tr>
              <a:tr h="176766">
                <a:tc>
                  <a:txBody>
                    <a:bodyPr/>
                    <a:lstStyle/>
                    <a:p>
                      <a:pPr algn="ctr" fontAlgn="ctr"/>
                      <a:r>
                        <a:rPr lang="vi-VN" sz="1200" b="1" i="0" u="none" strike="noStrike">
                          <a:solidFill>
                            <a:srgbClr val="000000"/>
                          </a:solidFill>
                          <a:effectLst/>
                          <a:latin typeface="Times New Roman" panose="02020603050405020304" pitchFamily="18" charset="0"/>
                        </a:rPr>
                        <a:t>12</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dân cư đô thị sử dụng nước sạch</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87,5 - 92,4</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91,05</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81,51</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81,7</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89,73</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119,71</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0523537"/>
                  </a:ext>
                </a:extLst>
              </a:tr>
              <a:tr h="176766">
                <a:tc>
                  <a:txBody>
                    <a:bodyPr/>
                    <a:lstStyle/>
                    <a:p>
                      <a:pPr algn="ctr" fontAlgn="ctr"/>
                      <a:r>
                        <a:rPr lang="vi-VN" sz="1200" b="1" i="0" u="none" strike="noStrike">
                          <a:solidFill>
                            <a:srgbClr val="000000"/>
                          </a:solidFill>
                          <a:effectLst/>
                          <a:latin typeface="Times New Roman" panose="02020603050405020304" pitchFamily="18" charset="0"/>
                        </a:rPr>
                        <a:t>13</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chất thải rắn ở đô thị được thu gom</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87 - 92</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63</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87,88</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87,88</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đạt</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100" b="0" i="0" u="none" strike="noStrike">
                          <a:solidFill>
                            <a:srgbClr val="000000"/>
                          </a:solidFill>
                          <a:effectLst/>
                          <a:latin typeface="Times New Roman" panose="02020603050405020304" pitchFamily="18" charset="0"/>
                        </a:rPr>
                        <a:t> </a:t>
                      </a:r>
                    </a:p>
                  </a:txBody>
                  <a:tcPr marL="5458" marR="5458" marT="54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4772070"/>
                  </a:ext>
                </a:extLst>
              </a:tr>
              <a:tr h="176766">
                <a:tc>
                  <a:txBody>
                    <a:bodyPr/>
                    <a:lstStyle/>
                    <a:p>
                      <a:pPr algn="ctr" fontAlgn="ctr"/>
                      <a:r>
                        <a:rPr lang="vi-VN" sz="1200" b="1" i="0" u="none" strike="noStrike">
                          <a:solidFill>
                            <a:srgbClr val="000000"/>
                          </a:solidFill>
                          <a:effectLst/>
                          <a:latin typeface="Times New Roman" panose="02020603050405020304" pitchFamily="18" charset="0"/>
                        </a:rPr>
                        <a:t>14</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chất thải rắn ở nông thôn được thu gom</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75 - 77</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64</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77,91</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77,91</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đạt</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100" b="0" i="0" u="none" strike="noStrike">
                          <a:solidFill>
                            <a:srgbClr val="000000"/>
                          </a:solidFill>
                          <a:effectLst/>
                          <a:latin typeface="Times New Roman" panose="02020603050405020304" pitchFamily="18" charset="0"/>
                        </a:rPr>
                        <a:t> </a:t>
                      </a:r>
                    </a:p>
                  </a:txBody>
                  <a:tcPr marL="5458" marR="5458" marT="54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3117614"/>
                  </a:ext>
                </a:extLst>
              </a:tr>
              <a:tr h="176766">
                <a:tc>
                  <a:txBody>
                    <a:bodyPr/>
                    <a:lstStyle/>
                    <a:p>
                      <a:pPr algn="ctr" fontAlgn="ctr"/>
                      <a:r>
                        <a:rPr lang="vi-VN" sz="1200" b="1" i="0" u="none" strike="noStrike">
                          <a:solidFill>
                            <a:srgbClr val="000000"/>
                          </a:solidFill>
                          <a:effectLst/>
                          <a:latin typeface="Times New Roman" panose="02020603050405020304" pitchFamily="18" charset="0"/>
                        </a:rPr>
                        <a:t>15</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Thu hút dự án mới</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Dự án</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8</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0</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0</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07030351"/>
                  </a:ext>
                </a:extLst>
              </a:tr>
              <a:tr h="176766">
                <a:tc>
                  <a:txBody>
                    <a:bodyPr/>
                    <a:lstStyle/>
                    <a:p>
                      <a:pPr algn="ctr" fontAlgn="ctr"/>
                      <a:r>
                        <a:rPr lang="vi-VN" sz="1200" b="1" i="0" u="none" strike="noStrike">
                          <a:solidFill>
                            <a:srgbClr val="000000"/>
                          </a:solidFill>
                          <a:effectLst/>
                          <a:latin typeface="Times New Roman" panose="02020603050405020304" pitchFamily="18" charset="0"/>
                        </a:rPr>
                        <a:t>16</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Phòng chống lấn chiếm đất đai</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3521159"/>
                  </a:ext>
                </a:extLst>
              </a:tr>
              <a:tr h="155554">
                <a:tc>
                  <a:txBody>
                    <a:bodyPr/>
                    <a:lstStyle/>
                    <a:p>
                      <a:pPr algn="ctr" fontAlgn="ctr"/>
                      <a:r>
                        <a:rPr lang="vi-VN" sz="1100" b="0" i="0" u="none" strike="noStrike">
                          <a:solidFill>
                            <a:srgbClr val="000000"/>
                          </a:solidFill>
                          <a:effectLst/>
                          <a:latin typeface="Times New Roman" panose="02020603050405020304" pitchFamily="18" charset="0"/>
                        </a:rPr>
                        <a:t>-</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Times New Roman" panose="02020603050405020304" pitchFamily="18" charset="0"/>
                        </a:rPr>
                        <a:t>Số vụ vi phạm được giải quyết trong năm</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Số vụ</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81</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88</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88</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108,64</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2103736"/>
                  </a:ext>
                </a:extLst>
              </a:tr>
              <a:tr h="176766">
                <a:tc>
                  <a:txBody>
                    <a:bodyPr/>
                    <a:lstStyle/>
                    <a:p>
                      <a:pPr algn="ctr" fontAlgn="ctr"/>
                      <a:r>
                        <a:rPr lang="vi-VN" sz="1200" b="1" i="0" u="none" strike="noStrike">
                          <a:solidFill>
                            <a:srgbClr val="000000"/>
                          </a:solidFill>
                          <a:effectLst/>
                          <a:latin typeface="Times New Roman" panose="02020603050405020304" pitchFamily="18" charset="0"/>
                        </a:rPr>
                        <a:t>17</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Giải phóng mặt bằng</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1902010"/>
                  </a:ext>
                </a:extLst>
              </a:tr>
              <a:tr h="311108">
                <a:tc>
                  <a:txBody>
                    <a:bodyPr/>
                    <a:lstStyle/>
                    <a:p>
                      <a:pPr algn="ctr" fontAlgn="ctr"/>
                      <a:r>
                        <a:rPr lang="vi-VN" sz="1100" b="0" i="0" u="none" strike="noStrike">
                          <a:solidFill>
                            <a:srgbClr val="000000"/>
                          </a:solidFill>
                          <a:effectLst/>
                          <a:latin typeface="Times New Roman" panose="02020603050405020304" pitchFamily="18" charset="0"/>
                        </a:rPr>
                        <a:t>-</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Times New Roman" panose="02020603050405020304" pitchFamily="18" charset="0"/>
                        </a:rPr>
                        <a:t>Số lượng công trình, dự án hoàn thành GPMB so với tổng số dự án trên địa bàn</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Calibri" panose="020F0502020204030204" pitchFamily="34" charset="0"/>
                        </a:rPr>
                        <a:t>≥</a:t>
                      </a:r>
                      <a:r>
                        <a:rPr lang="vi-VN" sz="1100" b="0" i="0" u="none" strike="noStrike">
                          <a:solidFill>
                            <a:srgbClr val="000000"/>
                          </a:solidFill>
                          <a:effectLst/>
                          <a:latin typeface="Times New Roman" panose="02020603050405020304" pitchFamily="18" charset="0"/>
                        </a:rPr>
                        <a:t>50%</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13,4 (9/67)</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7,1 (5/70)</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14,3 (10/70)</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28,57</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106</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1463096"/>
                  </a:ext>
                </a:extLst>
              </a:tr>
            </a:tbl>
          </a:graphicData>
        </a:graphic>
      </p:graphicFrame>
    </p:spTree>
    <p:extLst>
      <p:ext uri="{BB962C8B-B14F-4D97-AF65-F5344CB8AC3E}">
        <p14:creationId xmlns:p14="http://schemas.microsoft.com/office/powerpoint/2010/main" val="579843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85B0C6AB-4906-5932-12D4-5FAF7DC72C97}"/>
              </a:ext>
            </a:extLst>
          </p:cNvPr>
          <p:cNvSpPr txBox="1"/>
          <p:nvPr/>
        </p:nvSpPr>
        <p:spPr>
          <a:xfrm>
            <a:off x="873004" y="205739"/>
            <a:ext cx="10556995"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3. Thực hiện chỉ tiêu do UBND tỉnh giao: HUYỆN TÂY SƠN</a:t>
            </a:r>
          </a:p>
        </p:txBody>
      </p:sp>
      <p:graphicFrame>
        <p:nvGraphicFramePr>
          <p:cNvPr id="3" name="Table 2">
            <a:extLst>
              <a:ext uri="{FF2B5EF4-FFF2-40B4-BE49-F238E27FC236}">
                <a16:creationId xmlns:a16="http://schemas.microsoft.com/office/drawing/2014/main" id="{C864B965-FE7B-6C75-98D3-101AD5A751D3}"/>
              </a:ext>
            </a:extLst>
          </p:cNvPr>
          <p:cNvGraphicFramePr>
            <a:graphicFrameLocks noGrp="1"/>
          </p:cNvGraphicFramePr>
          <p:nvPr>
            <p:extLst>
              <p:ext uri="{D42A27DB-BD31-4B8C-83A1-F6EECF244321}">
                <p14:modId xmlns:p14="http://schemas.microsoft.com/office/powerpoint/2010/main" val="3134710692"/>
              </p:ext>
            </p:extLst>
          </p:nvPr>
        </p:nvGraphicFramePr>
        <p:xfrm>
          <a:off x="723115" y="873143"/>
          <a:ext cx="10706884" cy="5629635"/>
        </p:xfrm>
        <a:graphic>
          <a:graphicData uri="http://schemas.openxmlformats.org/drawingml/2006/table">
            <a:tbl>
              <a:tblPr/>
              <a:tblGrid>
                <a:gridCol w="408188">
                  <a:extLst>
                    <a:ext uri="{9D8B030D-6E8A-4147-A177-3AD203B41FA5}">
                      <a16:colId xmlns:a16="http://schemas.microsoft.com/office/drawing/2014/main" val="843083298"/>
                    </a:ext>
                  </a:extLst>
                </a:gridCol>
                <a:gridCol w="3037906">
                  <a:extLst>
                    <a:ext uri="{9D8B030D-6E8A-4147-A177-3AD203B41FA5}">
                      <a16:colId xmlns:a16="http://schemas.microsoft.com/office/drawing/2014/main" val="17500735"/>
                    </a:ext>
                  </a:extLst>
                </a:gridCol>
                <a:gridCol w="761950">
                  <a:extLst>
                    <a:ext uri="{9D8B030D-6E8A-4147-A177-3AD203B41FA5}">
                      <a16:colId xmlns:a16="http://schemas.microsoft.com/office/drawing/2014/main" val="3147270275"/>
                    </a:ext>
                  </a:extLst>
                </a:gridCol>
                <a:gridCol w="1009336">
                  <a:extLst>
                    <a:ext uri="{9D8B030D-6E8A-4147-A177-3AD203B41FA5}">
                      <a16:colId xmlns:a16="http://schemas.microsoft.com/office/drawing/2014/main" val="2292462278"/>
                    </a:ext>
                  </a:extLst>
                </a:gridCol>
                <a:gridCol w="999442">
                  <a:extLst>
                    <a:ext uri="{9D8B030D-6E8A-4147-A177-3AD203B41FA5}">
                      <a16:colId xmlns:a16="http://schemas.microsoft.com/office/drawing/2014/main" val="2038576279"/>
                    </a:ext>
                  </a:extLst>
                </a:gridCol>
                <a:gridCol w="1061287">
                  <a:extLst>
                    <a:ext uri="{9D8B030D-6E8A-4147-A177-3AD203B41FA5}">
                      <a16:colId xmlns:a16="http://schemas.microsoft.com/office/drawing/2014/main" val="1594260618"/>
                    </a:ext>
                  </a:extLst>
                </a:gridCol>
                <a:gridCol w="979650">
                  <a:extLst>
                    <a:ext uri="{9D8B030D-6E8A-4147-A177-3AD203B41FA5}">
                      <a16:colId xmlns:a16="http://schemas.microsoft.com/office/drawing/2014/main" val="3692916388"/>
                    </a:ext>
                  </a:extLst>
                </a:gridCol>
                <a:gridCol w="1269092">
                  <a:extLst>
                    <a:ext uri="{9D8B030D-6E8A-4147-A177-3AD203B41FA5}">
                      <a16:colId xmlns:a16="http://schemas.microsoft.com/office/drawing/2014/main" val="864694488"/>
                    </a:ext>
                  </a:extLst>
                </a:gridCol>
                <a:gridCol w="1180033">
                  <a:extLst>
                    <a:ext uri="{9D8B030D-6E8A-4147-A177-3AD203B41FA5}">
                      <a16:colId xmlns:a16="http://schemas.microsoft.com/office/drawing/2014/main" val="2164565607"/>
                    </a:ext>
                  </a:extLst>
                </a:gridCol>
              </a:tblGrid>
              <a:tr h="458467">
                <a:tc>
                  <a:txBody>
                    <a:bodyPr/>
                    <a:lstStyle/>
                    <a:p>
                      <a:pPr algn="ctr" fontAlgn="ctr"/>
                      <a:r>
                        <a:rPr lang="vi-VN" sz="1100" b="1" i="0" u="none" strike="noStrike">
                          <a:solidFill>
                            <a:srgbClr val="000000"/>
                          </a:solidFill>
                          <a:effectLst/>
                          <a:latin typeface="Times New Roman" panose="02020603050405020304" pitchFamily="18" charset="0"/>
                        </a:rPr>
                        <a:t>STT</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Chỉ tiêu</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Đơn vị tính</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1" i="0" u="none" strike="noStrike">
                          <a:solidFill>
                            <a:srgbClr val="000000"/>
                          </a:solidFill>
                          <a:effectLst/>
                          <a:latin typeface="Times New Roman" panose="02020603050405020304" pitchFamily="18" charset="0"/>
                        </a:rPr>
                        <a:t>Kế hoạch năm 2024 UBND tỉnh giao</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1" i="0" u="none" strike="noStrike">
                          <a:solidFill>
                            <a:srgbClr val="000000"/>
                          </a:solidFill>
                          <a:effectLst/>
                          <a:latin typeface="Times New Roman" panose="02020603050405020304" pitchFamily="18" charset="0"/>
                        </a:rPr>
                        <a:t>Thực hiện Quý I năm 2023</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Thực hiện tháng 3 năm 2024</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Thực hiện Quý I năm 2024</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Thực hiện Quý I năm 2024 so với kế hoạch năm 2024</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Thực hiện Quý I năm 2024 so với cùng kỳ</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7641948"/>
                  </a:ext>
                </a:extLst>
              </a:tr>
              <a:tr h="168060">
                <a:tc>
                  <a:txBody>
                    <a:bodyPr/>
                    <a:lstStyle/>
                    <a:p>
                      <a:pPr algn="ctr" fontAlgn="ctr"/>
                      <a:r>
                        <a:rPr lang="vi-VN" sz="1100" b="0" i="1" u="none" strike="noStrike">
                          <a:solidFill>
                            <a:srgbClr val="000000"/>
                          </a:solidFill>
                          <a:effectLst/>
                          <a:latin typeface="Times New Roman" panose="02020603050405020304" pitchFamily="18" charset="0"/>
                        </a:rPr>
                        <a:t>1</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2</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3</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4</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5</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6</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7</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8</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9</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0044626"/>
                  </a:ext>
                </a:extLst>
              </a:tr>
              <a:tr h="168060">
                <a:tc>
                  <a:txBody>
                    <a:bodyPr/>
                    <a:lstStyle/>
                    <a:p>
                      <a:pPr algn="ctr" fontAlgn="ctr"/>
                      <a:r>
                        <a:rPr lang="vi-VN" sz="1100" b="1" i="0" u="none" strike="noStrike">
                          <a:solidFill>
                            <a:srgbClr val="000000"/>
                          </a:solidFill>
                          <a:effectLst/>
                          <a:latin typeface="Times New Roman" panose="02020603050405020304" pitchFamily="18" charset="0"/>
                        </a:rPr>
                        <a:t>1</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1" i="0" u="none" strike="noStrike">
                          <a:solidFill>
                            <a:srgbClr val="000000"/>
                          </a:solidFill>
                          <a:effectLst/>
                          <a:latin typeface="Times New Roman" panose="02020603050405020304" pitchFamily="18" charset="0"/>
                        </a:rPr>
                        <a:t>Tốc độ tăng giá trị sản phẩm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1" i="0" u="none" strike="noStrike">
                          <a:solidFill>
                            <a:srgbClr val="000000"/>
                          </a:solidFill>
                          <a:effectLst/>
                          <a:latin typeface="Times New Roman" panose="02020603050405020304" pitchFamily="18" charset="0"/>
                        </a:rPr>
                        <a:t>9,50</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1" i="0" u="none" strike="noStrike">
                          <a:solidFill>
                            <a:srgbClr val="000000"/>
                          </a:solidFill>
                          <a:effectLst/>
                          <a:latin typeface="Times New Roman" panose="02020603050405020304" pitchFamily="18" charset="0"/>
                        </a:rPr>
                        <a:t>8,50</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7,08</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20,05%</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1" i="0" u="none" strike="noStrike">
                          <a:solidFill>
                            <a:srgbClr val="000000"/>
                          </a:solidFill>
                          <a:effectLst/>
                          <a:latin typeface="Times New Roman" panose="02020603050405020304" pitchFamily="18" charset="0"/>
                        </a:rPr>
                        <a:t>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8838475"/>
                  </a:ext>
                </a:extLst>
              </a:tr>
              <a:tr h="168060">
                <a:tc>
                  <a:txBody>
                    <a:bodyPr/>
                    <a:lstStyle/>
                    <a:p>
                      <a:pPr algn="ctr" fontAlgn="ctr"/>
                      <a:r>
                        <a:rPr lang="vi-VN" sz="1100" b="0" i="0" u="none" strike="noStrike">
                          <a:solidFill>
                            <a:srgbClr val="000000"/>
                          </a:solidFill>
                          <a:effectLst/>
                          <a:latin typeface="Times New Roman" panose="02020603050405020304" pitchFamily="18" charset="0"/>
                        </a:rPr>
                        <a:t>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Times New Roman" panose="02020603050405020304" pitchFamily="18" charset="0"/>
                        </a:rPr>
                        <a:t>- Nông, lâm, thuỷ sản</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3,80</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2,28</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6,5</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19,15%</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67196492"/>
                  </a:ext>
                </a:extLst>
              </a:tr>
              <a:tr h="168060">
                <a:tc>
                  <a:txBody>
                    <a:bodyPr/>
                    <a:lstStyle/>
                    <a:p>
                      <a:pPr algn="ctr" fontAlgn="ctr"/>
                      <a:r>
                        <a:rPr lang="vi-VN" sz="1100" b="0" i="0" u="none" strike="noStrike">
                          <a:solidFill>
                            <a:srgbClr val="000000"/>
                          </a:solidFill>
                          <a:effectLst/>
                          <a:latin typeface="Times New Roman" panose="02020603050405020304" pitchFamily="18" charset="0"/>
                        </a:rPr>
                        <a:t>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Times New Roman" panose="02020603050405020304" pitchFamily="18" charset="0"/>
                        </a:rPr>
                        <a:t>- Công nghiệp và xây dựng</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13,00</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16,06</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8,08</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18,72%</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4152606"/>
                  </a:ext>
                </a:extLst>
              </a:tr>
              <a:tr h="168060">
                <a:tc>
                  <a:txBody>
                    <a:bodyPr/>
                    <a:lstStyle/>
                    <a:p>
                      <a:pPr algn="ctr" fontAlgn="ctr"/>
                      <a:r>
                        <a:rPr lang="vi-VN" sz="1100" b="0" i="1" u="none" strike="noStrike">
                          <a:solidFill>
                            <a:srgbClr val="000000"/>
                          </a:solidFill>
                          <a:effectLst/>
                          <a:latin typeface="Times New Roman" panose="02020603050405020304" pitchFamily="18" charset="0"/>
                        </a:rPr>
                        <a:t>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1" u="none" strike="noStrike">
                          <a:solidFill>
                            <a:srgbClr val="000000"/>
                          </a:solidFill>
                          <a:effectLst/>
                          <a:latin typeface="Times New Roman" panose="02020603050405020304" pitchFamily="18" charset="0"/>
                        </a:rPr>
                        <a:t>     + Công nghiệp</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1" u="none" strike="noStrike">
                          <a:solidFill>
                            <a:srgbClr val="000000"/>
                          </a:solidFill>
                          <a:effectLst/>
                          <a:latin typeface="Times New Roman" panose="02020603050405020304" pitchFamily="18" charset="0"/>
                        </a:rPr>
                        <a:t>12,70</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1" u="none" strike="noStrike">
                          <a:solidFill>
                            <a:srgbClr val="000000"/>
                          </a:solidFill>
                          <a:effectLst/>
                          <a:latin typeface="Times New Roman" panose="02020603050405020304" pitchFamily="18" charset="0"/>
                        </a:rPr>
                        <a:t>18,94</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8,38</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22,29%</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1" u="none" strike="noStrike">
                          <a:solidFill>
                            <a:srgbClr val="000000"/>
                          </a:solidFill>
                          <a:effectLst/>
                          <a:latin typeface="Times New Roman" panose="02020603050405020304" pitchFamily="18" charset="0"/>
                        </a:rPr>
                        <a:t>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5201148"/>
                  </a:ext>
                </a:extLst>
              </a:tr>
              <a:tr h="168060">
                <a:tc>
                  <a:txBody>
                    <a:bodyPr/>
                    <a:lstStyle/>
                    <a:p>
                      <a:pPr algn="ctr" fontAlgn="ctr"/>
                      <a:r>
                        <a:rPr lang="vi-VN" sz="1100" b="0" i="1" u="none" strike="noStrike">
                          <a:solidFill>
                            <a:srgbClr val="000000"/>
                          </a:solidFill>
                          <a:effectLst/>
                          <a:latin typeface="Times New Roman" panose="02020603050405020304" pitchFamily="18" charset="0"/>
                        </a:rPr>
                        <a:t>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1" u="none" strike="noStrike">
                          <a:solidFill>
                            <a:srgbClr val="000000"/>
                          </a:solidFill>
                          <a:effectLst/>
                          <a:latin typeface="Times New Roman" panose="02020603050405020304" pitchFamily="18" charset="0"/>
                        </a:rPr>
                        <a:t>     + Xây dựng</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1" u="none" strike="noStrike">
                          <a:solidFill>
                            <a:srgbClr val="000000"/>
                          </a:solidFill>
                          <a:effectLst/>
                          <a:latin typeface="Times New Roman" panose="02020603050405020304" pitchFamily="18" charset="0"/>
                        </a:rPr>
                        <a:t>13,60</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1" u="none" strike="noStrike">
                          <a:solidFill>
                            <a:srgbClr val="000000"/>
                          </a:solidFill>
                          <a:effectLst/>
                          <a:latin typeface="Times New Roman" panose="02020603050405020304" pitchFamily="18" charset="0"/>
                        </a:rPr>
                        <a:t>6,30</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1" u="none" strike="noStrike">
                          <a:solidFill>
                            <a:srgbClr val="000000"/>
                          </a:solidFill>
                          <a:effectLst/>
                          <a:latin typeface="Times New Roman" panose="02020603050405020304" pitchFamily="18" charset="0"/>
                        </a:rPr>
                        <a:t>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6,93</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11,52%</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1" u="none" strike="noStrike">
                          <a:solidFill>
                            <a:srgbClr val="000000"/>
                          </a:solidFill>
                          <a:effectLst/>
                          <a:latin typeface="Times New Roman" panose="02020603050405020304" pitchFamily="18" charset="0"/>
                        </a:rPr>
                        <a:t>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93906"/>
                  </a:ext>
                </a:extLst>
              </a:tr>
              <a:tr h="168060">
                <a:tc>
                  <a:txBody>
                    <a:bodyPr/>
                    <a:lstStyle/>
                    <a:p>
                      <a:pPr algn="ctr" fontAlgn="ctr"/>
                      <a:r>
                        <a:rPr lang="vi-VN" sz="1100" b="0" i="0" u="none" strike="noStrike">
                          <a:solidFill>
                            <a:srgbClr val="000000"/>
                          </a:solidFill>
                          <a:effectLst/>
                          <a:latin typeface="Times New Roman" panose="02020603050405020304" pitchFamily="18" charset="0"/>
                        </a:rPr>
                        <a:t>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Times New Roman" panose="02020603050405020304" pitchFamily="18" charset="0"/>
                        </a:rPr>
                        <a:t>- Thương mại - Dịch vụ</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9,20</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4,51</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Times New Roman" panose="02020603050405020304" pitchFamily="18" charset="0"/>
                        </a:rPr>
                        <a:t>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6,3</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22,62%</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Times New Roman" panose="02020603050405020304" pitchFamily="18" charset="0"/>
                        </a:rPr>
                        <a:t>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9568177"/>
                  </a:ext>
                </a:extLst>
              </a:tr>
              <a:tr h="168060">
                <a:tc>
                  <a:txBody>
                    <a:bodyPr/>
                    <a:lstStyle/>
                    <a:p>
                      <a:pPr algn="ctr" fontAlgn="ctr"/>
                      <a:r>
                        <a:rPr lang="vi-VN" sz="1100" b="1" i="0" u="none" strike="noStrike">
                          <a:solidFill>
                            <a:srgbClr val="000000"/>
                          </a:solidFill>
                          <a:effectLst/>
                          <a:latin typeface="Times New Roman" panose="02020603050405020304" pitchFamily="18" charset="0"/>
                        </a:rPr>
                        <a:t>2</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1" i="0" u="none" strike="noStrike">
                          <a:solidFill>
                            <a:srgbClr val="000000"/>
                          </a:solidFill>
                          <a:effectLst/>
                          <a:latin typeface="Times New Roman" panose="02020603050405020304" pitchFamily="18" charset="0"/>
                        </a:rPr>
                        <a:t>Kim ngạch xuất khẩu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Triệu USD</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13,90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13,4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21,61%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96,40%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1163692"/>
                  </a:ext>
                </a:extLst>
              </a:tr>
              <a:tr h="296487">
                <a:tc>
                  <a:txBody>
                    <a:bodyPr/>
                    <a:lstStyle/>
                    <a:p>
                      <a:pPr algn="ctr" fontAlgn="ctr"/>
                      <a:r>
                        <a:rPr lang="vi-VN" sz="1100" b="1" i="0" u="none" strike="noStrike">
                          <a:solidFill>
                            <a:srgbClr val="000000"/>
                          </a:solidFill>
                          <a:effectLst/>
                          <a:latin typeface="Times New Roman" panose="02020603050405020304" pitchFamily="18" charset="0"/>
                        </a:rPr>
                        <a:t>3</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1" i="0" u="none" strike="noStrike">
                          <a:solidFill>
                            <a:srgbClr val="000000"/>
                          </a:solidFill>
                          <a:effectLst/>
                          <a:latin typeface="Times New Roman" panose="02020603050405020304" pitchFamily="18" charset="0"/>
                        </a:rPr>
                        <a:t>Tổng thu ngân sách trên địa bàn</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Triệu đồng</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257.357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Times New Roman" panose="02020603050405020304" pitchFamily="18" charset="0"/>
                        </a:rPr>
                        <a:t>                41.586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33.296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81.375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31,62%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195,68%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932420"/>
                  </a:ext>
                </a:extLst>
              </a:tr>
              <a:tr h="296487">
                <a:tc>
                  <a:txBody>
                    <a:bodyPr/>
                    <a:lstStyle/>
                    <a:p>
                      <a:pPr algn="ctr" fontAlgn="ctr"/>
                      <a:r>
                        <a:rPr lang="vi-VN" sz="1100" b="0" i="1" u="none" strike="noStrike">
                          <a:solidFill>
                            <a:srgbClr val="000000"/>
                          </a:solidFill>
                          <a:effectLst/>
                          <a:latin typeface="Times New Roman" panose="02020603050405020304" pitchFamily="18" charset="0"/>
                        </a:rPr>
                        <a:t>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1" u="none" strike="noStrike">
                          <a:solidFill>
                            <a:srgbClr val="000000"/>
                          </a:solidFill>
                          <a:effectLst/>
                          <a:latin typeface="Times New Roman" panose="02020603050405020304" pitchFamily="18" charset="0"/>
                        </a:rPr>
                        <a:t>- Thu tiền sử dụng đất</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Triệu đồng</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1" u="none" strike="noStrike">
                          <a:solidFill>
                            <a:srgbClr val="000000"/>
                          </a:solidFill>
                          <a:effectLst/>
                          <a:latin typeface="Times New Roman" panose="02020603050405020304" pitchFamily="18" charset="0"/>
                        </a:rPr>
                        <a:t>              135.000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1" u="none" strike="noStrike">
                          <a:solidFill>
                            <a:srgbClr val="000000"/>
                          </a:solidFill>
                          <a:effectLst/>
                          <a:latin typeface="Times New Roman" panose="02020603050405020304" pitchFamily="18" charset="0"/>
                        </a:rPr>
                        <a:t>                  5.137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1" u="none" strike="noStrike">
                          <a:solidFill>
                            <a:srgbClr val="000000"/>
                          </a:solidFill>
                          <a:effectLst/>
                          <a:latin typeface="Times New Roman" panose="02020603050405020304" pitchFamily="18" charset="0"/>
                        </a:rPr>
                        <a:t>                  24.518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1" u="none" strike="noStrike">
                          <a:solidFill>
                            <a:srgbClr val="000000"/>
                          </a:solidFill>
                          <a:effectLst/>
                          <a:latin typeface="Times New Roman" panose="02020603050405020304" pitchFamily="18" charset="0"/>
                        </a:rPr>
                        <a:t>               30.260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22,41%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589,05%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9582281"/>
                  </a:ext>
                </a:extLst>
              </a:tr>
              <a:tr h="168060">
                <a:tc>
                  <a:txBody>
                    <a:bodyPr/>
                    <a:lstStyle/>
                    <a:p>
                      <a:pPr algn="ctr" fontAlgn="ctr"/>
                      <a:r>
                        <a:rPr lang="vi-VN" sz="1100" b="1" i="0" u="none" strike="noStrike">
                          <a:solidFill>
                            <a:srgbClr val="000000"/>
                          </a:solidFill>
                          <a:effectLst/>
                          <a:latin typeface="Times New Roman" panose="02020603050405020304" pitchFamily="18" charset="0"/>
                        </a:rPr>
                        <a:t>4</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1" i="0" u="none" strike="noStrike">
                          <a:solidFill>
                            <a:srgbClr val="000000"/>
                          </a:solidFill>
                          <a:effectLst/>
                          <a:latin typeface="Times New Roman" panose="02020603050405020304" pitchFamily="18" charset="0"/>
                        </a:rPr>
                        <a:t>Doanh thu bán lẻ hàng hóa và dịch vụ</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Tỷ đồng</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4.833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1.047,69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1167,3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24,15%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111,42%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5124693"/>
                  </a:ext>
                </a:extLst>
              </a:tr>
              <a:tr h="168060">
                <a:tc>
                  <a:txBody>
                    <a:bodyPr/>
                    <a:lstStyle/>
                    <a:p>
                      <a:pPr algn="ctr" fontAlgn="ctr"/>
                      <a:r>
                        <a:rPr lang="vi-VN" sz="1100" b="1" i="0" u="none" strike="noStrike">
                          <a:solidFill>
                            <a:srgbClr val="000000"/>
                          </a:solidFill>
                          <a:effectLst/>
                          <a:latin typeface="Times New Roman" panose="02020603050405020304" pitchFamily="18" charset="0"/>
                        </a:rPr>
                        <a:t>5</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1" i="0" u="none" strike="noStrike">
                          <a:solidFill>
                            <a:srgbClr val="000000"/>
                          </a:solidFill>
                          <a:effectLst/>
                          <a:latin typeface="Times New Roman" panose="02020603050405020304" pitchFamily="18" charset="0"/>
                        </a:rPr>
                        <a:t>Tỷ lệ dân số tham gia bảo hiểm y tế</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94,60</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94,06</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93,50</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93,50</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98,84</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99,40</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5797171"/>
                  </a:ext>
                </a:extLst>
              </a:tr>
              <a:tr h="336119">
                <a:tc>
                  <a:txBody>
                    <a:bodyPr/>
                    <a:lstStyle/>
                    <a:p>
                      <a:pPr algn="ctr" fontAlgn="ctr"/>
                      <a:r>
                        <a:rPr lang="vi-VN" sz="1100" b="1" i="0" u="none" strike="noStrike">
                          <a:solidFill>
                            <a:srgbClr val="000000"/>
                          </a:solidFill>
                          <a:effectLst/>
                          <a:latin typeface="Times New Roman" panose="02020603050405020304" pitchFamily="18" charset="0"/>
                        </a:rPr>
                        <a:t>6</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1" i="0" u="none" strike="noStrike">
                          <a:solidFill>
                            <a:srgbClr val="000000"/>
                          </a:solidFill>
                          <a:effectLst/>
                          <a:latin typeface="Times New Roman" panose="02020603050405020304" pitchFamily="18" charset="0"/>
                        </a:rPr>
                        <a:t>Tỷ lệ trẻ em dưới 5 tuổi suy dinh dưỡng thể nhẹ cân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7,5</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1165280"/>
                  </a:ext>
                </a:extLst>
              </a:tr>
              <a:tr h="168060">
                <a:tc>
                  <a:txBody>
                    <a:bodyPr/>
                    <a:lstStyle/>
                    <a:p>
                      <a:pPr algn="ctr" fontAlgn="ctr"/>
                      <a:r>
                        <a:rPr lang="vi-VN" sz="1100" b="1" i="0" u="none" strike="noStrike">
                          <a:solidFill>
                            <a:srgbClr val="000000"/>
                          </a:solidFill>
                          <a:effectLst/>
                          <a:latin typeface="Times New Roman" panose="02020603050405020304" pitchFamily="18" charset="0"/>
                        </a:rPr>
                        <a:t>7</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1" i="0" u="none" strike="noStrike">
                          <a:solidFill>
                            <a:srgbClr val="000000"/>
                          </a:solidFill>
                          <a:effectLst/>
                          <a:latin typeface="Times New Roman" panose="02020603050405020304" pitchFamily="18" charset="0"/>
                        </a:rPr>
                        <a:t>Giảm tỷ lệ nghèo đa chiều</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2,2</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9627782"/>
                  </a:ext>
                </a:extLst>
              </a:tr>
              <a:tr h="168060">
                <a:tc>
                  <a:txBody>
                    <a:bodyPr/>
                    <a:lstStyle/>
                    <a:p>
                      <a:pPr algn="ctr" fontAlgn="ctr"/>
                      <a:r>
                        <a:rPr lang="vi-VN" sz="1100" b="1" i="0" u="none" strike="noStrike">
                          <a:solidFill>
                            <a:srgbClr val="000000"/>
                          </a:solidFill>
                          <a:effectLst/>
                          <a:latin typeface="Times New Roman" panose="02020603050405020304" pitchFamily="18" charset="0"/>
                        </a:rPr>
                        <a:t>8</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1" i="0" u="none" strike="noStrike">
                          <a:solidFill>
                            <a:srgbClr val="000000"/>
                          </a:solidFill>
                          <a:effectLst/>
                          <a:latin typeface="Times New Roman" panose="02020603050405020304" pitchFamily="18" charset="0"/>
                        </a:rPr>
                        <a:t>Bảo hiểm xã hội tự nguyện</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Người</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1.450</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1.254</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1.196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1.196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82,48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95,37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6425016"/>
                  </a:ext>
                </a:extLst>
              </a:tr>
              <a:tr h="168060">
                <a:tc>
                  <a:txBody>
                    <a:bodyPr/>
                    <a:lstStyle/>
                    <a:p>
                      <a:pPr algn="ctr" fontAlgn="ctr"/>
                      <a:r>
                        <a:rPr lang="vi-VN" sz="1100" b="1" i="0" u="none" strike="noStrike">
                          <a:solidFill>
                            <a:srgbClr val="000000"/>
                          </a:solidFill>
                          <a:effectLst/>
                          <a:latin typeface="Times New Roman" panose="02020603050405020304" pitchFamily="18" charset="0"/>
                        </a:rPr>
                        <a:t>9</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1" i="0" u="none" strike="noStrike">
                          <a:solidFill>
                            <a:srgbClr val="000000"/>
                          </a:solidFill>
                          <a:effectLst/>
                          <a:latin typeface="Times New Roman" panose="02020603050405020304" pitchFamily="18" charset="0"/>
                        </a:rPr>
                        <a:t>Tạo việc làm mới</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Người</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2.400</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485</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192</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570</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23,75</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117,53</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39885798"/>
                  </a:ext>
                </a:extLst>
              </a:tr>
              <a:tr h="168060">
                <a:tc>
                  <a:txBody>
                    <a:bodyPr/>
                    <a:lstStyle/>
                    <a:p>
                      <a:pPr algn="ctr" fontAlgn="ctr"/>
                      <a:r>
                        <a:rPr lang="vi-VN" sz="1100" b="1" i="0" u="none" strike="noStrike">
                          <a:solidFill>
                            <a:srgbClr val="000000"/>
                          </a:solidFill>
                          <a:effectLst/>
                          <a:latin typeface="Times New Roman" panose="02020603050405020304" pitchFamily="18" charset="0"/>
                        </a:rPr>
                        <a:t>10</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1" i="0" u="none" strike="noStrike">
                          <a:solidFill>
                            <a:srgbClr val="000000"/>
                          </a:solidFill>
                          <a:effectLst/>
                          <a:latin typeface="Times New Roman" panose="02020603050405020304" pitchFamily="18" charset="0"/>
                        </a:rPr>
                        <a:t>Đào tạo nghề lao động nông thôn</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Người</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220</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9940527"/>
                  </a:ext>
                </a:extLst>
              </a:tr>
              <a:tr h="168060">
                <a:tc>
                  <a:txBody>
                    <a:bodyPr/>
                    <a:lstStyle/>
                    <a:p>
                      <a:pPr algn="ctr" fontAlgn="ctr"/>
                      <a:r>
                        <a:rPr lang="vi-VN" sz="1100" b="1" i="0" u="none" strike="noStrike">
                          <a:solidFill>
                            <a:srgbClr val="000000"/>
                          </a:solidFill>
                          <a:effectLst/>
                          <a:latin typeface="Times New Roman" panose="02020603050405020304" pitchFamily="18" charset="0"/>
                        </a:rPr>
                        <a:t>11</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1" i="0" u="none" strike="noStrike">
                          <a:solidFill>
                            <a:srgbClr val="000000"/>
                          </a:solidFill>
                          <a:effectLst/>
                          <a:latin typeface="Times New Roman" panose="02020603050405020304" pitchFamily="18" charset="0"/>
                        </a:rPr>
                        <a:t>Tỷ lệ che phủ rừng</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56,8</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9532872"/>
                  </a:ext>
                </a:extLst>
              </a:tr>
              <a:tr h="168060">
                <a:tc>
                  <a:txBody>
                    <a:bodyPr/>
                    <a:lstStyle/>
                    <a:p>
                      <a:pPr algn="ctr" fontAlgn="ctr"/>
                      <a:r>
                        <a:rPr lang="vi-VN" sz="1100" b="1" i="0" u="none" strike="noStrike">
                          <a:solidFill>
                            <a:srgbClr val="000000"/>
                          </a:solidFill>
                          <a:effectLst/>
                          <a:latin typeface="Times New Roman" panose="02020603050405020304" pitchFamily="18" charset="0"/>
                        </a:rPr>
                        <a:t>12</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1" i="0" u="none" strike="noStrike">
                          <a:solidFill>
                            <a:srgbClr val="000000"/>
                          </a:solidFill>
                          <a:effectLst/>
                          <a:latin typeface="Times New Roman" panose="02020603050405020304" pitchFamily="18" charset="0"/>
                        </a:rPr>
                        <a:t>Tỷ lệ dân cư đô thị sử dụng nước sạch</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95,12 - 98</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94,06</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94,06</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94,06</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21</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0,1</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1658384"/>
                  </a:ext>
                </a:extLst>
              </a:tr>
              <a:tr h="168060">
                <a:tc>
                  <a:txBody>
                    <a:bodyPr/>
                    <a:lstStyle/>
                    <a:p>
                      <a:pPr algn="ctr" fontAlgn="ctr"/>
                      <a:r>
                        <a:rPr lang="vi-VN" sz="1100" b="1" i="0" u="none" strike="noStrike">
                          <a:solidFill>
                            <a:srgbClr val="000000"/>
                          </a:solidFill>
                          <a:effectLst/>
                          <a:latin typeface="Times New Roman" panose="02020603050405020304" pitchFamily="18" charset="0"/>
                        </a:rPr>
                        <a:t>13</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1" i="0" u="none" strike="noStrike">
                          <a:solidFill>
                            <a:srgbClr val="000000"/>
                          </a:solidFill>
                          <a:effectLst/>
                          <a:latin typeface="Times New Roman" panose="02020603050405020304" pitchFamily="18" charset="0"/>
                        </a:rPr>
                        <a:t>Tỷ lệ chất thải rắn ở đô thị được thu gom</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81-90</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73</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81,096</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90,54</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100,60</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100,60</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4372310"/>
                  </a:ext>
                </a:extLst>
              </a:tr>
              <a:tr h="168060">
                <a:tc>
                  <a:txBody>
                    <a:bodyPr/>
                    <a:lstStyle/>
                    <a:p>
                      <a:pPr algn="ctr" fontAlgn="ctr"/>
                      <a:r>
                        <a:rPr lang="vi-VN" sz="1100" b="1" i="0" u="none" strike="noStrike">
                          <a:solidFill>
                            <a:srgbClr val="000000"/>
                          </a:solidFill>
                          <a:effectLst/>
                          <a:latin typeface="Times New Roman" panose="02020603050405020304" pitchFamily="18" charset="0"/>
                        </a:rPr>
                        <a:t>14</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1" i="0" u="none" strike="noStrike">
                          <a:solidFill>
                            <a:srgbClr val="000000"/>
                          </a:solidFill>
                          <a:effectLst/>
                          <a:latin typeface="Times New Roman" panose="02020603050405020304" pitchFamily="18" charset="0"/>
                        </a:rPr>
                        <a:t>Tỷ lệ chất thải rắn ở nông thôn được thu gom</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75-77</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76,2</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72,428</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61,73</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80,17</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80,17</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9850298"/>
                  </a:ext>
                </a:extLst>
              </a:tr>
              <a:tr h="168060">
                <a:tc>
                  <a:txBody>
                    <a:bodyPr/>
                    <a:lstStyle/>
                    <a:p>
                      <a:pPr algn="ctr" fontAlgn="ctr"/>
                      <a:r>
                        <a:rPr lang="vi-VN" sz="1100" b="1" i="0" u="none" strike="noStrike">
                          <a:solidFill>
                            <a:srgbClr val="000000"/>
                          </a:solidFill>
                          <a:effectLst/>
                          <a:latin typeface="Times New Roman" panose="02020603050405020304" pitchFamily="18" charset="0"/>
                        </a:rPr>
                        <a:t>15</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1" i="0" u="none" strike="noStrike">
                          <a:solidFill>
                            <a:srgbClr val="000000"/>
                          </a:solidFill>
                          <a:effectLst/>
                          <a:latin typeface="Times New Roman" panose="02020603050405020304" pitchFamily="18" charset="0"/>
                        </a:rPr>
                        <a:t>Thu hút dự án mới</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Dự án</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10</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3</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2</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5</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50,00</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166,67</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0563897"/>
                  </a:ext>
                </a:extLst>
              </a:tr>
              <a:tr h="168060">
                <a:tc>
                  <a:txBody>
                    <a:bodyPr/>
                    <a:lstStyle/>
                    <a:p>
                      <a:pPr algn="ctr" fontAlgn="ctr"/>
                      <a:r>
                        <a:rPr lang="vi-VN" sz="1100" b="1" i="0" u="none" strike="noStrike">
                          <a:solidFill>
                            <a:srgbClr val="000000"/>
                          </a:solidFill>
                          <a:effectLst/>
                          <a:latin typeface="Times New Roman" panose="02020603050405020304" pitchFamily="18" charset="0"/>
                        </a:rPr>
                        <a:t>16</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1" i="0" u="none" strike="noStrike">
                          <a:solidFill>
                            <a:srgbClr val="000000"/>
                          </a:solidFill>
                          <a:effectLst/>
                          <a:latin typeface="Times New Roman" panose="02020603050405020304" pitchFamily="18" charset="0"/>
                        </a:rPr>
                        <a:t>Phòng chống lấn chiếm đất đai</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0763635"/>
                  </a:ext>
                </a:extLst>
              </a:tr>
              <a:tr h="151605">
                <a:tc>
                  <a:txBody>
                    <a:bodyPr/>
                    <a:lstStyle/>
                    <a:p>
                      <a:pPr algn="ctr" fontAlgn="ctr"/>
                      <a:r>
                        <a:rPr lang="vi-VN" sz="1100" b="0" i="0" u="none" strike="noStrike">
                          <a:solidFill>
                            <a:srgbClr val="000000"/>
                          </a:solidFill>
                          <a:effectLst/>
                          <a:latin typeface="Times New Roman" panose="02020603050405020304" pitchFamily="18" charset="0"/>
                        </a:rPr>
                        <a:t>-</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Times New Roman" panose="02020603050405020304" pitchFamily="18" charset="0"/>
                        </a:rPr>
                        <a:t>Số vụ vi phạm được giải quyết trong năm</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Số vụ</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691</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78</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30</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30</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4,34</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38,46</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1533715"/>
                  </a:ext>
                </a:extLst>
              </a:tr>
              <a:tr h="168060">
                <a:tc>
                  <a:txBody>
                    <a:bodyPr/>
                    <a:lstStyle/>
                    <a:p>
                      <a:pPr algn="ctr" fontAlgn="ctr"/>
                      <a:r>
                        <a:rPr lang="vi-VN" sz="1100" b="1" i="0" u="none" strike="noStrike">
                          <a:solidFill>
                            <a:srgbClr val="000000"/>
                          </a:solidFill>
                          <a:effectLst/>
                          <a:latin typeface="Times New Roman" panose="02020603050405020304" pitchFamily="18" charset="0"/>
                        </a:rPr>
                        <a:t>17</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1" i="0" u="none" strike="noStrike">
                          <a:solidFill>
                            <a:srgbClr val="000000"/>
                          </a:solidFill>
                          <a:effectLst/>
                          <a:latin typeface="Times New Roman" panose="02020603050405020304" pitchFamily="18" charset="0"/>
                        </a:rPr>
                        <a:t>Giải phóng mặt bằng</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 </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3344954"/>
                  </a:ext>
                </a:extLst>
              </a:tr>
              <a:tr h="363009">
                <a:tc>
                  <a:txBody>
                    <a:bodyPr/>
                    <a:lstStyle/>
                    <a:p>
                      <a:pPr algn="ctr" fontAlgn="ctr"/>
                      <a:r>
                        <a:rPr lang="vi-VN" sz="1100" b="0" i="0" u="none" strike="noStrike">
                          <a:solidFill>
                            <a:srgbClr val="000000"/>
                          </a:solidFill>
                          <a:effectLst/>
                          <a:latin typeface="Times New Roman" panose="02020603050405020304" pitchFamily="18" charset="0"/>
                        </a:rPr>
                        <a:t>-</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Times New Roman" panose="02020603050405020304" pitchFamily="18" charset="0"/>
                        </a:rPr>
                        <a:t>Số lượng công trình, dự án hoàn thành GPMB so với tổng số dự án trên địa bàn</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Calibri" panose="020F0502020204030204" pitchFamily="34" charset="0"/>
                        </a:rPr>
                        <a:t>≥</a:t>
                      </a:r>
                      <a:r>
                        <a:rPr lang="vi-VN" sz="1100" b="0" i="0" u="none" strike="noStrike">
                          <a:solidFill>
                            <a:srgbClr val="000000"/>
                          </a:solidFill>
                          <a:effectLst/>
                          <a:latin typeface="Times New Roman" panose="02020603050405020304" pitchFamily="18" charset="0"/>
                        </a:rPr>
                        <a:t>50%</a:t>
                      </a:r>
                      <a:br>
                        <a:rPr lang="vi-VN" sz="1100" b="0" i="0" u="none" strike="noStrike">
                          <a:solidFill>
                            <a:srgbClr val="000000"/>
                          </a:solidFill>
                          <a:effectLst/>
                          <a:latin typeface="Times New Roman" panose="02020603050405020304" pitchFamily="18" charset="0"/>
                        </a:rPr>
                      </a:br>
                      <a:r>
                        <a:rPr lang="vi-VN" sz="1100" b="0" i="0" u="none" strike="noStrike">
                          <a:solidFill>
                            <a:srgbClr val="000000"/>
                          </a:solidFill>
                          <a:effectLst/>
                          <a:latin typeface="Times New Roman" panose="02020603050405020304" pitchFamily="18" charset="0"/>
                        </a:rPr>
                        <a:t>(25 ct/50ct)</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100%</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100%</a:t>
                      </a:r>
                      <a:br>
                        <a:rPr lang="vi-VN" sz="1100" b="0" i="0" u="none" strike="noStrike">
                          <a:solidFill>
                            <a:srgbClr val="000000"/>
                          </a:solidFill>
                          <a:effectLst/>
                          <a:latin typeface="Times New Roman" panose="02020603050405020304" pitchFamily="18" charset="0"/>
                        </a:rPr>
                      </a:br>
                      <a:r>
                        <a:rPr lang="vi-VN" sz="1100" b="0" i="0" u="none" strike="noStrike">
                          <a:solidFill>
                            <a:srgbClr val="000000"/>
                          </a:solidFill>
                          <a:effectLst/>
                          <a:latin typeface="Times New Roman" panose="02020603050405020304" pitchFamily="18" charset="0"/>
                        </a:rPr>
                        <a:t>(1ct/1ct)</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100%</a:t>
                      </a:r>
                      <a:br>
                        <a:rPr lang="vi-VN" sz="1100" b="0" i="0" u="none" strike="noStrike">
                          <a:solidFill>
                            <a:srgbClr val="000000"/>
                          </a:solidFill>
                          <a:effectLst/>
                          <a:latin typeface="Times New Roman" panose="02020603050405020304" pitchFamily="18" charset="0"/>
                        </a:rPr>
                      </a:br>
                      <a:r>
                        <a:rPr lang="vi-VN" sz="1100" b="0" i="0" u="none" strike="noStrike">
                          <a:solidFill>
                            <a:srgbClr val="000000"/>
                          </a:solidFill>
                          <a:effectLst/>
                          <a:latin typeface="Times New Roman" panose="02020603050405020304" pitchFamily="18" charset="0"/>
                        </a:rPr>
                        <a:t>(2 ct/2ct)</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8,0%</a:t>
                      </a:r>
                      <a:br>
                        <a:rPr lang="vi-VN" sz="1100" b="0" i="0" u="none" strike="noStrike">
                          <a:solidFill>
                            <a:srgbClr val="000000"/>
                          </a:solidFill>
                          <a:effectLst/>
                          <a:latin typeface="Times New Roman" panose="02020603050405020304" pitchFamily="18" charset="0"/>
                        </a:rPr>
                      </a:br>
                      <a:r>
                        <a:rPr lang="vi-VN" sz="1100" b="0" i="0" u="none" strike="noStrike">
                          <a:solidFill>
                            <a:srgbClr val="000000"/>
                          </a:solidFill>
                          <a:effectLst/>
                          <a:latin typeface="Times New Roman" panose="02020603050405020304" pitchFamily="18" charset="0"/>
                        </a:rPr>
                        <a:t>(2 ct/25ct)</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Times New Roman" panose="02020603050405020304" pitchFamily="18" charset="0"/>
                        </a:rPr>
                        <a:t>100%</a:t>
                      </a:r>
                      <a:br>
                        <a:rPr lang="vi-VN" sz="1100" b="0" i="0" u="none" strike="noStrike">
                          <a:solidFill>
                            <a:srgbClr val="000000"/>
                          </a:solidFill>
                          <a:effectLst/>
                          <a:latin typeface="Times New Roman" panose="02020603050405020304" pitchFamily="18" charset="0"/>
                        </a:rPr>
                      </a:br>
                      <a:r>
                        <a:rPr lang="vi-VN" sz="1100" b="0" i="0" u="none" strike="noStrike">
                          <a:solidFill>
                            <a:srgbClr val="000000"/>
                          </a:solidFill>
                          <a:effectLst/>
                          <a:latin typeface="Times New Roman" panose="02020603050405020304" pitchFamily="18" charset="0"/>
                        </a:rPr>
                        <a:t>(2ct/2ct)</a:t>
                      </a:r>
                    </a:p>
                  </a:txBody>
                  <a:tcPr marL="5657" marR="5657" marT="5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4897748"/>
                  </a:ext>
                </a:extLst>
              </a:tr>
            </a:tbl>
          </a:graphicData>
        </a:graphic>
      </p:graphicFrame>
    </p:spTree>
    <p:extLst>
      <p:ext uri="{BB962C8B-B14F-4D97-AF65-F5344CB8AC3E}">
        <p14:creationId xmlns:p14="http://schemas.microsoft.com/office/powerpoint/2010/main" val="37508095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85B0C6AB-4906-5932-12D4-5FAF7DC72C97}"/>
              </a:ext>
            </a:extLst>
          </p:cNvPr>
          <p:cNvSpPr txBox="1"/>
          <p:nvPr/>
        </p:nvSpPr>
        <p:spPr>
          <a:xfrm>
            <a:off x="873004" y="205739"/>
            <a:ext cx="10556995"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3. Thực hiện chỉ tiêu do UBND tỉnh giao: HUYỆN HOÀI ÂN</a:t>
            </a:r>
          </a:p>
        </p:txBody>
      </p:sp>
      <p:graphicFrame>
        <p:nvGraphicFramePr>
          <p:cNvPr id="2" name="Table 1">
            <a:extLst>
              <a:ext uri="{FF2B5EF4-FFF2-40B4-BE49-F238E27FC236}">
                <a16:creationId xmlns:a16="http://schemas.microsoft.com/office/drawing/2014/main" id="{EAB82F56-F0E3-445B-2B47-A19CF82C3089}"/>
              </a:ext>
            </a:extLst>
          </p:cNvPr>
          <p:cNvGraphicFramePr>
            <a:graphicFrameLocks noGrp="1"/>
          </p:cNvGraphicFramePr>
          <p:nvPr>
            <p:extLst>
              <p:ext uri="{D42A27DB-BD31-4B8C-83A1-F6EECF244321}">
                <p14:modId xmlns:p14="http://schemas.microsoft.com/office/powerpoint/2010/main" val="47465636"/>
              </p:ext>
            </p:extLst>
          </p:nvPr>
        </p:nvGraphicFramePr>
        <p:xfrm>
          <a:off x="529874" y="667404"/>
          <a:ext cx="10979822" cy="6023940"/>
        </p:xfrm>
        <a:graphic>
          <a:graphicData uri="http://schemas.openxmlformats.org/drawingml/2006/table">
            <a:tbl>
              <a:tblPr/>
              <a:tblGrid>
                <a:gridCol w="418593">
                  <a:extLst>
                    <a:ext uri="{9D8B030D-6E8A-4147-A177-3AD203B41FA5}">
                      <a16:colId xmlns:a16="http://schemas.microsoft.com/office/drawing/2014/main" val="749907935"/>
                    </a:ext>
                  </a:extLst>
                </a:gridCol>
                <a:gridCol w="3115347">
                  <a:extLst>
                    <a:ext uri="{9D8B030D-6E8A-4147-A177-3AD203B41FA5}">
                      <a16:colId xmlns:a16="http://schemas.microsoft.com/office/drawing/2014/main" val="380874258"/>
                    </a:ext>
                  </a:extLst>
                </a:gridCol>
                <a:gridCol w="781374">
                  <a:extLst>
                    <a:ext uri="{9D8B030D-6E8A-4147-A177-3AD203B41FA5}">
                      <a16:colId xmlns:a16="http://schemas.microsoft.com/office/drawing/2014/main" val="232536274"/>
                    </a:ext>
                  </a:extLst>
                </a:gridCol>
                <a:gridCol w="1035066">
                  <a:extLst>
                    <a:ext uri="{9D8B030D-6E8A-4147-A177-3AD203B41FA5}">
                      <a16:colId xmlns:a16="http://schemas.microsoft.com/office/drawing/2014/main" val="1558259881"/>
                    </a:ext>
                  </a:extLst>
                </a:gridCol>
                <a:gridCol w="1024919">
                  <a:extLst>
                    <a:ext uri="{9D8B030D-6E8A-4147-A177-3AD203B41FA5}">
                      <a16:colId xmlns:a16="http://schemas.microsoft.com/office/drawing/2014/main" val="1019068245"/>
                    </a:ext>
                  </a:extLst>
                </a:gridCol>
                <a:gridCol w="1088342">
                  <a:extLst>
                    <a:ext uri="{9D8B030D-6E8A-4147-A177-3AD203B41FA5}">
                      <a16:colId xmlns:a16="http://schemas.microsoft.com/office/drawing/2014/main" val="1832681638"/>
                    </a:ext>
                  </a:extLst>
                </a:gridCol>
                <a:gridCol w="1004624">
                  <a:extLst>
                    <a:ext uri="{9D8B030D-6E8A-4147-A177-3AD203B41FA5}">
                      <a16:colId xmlns:a16="http://schemas.microsoft.com/office/drawing/2014/main" val="2668327963"/>
                    </a:ext>
                  </a:extLst>
                </a:gridCol>
                <a:gridCol w="1301444">
                  <a:extLst>
                    <a:ext uri="{9D8B030D-6E8A-4147-A177-3AD203B41FA5}">
                      <a16:colId xmlns:a16="http://schemas.microsoft.com/office/drawing/2014/main" val="1096352491"/>
                    </a:ext>
                  </a:extLst>
                </a:gridCol>
                <a:gridCol w="1210113">
                  <a:extLst>
                    <a:ext uri="{9D8B030D-6E8A-4147-A177-3AD203B41FA5}">
                      <a16:colId xmlns:a16="http://schemas.microsoft.com/office/drawing/2014/main" val="579477089"/>
                    </a:ext>
                  </a:extLst>
                </a:gridCol>
              </a:tblGrid>
              <a:tr h="479036">
                <a:tc>
                  <a:txBody>
                    <a:bodyPr/>
                    <a:lstStyle/>
                    <a:p>
                      <a:pPr algn="ctr" fontAlgn="ctr"/>
                      <a:r>
                        <a:rPr lang="vi-VN" sz="1200" b="1" i="0" u="none" strike="noStrike">
                          <a:solidFill>
                            <a:srgbClr val="000000"/>
                          </a:solidFill>
                          <a:effectLst/>
                          <a:latin typeface="Times New Roman" panose="02020603050405020304" pitchFamily="18" charset="0"/>
                        </a:rPr>
                        <a:t>STT</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Chỉ tiêu</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Đơn vị tính</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Kế hoạch năm 2024 UBND tỉnh giao</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Thực hiện Quý I năm 2023</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Thực hiện tháng 3 năm 2024</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Thực hiện Quý I năm 2024</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Thực hiện Quý I năm 2024 so với kế hoạch năm 2024</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Thực hiện Quý I năm 2024 so với cùng kỳ</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2193530"/>
                  </a:ext>
                </a:extLst>
              </a:tr>
              <a:tr h="175600">
                <a:tc>
                  <a:txBody>
                    <a:bodyPr/>
                    <a:lstStyle/>
                    <a:p>
                      <a:pPr algn="ctr" fontAlgn="ctr"/>
                      <a:r>
                        <a:rPr lang="vi-VN" sz="1200" b="0" i="1" u="none" strike="noStrike">
                          <a:solidFill>
                            <a:srgbClr val="000000"/>
                          </a:solidFill>
                          <a:effectLst/>
                          <a:latin typeface="Times New Roman" panose="02020603050405020304" pitchFamily="18" charset="0"/>
                        </a:rPr>
                        <a:t>1</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2</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3</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4</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5</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6</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7</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8</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9</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9461279"/>
                  </a:ext>
                </a:extLst>
              </a:tr>
              <a:tr h="175600">
                <a:tc>
                  <a:txBody>
                    <a:bodyPr/>
                    <a:lstStyle/>
                    <a:p>
                      <a:pPr algn="ctr" fontAlgn="ctr"/>
                      <a:r>
                        <a:rPr lang="vi-VN" sz="1200" b="1" i="0" u="none" strike="noStrike">
                          <a:solidFill>
                            <a:srgbClr val="000000"/>
                          </a:solidFill>
                          <a:effectLst/>
                          <a:latin typeface="Times New Roman" panose="02020603050405020304" pitchFamily="18" charset="0"/>
                        </a:rPr>
                        <a:t>1</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Tốc độ tăng giá trị sản phẩm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7,20</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5,86</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6,35 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19,98%</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6141075"/>
                  </a:ext>
                </a:extLst>
              </a:tr>
              <a:tr h="175600">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 Nông, lâm, thuỷ sản</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5,00</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4,92</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6,62</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20,24%</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4806441"/>
                  </a:ext>
                </a:extLst>
              </a:tr>
              <a:tr h="175600">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 Công nghiệp và xây dựng</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12,14</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7,94</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8,32</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15,37%</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3005809"/>
                  </a:ext>
                </a:extLst>
              </a:tr>
              <a:tr h="175600">
                <a:tc>
                  <a:txBody>
                    <a:bodyPr/>
                    <a:lstStyle/>
                    <a:p>
                      <a:pPr algn="ctr" fontAlgn="ctr"/>
                      <a:r>
                        <a:rPr lang="vi-VN" sz="1200" b="0" i="1"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Times New Roman" panose="02020603050405020304" pitchFamily="18" charset="0"/>
                        </a:rPr>
                        <a:t>     + Công nghiệp</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7,90</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7,57</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 9,06</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33,46%</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1965855"/>
                  </a:ext>
                </a:extLst>
              </a:tr>
              <a:tr h="175600">
                <a:tc>
                  <a:txBody>
                    <a:bodyPr/>
                    <a:lstStyle/>
                    <a:p>
                      <a:pPr algn="ctr" fontAlgn="ctr"/>
                      <a:r>
                        <a:rPr lang="vi-VN" sz="1200" b="0" i="1"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Times New Roman" panose="02020603050405020304" pitchFamily="18" charset="0"/>
                        </a:rPr>
                        <a:t>     + Xây dựng</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13,75</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8,3</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 7,31</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8,80%</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4973889"/>
                  </a:ext>
                </a:extLst>
              </a:tr>
              <a:tr h="175600">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 Dịch vụ</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7,00</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6,34</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4,88</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23,48%</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4397028"/>
                  </a:ext>
                </a:extLst>
              </a:tr>
              <a:tr h="175600">
                <a:tc>
                  <a:txBody>
                    <a:bodyPr/>
                    <a:lstStyle/>
                    <a:p>
                      <a:pPr algn="ctr" fontAlgn="ctr"/>
                      <a:r>
                        <a:rPr lang="vi-VN" sz="1200" b="1" i="0" u="none" strike="noStrike">
                          <a:solidFill>
                            <a:srgbClr val="000000"/>
                          </a:solidFill>
                          <a:effectLst/>
                          <a:latin typeface="Times New Roman" panose="02020603050405020304" pitchFamily="18" charset="0"/>
                        </a:rPr>
                        <a:t>2</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Kim ngạch xuất khẩu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Triệu USD</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2,121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0725061"/>
                  </a:ext>
                </a:extLst>
              </a:tr>
              <a:tr h="175600">
                <a:tc>
                  <a:txBody>
                    <a:bodyPr/>
                    <a:lstStyle/>
                    <a:p>
                      <a:pPr algn="ctr" fontAlgn="ctr"/>
                      <a:r>
                        <a:rPr lang="vi-VN" sz="1200" b="1" i="0" u="none" strike="noStrike">
                          <a:solidFill>
                            <a:srgbClr val="000000"/>
                          </a:solidFill>
                          <a:effectLst/>
                          <a:latin typeface="Times New Roman" panose="02020603050405020304" pitchFamily="18" charset="0"/>
                        </a:rPr>
                        <a:t>3</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Tổng thu ngân sách trên địa bàn</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Triệu đồng</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1" i="0" u="none" strike="noStrike">
                          <a:solidFill>
                            <a:srgbClr val="000000"/>
                          </a:solidFill>
                          <a:effectLst/>
                          <a:latin typeface="Times New Roman" panose="02020603050405020304" pitchFamily="18" charset="0"/>
                        </a:rPr>
                        <a:t>129.479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1" i="0" u="none" strike="noStrike">
                          <a:solidFill>
                            <a:srgbClr val="000000"/>
                          </a:solidFill>
                          <a:effectLst/>
                          <a:latin typeface="Times New Roman" panose="02020603050405020304" pitchFamily="18" charset="0"/>
                        </a:rPr>
                        <a:t>31.228,0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1" i="0" u="none" strike="noStrike">
                          <a:solidFill>
                            <a:srgbClr val="000000"/>
                          </a:solidFill>
                          <a:effectLst/>
                          <a:latin typeface="Times New Roman" panose="02020603050405020304" pitchFamily="18" charset="0"/>
                        </a:rPr>
                        <a:t>15.316,0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1" i="0" u="none" strike="noStrike">
                          <a:solidFill>
                            <a:srgbClr val="000000"/>
                          </a:solidFill>
                          <a:effectLst/>
                          <a:latin typeface="Times New Roman" panose="02020603050405020304" pitchFamily="18" charset="0"/>
                        </a:rPr>
                        <a:t>22.563,9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17,43%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72,26%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5109567"/>
                  </a:ext>
                </a:extLst>
              </a:tr>
              <a:tr h="175600">
                <a:tc>
                  <a:txBody>
                    <a:bodyPr/>
                    <a:lstStyle/>
                    <a:p>
                      <a:pPr algn="ctr" fontAlgn="ctr"/>
                      <a:r>
                        <a:rPr lang="vi-VN" sz="1200" b="0" i="1"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Times New Roman" panose="02020603050405020304" pitchFamily="18" charset="0"/>
                        </a:rPr>
                        <a:t>- Thu tiền sử dụng đất</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Triệu đồng</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75.000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10.290,3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10.306,0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1" i="0" u="none" strike="noStrike">
                          <a:solidFill>
                            <a:srgbClr val="000000"/>
                          </a:solidFill>
                          <a:effectLst/>
                          <a:latin typeface="Times New Roman" panose="02020603050405020304" pitchFamily="18" charset="0"/>
                        </a:rPr>
                        <a:t>6.723,9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8,97%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65,34%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452000"/>
                  </a:ext>
                </a:extLst>
              </a:tr>
              <a:tr h="175600">
                <a:tc>
                  <a:txBody>
                    <a:bodyPr/>
                    <a:lstStyle/>
                    <a:p>
                      <a:pPr algn="ctr" fontAlgn="ctr"/>
                      <a:r>
                        <a:rPr lang="vi-VN" sz="1200" b="1" i="0" u="none" strike="noStrike">
                          <a:solidFill>
                            <a:srgbClr val="000000"/>
                          </a:solidFill>
                          <a:effectLst/>
                          <a:latin typeface="Times New Roman" panose="02020603050405020304" pitchFamily="18" charset="0"/>
                        </a:rPr>
                        <a:t>4</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Doanh thu bán lẻ hàng hóa và dịch vụ</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Tỷ đồng</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3.953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971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1.044,5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26,42%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107,54%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5053776"/>
                  </a:ext>
                </a:extLst>
              </a:tr>
              <a:tr h="175600">
                <a:tc>
                  <a:txBody>
                    <a:bodyPr/>
                    <a:lstStyle/>
                    <a:p>
                      <a:pPr algn="ctr" fontAlgn="ctr"/>
                      <a:r>
                        <a:rPr lang="vi-VN" sz="1200" b="1" i="0" u="none" strike="noStrike">
                          <a:solidFill>
                            <a:srgbClr val="000000"/>
                          </a:solidFill>
                          <a:effectLst/>
                          <a:latin typeface="Times New Roman" panose="02020603050405020304" pitchFamily="18" charset="0"/>
                        </a:rPr>
                        <a:t>5</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dân số tham gia bảo hiểm y tế</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94,01</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1" i="0" u="none" strike="noStrike">
                          <a:solidFill>
                            <a:srgbClr val="000000"/>
                          </a:solidFill>
                          <a:effectLst/>
                          <a:latin typeface="Times New Roman" panose="02020603050405020304" pitchFamily="18" charset="0"/>
                        </a:rPr>
                        <a:t>91,7</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98,8</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1" i="0" u="none" strike="noStrike">
                          <a:solidFill>
                            <a:srgbClr val="000000"/>
                          </a:solidFill>
                          <a:effectLst/>
                          <a:latin typeface="Times New Roman" panose="02020603050405020304" pitchFamily="18" charset="0"/>
                        </a:rPr>
                        <a:t>98,8</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105,13</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107,79</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53065673"/>
                  </a:ext>
                </a:extLst>
              </a:tr>
              <a:tr h="351199">
                <a:tc>
                  <a:txBody>
                    <a:bodyPr/>
                    <a:lstStyle/>
                    <a:p>
                      <a:pPr algn="ctr" fontAlgn="ctr"/>
                      <a:r>
                        <a:rPr lang="vi-VN" sz="1200" b="1" i="0" u="none" strike="noStrike">
                          <a:solidFill>
                            <a:srgbClr val="000000"/>
                          </a:solidFill>
                          <a:effectLst/>
                          <a:latin typeface="Times New Roman" panose="02020603050405020304" pitchFamily="18" charset="0"/>
                        </a:rPr>
                        <a:t>6</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trẻ em dưới 5 tuổi suy dinh dưỡng thể nhẹ cân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7,0</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7,34</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7,23</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7,23</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103,29</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98,50</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82858"/>
                  </a:ext>
                </a:extLst>
              </a:tr>
              <a:tr h="175600">
                <a:tc>
                  <a:txBody>
                    <a:bodyPr/>
                    <a:lstStyle/>
                    <a:p>
                      <a:pPr algn="ctr" fontAlgn="ctr"/>
                      <a:r>
                        <a:rPr lang="vi-VN" sz="1200" b="1" i="0" u="none" strike="noStrike">
                          <a:solidFill>
                            <a:srgbClr val="000000"/>
                          </a:solidFill>
                          <a:effectLst/>
                          <a:latin typeface="Times New Roman" panose="02020603050405020304" pitchFamily="18" charset="0"/>
                        </a:rPr>
                        <a:t>7</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Giảm tỷ lệ nghèo đa chiều</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2,61</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0</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0</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0,00</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613425"/>
                  </a:ext>
                </a:extLst>
              </a:tr>
              <a:tr h="175600">
                <a:tc>
                  <a:txBody>
                    <a:bodyPr/>
                    <a:lstStyle/>
                    <a:p>
                      <a:pPr algn="ctr" fontAlgn="ctr"/>
                      <a:r>
                        <a:rPr lang="vi-VN" sz="1200" b="1" i="0" u="none" strike="noStrike">
                          <a:solidFill>
                            <a:srgbClr val="000000"/>
                          </a:solidFill>
                          <a:effectLst/>
                          <a:latin typeface="Times New Roman" panose="02020603050405020304" pitchFamily="18" charset="0"/>
                        </a:rPr>
                        <a:t>8</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Bảo hiểm xã hội tự nguyện</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Người</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1.600,00</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1527</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1527</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95,44</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8799709"/>
                  </a:ext>
                </a:extLst>
              </a:tr>
              <a:tr h="175600">
                <a:tc>
                  <a:txBody>
                    <a:bodyPr/>
                    <a:lstStyle/>
                    <a:p>
                      <a:pPr algn="ctr" fontAlgn="ctr"/>
                      <a:r>
                        <a:rPr lang="vi-VN" sz="1200" b="1" i="0" u="none" strike="noStrike">
                          <a:solidFill>
                            <a:srgbClr val="000000"/>
                          </a:solidFill>
                          <a:effectLst/>
                          <a:latin typeface="Times New Roman" panose="02020603050405020304" pitchFamily="18" charset="0"/>
                        </a:rPr>
                        <a:t>9</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Tạo việc làm mới</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Người</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2700</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287</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655</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24,26</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4309216"/>
                  </a:ext>
                </a:extLst>
              </a:tr>
              <a:tr h="175600">
                <a:tc>
                  <a:txBody>
                    <a:bodyPr/>
                    <a:lstStyle/>
                    <a:p>
                      <a:pPr algn="ctr" fontAlgn="ctr"/>
                      <a:r>
                        <a:rPr lang="vi-VN" sz="1200" b="1" i="0" u="none" strike="noStrike">
                          <a:solidFill>
                            <a:srgbClr val="000000"/>
                          </a:solidFill>
                          <a:effectLst/>
                          <a:latin typeface="Times New Roman" panose="02020603050405020304" pitchFamily="18" charset="0"/>
                        </a:rPr>
                        <a:t>10</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Đào tạo nghề lao động nông thôn</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Người</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245</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0,00</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6593699"/>
                  </a:ext>
                </a:extLst>
              </a:tr>
              <a:tr h="175600">
                <a:tc>
                  <a:txBody>
                    <a:bodyPr/>
                    <a:lstStyle/>
                    <a:p>
                      <a:pPr algn="ctr" fontAlgn="ctr"/>
                      <a:r>
                        <a:rPr lang="vi-VN" sz="1200" b="1" i="0" u="none" strike="noStrike">
                          <a:solidFill>
                            <a:srgbClr val="000000"/>
                          </a:solidFill>
                          <a:effectLst/>
                          <a:latin typeface="Times New Roman" panose="02020603050405020304" pitchFamily="18" charset="0"/>
                        </a:rPr>
                        <a:t>11</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che phủ rừng</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67,3</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0,00</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0397672"/>
                  </a:ext>
                </a:extLst>
              </a:tr>
              <a:tr h="175600">
                <a:tc>
                  <a:txBody>
                    <a:bodyPr/>
                    <a:lstStyle/>
                    <a:p>
                      <a:pPr algn="ctr" fontAlgn="ctr"/>
                      <a:r>
                        <a:rPr lang="vi-VN" sz="1200" b="1" i="0" u="none" strike="noStrike">
                          <a:solidFill>
                            <a:srgbClr val="000000"/>
                          </a:solidFill>
                          <a:effectLst/>
                          <a:latin typeface="Times New Roman" panose="02020603050405020304" pitchFamily="18" charset="0"/>
                        </a:rPr>
                        <a:t>12</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dân cư đô thị sử dụng nước sạch</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98,1</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95,78</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96,8</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98,17</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100,07</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102,50</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6488876"/>
                  </a:ext>
                </a:extLst>
              </a:tr>
              <a:tr h="175600">
                <a:tc>
                  <a:txBody>
                    <a:bodyPr/>
                    <a:lstStyle/>
                    <a:p>
                      <a:pPr algn="ctr" fontAlgn="ctr"/>
                      <a:r>
                        <a:rPr lang="vi-VN" sz="1200" b="1" i="0" u="none" strike="noStrike">
                          <a:solidFill>
                            <a:srgbClr val="000000"/>
                          </a:solidFill>
                          <a:effectLst/>
                          <a:latin typeface="Times New Roman" panose="02020603050405020304" pitchFamily="18" charset="0"/>
                        </a:rPr>
                        <a:t>13</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chất thải rắn ở đô thị được thu gom</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69,0</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61,78</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64,4</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64,4</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93,38</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104,29</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1399407"/>
                  </a:ext>
                </a:extLst>
              </a:tr>
              <a:tr h="175600">
                <a:tc>
                  <a:txBody>
                    <a:bodyPr/>
                    <a:lstStyle/>
                    <a:p>
                      <a:pPr algn="ctr" fontAlgn="ctr"/>
                      <a:r>
                        <a:rPr lang="vi-VN" sz="1200" b="1" i="0" u="none" strike="noStrike">
                          <a:solidFill>
                            <a:srgbClr val="000000"/>
                          </a:solidFill>
                          <a:effectLst/>
                          <a:latin typeface="Times New Roman" panose="02020603050405020304" pitchFamily="18" charset="0"/>
                        </a:rPr>
                        <a:t>14</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chất thải rắn ở nông thôn được thu gom</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55,0</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29</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41,9</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41,9</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76,18</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144,48</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0655232"/>
                  </a:ext>
                </a:extLst>
              </a:tr>
              <a:tr h="175600">
                <a:tc>
                  <a:txBody>
                    <a:bodyPr/>
                    <a:lstStyle/>
                    <a:p>
                      <a:pPr algn="ctr" fontAlgn="ctr"/>
                      <a:r>
                        <a:rPr lang="vi-VN" sz="1200" b="1" i="0" u="none" strike="noStrike">
                          <a:solidFill>
                            <a:srgbClr val="000000"/>
                          </a:solidFill>
                          <a:effectLst/>
                          <a:latin typeface="Times New Roman" panose="02020603050405020304" pitchFamily="18" charset="0"/>
                        </a:rPr>
                        <a:t>15</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Thu hút dự án mới</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Dự án</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4,0</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0</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0,00</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1171153"/>
                  </a:ext>
                </a:extLst>
              </a:tr>
              <a:tr h="175600">
                <a:tc>
                  <a:txBody>
                    <a:bodyPr/>
                    <a:lstStyle/>
                    <a:p>
                      <a:pPr algn="ctr" fontAlgn="ctr"/>
                      <a:r>
                        <a:rPr lang="vi-VN" sz="1200" b="1" i="0" u="none" strike="noStrike">
                          <a:solidFill>
                            <a:srgbClr val="000000"/>
                          </a:solidFill>
                          <a:effectLst/>
                          <a:latin typeface="Times New Roman" panose="02020603050405020304" pitchFamily="18" charset="0"/>
                        </a:rPr>
                        <a:t>16</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Phòng chống lấn chiếm đất đai</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9781704"/>
                  </a:ext>
                </a:extLst>
              </a:tr>
              <a:tr h="160768">
                <a:tc>
                  <a:txBody>
                    <a:bodyPr/>
                    <a:lstStyle/>
                    <a:p>
                      <a:pPr algn="ctr" fontAlgn="ctr"/>
                      <a:r>
                        <a:rPr lang="vi-VN" sz="1200" b="0" i="0" u="none" strike="noStrike">
                          <a:solidFill>
                            <a:srgbClr val="000000"/>
                          </a:solidFill>
                          <a:effectLst/>
                          <a:latin typeface="Times New Roman" panose="02020603050405020304" pitchFamily="18" charset="0"/>
                        </a:rPr>
                        <a:t>-</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Số vụ vi phạm (đã biết hiện nay)</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Số vụ</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1394478"/>
                  </a:ext>
                </a:extLst>
              </a:tr>
              <a:tr h="160768">
                <a:tc>
                  <a:txBody>
                    <a:bodyPr/>
                    <a:lstStyle/>
                    <a:p>
                      <a:pPr algn="ctr" fontAlgn="ctr"/>
                      <a:r>
                        <a:rPr lang="vi-VN" sz="1200" b="0" i="0" u="none" strike="noStrike">
                          <a:solidFill>
                            <a:srgbClr val="000000"/>
                          </a:solidFill>
                          <a:effectLst/>
                          <a:latin typeface="Times New Roman" panose="02020603050405020304" pitchFamily="18" charset="0"/>
                        </a:rPr>
                        <a:t>-</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Số vụ vi phạm được giải quyết trong năm</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Số vụ</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800</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10</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9</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16</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2,00</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160,00</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7985178"/>
                  </a:ext>
                </a:extLst>
              </a:tr>
              <a:tr h="175600">
                <a:tc>
                  <a:txBody>
                    <a:bodyPr/>
                    <a:lstStyle/>
                    <a:p>
                      <a:pPr algn="ctr" fontAlgn="ctr"/>
                      <a:r>
                        <a:rPr lang="vi-VN" sz="1200" b="1" i="0" u="none" strike="noStrike">
                          <a:solidFill>
                            <a:srgbClr val="000000"/>
                          </a:solidFill>
                          <a:effectLst/>
                          <a:latin typeface="Times New Roman" panose="02020603050405020304" pitchFamily="18" charset="0"/>
                        </a:rPr>
                        <a:t>17</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Giải phóng mặt bằng</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8160386"/>
                  </a:ext>
                </a:extLst>
              </a:tr>
              <a:tr h="314512">
                <a:tc>
                  <a:txBody>
                    <a:bodyPr/>
                    <a:lstStyle/>
                    <a:p>
                      <a:pPr algn="ctr" fontAlgn="ctr"/>
                      <a:r>
                        <a:rPr lang="vi-VN" sz="1200" b="0" i="0" u="none" strike="noStrike">
                          <a:solidFill>
                            <a:srgbClr val="000000"/>
                          </a:solidFill>
                          <a:effectLst/>
                          <a:latin typeface="Times New Roman" panose="02020603050405020304" pitchFamily="18" charset="0"/>
                        </a:rPr>
                        <a:t>-</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Số lượng công trình, dự án hoàn thành GPMB so với tổng số dự án trên địa bàn</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51,0</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0,00</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70" marR="5570" marT="5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6624785"/>
                  </a:ext>
                </a:extLst>
              </a:tr>
            </a:tbl>
          </a:graphicData>
        </a:graphic>
      </p:graphicFrame>
    </p:spTree>
    <p:extLst>
      <p:ext uri="{BB962C8B-B14F-4D97-AF65-F5344CB8AC3E}">
        <p14:creationId xmlns:p14="http://schemas.microsoft.com/office/powerpoint/2010/main" val="13969518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85B0C6AB-4906-5932-12D4-5FAF7DC72C97}"/>
              </a:ext>
            </a:extLst>
          </p:cNvPr>
          <p:cNvSpPr txBox="1"/>
          <p:nvPr/>
        </p:nvSpPr>
        <p:spPr>
          <a:xfrm>
            <a:off x="873004" y="205739"/>
            <a:ext cx="10556995"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3. Thực hiện chỉ tiêu do UBND tỉnh giao: HUYỆN AN LÃO</a:t>
            </a:r>
          </a:p>
        </p:txBody>
      </p:sp>
      <p:graphicFrame>
        <p:nvGraphicFramePr>
          <p:cNvPr id="3" name="Table 2">
            <a:extLst>
              <a:ext uri="{FF2B5EF4-FFF2-40B4-BE49-F238E27FC236}">
                <a16:creationId xmlns:a16="http://schemas.microsoft.com/office/drawing/2014/main" id="{C2DC9862-746D-6EEA-F22A-5F1F66F1C601}"/>
              </a:ext>
            </a:extLst>
          </p:cNvPr>
          <p:cNvGraphicFramePr>
            <a:graphicFrameLocks noGrp="1"/>
          </p:cNvGraphicFramePr>
          <p:nvPr>
            <p:extLst>
              <p:ext uri="{D42A27DB-BD31-4B8C-83A1-F6EECF244321}">
                <p14:modId xmlns:p14="http://schemas.microsoft.com/office/powerpoint/2010/main" val="3901767469"/>
              </p:ext>
            </p:extLst>
          </p:nvPr>
        </p:nvGraphicFramePr>
        <p:xfrm>
          <a:off x="480662" y="667404"/>
          <a:ext cx="11430000" cy="5984848"/>
        </p:xfrm>
        <a:graphic>
          <a:graphicData uri="http://schemas.openxmlformats.org/drawingml/2006/table">
            <a:tbl>
              <a:tblPr/>
              <a:tblGrid>
                <a:gridCol w="435756">
                  <a:extLst>
                    <a:ext uri="{9D8B030D-6E8A-4147-A177-3AD203B41FA5}">
                      <a16:colId xmlns:a16="http://schemas.microsoft.com/office/drawing/2014/main" val="628143883"/>
                    </a:ext>
                  </a:extLst>
                </a:gridCol>
                <a:gridCol w="3243078">
                  <a:extLst>
                    <a:ext uri="{9D8B030D-6E8A-4147-A177-3AD203B41FA5}">
                      <a16:colId xmlns:a16="http://schemas.microsoft.com/office/drawing/2014/main" val="2170124942"/>
                    </a:ext>
                  </a:extLst>
                </a:gridCol>
                <a:gridCol w="813411">
                  <a:extLst>
                    <a:ext uri="{9D8B030D-6E8A-4147-A177-3AD203B41FA5}">
                      <a16:colId xmlns:a16="http://schemas.microsoft.com/office/drawing/2014/main" val="1934794703"/>
                    </a:ext>
                  </a:extLst>
                </a:gridCol>
                <a:gridCol w="1077505">
                  <a:extLst>
                    <a:ext uri="{9D8B030D-6E8A-4147-A177-3AD203B41FA5}">
                      <a16:colId xmlns:a16="http://schemas.microsoft.com/office/drawing/2014/main" val="2963736521"/>
                    </a:ext>
                  </a:extLst>
                </a:gridCol>
                <a:gridCol w="1066941">
                  <a:extLst>
                    <a:ext uri="{9D8B030D-6E8A-4147-A177-3AD203B41FA5}">
                      <a16:colId xmlns:a16="http://schemas.microsoft.com/office/drawing/2014/main" val="1807366756"/>
                    </a:ext>
                  </a:extLst>
                </a:gridCol>
                <a:gridCol w="1132965">
                  <a:extLst>
                    <a:ext uri="{9D8B030D-6E8A-4147-A177-3AD203B41FA5}">
                      <a16:colId xmlns:a16="http://schemas.microsoft.com/office/drawing/2014/main" val="1870933471"/>
                    </a:ext>
                  </a:extLst>
                </a:gridCol>
                <a:gridCol w="1045813">
                  <a:extLst>
                    <a:ext uri="{9D8B030D-6E8A-4147-A177-3AD203B41FA5}">
                      <a16:colId xmlns:a16="http://schemas.microsoft.com/office/drawing/2014/main" val="1142182801"/>
                    </a:ext>
                  </a:extLst>
                </a:gridCol>
                <a:gridCol w="1354803">
                  <a:extLst>
                    <a:ext uri="{9D8B030D-6E8A-4147-A177-3AD203B41FA5}">
                      <a16:colId xmlns:a16="http://schemas.microsoft.com/office/drawing/2014/main" val="2423798355"/>
                    </a:ext>
                  </a:extLst>
                </a:gridCol>
                <a:gridCol w="1259728">
                  <a:extLst>
                    <a:ext uri="{9D8B030D-6E8A-4147-A177-3AD203B41FA5}">
                      <a16:colId xmlns:a16="http://schemas.microsoft.com/office/drawing/2014/main" val="1074192352"/>
                    </a:ext>
                  </a:extLst>
                </a:gridCol>
              </a:tblGrid>
              <a:tr h="520635">
                <a:tc>
                  <a:txBody>
                    <a:bodyPr/>
                    <a:lstStyle/>
                    <a:p>
                      <a:pPr algn="ctr" fontAlgn="ctr"/>
                      <a:r>
                        <a:rPr lang="vi-VN" sz="1100" b="1" i="0" u="none" strike="noStrike">
                          <a:solidFill>
                            <a:srgbClr val="000000"/>
                          </a:solidFill>
                          <a:effectLst/>
                          <a:latin typeface="Times New Roman" panose="02020603050405020304" pitchFamily="18" charset="0"/>
                        </a:rPr>
                        <a:t>STT</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0" u="none" strike="noStrike">
                          <a:solidFill>
                            <a:srgbClr val="000000"/>
                          </a:solidFill>
                          <a:effectLst/>
                          <a:latin typeface="Times New Roman" panose="02020603050405020304" pitchFamily="18" charset="0"/>
                        </a:rPr>
                        <a:t>Chỉ tiêu</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0" u="none" strike="noStrike">
                          <a:solidFill>
                            <a:srgbClr val="000000"/>
                          </a:solidFill>
                          <a:effectLst/>
                          <a:latin typeface="Times New Roman" panose="02020603050405020304" pitchFamily="18" charset="0"/>
                        </a:rPr>
                        <a:t>Đơn vị tính</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0" u="none" strike="noStrike">
                          <a:solidFill>
                            <a:srgbClr val="000000"/>
                          </a:solidFill>
                          <a:effectLst/>
                          <a:latin typeface="Times New Roman" panose="02020603050405020304" pitchFamily="18" charset="0"/>
                        </a:rPr>
                        <a:t>Kế hoạch năm 2024 UBND tỉnh giao</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0" u="none" strike="noStrike">
                          <a:solidFill>
                            <a:srgbClr val="000000"/>
                          </a:solidFill>
                          <a:effectLst/>
                          <a:latin typeface="Times New Roman" panose="02020603050405020304" pitchFamily="18" charset="0"/>
                        </a:rPr>
                        <a:t>Thực hiện Quý I năm 2023</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0" u="none" strike="noStrike">
                          <a:solidFill>
                            <a:srgbClr val="000000"/>
                          </a:solidFill>
                          <a:effectLst/>
                          <a:latin typeface="Times New Roman" panose="02020603050405020304" pitchFamily="18" charset="0"/>
                        </a:rPr>
                        <a:t>Thực hiện tháng 3 năm 2024</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0" u="none" strike="noStrike">
                          <a:solidFill>
                            <a:srgbClr val="000000"/>
                          </a:solidFill>
                          <a:effectLst/>
                          <a:latin typeface="Times New Roman" panose="02020603050405020304" pitchFamily="18" charset="0"/>
                        </a:rPr>
                        <a:t>Thực hiện Quý I năm 2024</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0" u="none" strike="noStrike">
                          <a:solidFill>
                            <a:srgbClr val="000000"/>
                          </a:solidFill>
                          <a:effectLst/>
                          <a:latin typeface="Times New Roman" panose="02020603050405020304" pitchFamily="18" charset="0"/>
                        </a:rPr>
                        <a:t>Thực hiện Quý I năm 2024 so với kế hoạch năm 2024</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0" u="none" strike="noStrike">
                          <a:solidFill>
                            <a:srgbClr val="000000"/>
                          </a:solidFill>
                          <a:effectLst/>
                          <a:latin typeface="Times New Roman" panose="02020603050405020304" pitchFamily="18" charset="0"/>
                        </a:rPr>
                        <a:t>Thực hiện Quý I năm 2024 so với cùng kỳ</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75092124"/>
                  </a:ext>
                </a:extLst>
              </a:tr>
              <a:tr h="177133">
                <a:tc>
                  <a:txBody>
                    <a:bodyPr/>
                    <a:lstStyle/>
                    <a:p>
                      <a:pPr algn="ctr" fontAlgn="ctr"/>
                      <a:r>
                        <a:rPr lang="vi-VN" sz="1100" b="0" i="1" u="none" strike="noStrike">
                          <a:solidFill>
                            <a:srgbClr val="000000"/>
                          </a:solidFill>
                          <a:effectLst/>
                          <a:latin typeface="Times New Roman" panose="02020603050405020304" pitchFamily="18" charset="0"/>
                        </a:rPr>
                        <a:t>1</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Times New Roman" panose="02020603050405020304" pitchFamily="18" charset="0"/>
                        </a:rPr>
                        <a:t>2</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Times New Roman" panose="02020603050405020304" pitchFamily="18" charset="0"/>
                        </a:rPr>
                        <a:t>3</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Times New Roman" panose="02020603050405020304" pitchFamily="18" charset="0"/>
                        </a:rPr>
                        <a:t>4</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Times New Roman" panose="02020603050405020304" pitchFamily="18" charset="0"/>
                        </a:rPr>
                        <a:t>5</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Times New Roman" panose="02020603050405020304" pitchFamily="18" charset="0"/>
                        </a:rPr>
                        <a:t>6</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Times New Roman" panose="02020603050405020304" pitchFamily="18" charset="0"/>
                        </a:rPr>
                        <a:t>7</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Times New Roman" panose="02020603050405020304" pitchFamily="18" charset="0"/>
                        </a:rPr>
                        <a:t>8</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Times New Roman" panose="02020603050405020304" pitchFamily="18" charset="0"/>
                        </a:rPr>
                        <a:t>9</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90240784"/>
                  </a:ext>
                </a:extLst>
              </a:tr>
              <a:tr h="177133">
                <a:tc>
                  <a:txBody>
                    <a:bodyPr/>
                    <a:lstStyle/>
                    <a:p>
                      <a:pPr algn="ctr" fontAlgn="ctr"/>
                      <a:r>
                        <a:rPr lang="vi-VN" sz="1100" b="1" i="0" u="none" strike="noStrike">
                          <a:solidFill>
                            <a:srgbClr val="000000"/>
                          </a:solidFill>
                          <a:effectLst/>
                          <a:latin typeface="Times New Roman" panose="02020603050405020304" pitchFamily="18" charset="0"/>
                        </a:rPr>
                        <a:t>1</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1" i="0" u="none" strike="noStrike">
                          <a:solidFill>
                            <a:srgbClr val="000000"/>
                          </a:solidFill>
                          <a:effectLst/>
                          <a:latin typeface="Times New Roman" panose="02020603050405020304" pitchFamily="18" charset="0"/>
                        </a:rPr>
                        <a:t>Tốc độ tăng giá trị sản phẩm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0" u="none" strike="noStrike">
                          <a:solidFill>
                            <a:srgbClr val="000000"/>
                          </a:solidFill>
                          <a:effectLst/>
                          <a:latin typeface="Times New Roman" panose="02020603050405020304" pitchFamily="18" charset="0"/>
                        </a:rPr>
                        <a:t>%</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0" u="none" strike="noStrike">
                          <a:solidFill>
                            <a:srgbClr val="000000"/>
                          </a:solidFill>
                          <a:effectLst/>
                          <a:latin typeface="Times New Roman" panose="02020603050405020304" pitchFamily="18" charset="0"/>
                        </a:rPr>
                        <a:t>7,5 - 8,0</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0" u="none" strike="noStrike">
                          <a:solidFill>
                            <a:srgbClr val="000000"/>
                          </a:solidFill>
                          <a:effectLst/>
                          <a:latin typeface="Times New Roman" panose="02020603050405020304" pitchFamily="18" charset="0"/>
                        </a:rPr>
                        <a:t>4,58</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0" u="none" strike="noStrike">
                          <a:solidFill>
                            <a:srgbClr val="000000"/>
                          </a:solidFill>
                          <a:effectLst/>
                          <a:latin typeface="Times New Roman" panose="02020603050405020304" pitchFamily="18" charset="0"/>
                        </a:rPr>
                        <a:t>7,89</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0" u="none" strike="noStrike">
                          <a:solidFill>
                            <a:srgbClr val="000000"/>
                          </a:solidFill>
                          <a:effectLst/>
                          <a:latin typeface="Times New Roman" panose="02020603050405020304" pitchFamily="18" charset="0"/>
                        </a:rPr>
                        <a:t>19,99%</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58151823"/>
                  </a:ext>
                </a:extLst>
              </a:tr>
              <a:tr h="177133">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0" i="0" u="none" strike="noStrike">
                          <a:solidFill>
                            <a:srgbClr val="000000"/>
                          </a:solidFill>
                          <a:effectLst/>
                          <a:latin typeface="Times New Roman" panose="02020603050405020304" pitchFamily="18" charset="0"/>
                        </a:rPr>
                        <a:t>- Nông, lâm, thuỷ sản</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3,8 - 4,0</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2,87</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4,22</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17,61%</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93585518"/>
                  </a:ext>
                </a:extLst>
              </a:tr>
              <a:tr h="177133">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0" i="0" u="none" strike="noStrike">
                          <a:solidFill>
                            <a:srgbClr val="000000"/>
                          </a:solidFill>
                          <a:effectLst/>
                          <a:latin typeface="Times New Roman" panose="02020603050405020304" pitchFamily="18" charset="0"/>
                        </a:rPr>
                        <a:t>- Công nghiệp và xây dựng</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12,9 - 13,8</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6,48</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12,64</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21,20%</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72903541"/>
                  </a:ext>
                </a:extLst>
              </a:tr>
              <a:tr h="177133">
                <a:tc>
                  <a:txBody>
                    <a:bodyPr/>
                    <a:lstStyle/>
                    <a:p>
                      <a:pPr algn="ctr" fontAlgn="ctr"/>
                      <a:r>
                        <a:rPr lang="vi-VN" sz="1100" b="0" i="1"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0" i="1" u="none" strike="noStrike">
                          <a:solidFill>
                            <a:srgbClr val="000000"/>
                          </a:solidFill>
                          <a:effectLst/>
                          <a:latin typeface="Times New Roman" panose="02020603050405020304" pitchFamily="18" charset="0"/>
                        </a:rPr>
                        <a:t>     + Công nghiệp</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Times New Roman" panose="02020603050405020304" pitchFamily="18" charset="0"/>
                        </a:rPr>
                        <a:t>%</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Times New Roman" panose="02020603050405020304" pitchFamily="18" charset="0"/>
                        </a:rPr>
                        <a:t>10,2 - 10,8</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Times New Roman" panose="02020603050405020304" pitchFamily="18" charset="0"/>
                        </a:rPr>
                        <a:t>7,15</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Times New Roman" panose="02020603050405020304" pitchFamily="18" charset="0"/>
                        </a:rPr>
                        <a:t>10,7</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Times New Roman" panose="02020603050405020304" pitchFamily="18" charset="0"/>
                        </a:rPr>
                        <a:t>34,50%</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73380288"/>
                  </a:ext>
                </a:extLst>
              </a:tr>
              <a:tr h="177133">
                <a:tc>
                  <a:txBody>
                    <a:bodyPr/>
                    <a:lstStyle/>
                    <a:p>
                      <a:pPr algn="ctr" fontAlgn="ctr"/>
                      <a:r>
                        <a:rPr lang="vi-VN" sz="1100" b="0" i="1"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0" i="1" u="none" strike="noStrike">
                          <a:solidFill>
                            <a:srgbClr val="000000"/>
                          </a:solidFill>
                          <a:effectLst/>
                          <a:latin typeface="Times New Roman" panose="02020603050405020304" pitchFamily="18" charset="0"/>
                        </a:rPr>
                        <a:t>     + Xây dựng</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Times New Roman" panose="02020603050405020304" pitchFamily="18" charset="0"/>
                        </a:rPr>
                        <a:t>%</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Times New Roman" panose="02020603050405020304" pitchFamily="18" charset="0"/>
                        </a:rPr>
                        <a:t>14,8 - 15,9</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Times New Roman" panose="02020603050405020304" pitchFamily="18" charset="0"/>
                        </a:rPr>
                        <a:t>5,21</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Times New Roman" panose="02020603050405020304" pitchFamily="18" charset="0"/>
                        </a:rPr>
                        <a:t>15,37</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Times New Roman" panose="02020603050405020304" pitchFamily="18" charset="0"/>
                        </a:rPr>
                        <a:t>12,14%</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58872016"/>
                  </a:ext>
                </a:extLst>
              </a:tr>
              <a:tr h="177133">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0" i="0" u="none" strike="noStrike">
                          <a:solidFill>
                            <a:srgbClr val="000000"/>
                          </a:solidFill>
                          <a:effectLst/>
                          <a:latin typeface="Times New Roman" panose="02020603050405020304" pitchFamily="18" charset="0"/>
                        </a:rPr>
                        <a:t>- Dịch vụ</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6,5 - 7,0</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4,29</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7,43</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21,91%</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88315740"/>
                  </a:ext>
                </a:extLst>
              </a:tr>
              <a:tr h="177133">
                <a:tc>
                  <a:txBody>
                    <a:bodyPr/>
                    <a:lstStyle/>
                    <a:p>
                      <a:pPr algn="ctr" fontAlgn="ctr"/>
                      <a:r>
                        <a:rPr lang="vi-VN" sz="1100" b="1" i="0" u="none" strike="noStrike">
                          <a:solidFill>
                            <a:srgbClr val="000000"/>
                          </a:solidFill>
                          <a:effectLst/>
                          <a:latin typeface="Times New Roman" panose="02020603050405020304" pitchFamily="18" charset="0"/>
                        </a:rPr>
                        <a:t>2</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1" i="0" u="none" strike="noStrike">
                          <a:solidFill>
                            <a:srgbClr val="000000"/>
                          </a:solidFill>
                          <a:effectLst/>
                          <a:latin typeface="Times New Roman" panose="02020603050405020304" pitchFamily="18" charset="0"/>
                        </a:rPr>
                        <a:t>Kim ngạch xuất khẩu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Triệu USD</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0621617"/>
                  </a:ext>
                </a:extLst>
              </a:tr>
              <a:tr h="348884">
                <a:tc>
                  <a:txBody>
                    <a:bodyPr/>
                    <a:lstStyle/>
                    <a:p>
                      <a:pPr algn="ctr" fontAlgn="ctr"/>
                      <a:r>
                        <a:rPr lang="vi-VN" sz="1100" b="1" i="0" u="none" strike="noStrike">
                          <a:solidFill>
                            <a:srgbClr val="000000"/>
                          </a:solidFill>
                          <a:effectLst/>
                          <a:latin typeface="Times New Roman" panose="02020603050405020304" pitchFamily="18" charset="0"/>
                        </a:rPr>
                        <a:t>3</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1" i="0" u="none" strike="noStrike">
                          <a:solidFill>
                            <a:srgbClr val="000000"/>
                          </a:solidFill>
                          <a:effectLst/>
                          <a:latin typeface="Times New Roman" panose="02020603050405020304" pitchFamily="18" charset="0"/>
                        </a:rPr>
                        <a:t>Tổng thu ngân sách trên địa bàn</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Triệu đồng</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345.328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133.055,00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152.128,80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318.256,8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92,16</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239,19</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5396176"/>
                  </a:ext>
                </a:extLst>
              </a:tr>
              <a:tr h="348884">
                <a:tc>
                  <a:txBody>
                    <a:bodyPr/>
                    <a:lstStyle/>
                    <a:p>
                      <a:pPr algn="ctr" fontAlgn="ctr"/>
                      <a:r>
                        <a:rPr lang="vi-VN" sz="1100" b="0" i="1"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0" i="1" u="none" strike="noStrike">
                          <a:solidFill>
                            <a:srgbClr val="000000"/>
                          </a:solidFill>
                          <a:effectLst/>
                          <a:latin typeface="Times New Roman" panose="02020603050405020304" pitchFamily="18" charset="0"/>
                        </a:rPr>
                        <a:t>- Thu tiền sử dụng đất</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Times New Roman" panose="02020603050405020304" pitchFamily="18" charset="0"/>
                        </a:rPr>
                        <a:t>Triệu đồng</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Times New Roman" panose="02020603050405020304" pitchFamily="18" charset="0"/>
                        </a:rPr>
                        <a:t>                  10.000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Times New Roman" panose="02020603050405020304" pitchFamily="18" charset="0"/>
                        </a:rPr>
                        <a:t>                 878,00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Times New Roman" panose="02020603050405020304" pitchFamily="18" charset="0"/>
                        </a:rPr>
                        <a:t>                    172,00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Times New Roman" panose="02020603050405020304" pitchFamily="18" charset="0"/>
                        </a:rPr>
                        <a:t>                3.702,0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37,02</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421,64</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80102370"/>
                  </a:ext>
                </a:extLst>
              </a:tr>
              <a:tr h="177133">
                <a:tc>
                  <a:txBody>
                    <a:bodyPr/>
                    <a:lstStyle/>
                    <a:p>
                      <a:pPr algn="ctr" fontAlgn="ctr"/>
                      <a:r>
                        <a:rPr lang="vi-VN" sz="1100" b="1" i="0" u="none" strike="noStrike">
                          <a:solidFill>
                            <a:srgbClr val="000000"/>
                          </a:solidFill>
                          <a:effectLst/>
                          <a:latin typeface="Times New Roman" panose="02020603050405020304" pitchFamily="18" charset="0"/>
                        </a:rPr>
                        <a:t>4</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1" i="0" u="none" strike="noStrike">
                          <a:solidFill>
                            <a:srgbClr val="000000"/>
                          </a:solidFill>
                          <a:effectLst/>
                          <a:latin typeface="Times New Roman" panose="02020603050405020304" pitchFamily="18" charset="0"/>
                        </a:rPr>
                        <a:t>Doanh thu bán lẻ hàng hóa và dịch vụ</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Tỷ đồng</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vi-VN" sz="1100" b="0" i="0" u="none" strike="noStrike">
                          <a:solidFill>
                            <a:srgbClr val="000000"/>
                          </a:solidFill>
                          <a:effectLst/>
                          <a:latin typeface="Times New Roman" panose="02020603050405020304" pitchFamily="18" charset="0"/>
                        </a:rPr>
                        <a:t>680,00</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165,09</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52,02</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179,34</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26,37</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108,63</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30337599"/>
                  </a:ext>
                </a:extLst>
              </a:tr>
              <a:tr h="177133">
                <a:tc>
                  <a:txBody>
                    <a:bodyPr/>
                    <a:lstStyle/>
                    <a:p>
                      <a:pPr algn="ctr" fontAlgn="ctr"/>
                      <a:r>
                        <a:rPr lang="vi-VN" sz="1100" b="1" i="0" u="none" strike="noStrike">
                          <a:solidFill>
                            <a:srgbClr val="000000"/>
                          </a:solidFill>
                          <a:effectLst/>
                          <a:latin typeface="Times New Roman" panose="02020603050405020304" pitchFamily="18" charset="0"/>
                        </a:rPr>
                        <a:t>5</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1" i="0" u="none" strike="noStrike">
                          <a:solidFill>
                            <a:srgbClr val="000000"/>
                          </a:solidFill>
                          <a:effectLst/>
                          <a:latin typeface="Times New Roman" panose="02020603050405020304" pitchFamily="18" charset="0"/>
                        </a:rPr>
                        <a:t>Tỷ lệ dân số tham gia bảo hiểm y tế</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99,71%</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97,50%</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100%</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100%</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0,29</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2,50</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23718567"/>
                  </a:ext>
                </a:extLst>
              </a:tr>
              <a:tr h="348884">
                <a:tc>
                  <a:txBody>
                    <a:bodyPr/>
                    <a:lstStyle/>
                    <a:p>
                      <a:pPr algn="ctr" fontAlgn="ctr"/>
                      <a:r>
                        <a:rPr lang="vi-VN" sz="1100" b="1" i="0" u="none" strike="noStrike">
                          <a:solidFill>
                            <a:srgbClr val="000000"/>
                          </a:solidFill>
                          <a:effectLst/>
                          <a:latin typeface="Times New Roman" panose="02020603050405020304" pitchFamily="18" charset="0"/>
                        </a:rPr>
                        <a:t>6</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1" i="0" u="none" strike="noStrike">
                          <a:solidFill>
                            <a:srgbClr val="000000"/>
                          </a:solidFill>
                          <a:effectLst/>
                          <a:latin typeface="Times New Roman" panose="02020603050405020304" pitchFamily="18" charset="0"/>
                        </a:rPr>
                        <a:t>Tỷ lệ trẻ em dưới 5 tuổi suy dinh dưỡng thể nhẹ cân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vi-VN" sz="1100" b="0" i="0" u="none" strike="noStrike">
                          <a:solidFill>
                            <a:srgbClr val="000000"/>
                          </a:solidFill>
                          <a:effectLst/>
                          <a:latin typeface="Times New Roman" panose="02020603050405020304" pitchFamily="18" charset="0"/>
                        </a:rPr>
                        <a:t>9,98</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vi-VN" sz="1100" b="0" i="0" u="none" strike="noStrike">
                          <a:solidFill>
                            <a:srgbClr val="000000"/>
                          </a:solidFill>
                          <a:effectLst/>
                          <a:latin typeface="Times New Roman" panose="02020603050405020304" pitchFamily="18" charset="0"/>
                        </a:rPr>
                        <a:t>10,37</a:t>
                      </a:r>
                    </a:p>
                  </a:txBody>
                  <a:tcPr marL="5731" marR="5731" marT="57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vi-VN" sz="1100" b="0" i="0" u="none" strike="noStrike">
                          <a:solidFill>
                            <a:srgbClr val="000000"/>
                          </a:solidFill>
                          <a:effectLst/>
                          <a:latin typeface="Times New Roman" panose="02020603050405020304" pitchFamily="18" charset="0"/>
                        </a:rPr>
                        <a:t>Chưa thực hiện</a:t>
                      </a:r>
                    </a:p>
                  </a:txBody>
                  <a:tcPr marL="5731" marR="5731" marT="573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tc>
                  <a:txBody>
                    <a:bodyPr/>
                    <a:lstStyle/>
                    <a:p>
                      <a:pPr algn="ctr" fontAlgn="ctr"/>
                      <a:r>
                        <a:rPr lang="vi-VN" sz="1100" b="0" i="0" u="none" strike="noStrike">
                          <a:solidFill>
                            <a:srgbClr val="000000"/>
                          </a:solidFill>
                          <a:effectLst/>
                          <a:latin typeface="Times New Roman" panose="02020603050405020304" pitchFamily="18" charset="0"/>
                        </a:rPr>
                        <a:t>0</a:t>
                      </a:r>
                    </a:p>
                  </a:txBody>
                  <a:tcPr marL="5731" marR="5731" marT="573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0</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86097996"/>
                  </a:ext>
                </a:extLst>
              </a:tr>
              <a:tr h="177133">
                <a:tc>
                  <a:txBody>
                    <a:bodyPr/>
                    <a:lstStyle/>
                    <a:p>
                      <a:pPr algn="ctr" fontAlgn="ctr"/>
                      <a:r>
                        <a:rPr lang="vi-VN" sz="1100" b="1" i="0" u="none" strike="noStrike">
                          <a:solidFill>
                            <a:srgbClr val="000000"/>
                          </a:solidFill>
                          <a:effectLst/>
                          <a:latin typeface="Times New Roman" panose="02020603050405020304" pitchFamily="18" charset="0"/>
                        </a:rPr>
                        <a:t>7</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1" i="0" u="none" strike="noStrike">
                          <a:solidFill>
                            <a:srgbClr val="000000"/>
                          </a:solidFill>
                          <a:effectLst/>
                          <a:latin typeface="Times New Roman" panose="02020603050405020304" pitchFamily="18" charset="0"/>
                        </a:rPr>
                        <a:t>Giảm tỷ lệ nghèo đa chiều</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11,26</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0</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vi-VN" sz="1100" b="0" i="0" u="none" strike="noStrike">
                          <a:solidFill>
                            <a:srgbClr val="000000"/>
                          </a:solidFill>
                          <a:effectLst/>
                          <a:latin typeface="Times New Roman" panose="02020603050405020304" pitchFamily="18" charset="0"/>
                        </a:rPr>
                        <a:t>Chưa thực hiện</a:t>
                      </a:r>
                    </a:p>
                  </a:txBody>
                  <a:tcPr marL="5731" marR="5731" marT="573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tc>
                  <a:txBody>
                    <a:bodyPr/>
                    <a:lstStyle/>
                    <a:p>
                      <a:pPr algn="ctr" fontAlgn="ctr"/>
                      <a:r>
                        <a:rPr lang="vi-VN" sz="1100" b="0" i="0" u="none" strike="noStrike">
                          <a:solidFill>
                            <a:srgbClr val="000000"/>
                          </a:solidFill>
                          <a:effectLst/>
                          <a:latin typeface="Times New Roman" panose="02020603050405020304" pitchFamily="18" charset="0"/>
                        </a:rPr>
                        <a:t>0</a:t>
                      </a:r>
                    </a:p>
                  </a:txBody>
                  <a:tcPr marL="5731" marR="5731" marT="573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0</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64646212"/>
                  </a:ext>
                </a:extLst>
              </a:tr>
              <a:tr h="348884">
                <a:tc>
                  <a:txBody>
                    <a:bodyPr/>
                    <a:lstStyle/>
                    <a:p>
                      <a:pPr algn="ctr" fontAlgn="ctr"/>
                      <a:r>
                        <a:rPr lang="vi-VN" sz="1100" b="1" i="0" u="none" strike="noStrike">
                          <a:solidFill>
                            <a:srgbClr val="000000"/>
                          </a:solidFill>
                          <a:effectLst/>
                          <a:latin typeface="Times New Roman" panose="02020603050405020304" pitchFamily="18" charset="0"/>
                        </a:rPr>
                        <a:t>8</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1" i="0" u="none" strike="noStrike">
                          <a:solidFill>
                            <a:srgbClr val="000000"/>
                          </a:solidFill>
                          <a:effectLst/>
                          <a:latin typeface="Times New Roman" panose="02020603050405020304" pitchFamily="18" charset="0"/>
                        </a:rPr>
                        <a:t>Bảo hiểm xã hội tự nguyện</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Người</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0" i="0" u="none" strike="noStrike">
                          <a:solidFill>
                            <a:srgbClr val="000000"/>
                          </a:solidFill>
                          <a:effectLst/>
                          <a:latin typeface="Times New Roman" panose="02020603050405020304" pitchFamily="18" charset="0"/>
                        </a:rPr>
                        <a:t>                     1.500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0" i="0" u="none" strike="noStrike">
                          <a:solidFill>
                            <a:srgbClr val="000000"/>
                          </a:solidFill>
                          <a:effectLst/>
                          <a:latin typeface="Times New Roman" panose="02020603050405020304" pitchFamily="18" charset="0"/>
                        </a:rPr>
                        <a:t>                    1.613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0" i="0" u="none" strike="noStrike">
                          <a:solidFill>
                            <a:srgbClr val="000000"/>
                          </a:solidFill>
                          <a:effectLst/>
                          <a:latin typeface="Times New Roman" panose="02020603050405020304" pitchFamily="18" charset="0"/>
                        </a:rPr>
                        <a:t>                       1.332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0" i="0" u="none" strike="noStrike">
                          <a:solidFill>
                            <a:srgbClr val="000000"/>
                          </a:solidFill>
                          <a:effectLst/>
                          <a:latin typeface="Times New Roman" panose="02020603050405020304" pitchFamily="18" charset="0"/>
                        </a:rPr>
                        <a:t>                    1.332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88,80</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82,58</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20132553"/>
                  </a:ext>
                </a:extLst>
              </a:tr>
              <a:tr h="177133">
                <a:tc>
                  <a:txBody>
                    <a:bodyPr/>
                    <a:lstStyle/>
                    <a:p>
                      <a:pPr algn="ctr" fontAlgn="ctr"/>
                      <a:r>
                        <a:rPr lang="vi-VN" sz="1100" b="1" i="0" u="none" strike="noStrike">
                          <a:solidFill>
                            <a:srgbClr val="000000"/>
                          </a:solidFill>
                          <a:effectLst/>
                          <a:latin typeface="Times New Roman" panose="02020603050405020304" pitchFamily="18" charset="0"/>
                        </a:rPr>
                        <a:t>9</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1" i="0" u="none" strike="noStrike">
                          <a:solidFill>
                            <a:srgbClr val="000000"/>
                          </a:solidFill>
                          <a:effectLst/>
                          <a:latin typeface="Times New Roman" panose="02020603050405020304" pitchFamily="18" charset="0"/>
                        </a:rPr>
                        <a:t>Tạo việc làm mới</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Người</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500</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45</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36</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86</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17,20</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191,11</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59414700"/>
                  </a:ext>
                </a:extLst>
              </a:tr>
              <a:tr h="177133">
                <a:tc>
                  <a:txBody>
                    <a:bodyPr/>
                    <a:lstStyle/>
                    <a:p>
                      <a:pPr algn="ctr" fontAlgn="ctr"/>
                      <a:r>
                        <a:rPr lang="vi-VN" sz="1100" b="1" i="0" u="none" strike="noStrike">
                          <a:solidFill>
                            <a:srgbClr val="000000"/>
                          </a:solidFill>
                          <a:effectLst/>
                          <a:latin typeface="Times New Roman" panose="02020603050405020304" pitchFamily="18" charset="0"/>
                        </a:rPr>
                        <a:t>10</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1" i="0" u="none" strike="noStrike">
                          <a:solidFill>
                            <a:srgbClr val="000000"/>
                          </a:solidFill>
                          <a:effectLst/>
                          <a:latin typeface="Times New Roman" panose="02020603050405020304" pitchFamily="18" charset="0"/>
                        </a:rPr>
                        <a:t>Đào tạo nghề lao động nông thôn</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Người</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400</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0</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35</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35</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8,75</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99096831"/>
                  </a:ext>
                </a:extLst>
              </a:tr>
              <a:tr h="177133">
                <a:tc>
                  <a:txBody>
                    <a:bodyPr/>
                    <a:lstStyle/>
                    <a:p>
                      <a:pPr algn="ctr" fontAlgn="ctr"/>
                      <a:r>
                        <a:rPr lang="vi-VN" sz="1100" b="1" i="0" u="none" strike="noStrike">
                          <a:solidFill>
                            <a:srgbClr val="000000"/>
                          </a:solidFill>
                          <a:effectLst/>
                          <a:latin typeface="Times New Roman" panose="02020603050405020304" pitchFamily="18" charset="0"/>
                        </a:rPr>
                        <a:t>11</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1" i="0" u="none" strike="noStrike">
                          <a:solidFill>
                            <a:srgbClr val="000000"/>
                          </a:solidFill>
                          <a:effectLst/>
                          <a:latin typeface="Times New Roman" panose="02020603050405020304" pitchFamily="18" charset="0"/>
                        </a:rPr>
                        <a:t>Tỷ lệ che phủ rừng</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83,15</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83,10</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83,10</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83,10</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-0,05</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0</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92261299"/>
                  </a:ext>
                </a:extLst>
              </a:tr>
              <a:tr h="177133">
                <a:tc>
                  <a:txBody>
                    <a:bodyPr/>
                    <a:lstStyle/>
                    <a:p>
                      <a:pPr algn="ctr" fontAlgn="ctr"/>
                      <a:r>
                        <a:rPr lang="vi-VN" sz="1100" b="1" i="0" u="none" strike="noStrike">
                          <a:solidFill>
                            <a:srgbClr val="000000"/>
                          </a:solidFill>
                          <a:effectLst/>
                          <a:latin typeface="Times New Roman" panose="02020603050405020304" pitchFamily="18" charset="0"/>
                        </a:rPr>
                        <a:t>12</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1" i="0" u="none" strike="noStrike">
                          <a:solidFill>
                            <a:srgbClr val="000000"/>
                          </a:solidFill>
                          <a:effectLst/>
                          <a:latin typeface="Times New Roman" panose="02020603050405020304" pitchFamily="18" charset="0"/>
                        </a:rPr>
                        <a:t>Tỷ lệ dân cư đô thị sử dụng nước sạch</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vi-VN" sz="1100" b="0" i="0" u="none" strike="noStrike">
                          <a:solidFill>
                            <a:schemeClr val="tx1"/>
                          </a:solidFill>
                          <a:effectLst/>
                          <a:latin typeface="Times New Roman" panose="02020603050405020304" pitchFamily="18" charset="0"/>
                        </a:rPr>
                        <a:t> 19,90-21,7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chemeClr val="tx1"/>
                          </a:solidFill>
                          <a:effectLst/>
                          <a:latin typeface="Times New Roman" panose="02020603050405020304" pitchFamily="18" charset="0"/>
                        </a:rPr>
                        <a:t>15,62</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18,17</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18,17</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-1,73</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2,55</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24321680"/>
                  </a:ext>
                </a:extLst>
              </a:tr>
              <a:tr h="177133">
                <a:tc>
                  <a:txBody>
                    <a:bodyPr/>
                    <a:lstStyle/>
                    <a:p>
                      <a:pPr algn="ctr" fontAlgn="ctr"/>
                      <a:r>
                        <a:rPr lang="vi-VN" sz="1100" b="1" i="0" u="none" strike="noStrike">
                          <a:solidFill>
                            <a:srgbClr val="000000"/>
                          </a:solidFill>
                          <a:effectLst/>
                          <a:latin typeface="Times New Roman" panose="02020603050405020304" pitchFamily="18" charset="0"/>
                        </a:rPr>
                        <a:t>13</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1" i="0" u="none" strike="noStrike">
                          <a:solidFill>
                            <a:srgbClr val="000000"/>
                          </a:solidFill>
                          <a:effectLst/>
                          <a:latin typeface="Times New Roman" panose="02020603050405020304" pitchFamily="18" charset="0"/>
                        </a:rPr>
                        <a:t>Tỷ lệ chất thải rắn ở đô thị được thu gom</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vi-VN" sz="1100" b="0" i="0" u="none" strike="noStrike">
                          <a:solidFill>
                            <a:srgbClr val="000000"/>
                          </a:solidFill>
                          <a:effectLst/>
                          <a:latin typeface="Times New Roman" panose="02020603050405020304" pitchFamily="18" charset="0"/>
                        </a:rPr>
                        <a:t> 67,0-91,0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68,91</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77,57</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72,92</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5,92</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4,01</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56810461"/>
                  </a:ext>
                </a:extLst>
              </a:tr>
              <a:tr h="177133">
                <a:tc>
                  <a:txBody>
                    <a:bodyPr/>
                    <a:lstStyle/>
                    <a:p>
                      <a:pPr algn="ctr" fontAlgn="ctr"/>
                      <a:r>
                        <a:rPr lang="vi-VN" sz="1100" b="1" i="0" u="none" strike="noStrike">
                          <a:solidFill>
                            <a:srgbClr val="000000"/>
                          </a:solidFill>
                          <a:effectLst/>
                          <a:latin typeface="Times New Roman" panose="02020603050405020304" pitchFamily="18" charset="0"/>
                        </a:rPr>
                        <a:t>14</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1" i="0" u="none" strike="noStrike">
                          <a:solidFill>
                            <a:srgbClr val="000000"/>
                          </a:solidFill>
                          <a:effectLst/>
                          <a:latin typeface="Times New Roman" panose="02020603050405020304" pitchFamily="18" charset="0"/>
                        </a:rPr>
                        <a:t>Tỷ lệ chất thải rắn ở nông thôn được thu gom</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vi-VN" sz="1100" b="0" i="0" u="none" strike="noStrike">
                          <a:solidFill>
                            <a:srgbClr val="000000"/>
                          </a:solidFill>
                          <a:effectLst/>
                          <a:latin typeface="Times New Roman" panose="02020603050405020304" pitchFamily="18" charset="0"/>
                        </a:rPr>
                        <a:t> 55,0-60,0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37,6</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42,81</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33,75</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-21,25</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-3,85</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61144091"/>
                  </a:ext>
                </a:extLst>
              </a:tr>
              <a:tr h="177133">
                <a:tc>
                  <a:txBody>
                    <a:bodyPr/>
                    <a:lstStyle/>
                    <a:p>
                      <a:pPr algn="ctr" fontAlgn="ctr"/>
                      <a:r>
                        <a:rPr lang="vi-VN" sz="1100" b="1" i="0" u="none" strike="noStrike">
                          <a:solidFill>
                            <a:srgbClr val="000000"/>
                          </a:solidFill>
                          <a:effectLst/>
                          <a:latin typeface="Times New Roman" panose="02020603050405020304" pitchFamily="18" charset="0"/>
                        </a:rPr>
                        <a:t>15</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1" i="0" u="none" strike="noStrike">
                          <a:solidFill>
                            <a:srgbClr val="000000"/>
                          </a:solidFill>
                          <a:effectLst/>
                          <a:latin typeface="Times New Roman" panose="02020603050405020304" pitchFamily="18" charset="0"/>
                        </a:rPr>
                        <a:t>Thu hút dự án mới</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Dự án</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vi-VN" sz="1100" b="0" i="0" u="none" strike="noStrike">
                          <a:solidFill>
                            <a:srgbClr val="000000"/>
                          </a:solidFill>
                          <a:effectLst/>
                          <a:latin typeface="Times New Roman" panose="02020603050405020304" pitchFamily="18" charset="0"/>
                        </a:rPr>
                        <a:t>                  4,00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0</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1</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1</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25</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32172646"/>
                  </a:ext>
                </a:extLst>
              </a:tr>
              <a:tr h="177133">
                <a:tc>
                  <a:txBody>
                    <a:bodyPr/>
                    <a:lstStyle/>
                    <a:p>
                      <a:pPr algn="ctr" fontAlgn="ctr"/>
                      <a:r>
                        <a:rPr lang="vi-VN" sz="1100" b="1" i="0" u="none" strike="noStrike">
                          <a:solidFill>
                            <a:srgbClr val="000000"/>
                          </a:solidFill>
                          <a:effectLst/>
                          <a:latin typeface="Times New Roman" panose="02020603050405020304" pitchFamily="18" charset="0"/>
                        </a:rPr>
                        <a:t>16</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1" i="0" u="none" strike="noStrike">
                          <a:solidFill>
                            <a:srgbClr val="000000"/>
                          </a:solidFill>
                          <a:effectLst/>
                          <a:latin typeface="Times New Roman" panose="02020603050405020304" pitchFamily="18" charset="0"/>
                        </a:rPr>
                        <a:t>Phòng chống lấn chiếm đất đai</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0856433"/>
                  </a:ext>
                </a:extLst>
              </a:tr>
              <a:tr h="177133">
                <a:tc>
                  <a:txBody>
                    <a:bodyPr/>
                    <a:lstStyle/>
                    <a:p>
                      <a:pPr algn="ctr" fontAlgn="ctr"/>
                      <a:r>
                        <a:rPr lang="vi-VN" sz="1100" b="0" i="0" u="none" strike="noStrike">
                          <a:solidFill>
                            <a:srgbClr val="000000"/>
                          </a:solidFill>
                          <a:effectLst/>
                          <a:latin typeface="Times New Roman" panose="02020603050405020304" pitchFamily="18" charset="0"/>
                        </a:rPr>
                        <a:t>-</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0" i="0" u="none" strike="noStrike">
                          <a:solidFill>
                            <a:srgbClr val="000000"/>
                          </a:solidFill>
                          <a:effectLst/>
                          <a:latin typeface="Times New Roman" panose="02020603050405020304" pitchFamily="18" charset="0"/>
                        </a:rPr>
                        <a:t>Số vụ vi phạm được giải quyết trong năm</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Số vụ</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12</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0</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1</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1</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8,33</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3365673"/>
                  </a:ext>
                </a:extLst>
              </a:tr>
              <a:tr h="177133">
                <a:tc>
                  <a:txBody>
                    <a:bodyPr/>
                    <a:lstStyle/>
                    <a:p>
                      <a:pPr algn="ctr" fontAlgn="ctr"/>
                      <a:r>
                        <a:rPr lang="vi-VN" sz="1100" b="1" i="0" u="none" strike="noStrike">
                          <a:solidFill>
                            <a:srgbClr val="000000"/>
                          </a:solidFill>
                          <a:effectLst/>
                          <a:latin typeface="Times New Roman" panose="02020603050405020304" pitchFamily="18" charset="0"/>
                        </a:rPr>
                        <a:t>17</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1" i="0" u="none" strike="noStrike">
                          <a:solidFill>
                            <a:srgbClr val="000000"/>
                          </a:solidFill>
                          <a:effectLst/>
                          <a:latin typeface="Times New Roman" panose="02020603050405020304" pitchFamily="18" charset="0"/>
                        </a:rPr>
                        <a:t>Giải phóng mặt bằng</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67287910"/>
                  </a:ext>
                </a:extLst>
              </a:tr>
              <a:tr h="348884">
                <a:tc>
                  <a:txBody>
                    <a:bodyPr/>
                    <a:lstStyle/>
                    <a:p>
                      <a:pPr algn="ctr" fontAlgn="ctr"/>
                      <a:r>
                        <a:rPr lang="vi-VN" sz="1100" b="0" i="0" u="none" strike="noStrike">
                          <a:solidFill>
                            <a:srgbClr val="000000"/>
                          </a:solidFill>
                          <a:effectLst/>
                          <a:latin typeface="Times New Roman" panose="02020603050405020304" pitchFamily="18" charset="0"/>
                        </a:rPr>
                        <a:t>-</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0" i="0" u="none" strike="noStrike">
                          <a:solidFill>
                            <a:srgbClr val="000000"/>
                          </a:solidFill>
                          <a:effectLst/>
                          <a:latin typeface="Times New Roman" panose="02020603050405020304" pitchFamily="18" charset="0"/>
                        </a:rPr>
                        <a:t>Số lượng công trình, dự án hoàn thành GPMB so với tổng số dự án trên địa bàn</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&gt;=50</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0</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5,88</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5,88</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5731" marR="5731" marT="5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479309"/>
                  </a:ext>
                </a:extLst>
              </a:tr>
            </a:tbl>
          </a:graphicData>
        </a:graphic>
      </p:graphicFrame>
    </p:spTree>
    <p:extLst>
      <p:ext uri="{BB962C8B-B14F-4D97-AF65-F5344CB8AC3E}">
        <p14:creationId xmlns:p14="http://schemas.microsoft.com/office/powerpoint/2010/main" val="21094601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hidden="1">
            <a:extLst>
              <a:ext uri="{FF2B5EF4-FFF2-40B4-BE49-F238E27FC236}">
                <a16:creationId xmlns:a16="http://schemas.microsoft.com/office/drawing/2014/main" id="{2370DE8C-E81A-4D58-A227-5CD8F3D79F8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1" imgH="351" progId="TCLayout.ActiveDocument.1">
                  <p:embed/>
                </p:oleObj>
              </mc:Choice>
              <mc:Fallback>
                <p:oleObj name="think-cell Slide" r:id="rId4" imgW="351" imgH="351" progId="TCLayout.ActiveDocument.1">
                  <p:embed/>
                  <p:pic>
                    <p:nvPicPr>
                      <p:cNvPr id="7" name="Object 1" hidden="1">
                        <a:extLst>
                          <a:ext uri="{FF2B5EF4-FFF2-40B4-BE49-F238E27FC236}">
                            <a16:creationId xmlns:a16="http://schemas.microsoft.com/office/drawing/2014/main" id="{2370DE8C-E81A-4D58-A227-5CD8F3D79F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C7EF3BED-81DF-2DD1-C4B4-7B19AE4E2F47}"/>
              </a:ext>
            </a:extLst>
          </p:cNvPr>
          <p:cNvSpPr/>
          <p:nvPr/>
        </p:nvSpPr>
        <p:spPr>
          <a:xfrm>
            <a:off x="0" y="2290909"/>
            <a:ext cx="5576082" cy="166518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8ED73C0-6DEB-F036-A81D-A84B4FA62951}"/>
              </a:ext>
            </a:extLst>
          </p:cNvPr>
          <p:cNvSpPr/>
          <p:nvPr/>
        </p:nvSpPr>
        <p:spPr>
          <a:xfrm>
            <a:off x="0" y="2716434"/>
            <a:ext cx="5380239" cy="830997"/>
          </a:xfrm>
          <a:prstGeom prst="rect">
            <a:avLst/>
          </a:prstGeom>
        </p:spPr>
        <p:txBody>
          <a:bodyPr wrap="square">
            <a:spAutoFit/>
          </a:bodyPr>
          <a:lstStyle/>
          <a:p>
            <a:pPr algn="ctr"/>
            <a:r>
              <a:rPr lang="en-US" sz="2400" b="1" spc="-1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TÌNH HÌNH KINH TẾ - XÃ HỘI</a:t>
            </a:r>
          </a:p>
          <a:p>
            <a:pPr algn="ctr"/>
            <a:r>
              <a:rPr lang="en-US" sz="2400" b="1" spc="-1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QUÝ I</a:t>
            </a:r>
            <a:r>
              <a:rPr lang="en-US" sz="2400" b="1" spc="-1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NĂM 2024</a:t>
            </a:r>
            <a:endParaRPr lang="en-US" sz="3600" b="1">
              <a:solidFill>
                <a:srgbClr val="FF0000"/>
              </a:solidFill>
              <a:latin typeface="Times New Roman" panose="02020603050405020304" pitchFamily="18" charset="0"/>
              <a:cs typeface="Times New Roman" pitchFamily="18" charset="0"/>
            </a:endParaRPr>
          </a:p>
        </p:txBody>
      </p:sp>
      <p:sp>
        <p:nvSpPr>
          <p:cNvPr id="5" name="Rectangle 4">
            <a:extLst>
              <a:ext uri="{FF2B5EF4-FFF2-40B4-BE49-F238E27FC236}">
                <a16:creationId xmlns:a16="http://schemas.microsoft.com/office/drawing/2014/main" id="{00568357-6F46-CC25-AEB3-C1F680836026}"/>
              </a:ext>
            </a:extLst>
          </p:cNvPr>
          <p:cNvSpPr/>
          <p:nvPr/>
        </p:nvSpPr>
        <p:spPr bwMode="auto">
          <a:xfrm>
            <a:off x="497497" y="1489222"/>
            <a:ext cx="1672658" cy="801687"/>
          </a:xfrm>
          <a:prstGeom prst="rect">
            <a:avLst/>
          </a:prstGeom>
          <a:gradFill flip="none" rotWithShape="1">
            <a:gsLst>
              <a:gs pos="20000">
                <a:srgbClr val="11AFEE">
                  <a:shade val="30000"/>
                  <a:satMod val="115000"/>
                  <a:lumMod val="80000"/>
                </a:srgbClr>
              </a:gs>
              <a:gs pos="100000">
                <a:srgbClr val="11AFEE">
                  <a:shade val="100000"/>
                  <a:satMod val="115000"/>
                </a:srgbClr>
              </a:gs>
            </a:gsLst>
            <a:lin ang="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6" name="Freeform 14">
            <a:extLst>
              <a:ext uri="{FF2B5EF4-FFF2-40B4-BE49-F238E27FC236}">
                <a16:creationId xmlns:a16="http://schemas.microsoft.com/office/drawing/2014/main" id="{9412CF5D-F479-7C1F-DFC6-BDFB9796AB94}"/>
              </a:ext>
            </a:extLst>
          </p:cNvPr>
          <p:cNvSpPr/>
          <p:nvPr/>
        </p:nvSpPr>
        <p:spPr bwMode="auto">
          <a:xfrm>
            <a:off x="2170155" y="633176"/>
            <a:ext cx="1001712" cy="804862"/>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 fmla="*/ 0 w 1002506"/>
              <a:gd name="connsiteY0" fmla="*/ 0 h 823912"/>
              <a:gd name="connsiteX1" fmla="*/ 792956 w 1002506"/>
              <a:gd name="connsiteY1" fmla="*/ 4762 h 823912"/>
              <a:gd name="connsiteX2" fmla="*/ 1002506 w 1002506"/>
              <a:gd name="connsiteY2" fmla="*/ 404812 h 823912"/>
              <a:gd name="connsiteX3" fmla="*/ 792956 w 1002506"/>
              <a:gd name="connsiteY3" fmla="*/ 823912 h 823912"/>
              <a:gd name="connsiteX4" fmla="*/ 5556 w 1002506"/>
              <a:gd name="connsiteY4" fmla="*/ 823912 h 823912"/>
              <a:gd name="connsiteX5" fmla="*/ 0 w 1002506"/>
              <a:gd name="connsiteY5" fmla="*/ 0 h 823912"/>
              <a:gd name="connsiteX0" fmla="*/ 0 w 997744"/>
              <a:gd name="connsiteY0" fmla="*/ 1 h 819150"/>
              <a:gd name="connsiteX1" fmla="*/ 788194 w 997744"/>
              <a:gd name="connsiteY1" fmla="*/ 0 h 819150"/>
              <a:gd name="connsiteX2" fmla="*/ 997744 w 997744"/>
              <a:gd name="connsiteY2" fmla="*/ 400050 h 819150"/>
              <a:gd name="connsiteX3" fmla="*/ 788194 w 997744"/>
              <a:gd name="connsiteY3" fmla="*/ 819150 h 819150"/>
              <a:gd name="connsiteX4" fmla="*/ 794 w 997744"/>
              <a:gd name="connsiteY4" fmla="*/ 819150 h 819150"/>
              <a:gd name="connsiteX5" fmla="*/ 0 w 997744"/>
              <a:gd name="connsiteY5" fmla="*/ 1 h 819150"/>
              <a:gd name="connsiteX0" fmla="*/ 3980 w 1001724"/>
              <a:gd name="connsiteY0" fmla="*/ 1 h 819150"/>
              <a:gd name="connsiteX1" fmla="*/ 792174 w 1001724"/>
              <a:gd name="connsiteY1" fmla="*/ 0 h 819150"/>
              <a:gd name="connsiteX2" fmla="*/ 1001724 w 1001724"/>
              <a:gd name="connsiteY2" fmla="*/ 400050 h 819150"/>
              <a:gd name="connsiteX3" fmla="*/ 792174 w 1001724"/>
              <a:gd name="connsiteY3" fmla="*/ 819150 h 819150"/>
              <a:gd name="connsiteX4" fmla="*/ 11 w 1001724"/>
              <a:gd name="connsiteY4" fmla="*/ 797719 h 819150"/>
              <a:gd name="connsiteX5" fmla="*/ 3980 w 1001724"/>
              <a:gd name="connsiteY5" fmla="*/ 1 h 819150"/>
              <a:gd name="connsiteX0" fmla="*/ 3980 w 1001724"/>
              <a:gd name="connsiteY0" fmla="*/ 1 h 804862"/>
              <a:gd name="connsiteX1" fmla="*/ 792174 w 1001724"/>
              <a:gd name="connsiteY1" fmla="*/ 0 h 804862"/>
              <a:gd name="connsiteX2" fmla="*/ 1001724 w 1001724"/>
              <a:gd name="connsiteY2" fmla="*/ 400050 h 804862"/>
              <a:gd name="connsiteX3" fmla="*/ 799318 w 1001724"/>
              <a:gd name="connsiteY3" fmla="*/ 804862 h 804862"/>
              <a:gd name="connsiteX4" fmla="*/ 11 w 1001724"/>
              <a:gd name="connsiteY4" fmla="*/ 797719 h 804862"/>
              <a:gd name="connsiteX5" fmla="*/ 3980 w 1001724"/>
              <a:gd name="connsiteY5" fmla="*/ 1 h 804862"/>
              <a:gd name="connsiteX0" fmla="*/ 0 w 1016794"/>
              <a:gd name="connsiteY0" fmla="*/ 0 h 807242"/>
              <a:gd name="connsiteX1" fmla="*/ 807244 w 1016794"/>
              <a:gd name="connsiteY1" fmla="*/ 2380 h 807242"/>
              <a:gd name="connsiteX2" fmla="*/ 1016794 w 1016794"/>
              <a:gd name="connsiteY2" fmla="*/ 402430 h 807242"/>
              <a:gd name="connsiteX3" fmla="*/ 814388 w 1016794"/>
              <a:gd name="connsiteY3" fmla="*/ 807242 h 807242"/>
              <a:gd name="connsiteX4" fmla="*/ 15081 w 1016794"/>
              <a:gd name="connsiteY4" fmla="*/ 800099 h 807242"/>
              <a:gd name="connsiteX5" fmla="*/ 0 w 1016794"/>
              <a:gd name="connsiteY5" fmla="*/ 0 h 807242"/>
              <a:gd name="connsiteX0" fmla="*/ 3981 w 1001725"/>
              <a:gd name="connsiteY0" fmla="*/ 0 h 807242"/>
              <a:gd name="connsiteX1" fmla="*/ 792175 w 1001725"/>
              <a:gd name="connsiteY1" fmla="*/ 2380 h 807242"/>
              <a:gd name="connsiteX2" fmla="*/ 1001725 w 1001725"/>
              <a:gd name="connsiteY2" fmla="*/ 402430 h 807242"/>
              <a:gd name="connsiteX3" fmla="*/ 799319 w 1001725"/>
              <a:gd name="connsiteY3" fmla="*/ 807242 h 807242"/>
              <a:gd name="connsiteX4" fmla="*/ 12 w 1001725"/>
              <a:gd name="connsiteY4" fmla="*/ 800099 h 807242"/>
              <a:gd name="connsiteX5" fmla="*/ 3981 w 1001725"/>
              <a:gd name="connsiteY5" fmla="*/ 0 h 807242"/>
              <a:gd name="connsiteX0" fmla="*/ 0 w 1007269"/>
              <a:gd name="connsiteY0" fmla="*/ 0 h 807242"/>
              <a:gd name="connsiteX1" fmla="*/ 797719 w 1007269"/>
              <a:gd name="connsiteY1" fmla="*/ 2380 h 807242"/>
              <a:gd name="connsiteX2" fmla="*/ 1007269 w 1007269"/>
              <a:gd name="connsiteY2" fmla="*/ 402430 h 807242"/>
              <a:gd name="connsiteX3" fmla="*/ 804863 w 1007269"/>
              <a:gd name="connsiteY3" fmla="*/ 807242 h 807242"/>
              <a:gd name="connsiteX4" fmla="*/ 5556 w 1007269"/>
              <a:gd name="connsiteY4" fmla="*/ 800099 h 807242"/>
              <a:gd name="connsiteX5" fmla="*/ 0 w 1007269"/>
              <a:gd name="connsiteY5" fmla="*/ 0 h 807242"/>
              <a:gd name="connsiteX0" fmla="*/ 1611 w 1001736"/>
              <a:gd name="connsiteY0" fmla="*/ 2383 h 804862"/>
              <a:gd name="connsiteX1" fmla="*/ 792186 w 1001736"/>
              <a:gd name="connsiteY1" fmla="*/ 0 h 804862"/>
              <a:gd name="connsiteX2" fmla="*/ 1001736 w 1001736"/>
              <a:gd name="connsiteY2" fmla="*/ 400050 h 804862"/>
              <a:gd name="connsiteX3" fmla="*/ 799330 w 1001736"/>
              <a:gd name="connsiteY3" fmla="*/ 804862 h 804862"/>
              <a:gd name="connsiteX4" fmla="*/ 23 w 1001736"/>
              <a:gd name="connsiteY4" fmla="*/ 797719 h 804862"/>
              <a:gd name="connsiteX5" fmla="*/ 1611 w 1001736"/>
              <a:gd name="connsiteY5" fmla="*/ 2383 h 80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rgbClr val="11AFEE"/>
          </a:soli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8" name="TextBox 42">
            <a:extLst>
              <a:ext uri="{FF2B5EF4-FFF2-40B4-BE49-F238E27FC236}">
                <a16:creationId xmlns:a16="http://schemas.microsoft.com/office/drawing/2014/main" id="{DD9DC42D-6B32-D0D8-CA99-BF990F83F37A}"/>
              </a:ext>
            </a:extLst>
          </p:cNvPr>
          <p:cNvSpPr txBox="1">
            <a:spLocks noChangeArrowheads="1"/>
          </p:cNvSpPr>
          <p:nvPr/>
        </p:nvSpPr>
        <p:spPr bwMode="auto">
          <a:xfrm>
            <a:off x="2197144" y="672160"/>
            <a:ext cx="8418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defRPr/>
            </a:pPr>
            <a:r>
              <a:rPr lang="en-US" sz="3600" b="1" kern="0">
                <a:solidFill>
                  <a:srgbClr val="FFFF00"/>
                </a:solidFill>
                <a:latin typeface="Verdana" pitchFamily="34" charset="0"/>
              </a:rPr>
              <a:t>01</a:t>
            </a:r>
          </a:p>
        </p:txBody>
      </p:sp>
      <p:sp>
        <p:nvSpPr>
          <p:cNvPr id="9" name="Freeform 17">
            <a:extLst>
              <a:ext uri="{FF2B5EF4-FFF2-40B4-BE49-F238E27FC236}">
                <a16:creationId xmlns:a16="http://schemas.microsoft.com/office/drawing/2014/main" id="{AEB693ED-476B-E950-769B-2EB75A7D8DE8}"/>
              </a:ext>
            </a:extLst>
          </p:cNvPr>
          <p:cNvSpPr/>
          <p:nvPr/>
        </p:nvSpPr>
        <p:spPr bwMode="auto">
          <a:xfrm>
            <a:off x="0" y="633176"/>
            <a:ext cx="2170155" cy="1639977"/>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 fmla="*/ 4762 w 3657600"/>
              <a:gd name="connsiteY0" fmla="*/ 2629514 h 2629514"/>
              <a:gd name="connsiteX1" fmla="*/ 0 w 3657600"/>
              <a:gd name="connsiteY1" fmla="*/ 1828800 h 2629514"/>
              <a:gd name="connsiteX2" fmla="*/ 3657600 w 3657600"/>
              <a:gd name="connsiteY2" fmla="*/ 0 h 2629514"/>
              <a:gd name="connsiteX3" fmla="*/ 3657600 w 3657600"/>
              <a:gd name="connsiteY3" fmla="*/ 796413 h 2629514"/>
              <a:gd name="connsiteX4" fmla="*/ 4762 w 3657600"/>
              <a:gd name="connsiteY4" fmla="*/ 2629514 h 2629514"/>
              <a:gd name="connsiteX0" fmla="*/ 137 w 3667263"/>
              <a:gd name="connsiteY0" fmla="*/ 2624751 h 2624751"/>
              <a:gd name="connsiteX1" fmla="*/ 9663 w 3667263"/>
              <a:gd name="connsiteY1" fmla="*/ 1828800 h 2624751"/>
              <a:gd name="connsiteX2" fmla="*/ 3667263 w 3667263"/>
              <a:gd name="connsiteY2" fmla="*/ 0 h 2624751"/>
              <a:gd name="connsiteX3" fmla="*/ 3667263 w 3667263"/>
              <a:gd name="connsiteY3" fmla="*/ 796413 h 2624751"/>
              <a:gd name="connsiteX4" fmla="*/ 137 w 3667263"/>
              <a:gd name="connsiteY4" fmla="*/ 2624751 h 2624751"/>
              <a:gd name="connsiteX0" fmla="*/ 4761 w 3657600"/>
              <a:gd name="connsiteY0" fmla="*/ 2634276 h 2634276"/>
              <a:gd name="connsiteX1" fmla="*/ 0 w 3657600"/>
              <a:gd name="connsiteY1" fmla="*/ 1828800 h 2634276"/>
              <a:gd name="connsiteX2" fmla="*/ 3657600 w 3657600"/>
              <a:gd name="connsiteY2" fmla="*/ 0 h 2634276"/>
              <a:gd name="connsiteX3" fmla="*/ 3657600 w 3657600"/>
              <a:gd name="connsiteY3" fmla="*/ 796413 h 2634276"/>
              <a:gd name="connsiteX4" fmla="*/ 4761 w 3657600"/>
              <a:gd name="connsiteY4" fmla="*/ 2634276 h 2634276"/>
              <a:gd name="connsiteX0" fmla="*/ 459 w 3653298"/>
              <a:gd name="connsiteY0" fmla="*/ 2634276 h 2634276"/>
              <a:gd name="connsiteX1" fmla="*/ 460 w 3653298"/>
              <a:gd name="connsiteY1" fmla="*/ 1828800 h 2634276"/>
              <a:gd name="connsiteX2" fmla="*/ 3653298 w 3653298"/>
              <a:gd name="connsiteY2" fmla="*/ 0 h 2634276"/>
              <a:gd name="connsiteX3" fmla="*/ 3653298 w 3653298"/>
              <a:gd name="connsiteY3" fmla="*/ 796413 h 2634276"/>
              <a:gd name="connsiteX4" fmla="*/ 459 w 3653298"/>
              <a:gd name="connsiteY4" fmla="*/ 2634276 h 2634276"/>
              <a:gd name="connsiteX0" fmla="*/ 1 w 3652840"/>
              <a:gd name="connsiteY0" fmla="*/ 2634276 h 2634276"/>
              <a:gd name="connsiteX1" fmla="*/ 2299608 w 3652840"/>
              <a:gd name="connsiteY1" fmla="*/ 683740 h 2634276"/>
              <a:gd name="connsiteX2" fmla="*/ 3652840 w 3652840"/>
              <a:gd name="connsiteY2" fmla="*/ 0 h 2634276"/>
              <a:gd name="connsiteX3" fmla="*/ 3652840 w 3652840"/>
              <a:gd name="connsiteY3" fmla="*/ 796413 h 2634276"/>
              <a:gd name="connsiteX4" fmla="*/ 1 w 3652840"/>
              <a:gd name="connsiteY4" fmla="*/ 2634276 h 2634276"/>
              <a:gd name="connsiteX0" fmla="*/ 0 w 3652839"/>
              <a:gd name="connsiteY0" fmla="*/ 2634276 h 2634276"/>
              <a:gd name="connsiteX1" fmla="*/ 2299607 w 3652839"/>
              <a:gd name="connsiteY1" fmla="*/ 683740 h 2634276"/>
              <a:gd name="connsiteX2" fmla="*/ 3652839 w 3652839"/>
              <a:gd name="connsiteY2" fmla="*/ 0 h 2634276"/>
              <a:gd name="connsiteX3" fmla="*/ 3652839 w 3652839"/>
              <a:gd name="connsiteY3" fmla="*/ 796413 h 2634276"/>
              <a:gd name="connsiteX4" fmla="*/ 0 w 3652839"/>
              <a:gd name="connsiteY4" fmla="*/ 2634276 h 2634276"/>
              <a:gd name="connsiteX0" fmla="*/ 0 w 1672869"/>
              <a:gd name="connsiteY0" fmla="*/ 1640359 h 1640359"/>
              <a:gd name="connsiteX1" fmla="*/ 319637 w 1672869"/>
              <a:gd name="connsiteY1" fmla="*/ 683740 h 1640359"/>
              <a:gd name="connsiteX2" fmla="*/ 1672869 w 1672869"/>
              <a:gd name="connsiteY2" fmla="*/ 0 h 1640359"/>
              <a:gd name="connsiteX3" fmla="*/ 1672869 w 1672869"/>
              <a:gd name="connsiteY3" fmla="*/ 796413 h 1640359"/>
              <a:gd name="connsiteX4" fmla="*/ 0 w 1672869"/>
              <a:gd name="connsiteY4" fmla="*/ 1640359 h 1640359"/>
              <a:gd name="connsiteX0" fmla="*/ 8837 w 1681706"/>
              <a:gd name="connsiteY0" fmla="*/ 1640359 h 1640359"/>
              <a:gd name="connsiteX1" fmla="*/ 0 w 1681706"/>
              <a:gd name="connsiteY1" fmla="*/ 861495 h 1640359"/>
              <a:gd name="connsiteX2" fmla="*/ 1681706 w 1681706"/>
              <a:gd name="connsiteY2" fmla="*/ 0 h 1640359"/>
              <a:gd name="connsiteX3" fmla="*/ 1681706 w 1681706"/>
              <a:gd name="connsiteY3" fmla="*/ 796413 h 1640359"/>
              <a:gd name="connsiteX4" fmla="*/ 8837 w 1681706"/>
              <a:gd name="connsiteY4" fmla="*/ 1640359 h 1640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706" h="1640359">
                <a:moveTo>
                  <a:pt x="8837" y="1640359"/>
                </a:moveTo>
                <a:cubicBezTo>
                  <a:pt x="5891" y="1380738"/>
                  <a:pt x="2946" y="1121116"/>
                  <a:pt x="0" y="861495"/>
                </a:cubicBezTo>
                <a:lnTo>
                  <a:pt x="1681706" y="0"/>
                </a:lnTo>
                <a:lnTo>
                  <a:pt x="1681706" y="796413"/>
                </a:lnTo>
                <a:lnTo>
                  <a:pt x="8837" y="1640359"/>
                </a:lnTo>
                <a:close/>
              </a:path>
            </a:pathLst>
          </a:custGeom>
          <a:gradFill flip="none" rotWithShape="1">
            <a:gsLst>
              <a:gs pos="0">
                <a:srgbClr val="11AFEE">
                  <a:lumMod val="80000"/>
                </a:srgbClr>
              </a:gs>
              <a:gs pos="35000">
                <a:srgbClr val="11AFEE">
                  <a:shade val="67500"/>
                  <a:satMod val="115000"/>
                </a:srgbClr>
              </a:gs>
              <a:gs pos="70000">
                <a:srgbClr val="11AFEE">
                  <a:shade val="100000"/>
                  <a:satMod val="115000"/>
                </a:srgbClr>
              </a:gs>
            </a:gsLst>
            <a:lin ang="810000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10" name="Rectangle 9">
            <a:extLst>
              <a:ext uri="{FF2B5EF4-FFF2-40B4-BE49-F238E27FC236}">
                <a16:creationId xmlns:a16="http://schemas.microsoft.com/office/drawing/2014/main" id="{AB93E868-C3B5-B18D-8957-E69A45CFF9DE}"/>
              </a:ext>
            </a:extLst>
          </p:cNvPr>
          <p:cNvSpPr/>
          <p:nvPr/>
        </p:nvSpPr>
        <p:spPr>
          <a:xfrm>
            <a:off x="690444" y="1063697"/>
            <a:ext cx="1313181" cy="646331"/>
          </a:xfrm>
          <a:prstGeom prst="rect">
            <a:avLst/>
          </a:prstGeom>
        </p:spPr>
        <p:txBody>
          <a:bodyPr wrap="none">
            <a:spAutoFit/>
            <a:scene3d>
              <a:camera prst="perspectiveContrastingRightFacing">
                <a:rot lat="1584000" lon="19024694" rev="232106"/>
              </a:camera>
              <a:lightRig rig="threePt" dir="t"/>
            </a:scene3d>
          </a:bodyPr>
          <a:lstStyle/>
          <a:p>
            <a:pPr algn="ctr">
              <a:defRPr/>
            </a:pPr>
            <a:r>
              <a:rPr lang="en-US" sz="3600" b="1" kern="0">
                <a:solidFill>
                  <a:srgbClr val="FFFF00"/>
                </a:solidFill>
                <a:effectLst>
                  <a:glow rad="114300">
                    <a:srgbClr val="095979">
                      <a:alpha val="80000"/>
                    </a:srgbClr>
                  </a:glow>
                </a:effectLst>
                <a:latin typeface="Arial" pitchFamily="34" charset="0"/>
                <a:cs typeface="Arial" pitchFamily="34" charset="0"/>
              </a:rPr>
              <a:t>Phần</a:t>
            </a:r>
          </a:p>
        </p:txBody>
      </p:sp>
      <p:pic>
        <p:nvPicPr>
          <p:cNvPr id="12" name="Picture 11" descr="A beach with a city and a body of water&#10;&#10;Description automatically generated">
            <a:extLst>
              <a:ext uri="{FF2B5EF4-FFF2-40B4-BE49-F238E27FC236}">
                <a16:creationId xmlns:a16="http://schemas.microsoft.com/office/drawing/2014/main" id="{7926563C-1041-DA33-9F90-87C6FC2BDD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3070" y="-26766"/>
            <a:ext cx="6588929" cy="6884766"/>
          </a:xfrm>
          <a:prstGeom prst="rect">
            <a:avLst/>
          </a:prstGeom>
        </p:spPr>
      </p:pic>
    </p:spTree>
    <p:extLst>
      <p:ext uri="{BB962C8B-B14F-4D97-AF65-F5344CB8AC3E}">
        <p14:creationId xmlns:p14="http://schemas.microsoft.com/office/powerpoint/2010/main" val="2625301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85B0C6AB-4906-5932-12D4-5FAF7DC72C97}"/>
              </a:ext>
            </a:extLst>
          </p:cNvPr>
          <p:cNvSpPr txBox="1"/>
          <p:nvPr/>
        </p:nvSpPr>
        <p:spPr>
          <a:xfrm>
            <a:off x="873005" y="63476"/>
            <a:ext cx="10556995"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3. Thực hiện chỉ tiêu do UBND tỉnh giao: HUYỆN VÂN CANH</a:t>
            </a:r>
          </a:p>
        </p:txBody>
      </p:sp>
      <p:graphicFrame>
        <p:nvGraphicFramePr>
          <p:cNvPr id="2" name="Table 1">
            <a:extLst>
              <a:ext uri="{FF2B5EF4-FFF2-40B4-BE49-F238E27FC236}">
                <a16:creationId xmlns:a16="http://schemas.microsoft.com/office/drawing/2014/main" id="{8B6CFCBE-20E0-F07A-A0D4-942C428C03F5}"/>
              </a:ext>
            </a:extLst>
          </p:cNvPr>
          <p:cNvGraphicFramePr>
            <a:graphicFrameLocks noGrp="1"/>
          </p:cNvGraphicFramePr>
          <p:nvPr>
            <p:extLst>
              <p:ext uri="{D42A27DB-BD31-4B8C-83A1-F6EECF244321}">
                <p14:modId xmlns:p14="http://schemas.microsoft.com/office/powerpoint/2010/main" val="2286655856"/>
              </p:ext>
            </p:extLst>
          </p:nvPr>
        </p:nvGraphicFramePr>
        <p:xfrm>
          <a:off x="455802" y="597696"/>
          <a:ext cx="11347510" cy="6126753"/>
        </p:xfrm>
        <a:graphic>
          <a:graphicData uri="http://schemas.openxmlformats.org/drawingml/2006/table">
            <a:tbl>
              <a:tblPr/>
              <a:tblGrid>
                <a:gridCol w="441902">
                  <a:extLst>
                    <a:ext uri="{9D8B030D-6E8A-4147-A177-3AD203B41FA5}">
                      <a16:colId xmlns:a16="http://schemas.microsoft.com/office/drawing/2014/main" val="1659880219"/>
                    </a:ext>
                  </a:extLst>
                </a:gridCol>
                <a:gridCol w="3141522">
                  <a:extLst>
                    <a:ext uri="{9D8B030D-6E8A-4147-A177-3AD203B41FA5}">
                      <a16:colId xmlns:a16="http://schemas.microsoft.com/office/drawing/2014/main" val="2288749581"/>
                    </a:ext>
                  </a:extLst>
                </a:gridCol>
                <a:gridCol w="867735">
                  <a:extLst>
                    <a:ext uri="{9D8B030D-6E8A-4147-A177-3AD203B41FA5}">
                      <a16:colId xmlns:a16="http://schemas.microsoft.com/office/drawing/2014/main" val="3522462245"/>
                    </a:ext>
                  </a:extLst>
                </a:gridCol>
                <a:gridCol w="988254">
                  <a:extLst>
                    <a:ext uri="{9D8B030D-6E8A-4147-A177-3AD203B41FA5}">
                      <a16:colId xmlns:a16="http://schemas.microsoft.com/office/drawing/2014/main" val="1987254865"/>
                    </a:ext>
                  </a:extLst>
                </a:gridCol>
                <a:gridCol w="964150">
                  <a:extLst>
                    <a:ext uri="{9D8B030D-6E8A-4147-A177-3AD203B41FA5}">
                      <a16:colId xmlns:a16="http://schemas.microsoft.com/office/drawing/2014/main" val="1953047340"/>
                    </a:ext>
                  </a:extLst>
                </a:gridCol>
                <a:gridCol w="891839">
                  <a:extLst>
                    <a:ext uri="{9D8B030D-6E8A-4147-A177-3AD203B41FA5}">
                      <a16:colId xmlns:a16="http://schemas.microsoft.com/office/drawing/2014/main" val="1325062956"/>
                    </a:ext>
                  </a:extLst>
                </a:gridCol>
                <a:gridCol w="1306959">
                  <a:extLst>
                    <a:ext uri="{9D8B030D-6E8A-4147-A177-3AD203B41FA5}">
                      <a16:colId xmlns:a16="http://schemas.microsoft.com/office/drawing/2014/main" val="1983723138"/>
                    </a:ext>
                  </a:extLst>
                </a:gridCol>
                <a:gridCol w="1499788">
                  <a:extLst>
                    <a:ext uri="{9D8B030D-6E8A-4147-A177-3AD203B41FA5}">
                      <a16:colId xmlns:a16="http://schemas.microsoft.com/office/drawing/2014/main" val="2122526652"/>
                    </a:ext>
                  </a:extLst>
                </a:gridCol>
                <a:gridCol w="1245361">
                  <a:extLst>
                    <a:ext uri="{9D8B030D-6E8A-4147-A177-3AD203B41FA5}">
                      <a16:colId xmlns:a16="http://schemas.microsoft.com/office/drawing/2014/main" val="4263005375"/>
                    </a:ext>
                  </a:extLst>
                </a:gridCol>
              </a:tblGrid>
              <a:tr h="668302">
                <a:tc>
                  <a:txBody>
                    <a:bodyPr/>
                    <a:lstStyle/>
                    <a:p>
                      <a:pPr algn="ctr" fontAlgn="ctr"/>
                      <a:r>
                        <a:rPr lang="vi-VN" sz="1100" b="1" i="0" u="none" strike="noStrike">
                          <a:solidFill>
                            <a:srgbClr val="000000"/>
                          </a:solidFill>
                          <a:effectLst/>
                          <a:latin typeface="Times New Roman" panose="02020603050405020304" pitchFamily="18" charset="0"/>
                        </a:rPr>
                        <a:t>STT</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Chỉ tiêu</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Đơn vị tính</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Kế hoạch năm 2024 UBND tỉnh giao</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Thực hiện Quý I năm 2023</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Thực hiện tháng 3 năm 2024</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Thực hiện Quý I năm 2024</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Thực hiện Quý I năm 2024 so với kế hoạch năm 2024</a:t>
                      </a:r>
                      <a:br>
                        <a:rPr lang="vi-VN" sz="1100" b="1" i="0" u="none" strike="noStrike">
                          <a:solidFill>
                            <a:srgbClr val="000000"/>
                          </a:solidFill>
                          <a:effectLst/>
                          <a:latin typeface="Times New Roman" panose="02020603050405020304" pitchFamily="18" charset="0"/>
                        </a:rPr>
                      </a:br>
                      <a:r>
                        <a:rPr lang="vi-VN" sz="1100" b="1" i="0" u="none" strike="noStrike">
                          <a:solidFill>
                            <a:srgbClr val="000000"/>
                          </a:solidFill>
                          <a:effectLst/>
                          <a:latin typeface="Times New Roman" panose="02020603050405020304" pitchFamily="18" charset="0"/>
                        </a:rPr>
                        <a:t>(%)</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Times New Roman" panose="02020603050405020304" pitchFamily="18" charset="0"/>
                        </a:rPr>
                        <a:t>Thực hiện Quý I năm 2024 so với cùng kỳ</a:t>
                      </a:r>
                      <a:br>
                        <a:rPr lang="vi-VN" sz="1100" b="1" i="0" u="none" strike="noStrike">
                          <a:solidFill>
                            <a:srgbClr val="000000"/>
                          </a:solidFill>
                          <a:effectLst/>
                          <a:latin typeface="Times New Roman" panose="02020603050405020304" pitchFamily="18" charset="0"/>
                        </a:rPr>
                      </a:br>
                      <a:r>
                        <a:rPr lang="vi-VN" sz="1100" b="1" i="0" u="none" strike="noStrike">
                          <a:solidFill>
                            <a:srgbClr val="000000"/>
                          </a:solidFill>
                          <a:effectLst/>
                          <a:latin typeface="Times New Roman" panose="02020603050405020304" pitchFamily="18" charset="0"/>
                        </a:rPr>
                        <a:t>(%)</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4007264"/>
                  </a:ext>
                </a:extLst>
              </a:tr>
              <a:tr h="170599">
                <a:tc>
                  <a:txBody>
                    <a:bodyPr/>
                    <a:lstStyle/>
                    <a:p>
                      <a:pPr algn="ctr" fontAlgn="ctr"/>
                      <a:r>
                        <a:rPr lang="vi-VN" sz="1100" b="0" i="1" u="none" strike="noStrike">
                          <a:solidFill>
                            <a:srgbClr val="000000"/>
                          </a:solidFill>
                          <a:effectLst/>
                          <a:latin typeface="Times New Roman" panose="02020603050405020304" pitchFamily="18" charset="0"/>
                        </a:rPr>
                        <a:t>1</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2</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3</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4</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5</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6</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7</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8</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9</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0312735"/>
                  </a:ext>
                </a:extLst>
              </a:tr>
              <a:tr h="170599">
                <a:tc>
                  <a:txBody>
                    <a:bodyPr/>
                    <a:lstStyle/>
                    <a:p>
                      <a:pPr algn="ctr" fontAlgn="ctr"/>
                      <a:r>
                        <a:rPr lang="vi-VN" sz="1100" b="1" i="0" u="none" strike="noStrike">
                          <a:solidFill>
                            <a:srgbClr val="000000"/>
                          </a:solidFill>
                          <a:effectLst/>
                          <a:latin typeface="Times New Roman" panose="02020603050405020304" pitchFamily="18" charset="0"/>
                        </a:rPr>
                        <a:t>1</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1" i="0" u="none" strike="noStrike">
                          <a:solidFill>
                            <a:srgbClr val="000000"/>
                          </a:solidFill>
                          <a:effectLst/>
                          <a:latin typeface="Times New Roman" panose="02020603050405020304" pitchFamily="18" charset="0"/>
                        </a:rPr>
                        <a:t>Tốc độ tăng giá trị sản phẩm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1" i="0" u="none" strike="noStrike">
                          <a:solidFill>
                            <a:srgbClr val="000000"/>
                          </a:solidFill>
                          <a:effectLst/>
                          <a:latin typeface="Times New Roman" panose="02020603050405020304" pitchFamily="18" charset="0"/>
                        </a:rPr>
                        <a:t>%</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1" i="0" u="none" strike="noStrike">
                          <a:solidFill>
                            <a:srgbClr val="000000"/>
                          </a:solidFill>
                          <a:effectLst/>
                          <a:latin typeface="Times New Roman" panose="02020603050405020304" pitchFamily="18" charset="0"/>
                        </a:rPr>
                        <a:t>10,8 - 11,3</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1" i="0" u="none" strike="noStrike">
                          <a:solidFill>
                            <a:srgbClr val="000000"/>
                          </a:solidFill>
                          <a:effectLst/>
                          <a:latin typeface="Times New Roman" panose="02020603050405020304" pitchFamily="18" charset="0"/>
                        </a:rPr>
                        <a:t>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1" i="0" u="none" strike="noStrike">
                          <a:solidFill>
                            <a:srgbClr val="000000"/>
                          </a:solidFill>
                          <a:effectLst/>
                          <a:latin typeface="Times New Roman" panose="02020603050405020304" pitchFamily="18" charset="0"/>
                        </a:rPr>
                        <a:t>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1" i="0" u="none" strike="noStrike">
                          <a:solidFill>
                            <a:srgbClr val="000000"/>
                          </a:solidFill>
                          <a:effectLst/>
                          <a:latin typeface="Times New Roman" panose="02020603050405020304" pitchFamily="18" charset="0"/>
                        </a:rPr>
                        <a:t> - 2,20</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1" i="0" u="none" strike="noStrike">
                          <a:solidFill>
                            <a:srgbClr val="000000"/>
                          </a:solidFill>
                          <a:effectLst/>
                          <a:latin typeface="Times New Roman" panose="02020603050405020304" pitchFamily="18" charset="0"/>
                        </a:rPr>
                        <a:t>16,88%</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1" i="0" u="none" strike="noStrike">
                          <a:solidFill>
                            <a:srgbClr val="000000"/>
                          </a:solidFill>
                          <a:effectLst/>
                          <a:latin typeface="Times New Roman" panose="02020603050405020304" pitchFamily="18" charset="0"/>
                        </a:rPr>
                        <a:t>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9166836"/>
                  </a:ext>
                </a:extLst>
              </a:tr>
              <a:tr h="170599">
                <a:tc>
                  <a:txBody>
                    <a:bodyPr/>
                    <a:lstStyle/>
                    <a:p>
                      <a:pPr algn="ctr" fontAlgn="ctr"/>
                      <a:r>
                        <a:rPr lang="vi-VN" sz="1100" b="0" i="0" u="none" strike="noStrike">
                          <a:solidFill>
                            <a:srgbClr val="000000"/>
                          </a:solidFill>
                          <a:effectLst/>
                          <a:latin typeface="Times New Roman" panose="02020603050405020304" pitchFamily="18" charset="0"/>
                        </a:rPr>
                        <a:t>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Times New Roman" panose="02020603050405020304" pitchFamily="18" charset="0"/>
                        </a:rPr>
                        <a:t>- Nông, lâm, thuỷ sản</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3,5 - 3,7</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2,63</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14,01%</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0859735"/>
                  </a:ext>
                </a:extLst>
              </a:tr>
              <a:tr h="170599">
                <a:tc>
                  <a:txBody>
                    <a:bodyPr/>
                    <a:lstStyle/>
                    <a:p>
                      <a:pPr algn="ctr" fontAlgn="ctr"/>
                      <a:r>
                        <a:rPr lang="vi-VN" sz="1100" b="0" i="0" u="none" strike="noStrike">
                          <a:solidFill>
                            <a:srgbClr val="000000"/>
                          </a:solidFill>
                          <a:effectLst/>
                          <a:latin typeface="Times New Roman" panose="02020603050405020304" pitchFamily="18" charset="0"/>
                        </a:rPr>
                        <a:t>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Times New Roman" panose="02020603050405020304" pitchFamily="18" charset="0"/>
                        </a:rPr>
                        <a:t>- Công nghiệp và xây dựng</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14,6 - 15,2</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- 5,20</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16,53%</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4931627"/>
                  </a:ext>
                </a:extLst>
              </a:tr>
              <a:tr h="170599">
                <a:tc>
                  <a:txBody>
                    <a:bodyPr/>
                    <a:lstStyle/>
                    <a:p>
                      <a:pPr algn="ctr" fontAlgn="ctr"/>
                      <a:r>
                        <a:rPr lang="vi-VN" sz="1100" b="0" i="1" u="none" strike="noStrike">
                          <a:solidFill>
                            <a:srgbClr val="000000"/>
                          </a:solidFill>
                          <a:effectLst/>
                          <a:latin typeface="Times New Roman" panose="02020603050405020304" pitchFamily="18" charset="0"/>
                        </a:rPr>
                        <a:t>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1" u="none" strike="noStrike">
                          <a:solidFill>
                            <a:srgbClr val="000000"/>
                          </a:solidFill>
                          <a:effectLst/>
                          <a:latin typeface="Times New Roman" panose="02020603050405020304" pitchFamily="18" charset="0"/>
                        </a:rPr>
                        <a:t>     + Công nghiệp</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1" u="none" strike="noStrike">
                          <a:solidFill>
                            <a:srgbClr val="000000"/>
                          </a:solidFill>
                          <a:effectLst/>
                          <a:latin typeface="Times New Roman" panose="02020603050405020304" pitchFamily="18" charset="0"/>
                        </a:rPr>
                        <a:t>%</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1" u="none" strike="noStrike">
                          <a:solidFill>
                            <a:srgbClr val="000000"/>
                          </a:solidFill>
                          <a:effectLst/>
                          <a:latin typeface="Times New Roman" panose="02020603050405020304" pitchFamily="18" charset="0"/>
                        </a:rPr>
                        <a:t>15,2 - 15,7</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1" u="none" strike="noStrike">
                          <a:solidFill>
                            <a:srgbClr val="000000"/>
                          </a:solidFill>
                          <a:effectLst/>
                          <a:latin typeface="Times New Roman" panose="02020603050405020304" pitchFamily="18" charset="0"/>
                        </a:rPr>
                        <a:t>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1" u="none" strike="noStrike">
                          <a:solidFill>
                            <a:srgbClr val="000000"/>
                          </a:solidFill>
                          <a:effectLst/>
                          <a:latin typeface="Times New Roman" panose="02020603050405020304" pitchFamily="18" charset="0"/>
                        </a:rPr>
                        <a:t>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1" u="none" strike="noStrike">
                          <a:solidFill>
                            <a:srgbClr val="000000"/>
                          </a:solidFill>
                          <a:effectLst/>
                          <a:latin typeface="Times New Roman" panose="02020603050405020304" pitchFamily="18" charset="0"/>
                        </a:rPr>
                        <a:t> - 6,61</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1" u="none" strike="noStrike">
                          <a:solidFill>
                            <a:srgbClr val="000000"/>
                          </a:solidFill>
                          <a:effectLst/>
                          <a:latin typeface="Times New Roman" panose="02020603050405020304" pitchFamily="18" charset="0"/>
                        </a:rPr>
                        <a:t>17,15%</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1" u="none" strike="noStrike">
                          <a:solidFill>
                            <a:srgbClr val="000000"/>
                          </a:solidFill>
                          <a:effectLst/>
                          <a:latin typeface="Times New Roman" panose="02020603050405020304" pitchFamily="18" charset="0"/>
                        </a:rPr>
                        <a:t>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2104141"/>
                  </a:ext>
                </a:extLst>
              </a:tr>
              <a:tr h="170599">
                <a:tc>
                  <a:txBody>
                    <a:bodyPr/>
                    <a:lstStyle/>
                    <a:p>
                      <a:pPr algn="ctr" fontAlgn="ctr"/>
                      <a:r>
                        <a:rPr lang="vi-VN" sz="1100" b="0" i="1" u="none" strike="noStrike">
                          <a:solidFill>
                            <a:srgbClr val="000000"/>
                          </a:solidFill>
                          <a:effectLst/>
                          <a:latin typeface="Times New Roman" panose="02020603050405020304" pitchFamily="18" charset="0"/>
                        </a:rPr>
                        <a:t>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1" u="none" strike="noStrike">
                          <a:solidFill>
                            <a:srgbClr val="000000"/>
                          </a:solidFill>
                          <a:effectLst/>
                          <a:latin typeface="Times New Roman" panose="02020603050405020304" pitchFamily="18" charset="0"/>
                        </a:rPr>
                        <a:t>     + Xây dựng</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1" u="none" strike="noStrike">
                          <a:solidFill>
                            <a:srgbClr val="000000"/>
                          </a:solidFill>
                          <a:effectLst/>
                          <a:latin typeface="Times New Roman" panose="02020603050405020304" pitchFamily="18" charset="0"/>
                        </a:rPr>
                        <a:t>%</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1" u="none" strike="noStrike">
                          <a:solidFill>
                            <a:srgbClr val="000000"/>
                          </a:solidFill>
                          <a:effectLst/>
                          <a:latin typeface="Times New Roman" panose="02020603050405020304" pitchFamily="18" charset="0"/>
                        </a:rPr>
                        <a:t>11,4 - 12,7</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1" u="none" strike="noStrike">
                          <a:solidFill>
                            <a:srgbClr val="000000"/>
                          </a:solidFill>
                          <a:effectLst/>
                          <a:latin typeface="Times New Roman" panose="02020603050405020304" pitchFamily="18" charset="0"/>
                        </a:rPr>
                        <a:t>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1" u="none" strike="noStrike">
                          <a:solidFill>
                            <a:srgbClr val="000000"/>
                          </a:solidFill>
                          <a:effectLst/>
                          <a:latin typeface="Times New Roman" panose="02020603050405020304" pitchFamily="18" charset="0"/>
                        </a:rPr>
                        <a:t>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1" u="none" strike="noStrike">
                          <a:solidFill>
                            <a:srgbClr val="000000"/>
                          </a:solidFill>
                          <a:effectLst/>
                          <a:latin typeface="Times New Roman" panose="02020603050405020304" pitchFamily="18" charset="0"/>
                        </a:rPr>
                        <a:t> 5,66</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1" u="none" strike="noStrike">
                          <a:solidFill>
                            <a:srgbClr val="000000"/>
                          </a:solidFill>
                          <a:effectLst/>
                          <a:latin typeface="Times New Roman" panose="02020603050405020304" pitchFamily="18" charset="0"/>
                        </a:rPr>
                        <a:t>13,30%</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1" u="none" strike="noStrike">
                          <a:solidFill>
                            <a:srgbClr val="000000"/>
                          </a:solidFill>
                          <a:effectLst/>
                          <a:latin typeface="Times New Roman" panose="02020603050405020304" pitchFamily="18" charset="0"/>
                        </a:rPr>
                        <a:t>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9946396"/>
                  </a:ext>
                </a:extLst>
              </a:tr>
              <a:tr h="170599">
                <a:tc>
                  <a:txBody>
                    <a:bodyPr/>
                    <a:lstStyle/>
                    <a:p>
                      <a:pPr algn="ctr" fontAlgn="ctr"/>
                      <a:r>
                        <a:rPr lang="vi-VN" sz="1100" b="0" i="0" u="none" strike="noStrike">
                          <a:solidFill>
                            <a:srgbClr val="000000"/>
                          </a:solidFill>
                          <a:effectLst/>
                          <a:latin typeface="Times New Roman" panose="02020603050405020304" pitchFamily="18" charset="0"/>
                        </a:rPr>
                        <a:t>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Times New Roman" panose="02020603050405020304" pitchFamily="18" charset="0"/>
                        </a:rPr>
                        <a:t>- Dịch vụ</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5,8 - 6,2</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4,38</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22,82%</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3416209"/>
                  </a:ext>
                </a:extLst>
              </a:tr>
              <a:tr h="170599">
                <a:tc>
                  <a:txBody>
                    <a:bodyPr/>
                    <a:lstStyle/>
                    <a:p>
                      <a:pPr algn="ctr" fontAlgn="ctr"/>
                      <a:r>
                        <a:rPr lang="vi-VN" sz="1100" b="1" i="0" u="none" strike="noStrike">
                          <a:solidFill>
                            <a:srgbClr val="000000"/>
                          </a:solidFill>
                          <a:effectLst/>
                          <a:latin typeface="Times New Roman" panose="02020603050405020304" pitchFamily="18" charset="0"/>
                        </a:rPr>
                        <a:t>2</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1" i="0" u="none" strike="noStrike">
                          <a:solidFill>
                            <a:srgbClr val="000000"/>
                          </a:solidFill>
                          <a:effectLst/>
                          <a:latin typeface="Times New Roman" panose="02020603050405020304" pitchFamily="18" charset="0"/>
                        </a:rPr>
                        <a:t>Kim ngạch xuất khẩu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Triệu USD</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34,1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4,069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11,93%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28,65%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7230490"/>
                  </a:ext>
                </a:extLst>
              </a:tr>
              <a:tr h="170599">
                <a:tc>
                  <a:txBody>
                    <a:bodyPr/>
                    <a:lstStyle/>
                    <a:p>
                      <a:pPr algn="ctr" fontAlgn="ctr"/>
                      <a:r>
                        <a:rPr lang="vi-VN" sz="1100" b="1" i="0" u="none" strike="noStrike">
                          <a:solidFill>
                            <a:srgbClr val="000000"/>
                          </a:solidFill>
                          <a:effectLst/>
                          <a:latin typeface="Times New Roman" panose="02020603050405020304" pitchFamily="18" charset="0"/>
                        </a:rPr>
                        <a:t>3</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1" i="0" u="none" strike="noStrike">
                          <a:solidFill>
                            <a:srgbClr val="000000"/>
                          </a:solidFill>
                          <a:effectLst/>
                          <a:latin typeface="Times New Roman" panose="02020603050405020304" pitchFamily="18" charset="0"/>
                        </a:rPr>
                        <a:t>Tổng thu ngân sách trên địa bàn</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Triệu đồng</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133.862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71.515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1.594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55.965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41,81%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78,26%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7315435"/>
                  </a:ext>
                </a:extLst>
              </a:tr>
              <a:tr h="170599">
                <a:tc>
                  <a:txBody>
                    <a:bodyPr/>
                    <a:lstStyle/>
                    <a:p>
                      <a:pPr algn="ctr" fontAlgn="ctr"/>
                      <a:r>
                        <a:rPr lang="vi-VN" sz="1100" b="0" i="1" u="none" strike="noStrike">
                          <a:solidFill>
                            <a:srgbClr val="000000"/>
                          </a:solidFill>
                          <a:effectLst/>
                          <a:latin typeface="Times New Roman" panose="02020603050405020304" pitchFamily="18" charset="0"/>
                        </a:rPr>
                        <a:t>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1" u="none" strike="noStrike">
                          <a:solidFill>
                            <a:srgbClr val="000000"/>
                          </a:solidFill>
                          <a:effectLst/>
                          <a:latin typeface="Times New Roman" panose="02020603050405020304" pitchFamily="18" charset="0"/>
                        </a:rPr>
                        <a:t>- Thu tiền sử dụng đất</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1" u="none" strike="noStrike">
                          <a:solidFill>
                            <a:srgbClr val="000000"/>
                          </a:solidFill>
                          <a:effectLst/>
                          <a:latin typeface="Times New Roman" panose="02020603050405020304" pitchFamily="18" charset="0"/>
                        </a:rPr>
                        <a:t>Triệu đồng</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5.000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2.847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Times New Roman" panose="02020603050405020304" pitchFamily="18" charset="0"/>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1" u="none" strike="noStrike">
                          <a:solidFill>
                            <a:srgbClr val="000000"/>
                          </a:solidFill>
                          <a:effectLst/>
                          <a:latin typeface="Times New Roman" panose="02020603050405020304" pitchFamily="18" charset="0"/>
                        </a:rPr>
                        <a:t>1.241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latin typeface="Times New Roman" panose="02020603050405020304" pitchFamily="18" charset="0"/>
                        </a:rPr>
                        <a:t>24,82%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43,59%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4215810"/>
                  </a:ext>
                </a:extLst>
              </a:tr>
              <a:tr h="170599">
                <a:tc>
                  <a:txBody>
                    <a:bodyPr/>
                    <a:lstStyle/>
                    <a:p>
                      <a:pPr algn="ctr" fontAlgn="ctr"/>
                      <a:r>
                        <a:rPr lang="vi-VN" sz="1100" b="1" i="0" u="none" strike="noStrike">
                          <a:solidFill>
                            <a:srgbClr val="000000"/>
                          </a:solidFill>
                          <a:effectLst/>
                          <a:latin typeface="Times New Roman" panose="02020603050405020304" pitchFamily="18" charset="0"/>
                        </a:rPr>
                        <a:t>4</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1" i="0" u="none" strike="noStrike">
                          <a:solidFill>
                            <a:srgbClr val="000000"/>
                          </a:solidFill>
                          <a:effectLst/>
                          <a:latin typeface="Times New Roman" panose="02020603050405020304" pitchFamily="18" charset="0"/>
                        </a:rPr>
                        <a:t>Doanh thu bán lẻ hàng hóa và dịch vụ</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Tỷ đồng</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122,2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131,9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29,31%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107,94%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4846206"/>
                  </a:ext>
                </a:extLst>
              </a:tr>
              <a:tr h="170599">
                <a:tc>
                  <a:txBody>
                    <a:bodyPr/>
                    <a:lstStyle/>
                    <a:p>
                      <a:pPr algn="ctr" fontAlgn="ctr"/>
                      <a:r>
                        <a:rPr lang="vi-VN" sz="1100" b="1" i="0" u="none" strike="noStrike">
                          <a:solidFill>
                            <a:srgbClr val="000000"/>
                          </a:solidFill>
                          <a:effectLst/>
                          <a:latin typeface="Times New Roman" panose="02020603050405020304" pitchFamily="18" charset="0"/>
                        </a:rPr>
                        <a:t>5</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1" i="0" u="none" strike="noStrike">
                          <a:solidFill>
                            <a:srgbClr val="000000"/>
                          </a:solidFill>
                          <a:effectLst/>
                          <a:latin typeface="Times New Roman" panose="02020603050405020304" pitchFamily="18" charset="0"/>
                        </a:rPr>
                        <a:t>Tỷ lệ dân số tham gia bảo hiểm y tế</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100</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100</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99,86</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99,86</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99,86</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99,86</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30319769"/>
                  </a:ext>
                </a:extLst>
              </a:tr>
              <a:tr h="336500">
                <a:tc>
                  <a:txBody>
                    <a:bodyPr/>
                    <a:lstStyle/>
                    <a:p>
                      <a:pPr algn="ctr" fontAlgn="ctr"/>
                      <a:r>
                        <a:rPr lang="vi-VN" sz="1100" b="1" i="0" u="none" strike="noStrike">
                          <a:solidFill>
                            <a:srgbClr val="000000"/>
                          </a:solidFill>
                          <a:effectLst/>
                          <a:latin typeface="Times New Roman" panose="02020603050405020304" pitchFamily="18" charset="0"/>
                        </a:rPr>
                        <a:t>6</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1" i="0" u="none" strike="noStrike">
                          <a:solidFill>
                            <a:srgbClr val="000000"/>
                          </a:solidFill>
                          <a:effectLst/>
                          <a:latin typeface="Times New Roman" panose="02020603050405020304" pitchFamily="18" charset="0"/>
                        </a:rPr>
                        <a:t>Tỷ lệ trẻ em dưới 5 tuổi suy dinh dưỡng thể nhẹ cân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10,82</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11,88</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11,2</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Chưa đạt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Giảm 0,68%</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8211077"/>
                  </a:ext>
                </a:extLst>
              </a:tr>
              <a:tr h="238285">
                <a:tc>
                  <a:txBody>
                    <a:bodyPr/>
                    <a:lstStyle/>
                    <a:p>
                      <a:pPr algn="ctr" fontAlgn="ctr"/>
                      <a:r>
                        <a:rPr lang="vi-VN" sz="1100" b="1" i="0" u="none" strike="noStrike">
                          <a:solidFill>
                            <a:srgbClr val="000000"/>
                          </a:solidFill>
                          <a:effectLst/>
                          <a:latin typeface="Times New Roman" panose="02020603050405020304" pitchFamily="18" charset="0"/>
                        </a:rPr>
                        <a:t>7</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1" i="0" u="none" strike="noStrike">
                          <a:solidFill>
                            <a:srgbClr val="000000"/>
                          </a:solidFill>
                          <a:effectLst/>
                          <a:latin typeface="Times New Roman" panose="02020603050405020304" pitchFamily="18" charset="0"/>
                        </a:rPr>
                        <a:t>Giảm tỷ lệ nghèo đa chiều</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11,12</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vi-VN" sz="1050" b="0" i="0" u="none" strike="noStrike">
                          <a:solidFill>
                            <a:srgbClr val="000000"/>
                          </a:solidFill>
                          <a:effectLst/>
                          <a:latin typeface="Times New Roman" panose="02020603050405020304" pitchFamily="18" charset="0"/>
                        </a:rPr>
                        <a:t>Cuối năm 2024 mới thực hiện rà soát hộ nghèo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extLst>
                  <a:ext uri="{0D108BD9-81ED-4DB2-BD59-A6C34878D82A}">
                    <a16:rowId xmlns:a16="http://schemas.microsoft.com/office/drawing/2014/main" val="19486617"/>
                  </a:ext>
                </a:extLst>
              </a:tr>
              <a:tr h="170599">
                <a:tc>
                  <a:txBody>
                    <a:bodyPr/>
                    <a:lstStyle/>
                    <a:p>
                      <a:pPr algn="ctr" fontAlgn="ctr"/>
                      <a:r>
                        <a:rPr lang="vi-VN" sz="1100" b="1" i="0" u="none" strike="noStrike">
                          <a:solidFill>
                            <a:srgbClr val="000000"/>
                          </a:solidFill>
                          <a:effectLst/>
                          <a:latin typeface="Times New Roman" panose="02020603050405020304" pitchFamily="18" charset="0"/>
                        </a:rPr>
                        <a:t>8</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1" i="0" u="none" strike="noStrike">
                          <a:solidFill>
                            <a:srgbClr val="000000"/>
                          </a:solidFill>
                          <a:effectLst/>
                          <a:latin typeface="Times New Roman" panose="02020603050405020304" pitchFamily="18" charset="0"/>
                        </a:rPr>
                        <a:t>Bảo hiểm xã hội tự nguyện</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Người</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720</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794</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585</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585</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81,25</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73,68</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59718891"/>
                  </a:ext>
                </a:extLst>
              </a:tr>
              <a:tr h="170599">
                <a:tc>
                  <a:txBody>
                    <a:bodyPr/>
                    <a:lstStyle/>
                    <a:p>
                      <a:pPr algn="ctr" fontAlgn="ctr"/>
                      <a:r>
                        <a:rPr lang="vi-VN" sz="1100" b="1" i="0" u="none" strike="noStrike">
                          <a:solidFill>
                            <a:srgbClr val="000000"/>
                          </a:solidFill>
                          <a:effectLst/>
                          <a:latin typeface="Times New Roman" panose="02020603050405020304" pitchFamily="18" charset="0"/>
                        </a:rPr>
                        <a:t>9</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1" i="0" u="none" strike="noStrike">
                          <a:solidFill>
                            <a:srgbClr val="000000"/>
                          </a:solidFill>
                          <a:effectLst/>
                          <a:latin typeface="Times New Roman" panose="02020603050405020304" pitchFamily="18" charset="0"/>
                        </a:rPr>
                        <a:t>Tạo việc làm mới</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Người</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500</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42</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123</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24,6</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04372286"/>
                  </a:ext>
                </a:extLst>
              </a:tr>
              <a:tr h="170599">
                <a:tc>
                  <a:txBody>
                    <a:bodyPr/>
                    <a:lstStyle/>
                    <a:p>
                      <a:pPr algn="ctr" fontAlgn="ctr"/>
                      <a:r>
                        <a:rPr lang="vi-VN" sz="1100" b="1" i="0" u="none" strike="noStrike">
                          <a:solidFill>
                            <a:srgbClr val="000000"/>
                          </a:solidFill>
                          <a:effectLst/>
                          <a:latin typeface="Times New Roman" panose="02020603050405020304" pitchFamily="18" charset="0"/>
                        </a:rPr>
                        <a:t>10</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1" i="0" u="none" strike="noStrike">
                          <a:solidFill>
                            <a:srgbClr val="000000"/>
                          </a:solidFill>
                          <a:effectLst/>
                          <a:latin typeface="Times New Roman" panose="02020603050405020304" pitchFamily="18" charset="0"/>
                        </a:rPr>
                        <a:t>Đào tạo nghề lao động nông thôn</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Người</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380</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35</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35</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9,21</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9527678"/>
                  </a:ext>
                </a:extLst>
              </a:tr>
              <a:tr h="345514">
                <a:tc>
                  <a:txBody>
                    <a:bodyPr/>
                    <a:lstStyle/>
                    <a:p>
                      <a:pPr algn="ctr" fontAlgn="ctr"/>
                      <a:r>
                        <a:rPr lang="vi-VN" sz="1100" b="1" i="0" u="none" strike="noStrike">
                          <a:solidFill>
                            <a:srgbClr val="000000"/>
                          </a:solidFill>
                          <a:effectLst/>
                          <a:latin typeface="Times New Roman" panose="02020603050405020304" pitchFamily="18" charset="0"/>
                        </a:rPr>
                        <a:t>11</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1" i="0" u="none" strike="noStrike">
                          <a:solidFill>
                            <a:srgbClr val="000000"/>
                          </a:solidFill>
                          <a:effectLst/>
                          <a:latin typeface="Times New Roman" panose="02020603050405020304" pitchFamily="18" charset="0"/>
                        </a:rPr>
                        <a:t>Tỷ lệ che phủ rừng</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73,7</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71,92</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72,7</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98,64</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101,08</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52474513"/>
                  </a:ext>
                </a:extLst>
              </a:tr>
              <a:tr h="351471">
                <a:tc>
                  <a:txBody>
                    <a:bodyPr/>
                    <a:lstStyle/>
                    <a:p>
                      <a:pPr algn="ctr" fontAlgn="ctr"/>
                      <a:r>
                        <a:rPr lang="vi-VN" sz="1100" b="1" i="0" u="none" strike="noStrike">
                          <a:solidFill>
                            <a:srgbClr val="000000"/>
                          </a:solidFill>
                          <a:effectLst/>
                          <a:latin typeface="Times New Roman" panose="02020603050405020304" pitchFamily="18" charset="0"/>
                        </a:rPr>
                        <a:t>12</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1" i="0" u="none" strike="noStrike">
                          <a:solidFill>
                            <a:srgbClr val="000000"/>
                          </a:solidFill>
                          <a:effectLst/>
                          <a:latin typeface="Times New Roman" panose="02020603050405020304" pitchFamily="18" charset="0"/>
                        </a:rPr>
                        <a:t>Tỷ lệ dân cư đô thị sử dụng nước sạch</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53,5 - 58,8</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34,19</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8 hộ</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20 hộ</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4,71%</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00" b="0" i="0" u="none" strike="noStrike">
                          <a:solidFill>
                            <a:srgbClr val="000000"/>
                          </a:solidFill>
                          <a:effectLst/>
                          <a:latin typeface="Times New Roman" panose="02020603050405020304" pitchFamily="18" charset="0"/>
                        </a:rPr>
                        <a:t>Năm 2023 chưa giao chỉ tiêu theo quý</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66223239"/>
                  </a:ext>
                </a:extLst>
              </a:tr>
              <a:tr h="170599">
                <a:tc>
                  <a:txBody>
                    <a:bodyPr/>
                    <a:lstStyle/>
                    <a:p>
                      <a:pPr algn="ctr" fontAlgn="ctr"/>
                      <a:r>
                        <a:rPr lang="vi-VN" sz="1100" b="1" i="0" u="none" strike="noStrike">
                          <a:solidFill>
                            <a:srgbClr val="000000"/>
                          </a:solidFill>
                          <a:effectLst/>
                          <a:latin typeface="Times New Roman" panose="02020603050405020304" pitchFamily="18" charset="0"/>
                        </a:rPr>
                        <a:t>13</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1" i="0" u="none" strike="noStrike">
                          <a:solidFill>
                            <a:srgbClr val="000000"/>
                          </a:solidFill>
                          <a:effectLst/>
                          <a:latin typeface="Times New Roman" panose="02020603050405020304" pitchFamily="18" charset="0"/>
                        </a:rPr>
                        <a:t>Tỷ lệ chất thải rắn ở đô thị được thu gom</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72 - 90</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68,11</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79,86</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79,86</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88,73 - 110,92</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117,25</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37785871"/>
                  </a:ext>
                </a:extLst>
              </a:tr>
              <a:tr h="170599">
                <a:tc>
                  <a:txBody>
                    <a:bodyPr/>
                    <a:lstStyle/>
                    <a:p>
                      <a:pPr algn="ctr" fontAlgn="ctr"/>
                      <a:r>
                        <a:rPr lang="vi-VN" sz="1100" b="1" i="0" u="none" strike="noStrike">
                          <a:solidFill>
                            <a:srgbClr val="000000"/>
                          </a:solidFill>
                          <a:effectLst/>
                          <a:latin typeface="Times New Roman" panose="02020603050405020304" pitchFamily="18" charset="0"/>
                        </a:rPr>
                        <a:t>14</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1" i="0" u="none" strike="noStrike">
                          <a:solidFill>
                            <a:srgbClr val="000000"/>
                          </a:solidFill>
                          <a:effectLst/>
                          <a:latin typeface="Times New Roman" panose="02020603050405020304" pitchFamily="18" charset="0"/>
                        </a:rPr>
                        <a:t>Tỷ lệ chất thải rắn ở nông thôn được thu gom</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70</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60,85</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59,03</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59,03</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84,33</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97,01</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71401825"/>
                  </a:ext>
                </a:extLst>
              </a:tr>
              <a:tr h="170599">
                <a:tc>
                  <a:txBody>
                    <a:bodyPr/>
                    <a:lstStyle/>
                    <a:p>
                      <a:pPr algn="ctr" fontAlgn="ctr"/>
                      <a:r>
                        <a:rPr lang="vi-VN" sz="1100" b="1" i="0" u="none" strike="noStrike">
                          <a:solidFill>
                            <a:srgbClr val="000000"/>
                          </a:solidFill>
                          <a:effectLst/>
                          <a:latin typeface="Times New Roman" panose="02020603050405020304" pitchFamily="18" charset="0"/>
                        </a:rPr>
                        <a:t>15</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1" i="0" u="none" strike="noStrike">
                          <a:solidFill>
                            <a:srgbClr val="000000"/>
                          </a:solidFill>
                          <a:effectLst/>
                          <a:latin typeface="Times New Roman" panose="02020603050405020304" pitchFamily="18" charset="0"/>
                        </a:rPr>
                        <a:t>Thu hút dự án mới</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Dự án</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5</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0</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0</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6386495"/>
                  </a:ext>
                </a:extLst>
              </a:tr>
              <a:tr h="170599">
                <a:tc>
                  <a:txBody>
                    <a:bodyPr/>
                    <a:lstStyle/>
                    <a:p>
                      <a:pPr algn="ctr" fontAlgn="ctr"/>
                      <a:r>
                        <a:rPr lang="vi-VN" sz="1100" b="1" i="0" u="none" strike="noStrike">
                          <a:solidFill>
                            <a:srgbClr val="000000"/>
                          </a:solidFill>
                          <a:effectLst/>
                          <a:latin typeface="Times New Roman" panose="02020603050405020304" pitchFamily="18" charset="0"/>
                        </a:rPr>
                        <a:t>16</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1" i="0" u="none" strike="noStrike">
                          <a:solidFill>
                            <a:srgbClr val="000000"/>
                          </a:solidFill>
                          <a:effectLst/>
                          <a:latin typeface="Times New Roman" panose="02020603050405020304" pitchFamily="18" charset="0"/>
                        </a:rPr>
                        <a:t>Phòng chống lấn chiếm đất đai</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14416147"/>
                  </a:ext>
                </a:extLst>
              </a:tr>
              <a:tr h="163058">
                <a:tc>
                  <a:txBody>
                    <a:bodyPr/>
                    <a:lstStyle/>
                    <a:p>
                      <a:pPr algn="ctr" fontAlgn="ctr"/>
                      <a:r>
                        <a:rPr lang="vi-VN" sz="1050" b="0" i="0" u="none" strike="noStrike">
                          <a:solidFill>
                            <a:srgbClr val="000000"/>
                          </a:solidFill>
                          <a:effectLst/>
                          <a:latin typeface="Times New Roman" panose="02020603050405020304" pitchFamily="18" charset="0"/>
                        </a:rPr>
                        <a:t>-</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050" b="0" i="0" u="none" strike="noStrike">
                          <a:solidFill>
                            <a:srgbClr val="000000"/>
                          </a:solidFill>
                          <a:effectLst/>
                          <a:latin typeface="Times New Roman" panose="02020603050405020304" pitchFamily="18" charset="0"/>
                        </a:rPr>
                        <a:t>Số vụ vi phạm được giải quyết trong năm</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Số vụ</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192</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2</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1</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4</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2,08</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50" b="0" i="0" u="none" strike="noStrike">
                          <a:solidFill>
                            <a:srgbClr val="000000"/>
                          </a:solidFill>
                          <a:effectLst/>
                          <a:latin typeface="Times New Roman" panose="02020603050405020304" pitchFamily="18" charset="0"/>
                        </a:rPr>
                        <a:t>200</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8206467"/>
                  </a:ext>
                </a:extLst>
              </a:tr>
              <a:tr h="170599">
                <a:tc>
                  <a:txBody>
                    <a:bodyPr/>
                    <a:lstStyle/>
                    <a:p>
                      <a:pPr algn="ctr" fontAlgn="ctr"/>
                      <a:r>
                        <a:rPr lang="vi-VN" sz="1100" b="1" i="0" u="none" strike="noStrike">
                          <a:solidFill>
                            <a:srgbClr val="000000"/>
                          </a:solidFill>
                          <a:effectLst/>
                          <a:latin typeface="Times New Roman" panose="02020603050405020304" pitchFamily="18" charset="0"/>
                        </a:rPr>
                        <a:t>17</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1" i="0" u="none" strike="noStrike">
                          <a:solidFill>
                            <a:srgbClr val="000000"/>
                          </a:solidFill>
                          <a:effectLst/>
                          <a:latin typeface="Times New Roman" panose="02020603050405020304" pitchFamily="18" charset="0"/>
                        </a:rPr>
                        <a:t>Giải phóng mặt bằng</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3425561"/>
                  </a:ext>
                </a:extLst>
              </a:tr>
              <a:tr h="548057">
                <a:tc>
                  <a:txBody>
                    <a:bodyPr/>
                    <a:lstStyle/>
                    <a:p>
                      <a:pPr algn="ctr" fontAlgn="ctr"/>
                      <a:r>
                        <a:rPr lang="vi-VN" sz="1050" b="0" i="0" u="none" strike="noStrike">
                          <a:solidFill>
                            <a:srgbClr val="000000"/>
                          </a:solidFill>
                          <a:effectLst/>
                          <a:latin typeface="Times New Roman" panose="02020603050405020304" pitchFamily="18" charset="0"/>
                        </a:rPr>
                        <a:t>-</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050" b="0" i="0" u="none" strike="noStrike">
                          <a:solidFill>
                            <a:srgbClr val="000000"/>
                          </a:solidFill>
                          <a:effectLst/>
                          <a:latin typeface="Times New Roman" panose="02020603050405020304" pitchFamily="18" charset="0"/>
                        </a:rPr>
                        <a:t>Số lượng công trình, dự án hoàn thành GPMB so với tổng số dự án trên địa bàn</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≥50%</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32,5%</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65%</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000" b="0" i="0" u="none" strike="noStrike">
                          <a:solidFill>
                            <a:srgbClr val="000000"/>
                          </a:solidFill>
                          <a:effectLst/>
                          <a:latin typeface="Times New Roman" panose="02020603050405020304" pitchFamily="18" charset="0"/>
                        </a:rPr>
                        <a:t>Năm 2023 không có chỉ tiêu này nên không so sánh được</a:t>
                      </a:r>
                    </a:p>
                  </a:txBody>
                  <a:tcPr marL="4747" marR="4747" marT="4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06351254"/>
                  </a:ext>
                </a:extLst>
              </a:tr>
            </a:tbl>
          </a:graphicData>
        </a:graphic>
      </p:graphicFrame>
    </p:spTree>
    <p:extLst>
      <p:ext uri="{BB962C8B-B14F-4D97-AF65-F5344CB8AC3E}">
        <p14:creationId xmlns:p14="http://schemas.microsoft.com/office/powerpoint/2010/main" val="1678766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85B0C6AB-4906-5932-12D4-5FAF7DC72C97}"/>
              </a:ext>
            </a:extLst>
          </p:cNvPr>
          <p:cNvSpPr txBox="1"/>
          <p:nvPr/>
        </p:nvSpPr>
        <p:spPr>
          <a:xfrm>
            <a:off x="873004" y="205739"/>
            <a:ext cx="10556995"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3. Thực hiện chỉ tiêu do UBND tỉnh giao: HUYỆN VĨNH THẠNH</a:t>
            </a:r>
          </a:p>
        </p:txBody>
      </p:sp>
      <p:graphicFrame>
        <p:nvGraphicFramePr>
          <p:cNvPr id="2" name="Table 1">
            <a:extLst>
              <a:ext uri="{FF2B5EF4-FFF2-40B4-BE49-F238E27FC236}">
                <a16:creationId xmlns:a16="http://schemas.microsoft.com/office/drawing/2014/main" id="{52B417EC-48C0-BE0E-D2F0-9893CF18F79E}"/>
              </a:ext>
            </a:extLst>
          </p:cNvPr>
          <p:cNvGraphicFramePr>
            <a:graphicFrameLocks noGrp="1"/>
          </p:cNvGraphicFramePr>
          <p:nvPr>
            <p:extLst>
              <p:ext uri="{D42A27DB-BD31-4B8C-83A1-F6EECF244321}">
                <p14:modId xmlns:p14="http://schemas.microsoft.com/office/powerpoint/2010/main" val="1963298183"/>
              </p:ext>
            </p:extLst>
          </p:nvPr>
        </p:nvGraphicFramePr>
        <p:xfrm>
          <a:off x="536661" y="739684"/>
          <a:ext cx="11229679" cy="6003279"/>
        </p:xfrm>
        <a:graphic>
          <a:graphicData uri="http://schemas.openxmlformats.org/drawingml/2006/table">
            <a:tbl>
              <a:tblPr/>
              <a:tblGrid>
                <a:gridCol w="427723">
                  <a:extLst>
                    <a:ext uri="{9D8B030D-6E8A-4147-A177-3AD203B41FA5}">
                      <a16:colId xmlns:a16="http://schemas.microsoft.com/office/drawing/2014/main" val="4092466452"/>
                    </a:ext>
                  </a:extLst>
                </a:gridCol>
                <a:gridCol w="3193666">
                  <a:extLst>
                    <a:ext uri="{9D8B030D-6E8A-4147-A177-3AD203B41FA5}">
                      <a16:colId xmlns:a16="http://schemas.microsoft.com/office/drawing/2014/main" val="978492212"/>
                    </a:ext>
                  </a:extLst>
                </a:gridCol>
                <a:gridCol w="798417">
                  <a:extLst>
                    <a:ext uri="{9D8B030D-6E8A-4147-A177-3AD203B41FA5}">
                      <a16:colId xmlns:a16="http://schemas.microsoft.com/office/drawing/2014/main" val="1382270267"/>
                    </a:ext>
                  </a:extLst>
                </a:gridCol>
                <a:gridCol w="1057642">
                  <a:extLst>
                    <a:ext uri="{9D8B030D-6E8A-4147-A177-3AD203B41FA5}">
                      <a16:colId xmlns:a16="http://schemas.microsoft.com/office/drawing/2014/main" val="2290772458"/>
                    </a:ext>
                  </a:extLst>
                </a:gridCol>
                <a:gridCol w="1047274">
                  <a:extLst>
                    <a:ext uri="{9D8B030D-6E8A-4147-A177-3AD203B41FA5}">
                      <a16:colId xmlns:a16="http://schemas.microsoft.com/office/drawing/2014/main" val="4119286700"/>
                    </a:ext>
                  </a:extLst>
                </a:gridCol>
                <a:gridCol w="1112080">
                  <a:extLst>
                    <a:ext uri="{9D8B030D-6E8A-4147-A177-3AD203B41FA5}">
                      <a16:colId xmlns:a16="http://schemas.microsoft.com/office/drawing/2014/main" val="2061883735"/>
                    </a:ext>
                  </a:extLst>
                </a:gridCol>
                <a:gridCol w="1026536">
                  <a:extLst>
                    <a:ext uri="{9D8B030D-6E8A-4147-A177-3AD203B41FA5}">
                      <a16:colId xmlns:a16="http://schemas.microsoft.com/office/drawing/2014/main" val="3182040466"/>
                    </a:ext>
                  </a:extLst>
                </a:gridCol>
                <a:gridCol w="1329831">
                  <a:extLst>
                    <a:ext uri="{9D8B030D-6E8A-4147-A177-3AD203B41FA5}">
                      <a16:colId xmlns:a16="http://schemas.microsoft.com/office/drawing/2014/main" val="1443353510"/>
                    </a:ext>
                  </a:extLst>
                </a:gridCol>
                <a:gridCol w="1236510">
                  <a:extLst>
                    <a:ext uri="{9D8B030D-6E8A-4147-A177-3AD203B41FA5}">
                      <a16:colId xmlns:a16="http://schemas.microsoft.com/office/drawing/2014/main" val="1806935467"/>
                    </a:ext>
                  </a:extLst>
                </a:gridCol>
              </a:tblGrid>
              <a:tr h="632269">
                <a:tc>
                  <a:txBody>
                    <a:bodyPr/>
                    <a:lstStyle/>
                    <a:p>
                      <a:pPr algn="ctr" fontAlgn="ctr"/>
                      <a:r>
                        <a:rPr lang="vi-VN" sz="1200" b="1" i="0" u="none" strike="noStrike">
                          <a:solidFill>
                            <a:srgbClr val="000000"/>
                          </a:solidFill>
                          <a:effectLst/>
                          <a:latin typeface="Times New Roman" panose="02020603050405020304" pitchFamily="18" charset="0"/>
                        </a:rPr>
                        <a:t>STT</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Chỉ tiêu</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Đơn vị tính</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Kế hoạch năm 2024 UBND tỉnh giao</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Thực hiện Quý I năm 2023</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Thực hiện tháng 3 năm 2024</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Thực hiện Quý I năm 2024</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Thực hiện Quý I năm 2024 so với kế hoạch năm 2024 của UBND tỉnh</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Thực hiện Quý I năm 2024 so với cùng kỳ</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2583147"/>
                  </a:ext>
                </a:extLst>
              </a:tr>
              <a:tr h="174467">
                <a:tc>
                  <a:txBody>
                    <a:bodyPr/>
                    <a:lstStyle/>
                    <a:p>
                      <a:pPr algn="ctr" fontAlgn="ctr"/>
                      <a:r>
                        <a:rPr lang="vi-VN" sz="1200" b="0" i="1" u="none" strike="noStrike">
                          <a:solidFill>
                            <a:srgbClr val="000000"/>
                          </a:solidFill>
                          <a:effectLst/>
                          <a:latin typeface="Times New Roman" panose="02020603050405020304" pitchFamily="18" charset="0"/>
                        </a:rPr>
                        <a:t>1</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2</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3</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4</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5</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6</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7</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8</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9</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4795182"/>
                  </a:ext>
                </a:extLst>
              </a:tr>
              <a:tr h="174467">
                <a:tc>
                  <a:txBody>
                    <a:bodyPr/>
                    <a:lstStyle/>
                    <a:p>
                      <a:pPr algn="ctr" fontAlgn="ctr"/>
                      <a:r>
                        <a:rPr lang="vi-VN" sz="1200" b="1" i="0" u="none" strike="noStrike">
                          <a:solidFill>
                            <a:srgbClr val="000000"/>
                          </a:solidFill>
                          <a:effectLst/>
                          <a:latin typeface="Times New Roman" panose="02020603050405020304" pitchFamily="18" charset="0"/>
                        </a:rPr>
                        <a:t>1</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Tốc độ tăng giá trị sản phẩm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7,2</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3,72</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19,22%</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4250314"/>
                  </a:ext>
                </a:extLst>
              </a:tr>
              <a:tr h="174467">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 Nông, lâm, thuỷ sản</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3,5</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3,74</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19,49%</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69011878"/>
                  </a:ext>
                </a:extLst>
              </a:tr>
              <a:tr h="174467">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 Công nghiệp và xây dựng</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9,1</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3,21</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17,42%</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0623626"/>
                  </a:ext>
                </a:extLst>
              </a:tr>
              <a:tr h="174467">
                <a:tc>
                  <a:txBody>
                    <a:bodyPr/>
                    <a:lstStyle/>
                    <a:p>
                      <a:pPr algn="ctr" fontAlgn="ctr"/>
                      <a:r>
                        <a:rPr lang="vi-VN" sz="1200" b="0" i="1" u="none" strike="noStrike">
                          <a:solidFill>
                            <a:srgbClr val="000000"/>
                          </a:solidFill>
                          <a:effectLst/>
                          <a:latin typeface="Times New Roman" panose="02020603050405020304" pitchFamily="18" charset="0"/>
                        </a:rPr>
                        <a:t>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Times New Roman" panose="02020603050405020304" pitchFamily="18" charset="0"/>
                        </a:rPr>
                        <a:t>     + Công nghiệp</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9</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3,02</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17,67%</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218588"/>
                  </a:ext>
                </a:extLst>
              </a:tr>
              <a:tr h="174467">
                <a:tc>
                  <a:txBody>
                    <a:bodyPr/>
                    <a:lstStyle/>
                    <a:p>
                      <a:pPr algn="ctr" fontAlgn="ctr"/>
                      <a:r>
                        <a:rPr lang="vi-VN" sz="1200" b="0" i="1" u="none" strike="noStrike">
                          <a:solidFill>
                            <a:srgbClr val="000000"/>
                          </a:solidFill>
                          <a:effectLst/>
                          <a:latin typeface="Times New Roman" panose="02020603050405020304" pitchFamily="18" charset="0"/>
                        </a:rPr>
                        <a:t>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Times New Roman" panose="02020603050405020304" pitchFamily="18" charset="0"/>
                        </a:rPr>
                        <a:t>     + Xây dựng</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10,6</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5,99</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14,37%</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8840926"/>
                  </a:ext>
                </a:extLst>
              </a:tr>
              <a:tr h="174467">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 Dịch vụ</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6,4</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4,62</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23,19%</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0183515"/>
                  </a:ext>
                </a:extLst>
              </a:tr>
              <a:tr h="174467">
                <a:tc>
                  <a:txBody>
                    <a:bodyPr/>
                    <a:lstStyle/>
                    <a:p>
                      <a:pPr algn="ctr" fontAlgn="ctr"/>
                      <a:r>
                        <a:rPr lang="vi-VN" sz="1200" b="1" i="0" u="none" strike="noStrike">
                          <a:solidFill>
                            <a:srgbClr val="000000"/>
                          </a:solidFill>
                          <a:effectLst/>
                          <a:latin typeface="Times New Roman" panose="02020603050405020304" pitchFamily="18" charset="0"/>
                        </a:rPr>
                        <a:t>2</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Kim ngạch xuất khẩu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Triệu USD</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2,268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0,203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2,39%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8,95%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6209575"/>
                  </a:ext>
                </a:extLst>
              </a:tr>
              <a:tr h="174467">
                <a:tc>
                  <a:txBody>
                    <a:bodyPr/>
                    <a:lstStyle/>
                    <a:p>
                      <a:pPr algn="ctr" fontAlgn="ctr"/>
                      <a:r>
                        <a:rPr lang="vi-VN" sz="1200" b="1" i="0" u="none" strike="noStrike">
                          <a:solidFill>
                            <a:srgbClr val="000000"/>
                          </a:solidFill>
                          <a:effectLst/>
                          <a:latin typeface="Times New Roman" panose="02020603050405020304" pitchFamily="18" charset="0"/>
                        </a:rPr>
                        <a:t>3</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Tổng thu ngân sách trên địa bàn</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Triệu đồng</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93.126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40.056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4.992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24.342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26,14%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60,77%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8042373"/>
                  </a:ext>
                </a:extLst>
              </a:tr>
              <a:tr h="174467">
                <a:tc>
                  <a:txBody>
                    <a:bodyPr/>
                    <a:lstStyle/>
                    <a:p>
                      <a:pPr algn="ctr" fontAlgn="ctr"/>
                      <a:r>
                        <a:rPr lang="vi-VN" sz="1200" b="0" i="1" u="none" strike="noStrike">
                          <a:solidFill>
                            <a:srgbClr val="000000"/>
                          </a:solidFill>
                          <a:effectLst/>
                          <a:latin typeface="Times New Roman" panose="02020603050405020304" pitchFamily="18" charset="0"/>
                        </a:rPr>
                        <a:t>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Times New Roman" panose="02020603050405020304" pitchFamily="18" charset="0"/>
                        </a:rPr>
                        <a:t>- Thu tiền sử dụng đất</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Times New Roman" panose="02020603050405020304" pitchFamily="18" charset="0"/>
                        </a:rPr>
                        <a:t>Triệu đồng</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10.000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736,08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911,557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9,12%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123,84%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7492537"/>
                  </a:ext>
                </a:extLst>
              </a:tr>
              <a:tr h="174467">
                <a:tc>
                  <a:txBody>
                    <a:bodyPr/>
                    <a:lstStyle/>
                    <a:p>
                      <a:pPr algn="ctr" fontAlgn="ctr"/>
                      <a:r>
                        <a:rPr lang="vi-VN" sz="1200" b="1" i="0" u="none" strike="noStrike">
                          <a:solidFill>
                            <a:srgbClr val="000000"/>
                          </a:solidFill>
                          <a:effectLst/>
                          <a:latin typeface="Times New Roman" panose="02020603050405020304" pitchFamily="18" charset="0"/>
                        </a:rPr>
                        <a:t>4</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Doanh thu bán lẻ hàng hóa và dịch vụ</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Tỷ đồng</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556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146,7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159,1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28,62%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108,45%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9783941"/>
                  </a:ext>
                </a:extLst>
              </a:tr>
              <a:tr h="174467">
                <a:tc>
                  <a:txBody>
                    <a:bodyPr/>
                    <a:lstStyle/>
                    <a:p>
                      <a:pPr algn="ctr" fontAlgn="ctr"/>
                      <a:r>
                        <a:rPr lang="vi-VN" sz="1200" b="1" i="0" u="none" strike="noStrike">
                          <a:solidFill>
                            <a:srgbClr val="000000"/>
                          </a:solidFill>
                          <a:effectLst/>
                          <a:latin typeface="Times New Roman" panose="02020603050405020304" pitchFamily="18" charset="0"/>
                        </a:rPr>
                        <a:t>5</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dân số tham gia bảo hiểm y tế</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99,01</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96,3</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94,6</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94,6</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-4,41</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-1,70</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6907240"/>
                  </a:ext>
                </a:extLst>
              </a:tr>
              <a:tr h="319624">
                <a:tc>
                  <a:txBody>
                    <a:bodyPr/>
                    <a:lstStyle/>
                    <a:p>
                      <a:pPr algn="ctr" fontAlgn="ctr"/>
                      <a:r>
                        <a:rPr lang="vi-VN" sz="1200" b="1" i="0" u="none" strike="noStrike">
                          <a:solidFill>
                            <a:srgbClr val="000000"/>
                          </a:solidFill>
                          <a:effectLst/>
                          <a:latin typeface="Times New Roman" panose="02020603050405020304" pitchFamily="18" charset="0"/>
                        </a:rPr>
                        <a:t>6</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trẻ em dưới 5 tuổi suy dinh dưỡng thể nhẹ cân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10,85</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10,79</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11,3</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11,3</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0,45</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0,51</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5441473"/>
                  </a:ext>
                </a:extLst>
              </a:tr>
              <a:tr h="174467">
                <a:tc>
                  <a:txBody>
                    <a:bodyPr/>
                    <a:lstStyle/>
                    <a:p>
                      <a:pPr algn="ctr" fontAlgn="ctr"/>
                      <a:r>
                        <a:rPr lang="vi-VN" sz="1200" b="1" i="0" u="none" strike="noStrike">
                          <a:solidFill>
                            <a:srgbClr val="000000"/>
                          </a:solidFill>
                          <a:effectLst/>
                          <a:latin typeface="Times New Roman" panose="02020603050405020304" pitchFamily="18" charset="0"/>
                        </a:rPr>
                        <a:t>7</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Giảm tỷ lệ nghèo đa chiều</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10,9</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11,96</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1,06</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959981"/>
                  </a:ext>
                </a:extLst>
              </a:tr>
              <a:tr h="174467">
                <a:tc>
                  <a:txBody>
                    <a:bodyPr/>
                    <a:lstStyle/>
                    <a:p>
                      <a:pPr algn="ctr" fontAlgn="ctr"/>
                      <a:r>
                        <a:rPr lang="vi-VN" sz="1200" b="1" i="0" u="none" strike="noStrike">
                          <a:solidFill>
                            <a:srgbClr val="000000"/>
                          </a:solidFill>
                          <a:effectLst/>
                          <a:latin typeface="Times New Roman" panose="02020603050405020304" pitchFamily="18" charset="0"/>
                        </a:rPr>
                        <a:t>8</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Bảo hiểm xã hội tự nguyện</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Người</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850</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1.028,00</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740</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740</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87,06</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71,98</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4338797"/>
                  </a:ext>
                </a:extLst>
              </a:tr>
              <a:tr h="174467">
                <a:tc>
                  <a:txBody>
                    <a:bodyPr/>
                    <a:lstStyle/>
                    <a:p>
                      <a:pPr algn="ctr" fontAlgn="ctr"/>
                      <a:r>
                        <a:rPr lang="vi-VN" sz="1200" b="1" i="0" u="none" strike="noStrike">
                          <a:solidFill>
                            <a:srgbClr val="000000"/>
                          </a:solidFill>
                          <a:effectLst/>
                          <a:latin typeface="Times New Roman" panose="02020603050405020304" pitchFamily="18" charset="0"/>
                        </a:rPr>
                        <a:t>9</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Tạo việc làm mới</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Người</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700</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302</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45</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212</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30,29</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70,20</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2056808"/>
                  </a:ext>
                </a:extLst>
              </a:tr>
              <a:tr h="174467">
                <a:tc>
                  <a:txBody>
                    <a:bodyPr/>
                    <a:lstStyle/>
                    <a:p>
                      <a:pPr algn="ctr" fontAlgn="ctr"/>
                      <a:r>
                        <a:rPr lang="vi-VN" sz="1200" b="1" i="0" u="none" strike="noStrike">
                          <a:solidFill>
                            <a:srgbClr val="000000"/>
                          </a:solidFill>
                          <a:effectLst/>
                          <a:latin typeface="Times New Roman" panose="02020603050405020304" pitchFamily="18" charset="0"/>
                        </a:rPr>
                        <a:t>10</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Đào tạo nghề lao động nông thôn</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Người</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380</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6934154"/>
                  </a:ext>
                </a:extLst>
              </a:tr>
              <a:tr h="174467">
                <a:tc>
                  <a:txBody>
                    <a:bodyPr/>
                    <a:lstStyle/>
                    <a:p>
                      <a:pPr algn="ctr" fontAlgn="ctr"/>
                      <a:r>
                        <a:rPr lang="vi-VN" sz="1200" b="1" i="0" u="none" strike="noStrike">
                          <a:solidFill>
                            <a:srgbClr val="000000"/>
                          </a:solidFill>
                          <a:effectLst/>
                          <a:latin typeface="Times New Roman" panose="02020603050405020304" pitchFamily="18" charset="0"/>
                        </a:rPr>
                        <a:t>11</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che phủ rừng</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77,6</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76,35</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76,9</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76,9</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-0,70</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0,55</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4189054"/>
                  </a:ext>
                </a:extLst>
              </a:tr>
              <a:tr h="174467">
                <a:tc>
                  <a:txBody>
                    <a:bodyPr/>
                    <a:lstStyle/>
                    <a:p>
                      <a:pPr algn="ctr" fontAlgn="ctr"/>
                      <a:r>
                        <a:rPr lang="vi-VN" sz="1200" b="1" i="0" u="none" strike="noStrike">
                          <a:solidFill>
                            <a:srgbClr val="000000"/>
                          </a:solidFill>
                          <a:effectLst/>
                          <a:latin typeface="Times New Roman" panose="02020603050405020304" pitchFamily="18" charset="0"/>
                        </a:rPr>
                        <a:t>12</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dân cư đô thị sử dụng nước sạch</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74,8-80,1</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62,6</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68,9</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68,9</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-11,20</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6,30</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4831723"/>
                  </a:ext>
                </a:extLst>
              </a:tr>
              <a:tr h="174467">
                <a:tc>
                  <a:txBody>
                    <a:bodyPr/>
                    <a:lstStyle/>
                    <a:p>
                      <a:pPr algn="ctr" fontAlgn="ctr"/>
                      <a:r>
                        <a:rPr lang="vi-VN" sz="1200" b="1" i="0" u="none" strike="noStrike">
                          <a:solidFill>
                            <a:srgbClr val="000000"/>
                          </a:solidFill>
                          <a:effectLst/>
                          <a:latin typeface="Times New Roman" panose="02020603050405020304" pitchFamily="18" charset="0"/>
                        </a:rPr>
                        <a:t>13</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chất thải rắn ở đô thị được thu gom</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67-80</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62,88</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73,18</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73,18</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-6,82</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10,30</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8958121"/>
                  </a:ext>
                </a:extLst>
              </a:tr>
              <a:tr h="174467">
                <a:tc>
                  <a:txBody>
                    <a:bodyPr/>
                    <a:lstStyle/>
                    <a:p>
                      <a:pPr algn="ctr" fontAlgn="ctr"/>
                      <a:r>
                        <a:rPr lang="vi-VN" sz="1200" b="1" i="0" u="none" strike="noStrike">
                          <a:solidFill>
                            <a:srgbClr val="000000"/>
                          </a:solidFill>
                          <a:effectLst/>
                          <a:latin typeface="Times New Roman" panose="02020603050405020304" pitchFamily="18" charset="0"/>
                        </a:rPr>
                        <a:t>14</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Tỷ lệ chất thải rắn ở nông thôn được thu gom</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58-60</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44,72</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47,12</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47,12</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-12,88</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2,40</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3435516"/>
                  </a:ext>
                </a:extLst>
              </a:tr>
              <a:tr h="174467">
                <a:tc>
                  <a:txBody>
                    <a:bodyPr/>
                    <a:lstStyle/>
                    <a:p>
                      <a:pPr algn="ctr" fontAlgn="ctr"/>
                      <a:r>
                        <a:rPr lang="vi-VN" sz="1200" b="1" i="0" u="none" strike="noStrike">
                          <a:solidFill>
                            <a:srgbClr val="000000"/>
                          </a:solidFill>
                          <a:effectLst/>
                          <a:latin typeface="Times New Roman" panose="02020603050405020304" pitchFamily="18" charset="0"/>
                        </a:rPr>
                        <a:t>15</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Thu hút dự án mới</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Dự án</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3</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33,33</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9295268"/>
                  </a:ext>
                </a:extLst>
              </a:tr>
              <a:tr h="174467">
                <a:tc>
                  <a:txBody>
                    <a:bodyPr/>
                    <a:lstStyle/>
                    <a:p>
                      <a:pPr algn="ctr" fontAlgn="ctr"/>
                      <a:r>
                        <a:rPr lang="vi-VN" sz="1200" b="1" i="0" u="none" strike="noStrike">
                          <a:solidFill>
                            <a:srgbClr val="000000"/>
                          </a:solidFill>
                          <a:effectLst/>
                          <a:latin typeface="Times New Roman" panose="02020603050405020304" pitchFamily="18" charset="0"/>
                        </a:rPr>
                        <a:t>16</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Phòng chống lấn chiếm đất đai</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1853954"/>
                  </a:ext>
                </a:extLst>
              </a:tr>
              <a:tr h="158988">
                <a:tc>
                  <a:txBody>
                    <a:bodyPr/>
                    <a:lstStyle/>
                    <a:p>
                      <a:pPr algn="ctr" fontAlgn="ctr"/>
                      <a:r>
                        <a:rPr lang="vi-VN" sz="1200" b="0" i="0" u="none" strike="noStrike">
                          <a:solidFill>
                            <a:srgbClr val="000000"/>
                          </a:solidFill>
                          <a:effectLst/>
                          <a:latin typeface="Times New Roman" panose="02020603050405020304" pitchFamily="18" charset="0"/>
                        </a:rPr>
                        <a:t>-</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Số vụ vi phạm được giải quyết trong năm</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Số vụ</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408</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1913763"/>
                  </a:ext>
                </a:extLst>
              </a:tr>
              <a:tr h="174467">
                <a:tc>
                  <a:txBody>
                    <a:bodyPr/>
                    <a:lstStyle/>
                    <a:p>
                      <a:pPr algn="ctr" fontAlgn="ctr"/>
                      <a:r>
                        <a:rPr lang="vi-VN" sz="1200" b="1" i="0" u="none" strike="noStrike">
                          <a:solidFill>
                            <a:srgbClr val="000000"/>
                          </a:solidFill>
                          <a:effectLst/>
                          <a:latin typeface="Times New Roman" panose="02020603050405020304" pitchFamily="18" charset="0"/>
                        </a:rPr>
                        <a:t>17</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Times New Roman" panose="02020603050405020304" pitchFamily="18" charset="0"/>
                        </a:rPr>
                        <a:t>Giải phóng mặt bằng</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8667564"/>
                  </a:ext>
                </a:extLst>
              </a:tr>
              <a:tr h="310997">
                <a:tc>
                  <a:txBody>
                    <a:bodyPr/>
                    <a:lstStyle/>
                    <a:p>
                      <a:pPr algn="ctr" fontAlgn="ctr"/>
                      <a:r>
                        <a:rPr lang="vi-VN" sz="1200" b="0" i="0" u="none" strike="noStrike">
                          <a:solidFill>
                            <a:srgbClr val="000000"/>
                          </a:solidFill>
                          <a:effectLst/>
                          <a:latin typeface="Times New Roman" panose="02020603050405020304" pitchFamily="18" charset="0"/>
                        </a:rPr>
                        <a:t>-</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Số lượng công trình, dự án hoàn thành GPMB so với tổng số dự án trên địa bàn</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Calibri" panose="020F0502020204030204" pitchFamily="34" charset="0"/>
                        </a:rPr>
                        <a:t>≥50</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 </a:t>
                      </a:r>
                    </a:p>
                  </a:txBody>
                  <a:tcPr marL="5597" marR="5597" marT="5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2855309"/>
                  </a:ext>
                </a:extLst>
              </a:tr>
            </a:tbl>
          </a:graphicData>
        </a:graphic>
      </p:graphicFrame>
    </p:spTree>
    <p:extLst>
      <p:ext uri="{BB962C8B-B14F-4D97-AF65-F5344CB8AC3E}">
        <p14:creationId xmlns:p14="http://schemas.microsoft.com/office/powerpoint/2010/main" val="16224987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8FCB44-5401-4810-551D-B0072A6956BA}"/>
              </a:ext>
            </a:extLst>
          </p:cNvPr>
          <p:cNvSpPr txBox="1"/>
          <p:nvPr/>
        </p:nvSpPr>
        <p:spPr>
          <a:xfrm>
            <a:off x="1080673" y="524204"/>
            <a:ext cx="3448764"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1. Nông, lâm, thủy sản</a:t>
            </a:r>
          </a:p>
        </p:txBody>
      </p:sp>
      <p:sp>
        <p:nvSpPr>
          <p:cNvPr id="4" name="Rectangle 3">
            <a:extLst>
              <a:ext uri="{FF2B5EF4-FFF2-40B4-BE49-F238E27FC236}">
                <a16:creationId xmlns:a16="http://schemas.microsoft.com/office/drawing/2014/main" id="{1FA84E38-1AE4-2FD2-269D-531A1D51424D}"/>
              </a:ext>
            </a:extLst>
          </p:cNvPr>
          <p:cNvSpPr/>
          <p:nvPr/>
        </p:nvSpPr>
        <p:spPr>
          <a:xfrm>
            <a:off x="1416460" y="953579"/>
            <a:ext cx="2363789" cy="461665"/>
          </a:xfrm>
          <a:prstGeom prst="rect">
            <a:avLst/>
          </a:prstGeom>
        </p:spPr>
        <p:txBody>
          <a:bodyPr wrap="none">
            <a:spAutoFit/>
          </a:bodyPr>
          <a:lstStyle/>
          <a:p>
            <a:pPr marL="12700" defTabSz="914400">
              <a:spcBef>
                <a:spcPts val="300"/>
              </a:spcBef>
              <a:defRPr/>
            </a:pPr>
            <a:r>
              <a:rPr lang="en-US" sz="2400" b="1" spc="-20">
                <a:solidFill>
                  <a:srgbClr val="100717"/>
                </a:solidFill>
                <a:latin typeface="Times New Roman" panose="02020603050405020304" pitchFamily="18" charset="0"/>
                <a:cs typeface="Times New Roman" panose="02020603050405020304" pitchFamily="18" charset="0"/>
              </a:rPr>
              <a:t>1.1. </a:t>
            </a:r>
            <a:r>
              <a:rPr lang="en-US" sz="2400" b="1" spc="-20" dirty="0" err="1">
                <a:solidFill>
                  <a:srgbClr val="100717"/>
                </a:solidFill>
                <a:latin typeface="Times New Roman" panose="02020603050405020304" pitchFamily="18" charset="0"/>
                <a:cs typeface="Times New Roman" panose="02020603050405020304" pitchFamily="18" charset="0"/>
              </a:rPr>
              <a:t>Nông</a:t>
            </a:r>
            <a:r>
              <a:rPr lang="en-US" sz="2400" b="1" spc="-20" dirty="0">
                <a:solidFill>
                  <a:srgbClr val="100717"/>
                </a:solidFill>
                <a:latin typeface="Times New Roman" panose="02020603050405020304" pitchFamily="18" charset="0"/>
                <a:cs typeface="Times New Roman" panose="02020603050405020304" pitchFamily="18" charset="0"/>
              </a:rPr>
              <a:t> </a:t>
            </a:r>
            <a:r>
              <a:rPr lang="en-US" sz="2400" b="1" spc="-20" dirty="0" err="1">
                <a:solidFill>
                  <a:srgbClr val="100717"/>
                </a:solidFill>
                <a:latin typeface="Times New Roman" panose="02020603050405020304" pitchFamily="18" charset="0"/>
                <a:cs typeface="Times New Roman" panose="02020603050405020304" pitchFamily="18" charset="0"/>
              </a:rPr>
              <a:t>nghiệp</a:t>
            </a:r>
            <a:endParaRPr lang="en-US" sz="2400" b="1" spc="-20" dirty="0">
              <a:solidFill>
                <a:srgbClr val="100717"/>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E4620DA0-DCF6-700E-9776-6805AE4114E9}"/>
              </a:ext>
            </a:extLst>
          </p:cNvPr>
          <p:cNvSpPr/>
          <p:nvPr/>
        </p:nvSpPr>
        <p:spPr>
          <a:xfrm>
            <a:off x="1661088" y="1415244"/>
            <a:ext cx="2287934" cy="461665"/>
          </a:xfrm>
          <a:prstGeom prst="rect">
            <a:avLst/>
          </a:prstGeom>
        </p:spPr>
        <p:txBody>
          <a:bodyPr wrap="none">
            <a:spAutoFit/>
          </a:bodyPr>
          <a:lstStyle/>
          <a:p>
            <a:pPr marL="12700" defTabSz="914400">
              <a:spcBef>
                <a:spcPts val="300"/>
              </a:spcBef>
              <a:defRPr/>
            </a:pPr>
            <a:r>
              <a:rPr lang="en-US" sz="2400" b="1" spc="-20">
                <a:solidFill>
                  <a:srgbClr val="100717"/>
                </a:solidFill>
                <a:latin typeface="Times New Roman" panose="02020603050405020304" pitchFamily="18" charset="0"/>
                <a:cs typeface="Times New Roman" panose="02020603050405020304" pitchFamily="18" charset="0"/>
              </a:rPr>
              <a:t>1.1.1  </a:t>
            </a:r>
            <a:r>
              <a:rPr lang="en-US" sz="2400" b="1" spc="-20" dirty="0" err="1">
                <a:solidFill>
                  <a:srgbClr val="100717"/>
                </a:solidFill>
                <a:latin typeface="Times New Roman" panose="02020603050405020304" pitchFamily="18" charset="0"/>
                <a:cs typeface="Times New Roman" panose="02020603050405020304" pitchFamily="18" charset="0"/>
              </a:rPr>
              <a:t>Trồng</a:t>
            </a:r>
            <a:r>
              <a:rPr lang="en-US" sz="2400" b="1" spc="-20" dirty="0">
                <a:solidFill>
                  <a:srgbClr val="100717"/>
                </a:solidFill>
                <a:latin typeface="Times New Roman" panose="02020603050405020304" pitchFamily="18" charset="0"/>
                <a:cs typeface="Times New Roman" panose="02020603050405020304" pitchFamily="18" charset="0"/>
              </a:rPr>
              <a:t> </a:t>
            </a:r>
            <a:r>
              <a:rPr lang="en-US" sz="2400" b="1" spc="-20" dirty="0" err="1">
                <a:solidFill>
                  <a:srgbClr val="100717"/>
                </a:solidFill>
                <a:latin typeface="Times New Roman" panose="02020603050405020304" pitchFamily="18" charset="0"/>
                <a:cs typeface="Times New Roman" panose="02020603050405020304" pitchFamily="18" charset="0"/>
              </a:rPr>
              <a:t>trọt</a:t>
            </a:r>
            <a:endParaRPr lang="en-US" sz="2400" b="1" spc="-20" dirty="0">
              <a:solidFill>
                <a:srgbClr val="100717"/>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CE322719-97A4-00CC-C0B6-CACE800FAA68}"/>
              </a:ext>
            </a:extLst>
          </p:cNvPr>
          <p:cNvSpPr/>
          <p:nvPr/>
        </p:nvSpPr>
        <p:spPr>
          <a:xfrm>
            <a:off x="2078238" y="1815015"/>
            <a:ext cx="2918428" cy="461665"/>
          </a:xfrm>
          <a:prstGeom prst="rect">
            <a:avLst/>
          </a:prstGeom>
        </p:spPr>
        <p:txBody>
          <a:bodyPr wrap="none">
            <a:spAutoFit/>
          </a:bodyPr>
          <a:lstStyle/>
          <a:p>
            <a:pPr marL="12700" defTabSz="914400">
              <a:spcBef>
                <a:spcPts val="300"/>
              </a:spcBef>
              <a:defRPr/>
            </a:pPr>
            <a:r>
              <a:rPr lang="en-US" sz="2400" b="1" spc="-20" dirty="0">
                <a:solidFill>
                  <a:srgbClr val="100717"/>
                </a:solidFill>
                <a:latin typeface="Times New Roman" panose="02020603050405020304" pitchFamily="18" charset="0"/>
                <a:cs typeface="Times New Roman" panose="02020603050405020304" pitchFamily="18" charset="0"/>
              </a:rPr>
              <a:t>a</a:t>
            </a:r>
            <a:r>
              <a:rPr lang="en-US" sz="2400" b="1" spc="-20">
                <a:solidFill>
                  <a:srgbClr val="100717"/>
                </a:solidFill>
                <a:latin typeface="Times New Roman" panose="02020603050405020304" pitchFamily="18" charset="0"/>
                <a:cs typeface="Times New Roman" panose="02020603050405020304" pitchFamily="18" charset="0"/>
              </a:rPr>
              <a:t>) Kết quả thực hiện</a:t>
            </a:r>
            <a:endParaRPr lang="en-US" sz="2400" b="1" spc="-20" dirty="0">
              <a:solidFill>
                <a:srgbClr val="100717"/>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803F5A21-C851-F4CD-D6D0-98750525D970}"/>
              </a:ext>
            </a:extLst>
          </p:cNvPr>
          <p:cNvGraphicFramePr>
            <a:graphicFrameLocks noGrp="1"/>
          </p:cNvGraphicFramePr>
          <p:nvPr>
            <p:extLst>
              <p:ext uri="{D42A27DB-BD31-4B8C-83A1-F6EECF244321}">
                <p14:modId xmlns:p14="http://schemas.microsoft.com/office/powerpoint/2010/main" val="3361912008"/>
              </p:ext>
            </p:extLst>
          </p:nvPr>
        </p:nvGraphicFramePr>
        <p:xfrm>
          <a:off x="446433" y="2276680"/>
          <a:ext cx="5720903" cy="3672840"/>
        </p:xfrm>
        <a:graphic>
          <a:graphicData uri="http://schemas.openxmlformats.org/drawingml/2006/table">
            <a:tbl>
              <a:tblPr firstRow="1" bandRow="1"/>
              <a:tblGrid>
                <a:gridCol w="5720903">
                  <a:extLst>
                    <a:ext uri="{9D8B030D-6E8A-4147-A177-3AD203B41FA5}">
                      <a16:colId xmlns:a16="http://schemas.microsoft.com/office/drawing/2014/main" val="3655493598"/>
                    </a:ext>
                  </a:extLst>
                </a:gridCol>
              </a:tblGrid>
              <a:tr h="270990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000" b="0" kern="1200">
                          <a:solidFill>
                            <a:schemeClr val="dk1"/>
                          </a:solidFill>
                          <a:effectLst/>
                          <a:latin typeface="Times New Roman" panose="02020603050405020304" pitchFamily="18" charset="0"/>
                          <a:ea typeface="+mn-ea"/>
                          <a:cs typeface="Times New Roman" panose="02020603050405020304" pitchFamily="18" charset="0"/>
                        </a:rPr>
                        <a:t> </a:t>
                      </a:r>
                      <a:r>
                        <a:rPr lang="es-ES" sz="1800" b="0" kern="1200">
                          <a:solidFill>
                            <a:schemeClr val="dk1"/>
                          </a:solidFill>
                          <a:effectLst/>
                          <a:latin typeface="Times New Roman" panose="02020603050405020304" pitchFamily="18" charset="0"/>
                          <a:ea typeface="+mn-ea"/>
                          <a:cs typeface="Times New Roman" panose="02020603050405020304" pitchFamily="18" charset="0"/>
                        </a:rPr>
                        <a:t>Diện tích gieo trồng</a:t>
                      </a:r>
                      <a:r>
                        <a:rPr lang="vi-VN" sz="1800" b="0" kern="1200">
                          <a:solidFill>
                            <a:schemeClr val="dk1"/>
                          </a:solidFill>
                          <a:effectLst/>
                          <a:latin typeface="Times New Roman" panose="02020603050405020304" pitchFamily="18" charset="0"/>
                          <a:ea typeface="+mn-ea"/>
                          <a:cs typeface="Times New Roman" panose="02020603050405020304" pitchFamily="18" charset="0"/>
                        </a:rPr>
                        <a:t> lúa Đông – Xuân là</a:t>
                      </a:r>
                      <a:r>
                        <a:rPr lang="es-ES" sz="1800" b="0" kern="1200">
                          <a:solidFill>
                            <a:schemeClr val="dk1"/>
                          </a:solidFill>
                          <a:effectLst/>
                          <a:latin typeface="Times New Roman" panose="02020603050405020304" pitchFamily="18" charset="0"/>
                          <a:ea typeface="+mn-ea"/>
                          <a:cs typeface="Times New Roman" panose="02020603050405020304" pitchFamily="18" charset="0"/>
                        </a:rPr>
                        <a:t> 46.788 ha, đạt 50,5% kế hoạch năm và </a:t>
                      </a:r>
                      <a:r>
                        <a:rPr lang="vi-VN" sz="1800" b="0" kern="1200">
                          <a:solidFill>
                            <a:schemeClr val="dk1"/>
                          </a:solidFill>
                          <a:effectLst/>
                          <a:latin typeface="Times New Roman" panose="02020603050405020304" pitchFamily="18" charset="0"/>
                          <a:ea typeface="+mn-ea"/>
                          <a:cs typeface="Times New Roman" panose="02020603050405020304" pitchFamily="18" charset="0"/>
                        </a:rPr>
                        <a:t>bằng</a:t>
                      </a:r>
                      <a:r>
                        <a:rPr lang="es-ES" sz="1800" b="0" kern="1200">
                          <a:solidFill>
                            <a:schemeClr val="dk1"/>
                          </a:solidFill>
                          <a:effectLst/>
                          <a:latin typeface="Times New Roman" panose="02020603050405020304" pitchFamily="18" charset="0"/>
                          <a:ea typeface="+mn-ea"/>
                          <a:cs typeface="Times New Roman" panose="02020603050405020304" pitchFamily="18" charset="0"/>
                        </a:rPr>
                        <a:t> 99,8% so </a:t>
                      </a:r>
                      <a:r>
                        <a:rPr lang="vi-VN" sz="1800" b="0" kern="1200">
                          <a:solidFill>
                            <a:schemeClr val="dk1"/>
                          </a:solidFill>
                          <a:effectLst/>
                          <a:latin typeface="Times New Roman" panose="02020603050405020304" pitchFamily="18" charset="0"/>
                          <a:ea typeface="+mn-ea"/>
                          <a:cs typeface="Times New Roman" panose="02020603050405020304" pitchFamily="18" charset="0"/>
                        </a:rPr>
                        <a:t>với </a:t>
                      </a:r>
                      <a:r>
                        <a:rPr lang="es-ES" sz="1800" b="0" kern="1200">
                          <a:solidFill>
                            <a:schemeClr val="dk1"/>
                          </a:solidFill>
                          <a:effectLst/>
                          <a:latin typeface="Times New Roman" panose="02020603050405020304" pitchFamily="18" charset="0"/>
                          <a:ea typeface="+mn-ea"/>
                          <a:cs typeface="Times New Roman" panose="02020603050405020304" pitchFamily="18" charset="0"/>
                        </a:rPr>
                        <a:t>cùng kỳ</a:t>
                      </a:r>
                      <a:endParaRPr lang="vi-VN" sz="1800" b="0" kern="1200">
                        <a:solidFill>
                          <a:schemeClr val="dk1"/>
                        </a:solidFill>
                        <a:effectLst/>
                        <a:latin typeface="Times New Roman" panose="02020603050405020304" pitchFamily="18" charset="0"/>
                        <a:ea typeface="+mn-ea"/>
                        <a:cs typeface="Times New Roman" panose="02020603050405020304" pitchFamily="18"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1800" b="0" kern="1200">
                          <a:solidFill>
                            <a:schemeClr val="dk1"/>
                          </a:solidFill>
                          <a:effectLst/>
                          <a:latin typeface="Times New Roman" panose="02020603050405020304" pitchFamily="18" charset="0"/>
                          <a:ea typeface="+mn-ea"/>
                          <a:cs typeface="Times New Roman" panose="02020603050405020304" pitchFamily="18" charset="0"/>
                        </a:rPr>
                        <a:t>  Diện tích gieo trồng một số c</a:t>
                      </a:r>
                      <a:r>
                        <a:rPr lang="es-ES" sz="1800" b="0" kern="1200">
                          <a:solidFill>
                            <a:schemeClr val="dk1"/>
                          </a:solidFill>
                          <a:effectLst/>
                          <a:latin typeface="Times New Roman" panose="02020603050405020304" pitchFamily="18" charset="0"/>
                          <a:ea typeface="+mn-ea"/>
                          <a:cs typeface="Times New Roman" panose="02020603050405020304" pitchFamily="18" charset="0"/>
                        </a:rPr>
                        <a:t>ây trồng cạn</a:t>
                      </a:r>
                      <a:r>
                        <a:rPr lang="vi-VN" sz="1800" b="0" kern="1200">
                          <a:solidFill>
                            <a:schemeClr val="dk1"/>
                          </a:solidFill>
                          <a:effectLst/>
                          <a:latin typeface="Times New Roman" panose="02020603050405020304" pitchFamily="18" charset="0"/>
                          <a:ea typeface="+mn-ea"/>
                          <a:cs typeface="Times New Roman" panose="02020603050405020304" pitchFamily="18" charset="0"/>
                        </a:rPr>
                        <a:t> như sau</a:t>
                      </a:r>
                      <a:r>
                        <a:rPr lang="es-ES" sz="1800" b="0" kern="1200">
                          <a:solidFill>
                            <a:schemeClr val="dk1"/>
                          </a:solidFill>
                          <a:effectLst/>
                          <a:latin typeface="Times New Roman" panose="02020603050405020304" pitchFamily="18" charset="0"/>
                          <a:ea typeface="+mn-ea"/>
                          <a:cs typeface="Times New Roman" panose="02020603050405020304" pitchFamily="18" charset="0"/>
                        </a:rPr>
                        <a:t>:</a:t>
                      </a:r>
                      <a:endParaRPr lang="vi-VN" sz="1800" b="0" kern="1200">
                        <a:solidFill>
                          <a:schemeClr val="dk1"/>
                        </a:solidFill>
                        <a:effectLst/>
                        <a:latin typeface="Times New Roman" panose="02020603050405020304" pitchFamily="18" charset="0"/>
                        <a:ea typeface="+mn-ea"/>
                        <a:cs typeface="Times New Roman" panose="02020603050405020304" pitchFamily="18" charset="0"/>
                      </a:endParaRPr>
                    </a:p>
                    <a:p>
                      <a:pPr marL="342900" marR="0" lvl="0" indent="-342900" algn="just" defTabSz="121917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vi-VN" sz="1800" b="0" kern="1200">
                          <a:solidFill>
                            <a:schemeClr val="dk1"/>
                          </a:solidFill>
                          <a:effectLst/>
                          <a:latin typeface="Times New Roman" panose="02020603050405020304" pitchFamily="18" charset="0"/>
                          <a:ea typeface="+mn-ea"/>
                          <a:cs typeface="Times New Roman" panose="02020603050405020304" pitchFamily="18" charset="0"/>
                        </a:rPr>
                        <a:t> </a:t>
                      </a:r>
                      <a:r>
                        <a:rPr lang="es-ES" sz="1800" b="0" kern="1200">
                          <a:solidFill>
                            <a:schemeClr val="dk1"/>
                          </a:solidFill>
                          <a:effectLst/>
                          <a:latin typeface="Times New Roman" panose="02020603050405020304" pitchFamily="18" charset="0"/>
                          <a:ea typeface="+mn-ea"/>
                          <a:cs typeface="Times New Roman" panose="02020603050405020304" pitchFamily="18" charset="0"/>
                        </a:rPr>
                        <a:t>Cây ngô: Diện tích gieo trồng 2.290 ha, đạt 26% kế hoạch năm và </a:t>
                      </a:r>
                      <a:r>
                        <a:rPr lang="vi-VN" sz="1800" b="0" kern="1200">
                          <a:solidFill>
                            <a:schemeClr val="dk1"/>
                          </a:solidFill>
                          <a:effectLst/>
                          <a:latin typeface="Times New Roman" panose="02020603050405020304" pitchFamily="18" charset="0"/>
                          <a:ea typeface="+mn-ea"/>
                          <a:cs typeface="Times New Roman" panose="02020603050405020304" pitchFamily="18" charset="0"/>
                        </a:rPr>
                        <a:t>bằng</a:t>
                      </a:r>
                      <a:r>
                        <a:rPr lang="es-ES" sz="1800" b="0" kern="1200">
                          <a:solidFill>
                            <a:schemeClr val="dk1"/>
                          </a:solidFill>
                          <a:effectLst/>
                          <a:latin typeface="Times New Roman" panose="02020603050405020304" pitchFamily="18" charset="0"/>
                          <a:ea typeface="+mn-ea"/>
                          <a:cs typeface="Times New Roman" panose="02020603050405020304" pitchFamily="18" charset="0"/>
                        </a:rPr>
                        <a:t> 98,8% cùng kỳ năm trước;</a:t>
                      </a:r>
                      <a:endParaRPr lang="vi-VN" sz="1800" b="0" kern="1200">
                        <a:solidFill>
                          <a:schemeClr val="dk1"/>
                        </a:solidFill>
                        <a:effectLst/>
                        <a:latin typeface="Times New Roman" panose="02020603050405020304" pitchFamily="18" charset="0"/>
                        <a:ea typeface="+mn-ea"/>
                        <a:cs typeface="Times New Roman" panose="02020603050405020304" pitchFamily="18" charset="0"/>
                      </a:endParaRPr>
                    </a:p>
                    <a:p>
                      <a:pPr marL="342900" marR="0" lvl="0" indent="-342900" algn="just" defTabSz="121917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vi-VN" sz="1800" b="0" kern="1200">
                          <a:solidFill>
                            <a:schemeClr val="dk1"/>
                          </a:solidFill>
                          <a:effectLst/>
                          <a:latin typeface="Times New Roman" panose="02020603050405020304" pitchFamily="18" charset="0"/>
                          <a:ea typeface="+mn-ea"/>
                          <a:cs typeface="Times New Roman" panose="02020603050405020304" pitchFamily="18" charset="0"/>
                        </a:rPr>
                        <a:t> </a:t>
                      </a:r>
                      <a:r>
                        <a:rPr lang="es-ES" sz="1800" b="0" kern="1200">
                          <a:solidFill>
                            <a:schemeClr val="dk1"/>
                          </a:solidFill>
                          <a:effectLst/>
                          <a:latin typeface="Times New Roman" panose="02020603050405020304" pitchFamily="18" charset="0"/>
                          <a:ea typeface="+mn-ea"/>
                          <a:cs typeface="Times New Roman" panose="02020603050405020304" pitchFamily="18" charset="0"/>
                        </a:rPr>
                        <a:t>Cây lạc: Diện tích gieo trồng 8.853 ha, đạt 79,5% kế hoạch năm và</a:t>
                      </a:r>
                      <a:r>
                        <a:rPr lang="vi-VN" sz="1800" b="0" kern="1200">
                          <a:solidFill>
                            <a:schemeClr val="dk1"/>
                          </a:solidFill>
                          <a:effectLst/>
                          <a:latin typeface="Times New Roman" panose="02020603050405020304" pitchFamily="18" charset="0"/>
                          <a:ea typeface="+mn-ea"/>
                          <a:cs typeface="Times New Roman" panose="02020603050405020304" pitchFamily="18" charset="0"/>
                        </a:rPr>
                        <a:t> tăng</a:t>
                      </a:r>
                      <a:r>
                        <a:rPr lang="es-ES" sz="1800" b="0" kern="1200">
                          <a:solidFill>
                            <a:schemeClr val="dk1"/>
                          </a:solidFill>
                          <a:effectLst/>
                          <a:latin typeface="Times New Roman" panose="02020603050405020304" pitchFamily="18" charset="0"/>
                          <a:ea typeface="+mn-ea"/>
                          <a:cs typeface="Times New Roman" panose="02020603050405020304" pitchFamily="18" charset="0"/>
                        </a:rPr>
                        <a:t> 3,9% </a:t>
                      </a:r>
                      <a:r>
                        <a:rPr lang="vi-VN" sz="1800" b="0" kern="1200">
                          <a:solidFill>
                            <a:schemeClr val="dk1"/>
                          </a:solidFill>
                          <a:effectLst/>
                          <a:latin typeface="Times New Roman" panose="02020603050405020304" pitchFamily="18" charset="0"/>
                          <a:ea typeface="+mn-ea"/>
                          <a:cs typeface="Times New Roman" panose="02020603050405020304" pitchFamily="18" charset="0"/>
                        </a:rPr>
                        <a:t>so với </a:t>
                      </a:r>
                      <a:r>
                        <a:rPr lang="es-ES" sz="1800" b="0" kern="1200">
                          <a:solidFill>
                            <a:schemeClr val="dk1"/>
                          </a:solidFill>
                          <a:effectLst/>
                          <a:latin typeface="Times New Roman" panose="02020603050405020304" pitchFamily="18" charset="0"/>
                          <a:ea typeface="+mn-ea"/>
                          <a:cs typeface="Times New Roman" panose="02020603050405020304" pitchFamily="18" charset="0"/>
                        </a:rPr>
                        <a:t>cùng kỳ</a:t>
                      </a:r>
                      <a:r>
                        <a:rPr lang="vi-VN" sz="1800" b="0" kern="1200">
                          <a:solidFill>
                            <a:schemeClr val="dk1"/>
                          </a:solidFill>
                          <a:effectLst/>
                          <a:latin typeface="Times New Roman" panose="02020603050405020304" pitchFamily="18" charset="0"/>
                          <a:ea typeface="+mn-ea"/>
                          <a:cs typeface="Times New Roman" panose="02020603050405020304" pitchFamily="18" charset="0"/>
                        </a:rPr>
                        <a:t>;</a:t>
                      </a:r>
                    </a:p>
                    <a:p>
                      <a:pPr marL="342900" marR="0" lvl="0" indent="-342900" algn="just" defTabSz="121917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vi-VN" sz="1800" b="0" kern="1200">
                          <a:solidFill>
                            <a:schemeClr val="dk1"/>
                          </a:solidFill>
                          <a:effectLst/>
                          <a:latin typeface="Times New Roman" panose="02020603050405020304" pitchFamily="18" charset="0"/>
                          <a:ea typeface="+mn-ea"/>
                          <a:cs typeface="Times New Roman" panose="02020603050405020304" pitchFamily="18" charset="0"/>
                        </a:rPr>
                        <a:t> </a:t>
                      </a:r>
                      <a:r>
                        <a:rPr lang="es-ES" sz="1800" b="0" kern="1200">
                          <a:solidFill>
                            <a:schemeClr val="dk1"/>
                          </a:solidFill>
                          <a:effectLst/>
                          <a:latin typeface="Times New Roman" panose="02020603050405020304" pitchFamily="18" charset="0"/>
                          <a:ea typeface="+mn-ea"/>
                          <a:cs typeface="Times New Roman" panose="02020603050405020304" pitchFamily="18" charset="0"/>
                        </a:rPr>
                        <a:t>Rau các loại: Diện tích gieo trồng 5.659 ha, đạt 34,6% kế hoạch năm và </a:t>
                      </a:r>
                      <a:r>
                        <a:rPr lang="en-US" sz="1800" b="0" kern="1200">
                          <a:solidFill>
                            <a:schemeClr val="dk1"/>
                          </a:solidFill>
                          <a:effectLst/>
                          <a:latin typeface="Times New Roman" panose="02020603050405020304" pitchFamily="18" charset="0"/>
                          <a:ea typeface="+mn-ea"/>
                          <a:cs typeface="Times New Roman" panose="02020603050405020304" pitchFamily="18" charset="0"/>
                        </a:rPr>
                        <a:t>bằng 99,3</a:t>
                      </a:r>
                      <a:r>
                        <a:rPr lang="es-ES" sz="1800" b="0" kern="1200">
                          <a:solidFill>
                            <a:schemeClr val="dk1"/>
                          </a:solidFill>
                          <a:effectLst/>
                          <a:latin typeface="Times New Roman" panose="02020603050405020304" pitchFamily="18" charset="0"/>
                          <a:ea typeface="+mn-ea"/>
                          <a:cs typeface="Times New Roman" panose="02020603050405020304" pitchFamily="18" charset="0"/>
                        </a:rPr>
                        <a:t>% </a:t>
                      </a:r>
                      <a:r>
                        <a:rPr lang="vi-VN" sz="1800" b="0" kern="1200">
                          <a:solidFill>
                            <a:schemeClr val="dk1"/>
                          </a:solidFill>
                          <a:effectLst/>
                          <a:latin typeface="Times New Roman" panose="02020603050405020304" pitchFamily="18" charset="0"/>
                          <a:ea typeface="+mn-ea"/>
                          <a:cs typeface="Times New Roman" panose="02020603050405020304" pitchFamily="18" charset="0"/>
                        </a:rPr>
                        <a:t>so với </a:t>
                      </a:r>
                      <a:r>
                        <a:rPr lang="es-ES" sz="1800" b="0" kern="1200">
                          <a:solidFill>
                            <a:schemeClr val="dk1"/>
                          </a:solidFill>
                          <a:effectLst/>
                          <a:latin typeface="Times New Roman" panose="02020603050405020304" pitchFamily="18" charset="0"/>
                          <a:ea typeface="+mn-ea"/>
                          <a:cs typeface="Times New Roman" panose="02020603050405020304" pitchFamily="18" charset="0"/>
                        </a:rPr>
                        <a:t>cùng kỳ </a:t>
                      </a:r>
                      <a:r>
                        <a:rPr lang="vi-VN" sz="1800" b="0" kern="1200">
                          <a:solidFill>
                            <a:schemeClr val="dk1"/>
                          </a:solidFill>
                          <a:effectLst/>
                          <a:latin typeface="Times New Roman" panose="02020603050405020304" pitchFamily="18" charset="0"/>
                          <a:ea typeface="+mn-ea"/>
                          <a:cs typeface="Times New Roman" panose="02020603050405020304" pitchFamily="18" charset="0"/>
                        </a:rPr>
                        <a:t>;</a:t>
                      </a:r>
                    </a:p>
                    <a:p>
                      <a:pPr marL="342900" marR="0" lvl="0" indent="-342900" algn="just" defTabSz="121917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vi-VN" sz="1800" b="0" kern="1200">
                          <a:solidFill>
                            <a:schemeClr val="dk1"/>
                          </a:solidFill>
                          <a:effectLst/>
                          <a:latin typeface="Times New Roman" panose="02020603050405020304" pitchFamily="18" charset="0"/>
                          <a:ea typeface="+mn-ea"/>
                          <a:cs typeface="Times New Roman" panose="02020603050405020304" pitchFamily="18" charset="0"/>
                        </a:rPr>
                        <a:t> </a:t>
                      </a:r>
                      <a:r>
                        <a:rPr lang="es-ES" sz="1800" b="0" kern="1200">
                          <a:solidFill>
                            <a:schemeClr val="dk1"/>
                          </a:solidFill>
                          <a:effectLst/>
                          <a:latin typeface="Times New Roman" panose="02020603050405020304" pitchFamily="18" charset="0"/>
                          <a:ea typeface="+mn-ea"/>
                          <a:cs typeface="Times New Roman" panose="02020603050405020304" pitchFamily="18" charset="0"/>
                        </a:rPr>
                        <a:t>Đậu các loại: Diện tích gieo trồng 1.300 ha, đạt 64,4% kế hoạch năm và </a:t>
                      </a:r>
                      <a:r>
                        <a:rPr lang="vi-VN" sz="1800" b="0" kern="1200">
                          <a:solidFill>
                            <a:schemeClr val="dk1"/>
                          </a:solidFill>
                          <a:effectLst/>
                          <a:latin typeface="Times New Roman" panose="02020603050405020304" pitchFamily="18" charset="0"/>
                          <a:ea typeface="+mn-ea"/>
                          <a:cs typeface="Times New Roman" panose="02020603050405020304" pitchFamily="18" charset="0"/>
                        </a:rPr>
                        <a:t>tăng </a:t>
                      </a:r>
                      <a:r>
                        <a:rPr lang="es-ES" sz="1800" b="0" kern="1200">
                          <a:solidFill>
                            <a:schemeClr val="dk1"/>
                          </a:solidFill>
                          <a:effectLst/>
                          <a:latin typeface="Times New Roman" panose="02020603050405020304" pitchFamily="18" charset="0"/>
                          <a:ea typeface="+mn-ea"/>
                          <a:cs typeface="Times New Roman" panose="02020603050405020304" pitchFamily="18" charset="0"/>
                        </a:rPr>
                        <a:t>13,1% </a:t>
                      </a:r>
                      <a:r>
                        <a:rPr lang="vi-VN" sz="1800" b="0" kern="1200">
                          <a:solidFill>
                            <a:schemeClr val="dk1"/>
                          </a:solidFill>
                          <a:effectLst/>
                          <a:latin typeface="Times New Roman" panose="02020603050405020304" pitchFamily="18" charset="0"/>
                          <a:ea typeface="+mn-ea"/>
                          <a:cs typeface="Times New Roman" panose="02020603050405020304" pitchFamily="18" charset="0"/>
                        </a:rPr>
                        <a:t>so với </a:t>
                      </a:r>
                      <a:r>
                        <a:rPr lang="es-ES" sz="1800" b="0" kern="1200">
                          <a:solidFill>
                            <a:schemeClr val="dk1"/>
                          </a:solidFill>
                          <a:effectLst/>
                          <a:latin typeface="Times New Roman" panose="02020603050405020304" pitchFamily="18" charset="0"/>
                          <a:ea typeface="+mn-ea"/>
                          <a:cs typeface="Times New Roman" panose="02020603050405020304" pitchFamily="18" charset="0"/>
                        </a:rPr>
                        <a:t>cùng kỳ </a:t>
                      </a:r>
                      <a:r>
                        <a:rPr lang="vi-VN" sz="1800" b="0" kern="1200">
                          <a:solidFill>
                            <a:schemeClr val="dk1"/>
                          </a:solidFill>
                          <a:effectLst/>
                          <a:latin typeface="Times New Roman" panose="02020603050405020304" pitchFamily="18" charset="0"/>
                          <a:ea typeface="+mn-ea"/>
                          <a:cs typeface="Times New Roman" panose="02020603050405020304" pitchFamily="18" charset="0"/>
                        </a:rPr>
                        <a:t>.</a:t>
                      </a:r>
                      <a:endParaRPr lang="es-ES" sz="1800" b="0" kern="120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
        <p:nvSpPr>
          <p:cNvPr id="2" name="TextBox 1">
            <a:extLst>
              <a:ext uri="{FF2B5EF4-FFF2-40B4-BE49-F238E27FC236}">
                <a16:creationId xmlns:a16="http://schemas.microsoft.com/office/drawing/2014/main" id="{C8484E25-F379-71B4-3715-E46887A9BDC4}"/>
              </a:ext>
            </a:extLst>
          </p:cNvPr>
          <p:cNvSpPr txBox="1"/>
          <p:nvPr/>
        </p:nvSpPr>
        <p:spPr>
          <a:xfrm>
            <a:off x="556890" y="93486"/>
            <a:ext cx="8323199"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III. PHÂN TÍCH CHI TIẾT CÁC NGÀNH, LĨNH VỰC</a:t>
            </a:r>
          </a:p>
        </p:txBody>
      </p:sp>
      <p:graphicFrame>
        <p:nvGraphicFramePr>
          <p:cNvPr id="7" name="Table 6">
            <a:extLst>
              <a:ext uri="{FF2B5EF4-FFF2-40B4-BE49-F238E27FC236}">
                <a16:creationId xmlns:a16="http://schemas.microsoft.com/office/drawing/2014/main" id="{F7F63D90-2D03-D7B0-B54A-ACAE3A2514D1}"/>
              </a:ext>
            </a:extLst>
          </p:cNvPr>
          <p:cNvGraphicFramePr>
            <a:graphicFrameLocks noGrp="1"/>
          </p:cNvGraphicFramePr>
          <p:nvPr>
            <p:extLst>
              <p:ext uri="{D42A27DB-BD31-4B8C-83A1-F6EECF244321}">
                <p14:modId xmlns:p14="http://schemas.microsoft.com/office/powerpoint/2010/main" val="915278544"/>
              </p:ext>
            </p:extLst>
          </p:nvPr>
        </p:nvGraphicFramePr>
        <p:xfrm>
          <a:off x="350450" y="5587797"/>
          <a:ext cx="11491100" cy="1158240"/>
        </p:xfrm>
        <a:graphic>
          <a:graphicData uri="http://schemas.openxmlformats.org/drawingml/2006/table">
            <a:tbl>
              <a:tblPr firstRow="1" bandRow="1"/>
              <a:tblGrid>
                <a:gridCol w="11491100">
                  <a:extLst>
                    <a:ext uri="{9D8B030D-6E8A-4147-A177-3AD203B41FA5}">
                      <a16:colId xmlns:a16="http://schemas.microsoft.com/office/drawing/2014/main" val="3655493598"/>
                    </a:ext>
                  </a:extLst>
                </a:gridCol>
              </a:tblGrid>
              <a:tr h="70929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endParaRPr lang="vi-VN" sz="2000" b="0" kern="1200">
                        <a:solidFill>
                          <a:schemeClr val="dk1"/>
                        </a:solidFill>
                        <a:effectLst/>
                        <a:latin typeface="Times New Roman" panose="02020603050405020304" pitchFamily="18" charset="0"/>
                        <a:ea typeface="+mn-ea"/>
                        <a:cs typeface="Times New Roman" panose="02020603050405020304" pitchFamily="18"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000" b="0" kern="1200">
                          <a:solidFill>
                            <a:schemeClr val="dk1"/>
                          </a:solidFill>
                          <a:effectLst/>
                          <a:latin typeface="Times New Roman" panose="02020603050405020304" pitchFamily="18" charset="0"/>
                          <a:ea typeface="+mn-ea"/>
                          <a:cs typeface="Times New Roman" panose="02020603050405020304" pitchFamily="18" charset="0"/>
                        </a:rPr>
                        <a:t> </a:t>
                      </a:r>
                      <a:r>
                        <a:rPr lang="es-ES" sz="2000" b="0" kern="1200">
                          <a:solidFill>
                            <a:schemeClr val="dk1"/>
                          </a:solidFill>
                          <a:effectLst/>
                          <a:latin typeface="Times New Roman" panose="02020603050405020304" pitchFamily="18" charset="0"/>
                          <a:ea typeface="+mn-ea"/>
                          <a:cs typeface="Times New Roman" panose="02020603050405020304" pitchFamily="18" charset="0"/>
                        </a:rPr>
                        <a:t>Vụ Đông Xuân năm nay thời tiết tương đối thuận lợi, nông dân chăm sóc phòng trừ sâu bệnh kịp thời, hiệu quả, cây lúa sinh trưởng và phát triển tốt</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11" name="Picture 10">
            <a:extLst>
              <a:ext uri="{FF2B5EF4-FFF2-40B4-BE49-F238E27FC236}">
                <a16:creationId xmlns:a16="http://schemas.microsoft.com/office/drawing/2014/main" id="{CE7F360F-E264-6A20-E4F6-239EF3EBABB2}"/>
              </a:ext>
            </a:extLst>
          </p:cNvPr>
          <p:cNvPicPr>
            <a:picLocks noChangeAspect="1"/>
          </p:cNvPicPr>
          <p:nvPr/>
        </p:nvPicPr>
        <p:blipFill>
          <a:blip r:embed="rId2"/>
          <a:stretch>
            <a:fillRect/>
          </a:stretch>
        </p:blipFill>
        <p:spPr>
          <a:xfrm>
            <a:off x="6263319" y="2311137"/>
            <a:ext cx="5883150" cy="541067"/>
          </a:xfrm>
          <a:prstGeom prst="rect">
            <a:avLst/>
          </a:prstGeom>
        </p:spPr>
      </p:pic>
      <p:pic>
        <p:nvPicPr>
          <p:cNvPr id="15" name="Picture 14">
            <a:extLst>
              <a:ext uri="{FF2B5EF4-FFF2-40B4-BE49-F238E27FC236}">
                <a16:creationId xmlns:a16="http://schemas.microsoft.com/office/drawing/2014/main" id="{CF981C59-14CB-1FC1-3844-4615642E6E71}"/>
              </a:ext>
            </a:extLst>
          </p:cNvPr>
          <p:cNvPicPr>
            <a:picLocks noChangeAspect="1"/>
          </p:cNvPicPr>
          <p:nvPr/>
        </p:nvPicPr>
        <p:blipFill>
          <a:blip r:embed="rId3"/>
          <a:stretch>
            <a:fillRect/>
          </a:stretch>
        </p:blipFill>
        <p:spPr>
          <a:xfrm>
            <a:off x="6315785" y="3183590"/>
            <a:ext cx="5852667" cy="2072820"/>
          </a:xfrm>
          <a:prstGeom prst="rect">
            <a:avLst/>
          </a:prstGeom>
        </p:spPr>
      </p:pic>
    </p:spTree>
    <p:extLst>
      <p:ext uri="{BB962C8B-B14F-4D97-AF65-F5344CB8AC3E}">
        <p14:creationId xmlns:p14="http://schemas.microsoft.com/office/powerpoint/2010/main" val="23363292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C26C3-E6F4-C27A-8624-3A65D81B6008}"/>
              </a:ext>
            </a:extLst>
          </p:cNvPr>
          <p:cNvSpPr/>
          <p:nvPr/>
        </p:nvSpPr>
        <p:spPr>
          <a:xfrm>
            <a:off x="1249166" y="1050675"/>
            <a:ext cx="4188967" cy="461665"/>
          </a:xfrm>
          <a:prstGeom prst="rect">
            <a:avLst/>
          </a:prstGeom>
        </p:spPr>
        <p:txBody>
          <a:bodyPr wrap="none">
            <a:spAutoFit/>
          </a:bodyPr>
          <a:lstStyle/>
          <a:p>
            <a:pPr marL="12700" defTabSz="914400">
              <a:spcBef>
                <a:spcPts val="300"/>
              </a:spcBef>
              <a:defRPr/>
            </a:pPr>
            <a:r>
              <a:rPr lang="en-US" sz="2400" b="1" spc="-20" dirty="0">
                <a:solidFill>
                  <a:srgbClr val="100717"/>
                </a:solidFill>
                <a:latin typeface="Times New Roman" panose="02020603050405020304" pitchFamily="18" charset="0"/>
                <a:cs typeface="Times New Roman" panose="02020603050405020304" pitchFamily="18" charset="0"/>
              </a:rPr>
              <a:t>b</a:t>
            </a:r>
            <a:r>
              <a:rPr lang="en-US" sz="2400" b="1" spc="-20">
                <a:solidFill>
                  <a:srgbClr val="100717"/>
                </a:solidFill>
                <a:latin typeface="Times New Roman" panose="02020603050405020304" pitchFamily="18" charset="0"/>
                <a:cs typeface="Times New Roman" panose="02020603050405020304" pitchFamily="18" charset="0"/>
              </a:rPr>
              <a:t>) </a:t>
            </a:r>
            <a:r>
              <a:rPr lang="en-US" sz="2400" b="1" spc="-20" dirty="0" err="1">
                <a:solidFill>
                  <a:srgbClr val="100717"/>
                </a:solidFill>
                <a:latin typeface="Times New Roman" panose="02020603050405020304" pitchFamily="18" charset="0"/>
                <a:cs typeface="Times New Roman" panose="02020603050405020304" pitchFamily="18" charset="0"/>
              </a:rPr>
              <a:t>Chuyển</a:t>
            </a:r>
            <a:r>
              <a:rPr lang="en-US" sz="2400" b="1" spc="-20" dirty="0">
                <a:solidFill>
                  <a:srgbClr val="100717"/>
                </a:solidFill>
                <a:latin typeface="Times New Roman" panose="02020603050405020304" pitchFamily="18" charset="0"/>
                <a:cs typeface="Times New Roman" panose="02020603050405020304" pitchFamily="18" charset="0"/>
              </a:rPr>
              <a:t> </a:t>
            </a:r>
            <a:r>
              <a:rPr lang="en-US" sz="2400" b="1" spc="-20" dirty="0" err="1">
                <a:solidFill>
                  <a:srgbClr val="100717"/>
                </a:solidFill>
                <a:latin typeface="Times New Roman" panose="02020603050405020304" pitchFamily="18" charset="0"/>
                <a:cs typeface="Times New Roman" panose="02020603050405020304" pitchFamily="18" charset="0"/>
              </a:rPr>
              <a:t>đổi</a:t>
            </a:r>
            <a:r>
              <a:rPr lang="en-US" sz="2400" b="1" spc="-20" dirty="0">
                <a:solidFill>
                  <a:srgbClr val="100717"/>
                </a:solidFill>
                <a:latin typeface="Times New Roman" panose="02020603050405020304" pitchFamily="18" charset="0"/>
                <a:cs typeface="Times New Roman" panose="02020603050405020304" pitchFamily="18" charset="0"/>
              </a:rPr>
              <a:t> </a:t>
            </a:r>
            <a:r>
              <a:rPr lang="en-US" sz="2400" b="1" spc="-20" dirty="0" err="1">
                <a:solidFill>
                  <a:srgbClr val="100717"/>
                </a:solidFill>
                <a:latin typeface="Times New Roman" panose="02020603050405020304" pitchFamily="18" charset="0"/>
                <a:cs typeface="Times New Roman" panose="02020603050405020304" pitchFamily="18" charset="0"/>
              </a:rPr>
              <a:t>cơ</a:t>
            </a:r>
            <a:r>
              <a:rPr lang="en-US" sz="2400" b="1" spc="-20" dirty="0">
                <a:solidFill>
                  <a:srgbClr val="100717"/>
                </a:solidFill>
                <a:latin typeface="Times New Roman" panose="02020603050405020304" pitchFamily="18" charset="0"/>
                <a:cs typeface="Times New Roman" panose="02020603050405020304" pitchFamily="18" charset="0"/>
              </a:rPr>
              <a:t> </a:t>
            </a:r>
            <a:r>
              <a:rPr lang="en-US" sz="2400" b="1" spc="-20" dirty="0" err="1">
                <a:solidFill>
                  <a:srgbClr val="100717"/>
                </a:solidFill>
                <a:latin typeface="Times New Roman" panose="02020603050405020304" pitchFamily="18" charset="0"/>
                <a:cs typeface="Times New Roman" panose="02020603050405020304" pitchFamily="18" charset="0"/>
              </a:rPr>
              <a:t>cấu</a:t>
            </a:r>
            <a:r>
              <a:rPr lang="en-US" sz="2400" b="1" spc="-20" dirty="0">
                <a:solidFill>
                  <a:srgbClr val="100717"/>
                </a:solidFill>
                <a:latin typeface="Times New Roman" panose="02020603050405020304" pitchFamily="18" charset="0"/>
                <a:cs typeface="Times New Roman" panose="02020603050405020304" pitchFamily="18" charset="0"/>
              </a:rPr>
              <a:t> </a:t>
            </a:r>
            <a:r>
              <a:rPr lang="en-US" sz="2400" b="1" spc="-20" dirty="0" err="1">
                <a:solidFill>
                  <a:srgbClr val="100717"/>
                </a:solidFill>
                <a:latin typeface="Times New Roman" panose="02020603050405020304" pitchFamily="18" charset="0"/>
                <a:cs typeface="Times New Roman" panose="02020603050405020304" pitchFamily="18" charset="0"/>
              </a:rPr>
              <a:t>cây</a:t>
            </a:r>
            <a:r>
              <a:rPr lang="en-US" sz="2400" b="1" spc="-20" dirty="0">
                <a:solidFill>
                  <a:srgbClr val="100717"/>
                </a:solidFill>
                <a:latin typeface="Times New Roman" panose="02020603050405020304" pitchFamily="18" charset="0"/>
                <a:cs typeface="Times New Roman" panose="02020603050405020304" pitchFamily="18" charset="0"/>
              </a:rPr>
              <a:t> </a:t>
            </a:r>
            <a:r>
              <a:rPr lang="en-US" sz="2400" b="1" spc="-20" dirty="0" err="1">
                <a:solidFill>
                  <a:srgbClr val="100717"/>
                </a:solidFill>
                <a:latin typeface="Times New Roman" panose="02020603050405020304" pitchFamily="18" charset="0"/>
                <a:cs typeface="Times New Roman" panose="02020603050405020304" pitchFamily="18" charset="0"/>
              </a:rPr>
              <a:t>trồng</a:t>
            </a:r>
            <a:endParaRPr lang="en-US" sz="2400" b="1" spc="-20" dirty="0">
              <a:solidFill>
                <a:srgbClr val="100717"/>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D58423EA-6FCB-50BC-D182-938077ECA949}"/>
              </a:ext>
            </a:extLst>
          </p:cNvPr>
          <p:cNvSpPr/>
          <p:nvPr/>
        </p:nvSpPr>
        <p:spPr>
          <a:xfrm>
            <a:off x="838967" y="589010"/>
            <a:ext cx="2287934" cy="461665"/>
          </a:xfrm>
          <a:prstGeom prst="rect">
            <a:avLst/>
          </a:prstGeom>
        </p:spPr>
        <p:txBody>
          <a:bodyPr wrap="none">
            <a:spAutoFit/>
          </a:bodyPr>
          <a:lstStyle/>
          <a:p>
            <a:pPr marL="12700" defTabSz="914400">
              <a:spcBef>
                <a:spcPts val="300"/>
              </a:spcBef>
              <a:defRPr/>
            </a:pPr>
            <a:r>
              <a:rPr lang="en-US" sz="2400" b="1" spc="-20">
                <a:solidFill>
                  <a:srgbClr val="100717"/>
                </a:solidFill>
                <a:latin typeface="Times New Roman" panose="02020603050405020304" pitchFamily="18" charset="0"/>
                <a:cs typeface="Times New Roman" panose="02020603050405020304" pitchFamily="18" charset="0"/>
              </a:rPr>
              <a:t>1.1.1  </a:t>
            </a:r>
            <a:r>
              <a:rPr lang="en-US" sz="2400" b="1" spc="-20" dirty="0" err="1">
                <a:solidFill>
                  <a:srgbClr val="100717"/>
                </a:solidFill>
                <a:latin typeface="Times New Roman" panose="02020603050405020304" pitchFamily="18" charset="0"/>
                <a:cs typeface="Times New Roman" panose="02020603050405020304" pitchFamily="18" charset="0"/>
              </a:rPr>
              <a:t>Trồng</a:t>
            </a:r>
            <a:r>
              <a:rPr lang="en-US" sz="2400" b="1" spc="-20" dirty="0">
                <a:solidFill>
                  <a:srgbClr val="100717"/>
                </a:solidFill>
                <a:latin typeface="Times New Roman" panose="02020603050405020304" pitchFamily="18" charset="0"/>
                <a:cs typeface="Times New Roman" panose="02020603050405020304" pitchFamily="18" charset="0"/>
              </a:rPr>
              <a:t> </a:t>
            </a:r>
            <a:r>
              <a:rPr lang="en-US" sz="2400" b="1" spc="-20" dirty="0" err="1">
                <a:solidFill>
                  <a:srgbClr val="100717"/>
                </a:solidFill>
                <a:latin typeface="Times New Roman" panose="02020603050405020304" pitchFamily="18" charset="0"/>
                <a:cs typeface="Times New Roman" panose="02020603050405020304" pitchFamily="18" charset="0"/>
              </a:rPr>
              <a:t>trọt</a:t>
            </a:r>
            <a:endParaRPr lang="en-US" sz="2400" b="1" spc="-20" dirty="0">
              <a:solidFill>
                <a:srgbClr val="100717"/>
              </a:solidFill>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BFEA2726-E634-6E36-58C0-B4D266574070}"/>
              </a:ext>
            </a:extLst>
          </p:cNvPr>
          <p:cNvGraphicFramePr>
            <a:graphicFrameLocks noGrp="1"/>
          </p:cNvGraphicFramePr>
          <p:nvPr>
            <p:extLst>
              <p:ext uri="{D42A27DB-BD31-4B8C-83A1-F6EECF244321}">
                <p14:modId xmlns:p14="http://schemas.microsoft.com/office/powerpoint/2010/main" val="3614708413"/>
              </p:ext>
            </p:extLst>
          </p:nvPr>
        </p:nvGraphicFramePr>
        <p:xfrm>
          <a:off x="479413" y="1512340"/>
          <a:ext cx="11233174" cy="4876800"/>
        </p:xfrm>
        <a:graphic>
          <a:graphicData uri="http://schemas.openxmlformats.org/drawingml/2006/table">
            <a:tbl>
              <a:tblPr firstRow="1" bandRow="1"/>
              <a:tblGrid>
                <a:gridCol w="11233174">
                  <a:extLst>
                    <a:ext uri="{9D8B030D-6E8A-4147-A177-3AD203B41FA5}">
                      <a16:colId xmlns:a16="http://schemas.microsoft.com/office/drawing/2014/main" val="3655493598"/>
                    </a:ext>
                  </a:extLst>
                </a:gridCol>
              </a:tblGrid>
              <a:tr h="40220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400" b="0" kern="1200">
                          <a:solidFill>
                            <a:schemeClr val="tx1"/>
                          </a:solidFill>
                          <a:effectLst/>
                          <a:latin typeface="Times New Roman" panose="02020603050405020304" pitchFamily="18" charset="0"/>
                          <a:ea typeface="+mn-ea"/>
                          <a:cs typeface="Times New Roman" panose="02020603050405020304" pitchFamily="18" charset="0"/>
                        </a:rPr>
                        <a:t>Tổng diện tích chuyển đổi vụ Đông – Xuân đạt khoảng 2.119 ha, đạt 30,8% kế hoạch năm 2024.</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400" b="0" kern="1200">
                          <a:solidFill>
                            <a:schemeClr val="tx1"/>
                          </a:solidFill>
                          <a:effectLst/>
                          <a:latin typeface="Times New Roman" panose="02020603050405020304" pitchFamily="18" charset="0"/>
                          <a:ea typeface="+mn-ea"/>
                          <a:cs typeface="Times New Roman" panose="02020603050405020304" pitchFamily="18" charset="0"/>
                        </a:rPr>
                        <a:t>Diện tích chuyển đổi tập trung tại một số địa phương sau: </a:t>
                      </a:r>
                      <a:r>
                        <a:rPr lang="es-ES" sz="2400" b="0" kern="1200">
                          <a:solidFill>
                            <a:schemeClr val="tx1"/>
                          </a:solidFill>
                          <a:effectLst/>
                          <a:latin typeface="Times New Roman" panose="02020603050405020304" pitchFamily="18" charset="0"/>
                          <a:ea typeface="+mn-ea"/>
                          <a:cs typeface="Times New Roman" panose="02020603050405020304" pitchFamily="18" charset="0"/>
                        </a:rPr>
                        <a:t>Phù Cát (1.309 ha), Tây Sơn (409 ha), Hoài Ân </a:t>
                      </a:r>
                      <a:r>
                        <a:rPr lang="vi-VN" sz="2400" b="0" kern="1200">
                          <a:solidFill>
                            <a:schemeClr val="tx1"/>
                          </a:solidFill>
                          <a:effectLst/>
                          <a:latin typeface="Times New Roman" panose="02020603050405020304" pitchFamily="18" charset="0"/>
                          <a:ea typeface="+mn-ea"/>
                          <a:cs typeface="Times New Roman" panose="02020603050405020304" pitchFamily="18" charset="0"/>
                        </a:rPr>
                        <a:t>(</a:t>
                      </a:r>
                      <a:r>
                        <a:rPr lang="es-ES" sz="2400" b="0" kern="1200">
                          <a:solidFill>
                            <a:schemeClr val="tx1"/>
                          </a:solidFill>
                          <a:effectLst/>
                          <a:latin typeface="Times New Roman" panose="02020603050405020304" pitchFamily="18" charset="0"/>
                          <a:ea typeface="+mn-ea"/>
                          <a:cs typeface="Times New Roman" panose="02020603050405020304" pitchFamily="18" charset="0"/>
                        </a:rPr>
                        <a:t>26</a:t>
                      </a:r>
                      <a:r>
                        <a:rPr lang="vi-VN" sz="2400" b="0" kern="1200">
                          <a:solidFill>
                            <a:schemeClr val="tx1"/>
                          </a:solidFill>
                          <a:effectLst/>
                          <a:latin typeface="Times New Roman" panose="02020603050405020304" pitchFamily="18" charset="0"/>
                          <a:ea typeface="+mn-ea"/>
                          <a:cs typeface="Times New Roman" panose="02020603050405020304" pitchFamily="18" charset="0"/>
                        </a:rPr>
                        <a:t>9</a:t>
                      </a:r>
                      <a:r>
                        <a:rPr lang="es-ES" sz="2400" b="0" kern="1200">
                          <a:solidFill>
                            <a:schemeClr val="tx1"/>
                          </a:solidFill>
                          <a:effectLst/>
                          <a:latin typeface="Times New Roman" panose="02020603050405020304" pitchFamily="18" charset="0"/>
                          <a:ea typeface="+mn-ea"/>
                          <a:cs typeface="Times New Roman" panose="02020603050405020304" pitchFamily="18" charset="0"/>
                        </a:rPr>
                        <a:t> ha), Phù Mỹ (132 ha)</a:t>
                      </a:r>
                      <a:r>
                        <a:rPr lang="vi-VN" sz="2400" b="0" kern="1200">
                          <a:solidFill>
                            <a:schemeClr val="tx1"/>
                          </a:solidFill>
                          <a:effectLst/>
                          <a:latin typeface="Times New Roman" panose="02020603050405020304" pitchFamily="18" charset="0"/>
                          <a:ea typeface="+mn-ea"/>
                          <a:cs typeface="Times New Roman" panose="02020603050405020304" pitchFamily="18" charset="0"/>
                        </a:rPr>
                        <a:t>.</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400" b="0" kern="1200">
                          <a:solidFill>
                            <a:schemeClr val="tx1"/>
                          </a:solidFill>
                          <a:effectLst/>
                          <a:latin typeface="Times New Roman" panose="02020603050405020304" pitchFamily="18" charset="0"/>
                          <a:ea typeface="+mn-ea"/>
                          <a:cs typeface="Times New Roman" panose="02020603050405020304" pitchFamily="18" charset="0"/>
                        </a:rPr>
                        <a:t>Diện tích chuyển đổi đối với một số cây trồng cụ thể như sau:</a:t>
                      </a:r>
                    </a:p>
                    <a:p>
                      <a:pPr marL="342900" marR="0" lvl="0" indent="342900" algn="just"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b="0" kern="1200">
                          <a:solidFill>
                            <a:schemeClr val="tx1"/>
                          </a:solidFill>
                          <a:effectLst/>
                          <a:latin typeface="Times New Roman" panose="02020603050405020304" pitchFamily="18" charset="0"/>
                          <a:ea typeface="+mn-ea"/>
                          <a:cs typeface="Times New Roman" panose="02020603050405020304" pitchFamily="18" charset="0"/>
                        </a:rPr>
                        <a:t>Chuyển đổi trên đất trồng lúa 691 ha </a:t>
                      </a:r>
                      <a:r>
                        <a:rPr lang="az-Latn-AZ" sz="2400" b="0" kern="1200">
                          <a:solidFill>
                            <a:schemeClr val="tx1"/>
                          </a:solidFill>
                          <a:effectLst/>
                          <a:latin typeface="Times New Roman" panose="02020603050405020304" pitchFamily="18" charset="0"/>
                          <a:ea typeface="+mn-ea"/>
                          <a:cs typeface="Times New Roman" panose="02020603050405020304" pitchFamily="18" charset="0"/>
                        </a:rPr>
                        <a:t>sang các cây trồng như: </a:t>
                      </a:r>
                      <a:r>
                        <a:rPr lang="en-US" sz="2400" b="0" kern="1200">
                          <a:solidFill>
                            <a:schemeClr val="tx1"/>
                          </a:solidFill>
                          <a:effectLst/>
                          <a:latin typeface="Times New Roman" panose="02020603050405020304" pitchFamily="18" charset="0"/>
                          <a:ea typeface="+mn-ea"/>
                          <a:cs typeface="Times New Roman" panose="02020603050405020304" pitchFamily="18" charset="0"/>
                        </a:rPr>
                        <a:t>cây ngô 125 ha, cây lạc 180 ha, cây mè 53 ha, rau màu 234 ha...</a:t>
                      </a:r>
                    </a:p>
                    <a:p>
                      <a:pPr marL="342900" marR="0" lvl="0" indent="342900" algn="just"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b="0" kern="1200">
                          <a:solidFill>
                            <a:schemeClr val="tx1"/>
                          </a:solidFill>
                          <a:effectLst/>
                          <a:latin typeface="Times New Roman" panose="02020603050405020304" pitchFamily="18" charset="0"/>
                          <a:ea typeface="+mn-ea"/>
                          <a:cs typeface="Times New Roman" panose="02020603050405020304" pitchFamily="18" charset="0"/>
                        </a:rPr>
                        <a:t>Chuyển đổi trên đất trồng mía 16 ha sang các cây trồng như: cây lạc 14,5</a:t>
                      </a:r>
                      <a:r>
                        <a:rPr lang="az-Latn-AZ" sz="2400" b="0" kern="1200">
                          <a:solidFill>
                            <a:schemeClr val="tx1"/>
                          </a:solidFill>
                          <a:effectLst/>
                          <a:latin typeface="Times New Roman" panose="02020603050405020304" pitchFamily="18" charset="0"/>
                          <a:ea typeface="+mn-ea"/>
                          <a:cs typeface="Times New Roman" panose="02020603050405020304" pitchFamily="18" charset="0"/>
                        </a:rPr>
                        <a:t> ha</a:t>
                      </a:r>
                      <a:r>
                        <a:rPr lang="en-US" sz="2400" b="0" kern="1200">
                          <a:solidFill>
                            <a:schemeClr val="tx1"/>
                          </a:solidFill>
                          <a:effectLst/>
                          <a:latin typeface="Times New Roman" panose="02020603050405020304" pitchFamily="18" charset="0"/>
                          <a:ea typeface="+mn-ea"/>
                          <a:cs typeface="Times New Roman" panose="02020603050405020304" pitchFamily="18" charset="0"/>
                        </a:rPr>
                        <a:t>; cây n</a:t>
                      </a:r>
                      <a:r>
                        <a:rPr lang="az-Latn-AZ" sz="2400" b="0" kern="1200">
                          <a:solidFill>
                            <a:schemeClr val="tx1"/>
                          </a:solidFill>
                          <a:effectLst/>
                          <a:latin typeface="Times New Roman" panose="02020603050405020304" pitchFamily="18" charset="0"/>
                          <a:ea typeface="+mn-ea"/>
                          <a:cs typeface="Times New Roman" panose="02020603050405020304" pitchFamily="18" charset="0"/>
                        </a:rPr>
                        <a:t>gô </a:t>
                      </a:r>
                      <a:r>
                        <a:rPr lang="en-US" sz="2400" b="0" kern="1200">
                          <a:solidFill>
                            <a:schemeClr val="tx1"/>
                          </a:solidFill>
                          <a:effectLst/>
                          <a:latin typeface="Times New Roman" panose="02020603050405020304" pitchFamily="18" charset="0"/>
                          <a:ea typeface="+mn-ea"/>
                          <a:cs typeface="Times New Roman" panose="02020603050405020304" pitchFamily="18" charset="0"/>
                        </a:rPr>
                        <a:t>1,7</a:t>
                      </a:r>
                      <a:r>
                        <a:rPr lang="az-Latn-AZ" sz="2400" b="0" kern="1200">
                          <a:solidFill>
                            <a:schemeClr val="tx1"/>
                          </a:solidFill>
                          <a:effectLst/>
                          <a:latin typeface="Times New Roman" panose="02020603050405020304" pitchFamily="18" charset="0"/>
                          <a:ea typeface="+mn-ea"/>
                          <a:cs typeface="Times New Roman" panose="02020603050405020304" pitchFamily="18" charset="0"/>
                        </a:rPr>
                        <a:t> ha</a:t>
                      </a:r>
                      <a:r>
                        <a:rPr lang="en-US" sz="2400" b="0" kern="1200">
                          <a:solidFill>
                            <a:schemeClr val="tx1"/>
                          </a:solidFill>
                          <a:effectLst/>
                          <a:latin typeface="Times New Roman" panose="02020603050405020304" pitchFamily="18" charset="0"/>
                          <a:ea typeface="+mn-ea"/>
                          <a:cs typeface="Times New Roman" panose="02020603050405020304" pitchFamily="18" charset="0"/>
                        </a:rPr>
                        <a:t>.</a:t>
                      </a:r>
                    </a:p>
                    <a:p>
                      <a:pPr marL="342900" marR="0" lvl="0" indent="342900" algn="just"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az-Latn-AZ" sz="2400" b="0" kern="1200">
                          <a:solidFill>
                            <a:schemeClr val="tx1"/>
                          </a:solidFill>
                          <a:effectLst/>
                          <a:latin typeface="Times New Roman" panose="02020603050405020304" pitchFamily="18" charset="0"/>
                          <a:ea typeface="+mn-ea"/>
                          <a:cs typeface="Times New Roman" panose="02020603050405020304" pitchFamily="18" charset="0"/>
                        </a:rPr>
                        <a:t>Chuyển đổi trên đất trồng sắn 1.</a:t>
                      </a:r>
                      <a:r>
                        <a:rPr lang="vi-VN" sz="2400" b="0" kern="1200">
                          <a:solidFill>
                            <a:schemeClr val="tx1"/>
                          </a:solidFill>
                          <a:effectLst/>
                          <a:latin typeface="Times New Roman" panose="02020603050405020304" pitchFamily="18" charset="0"/>
                          <a:ea typeface="+mn-ea"/>
                          <a:cs typeface="Times New Roman" panose="02020603050405020304" pitchFamily="18" charset="0"/>
                        </a:rPr>
                        <a:t>412</a:t>
                      </a:r>
                      <a:r>
                        <a:rPr lang="az-Latn-AZ" sz="2400" b="0" kern="1200">
                          <a:solidFill>
                            <a:schemeClr val="tx1"/>
                          </a:solidFill>
                          <a:effectLst/>
                          <a:latin typeface="Times New Roman" panose="02020603050405020304" pitchFamily="18" charset="0"/>
                          <a:ea typeface="+mn-ea"/>
                          <a:cs typeface="Times New Roman" panose="02020603050405020304" pitchFamily="18" charset="0"/>
                        </a:rPr>
                        <a:t> ha sang các cây trồng như: </a:t>
                      </a:r>
                      <a:r>
                        <a:rPr lang="en-US" sz="2400" b="0" kern="1200">
                          <a:solidFill>
                            <a:schemeClr val="tx1"/>
                          </a:solidFill>
                          <a:effectLst/>
                          <a:latin typeface="Times New Roman" panose="02020603050405020304" pitchFamily="18" charset="0"/>
                          <a:ea typeface="+mn-ea"/>
                          <a:cs typeface="Times New Roman" panose="02020603050405020304" pitchFamily="18" charset="0"/>
                        </a:rPr>
                        <a:t>cây l</a:t>
                      </a:r>
                      <a:r>
                        <a:rPr lang="az-Latn-AZ" sz="2400" b="0" kern="1200">
                          <a:solidFill>
                            <a:schemeClr val="tx1"/>
                          </a:solidFill>
                          <a:effectLst/>
                          <a:latin typeface="Times New Roman" panose="02020603050405020304" pitchFamily="18" charset="0"/>
                          <a:ea typeface="+mn-ea"/>
                          <a:cs typeface="Times New Roman" panose="02020603050405020304" pitchFamily="18" charset="0"/>
                        </a:rPr>
                        <a:t>ạc </a:t>
                      </a:r>
                      <a:r>
                        <a:rPr lang="vi-VN" sz="2400" b="0" kern="1200">
                          <a:solidFill>
                            <a:schemeClr val="tx1"/>
                          </a:solidFill>
                          <a:effectLst/>
                          <a:latin typeface="Times New Roman" panose="02020603050405020304" pitchFamily="18" charset="0"/>
                          <a:ea typeface="+mn-ea"/>
                          <a:cs typeface="Times New Roman" panose="02020603050405020304" pitchFamily="18" charset="0"/>
                        </a:rPr>
                        <a:t>1.398</a:t>
                      </a:r>
                      <a:r>
                        <a:rPr lang="az-Latn-AZ" sz="2400" b="0" kern="1200">
                          <a:solidFill>
                            <a:schemeClr val="tx1"/>
                          </a:solidFill>
                          <a:effectLst/>
                          <a:latin typeface="Times New Roman" panose="02020603050405020304" pitchFamily="18" charset="0"/>
                          <a:ea typeface="+mn-ea"/>
                          <a:cs typeface="Times New Roman" panose="02020603050405020304" pitchFamily="18" charset="0"/>
                        </a:rPr>
                        <a:t> ha, </a:t>
                      </a:r>
                      <a:r>
                        <a:rPr lang="en-US" sz="2400" b="0" kern="1200">
                          <a:solidFill>
                            <a:schemeClr val="tx1"/>
                          </a:solidFill>
                          <a:effectLst/>
                          <a:latin typeface="Times New Roman" panose="02020603050405020304" pitchFamily="18" charset="0"/>
                          <a:ea typeface="+mn-ea"/>
                          <a:cs typeface="Times New Roman" panose="02020603050405020304" pitchFamily="18" charset="0"/>
                        </a:rPr>
                        <a:t>cây </a:t>
                      </a:r>
                      <a:r>
                        <a:rPr lang="az-Latn-AZ" sz="2400" b="0" kern="1200">
                          <a:solidFill>
                            <a:schemeClr val="tx1"/>
                          </a:solidFill>
                          <a:effectLst/>
                          <a:latin typeface="Times New Roman" panose="02020603050405020304" pitchFamily="18" charset="0"/>
                          <a:ea typeface="+mn-ea"/>
                          <a:cs typeface="Times New Roman" panose="02020603050405020304" pitchFamily="18" charset="0"/>
                        </a:rPr>
                        <a:t>ngô </a:t>
                      </a:r>
                      <a:r>
                        <a:rPr lang="vi-VN" sz="2400" b="0" kern="1200">
                          <a:solidFill>
                            <a:schemeClr val="tx1"/>
                          </a:solidFill>
                          <a:effectLst/>
                          <a:latin typeface="Times New Roman" panose="02020603050405020304" pitchFamily="18" charset="0"/>
                          <a:ea typeface="+mn-ea"/>
                          <a:cs typeface="Times New Roman" panose="02020603050405020304" pitchFamily="18" charset="0"/>
                        </a:rPr>
                        <a:t>8</a:t>
                      </a:r>
                      <a:r>
                        <a:rPr lang="az-Latn-AZ" sz="2400" b="0" kern="1200">
                          <a:solidFill>
                            <a:schemeClr val="tx1"/>
                          </a:solidFill>
                          <a:effectLst/>
                          <a:latin typeface="Times New Roman" panose="02020603050405020304" pitchFamily="18" charset="0"/>
                          <a:ea typeface="+mn-ea"/>
                          <a:cs typeface="Times New Roman" panose="02020603050405020304" pitchFamily="18" charset="0"/>
                        </a:rPr>
                        <a:t> ha</a:t>
                      </a:r>
                      <a:r>
                        <a:rPr lang="vi-VN" sz="2400" b="0" kern="1200">
                          <a:solidFill>
                            <a:schemeClr val="tx1"/>
                          </a:solidFill>
                          <a:effectLst/>
                          <a:latin typeface="Times New Roman" panose="02020603050405020304" pitchFamily="18" charset="0"/>
                          <a:ea typeface="+mn-ea"/>
                          <a:cs typeface="Times New Roman" panose="02020603050405020304" pitchFamily="18" charset="0"/>
                        </a:rPr>
                        <a:t>..</a:t>
                      </a:r>
                      <a:r>
                        <a:rPr lang="az-Latn-AZ" sz="2400" b="0" kern="1200">
                          <a:solidFill>
                            <a:schemeClr val="tx1"/>
                          </a:solidFill>
                          <a:effectLst/>
                          <a:latin typeface="Times New Roman" panose="02020603050405020304" pitchFamily="18" charset="0"/>
                          <a:ea typeface="+mn-ea"/>
                          <a:cs typeface="Times New Roman" panose="02020603050405020304" pitchFamily="18" charset="0"/>
                        </a:rPr>
                        <a:t>.</a:t>
                      </a:r>
                      <a:endParaRPr lang="vi-VN" sz="2400" b="0" kern="1200">
                        <a:solidFill>
                          <a:schemeClr val="tx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Tree>
    <p:extLst>
      <p:ext uri="{BB962C8B-B14F-4D97-AF65-F5344CB8AC3E}">
        <p14:creationId xmlns:p14="http://schemas.microsoft.com/office/powerpoint/2010/main" val="3281434389"/>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AC359A-8ADF-9DAA-4CA1-F82A916F1E2E}"/>
              </a:ext>
            </a:extLst>
          </p:cNvPr>
          <p:cNvSpPr/>
          <p:nvPr/>
        </p:nvSpPr>
        <p:spPr>
          <a:xfrm>
            <a:off x="1172129" y="487810"/>
            <a:ext cx="2663550"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1.1.2. </a:t>
            </a:r>
            <a:r>
              <a:rPr lang="en-US" sz="2800" b="1" spc="-20" err="1">
                <a:solidFill>
                  <a:srgbClr val="100717"/>
                </a:solidFill>
                <a:latin typeface="Times New Roman" panose="02020603050405020304" pitchFamily="18" charset="0"/>
                <a:cs typeface="Times New Roman" panose="02020603050405020304" pitchFamily="18" charset="0"/>
              </a:rPr>
              <a:t>Chăn</a:t>
            </a:r>
            <a:r>
              <a:rPr lang="en-US" sz="2800" b="1" spc="-20">
                <a:solidFill>
                  <a:srgbClr val="100717"/>
                </a:solidFill>
                <a:latin typeface="Times New Roman" panose="02020603050405020304" pitchFamily="18" charset="0"/>
                <a:cs typeface="Times New Roman" panose="02020603050405020304" pitchFamily="18" charset="0"/>
              </a:rPr>
              <a:t> </a:t>
            </a:r>
            <a:r>
              <a:rPr lang="en-US" sz="2800" b="1" spc="-20" err="1">
                <a:solidFill>
                  <a:srgbClr val="100717"/>
                </a:solidFill>
                <a:latin typeface="Times New Roman" panose="02020603050405020304" pitchFamily="18" charset="0"/>
                <a:cs typeface="Times New Roman" panose="02020603050405020304" pitchFamily="18" charset="0"/>
              </a:rPr>
              <a:t>nuôi</a:t>
            </a:r>
            <a:endParaRPr lang="en-US" sz="2800" b="1" spc="-20">
              <a:solidFill>
                <a:srgbClr val="100717"/>
              </a:solidFill>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47027231-95EF-C8CE-4215-B126B807487B}"/>
              </a:ext>
            </a:extLst>
          </p:cNvPr>
          <p:cNvGraphicFramePr>
            <a:graphicFrameLocks noGrp="1"/>
          </p:cNvGraphicFramePr>
          <p:nvPr>
            <p:extLst>
              <p:ext uri="{D42A27DB-BD31-4B8C-83A1-F6EECF244321}">
                <p14:modId xmlns:p14="http://schemas.microsoft.com/office/powerpoint/2010/main" val="3501974460"/>
              </p:ext>
            </p:extLst>
          </p:nvPr>
        </p:nvGraphicFramePr>
        <p:xfrm>
          <a:off x="301248" y="1280160"/>
          <a:ext cx="5980804" cy="5577840"/>
        </p:xfrm>
        <a:graphic>
          <a:graphicData uri="http://schemas.openxmlformats.org/drawingml/2006/table">
            <a:tbl>
              <a:tblPr firstRow="1" bandRow="1"/>
              <a:tblGrid>
                <a:gridCol w="5980804">
                  <a:extLst>
                    <a:ext uri="{9D8B030D-6E8A-4147-A177-3AD203B41FA5}">
                      <a16:colId xmlns:a16="http://schemas.microsoft.com/office/drawing/2014/main" val="3655493598"/>
                    </a:ext>
                  </a:extLst>
                </a:gridCol>
              </a:tblGrid>
              <a:tr h="468944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000" b="0" kern="1200">
                          <a:solidFill>
                            <a:schemeClr val="dk1"/>
                          </a:solidFill>
                          <a:effectLst/>
                          <a:latin typeface="Times New Roman" panose="02020603050405020304" pitchFamily="18" charset="0"/>
                          <a:ea typeface="+mn-ea"/>
                          <a:cs typeface="Times New Roman" panose="02020603050405020304" pitchFamily="18" charset="0"/>
                        </a:rPr>
                        <a:t>T</a:t>
                      </a:r>
                      <a:r>
                        <a:rPr lang="nl-NL" sz="2000" b="0" kern="1200">
                          <a:solidFill>
                            <a:schemeClr val="dk1"/>
                          </a:solidFill>
                          <a:effectLst/>
                          <a:latin typeface="Times New Roman" panose="02020603050405020304" pitchFamily="18" charset="0"/>
                          <a:ea typeface="+mn-ea"/>
                          <a:cs typeface="Times New Roman" panose="02020603050405020304" pitchFamily="18" charset="0"/>
                        </a:rPr>
                        <a:t>ình hình chăn nuôi trên địa bàn tỉnh các tháng đầu năm phát triển ổn định</a:t>
                      </a:r>
                      <a:r>
                        <a:rPr lang="vi-VN" sz="2000" b="0" kern="1200">
                          <a:solidFill>
                            <a:schemeClr val="dk1"/>
                          </a:solidFill>
                          <a:effectLst/>
                          <a:latin typeface="Times New Roman" panose="02020603050405020304" pitchFamily="18" charset="0"/>
                          <a:ea typeface="+mn-ea"/>
                          <a:cs typeface="Times New Roman" panose="02020603050405020304" pitchFamily="18" charset="0"/>
                        </a:rPr>
                        <a:t>.</a:t>
                      </a:r>
                      <a:endParaRPr lang="nl-NL" sz="2000" b="0" kern="1200">
                        <a:solidFill>
                          <a:schemeClr val="dk1"/>
                        </a:solidFill>
                        <a:effectLst/>
                        <a:latin typeface="Times New Roman" panose="02020603050405020304" pitchFamily="18" charset="0"/>
                        <a:ea typeface="+mn-ea"/>
                        <a:cs typeface="Times New Roman" panose="02020603050405020304" pitchFamily="18"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nl-NL" sz="2000" b="0" kern="1200">
                          <a:solidFill>
                            <a:schemeClr val="dk1"/>
                          </a:solidFill>
                          <a:effectLst/>
                          <a:latin typeface="Times New Roman" panose="02020603050405020304" pitchFamily="18" charset="0"/>
                          <a:ea typeface="+mn-ea"/>
                          <a:cs typeface="Times New Roman" panose="02020603050405020304" pitchFamily="18" charset="0"/>
                        </a:rPr>
                        <a:t>Giá các sản phẩm chăn nuôi có dấu hiệu tăng nhẹ</a:t>
                      </a:r>
                      <a:r>
                        <a:rPr lang="vi-VN" sz="2000" b="0" kern="1200">
                          <a:solidFill>
                            <a:schemeClr val="dk1"/>
                          </a:solidFill>
                          <a:effectLst/>
                          <a:latin typeface="Times New Roman" panose="02020603050405020304" pitchFamily="18" charset="0"/>
                          <a:ea typeface="+mn-ea"/>
                          <a:cs typeface="Times New Roman" panose="02020603050405020304" pitchFamily="18" charset="0"/>
                        </a:rPr>
                        <a:t> sau Tết </a:t>
                      </a:r>
                      <a:r>
                        <a:rPr lang="nl-NL" sz="2000" b="0" kern="1200">
                          <a:solidFill>
                            <a:schemeClr val="dk1"/>
                          </a:solidFill>
                          <a:effectLst/>
                          <a:latin typeface="Times New Roman" panose="02020603050405020304" pitchFamily="18" charset="0"/>
                          <a:ea typeface="+mn-ea"/>
                          <a:cs typeface="Times New Roman" panose="02020603050405020304" pitchFamily="18" charset="0"/>
                        </a:rPr>
                        <a:t>và được duy trì ở mức khá, </a:t>
                      </a:r>
                      <a:r>
                        <a:rPr lang="vi-VN" sz="2000" b="0" kern="1200">
                          <a:solidFill>
                            <a:schemeClr val="dk1"/>
                          </a:solidFill>
                          <a:effectLst/>
                          <a:latin typeface="Times New Roman" panose="02020603050405020304" pitchFamily="18" charset="0"/>
                          <a:ea typeface="+mn-ea"/>
                          <a:cs typeface="Times New Roman" panose="02020603050405020304" pitchFamily="18" charset="0"/>
                        </a:rPr>
                        <a:t>khoảng</a:t>
                      </a:r>
                      <a:r>
                        <a:rPr lang="nl-NL" sz="2000" b="0" kern="1200">
                          <a:solidFill>
                            <a:schemeClr val="dk1"/>
                          </a:solidFill>
                          <a:effectLst/>
                          <a:latin typeface="Times New Roman" panose="02020603050405020304" pitchFamily="18" charset="0"/>
                          <a:ea typeface="+mn-ea"/>
                          <a:cs typeface="Times New Roman" panose="02020603050405020304" pitchFamily="18" charset="0"/>
                        </a:rPr>
                        <a:t> 5</a:t>
                      </a:r>
                      <a:r>
                        <a:rPr lang="vi-VN" sz="2000" b="0" kern="1200">
                          <a:solidFill>
                            <a:schemeClr val="dk1"/>
                          </a:solidFill>
                          <a:effectLst/>
                          <a:latin typeface="Times New Roman" panose="02020603050405020304" pitchFamily="18" charset="0"/>
                          <a:ea typeface="+mn-ea"/>
                          <a:cs typeface="Times New Roman" panose="02020603050405020304" pitchFamily="18" charset="0"/>
                        </a:rPr>
                        <a:t>2</a:t>
                      </a:r>
                      <a:r>
                        <a:rPr lang="nl-NL" sz="2000" b="0" kern="1200">
                          <a:solidFill>
                            <a:schemeClr val="dk1"/>
                          </a:solidFill>
                          <a:effectLst/>
                          <a:latin typeface="Times New Roman" panose="02020603050405020304" pitchFamily="18" charset="0"/>
                          <a:ea typeface="+mn-ea"/>
                          <a:cs typeface="Times New Roman" panose="02020603050405020304" pitchFamily="18" charset="0"/>
                        </a:rPr>
                        <a:t>.000 đồng/kg đối với </a:t>
                      </a:r>
                      <a:r>
                        <a:rPr lang="vi-VN" sz="2000" b="0" kern="1200">
                          <a:solidFill>
                            <a:schemeClr val="dk1"/>
                          </a:solidFill>
                          <a:effectLst/>
                          <a:latin typeface="Times New Roman" panose="02020603050405020304" pitchFamily="18" charset="0"/>
                          <a:ea typeface="+mn-ea"/>
                          <a:cs typeface="Times New Roman" panose="02020603050405020304" pitchFamily="18" charset="0"/>
                        </a:rPr>
                        <a:t>heo</a:t>
                      </a:r>
                      <a:r>
                        <a:rPr lang="nl-NL" sz="2000" b="0" kern="1200">
                          <a:solidFill>
                            <a:schemeClr val="dk1"/>
                          </a:solidFill>
                          <a:effectLst/>
                          <a:latin typeface="Times New Roman" panose="02020603050405020304" pitchFamily="18" charset="0"/>
                          <a:ea typeface="+mn-ea"/>
                          <a:cs typeface="Times New Roman" panose="02020603050405020304" pitchFamily="18" charset="0"/>
                        </a:rPr>
                        <a:t> và 5</a:t>
                      </a:r>
                      <a:r>
                        <a:rPr lang="vi-VN" sz="2000" b="0" kern="1200">
                          <a:solidFill>
                            <a:schemeClr val="dk1"/>
                          </a:solidFill>
                          <a:effectLst/>
                          <a:latin typeface="Times New Roman" panose="02020603050405020304" pitchFamily="18" charset="0"/>
                          <a:ea typeface="+mn-ea"/>
                          <a:cs typeface="Times New Roman" panose="02020603050405020304" pitchFamily="18" charset="0"/>
                        </a:rPr>
                        <a:t>0</a:t>
                      </a:r>
                      <a:r>
                        <a:rPr lang="nl-NL" sz="2000" b="0" kern="1200">
                          <a:solidFill>
                            <a:schemeClr val="dk1"/>
                          </a:solidFill>
                          <a:effectLst/>
                          <a:latin typeface="Times New Roman" panose="02020603050405020304" pitchFamily="18" charset="0"/>
                          <a:ea typeface="+mn-ea"/>
                          <a:cs typeface="Times New Roman" panose="02020603050405020304" pitchFamily="18" charset="0"/>
                        </a:rPr>
                        <a:t>.000 đồng/kg đối với gà</a:t>
                      </a:r>
                      <a:r>
                        <a:rPr lang="vi-VN" sz="2000" b="0" kern="1200">
                          <a:solidFill>
                            <a:schemeClr val="dk1"/>
                          </a:solidFill>
                          <a:effectLst/>
                          <a:latin typeface="Times New Roman" panose="02020603050405020304" pitchFamily="18" charset="0"/>
                          <a:ea typeface="+mn-ea"/>
                          <a:cs typeface="Times New Roman" panose="02020603050405020304" pitchFamily="18" charset="0"/>
                        </a:rPr>
                        <a:t>.</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000" b="0" kern="1200">
                          <a:solidFill>
                            <a:schemeClr val="tx1"/>
                          </a:solidFill>
                          <a:effectLst/>
                          <a:latin typeface="Times New Roman" panose="02020603050405020304" pitchFamily="18" charset="0"/>
                          <a:ea typeface="+mn-ea"/>
                          <a:cs typeface="Times New Roman" panose="02020603050405020304" pitchFamily="18" charset="0"/>
                        </a:rPr>
                        <a:t>Tổng đàn vật nuôi</a:t>
                      </a:r>
                      <a:r>
                        <a:rPr lang="en-US" sz="2000" b="0" kern="1200">
                          <a:solidFill>
                            <a:schemeClr val="tx1"/>
                          </a:solidFill>
                          <a:effectLst/>
                          <a:latin typeface="Times New Roman" panose="02020603050405020304" pitchFamily="18" charset="0"/>
                          <a:ea typeface="+mn-ea"/>
                          <a:cs typeface="Times New Roman" panose="02020603050405020304" pitchFamily="18" charset="0"/>
                        </a:rPr>
                        <a:t> </a:t>
                      </a:r>
                      <a:r>
                        <a:rPr lang="vi-VN" sz="2000" b="0" kern="1200">
                          <a:solidFill>
                            <a:schemeClr val="tx1"/>
                          </a:solidFill>
                          <a:effectLst/>
                          <a:latin typeface="Times New Roman" panose="02020603050405020304" pitchFamily="18" charset="0"/>
                          <a:ea typeface="+mn-ea"/>
                          <a:cs typeface="Times New Roman" panose="02020603050405020304" pitchFamily="18" charset="0"/>
                        </a:rPr>
                        <a:t>tháng 3/2024 </a:t>
                      </a:r>
                      <a:r>
                        <a:rPr lang="en-US" sz="2000" b="0" kern="1200">
                          <a:solidFill>
                            <a:schemeClr val="tx1"/>
                          </a:solidFill>
                          <a:effectLst/>
                          <a:latin typeface="Times New Roman" panose="02020603050405020304" pitchFamily="18" charset="0"/>
                          <a:ea typeface="+mn-ea"/>
                          <a:cs typeface="Times New Roman" panose="02020603050405020304" pitchFamily="18" charset="0"/>
                        </a:rPr>
                        <a:t>so với cùng kỳ</a:t>
                      </a:r>
                      <a:r>
                        <a:rPr lang="vi-VN" sz="2000" b="0" kern="1200">
                          <a:solidFill>
                            <a:schemeClr val="tx1"/>
                          </a:solidFill>
                          <a:effectLst/>
                          <a:latin typeface="Times New Roman" panose="02020603050405020304" pitchFamily="18" charset="0"/>
                          <a:ea typeface="+mn-ea"/>
                          <a:cs typeface="Times New Roman" panose="02020603050405020304" pitchFamily="18" charset="0"/>
                        </a:rPr>
                        <a:t>: Đàn bò </a:t>
                      </a:r>
                      <a:r>
                        <a:rPr lang="en-US" sz="2000" b="0" kern="1200">
                          <a:solidFill>
                            <a:schemeClr val="tx1"/>
                          </a:solidFill>
                          <a:effectLst/>
                          <a:latin typeface="Times New Roman" panose="02020603050405020304" pitchFamily="18" charset="0"/>
                          <a:ea typeface="+mn-ea"/>
                          <a:cs typeface="Times New Roman" panose="02020603050405020304" pitchFamily="18" charset="0"/>
                        </a:rPr>
                        <a:t>giảm 0,5</a:t>
                      </a:r>
                      <a:r>
                        <a:rPr lang="vi-VN" sz="2000" b="0" kern="1200">
                          <a:solidFill>
                            <a:schemeClr val="tx1"/>
                          </a:solidFill>
                          <a:effectLst/>
                          <a:latin typeface="Times New Roman" panose="02020603050405020304" pitchFamily="18" charset="0"/>
                          <a:ea typeface="+mn-ea"/>
                          <a:cs typeface="Times New Roman" panose="02020603050405020304" pitchFamily="18" charset="0"/>
                        </a:rPr>
                        <a:t>%; đàn lợn (không tính lợn con theo mẹ) tăng </a:t>
                      </a:r>
                      <a:r>
                        <a:rPr lang="en-US" sz="2000" b="0" kern="1200">
                          <a:solidFill>
                            <a:schemeClr val="tx1"/>
                          </a:solidFill>
                          <a:effectLst/>
                          <a:latin typeface="Times New Roman" panose="02020603050405020304" pitchFamily="18" charset="0"/>
                          <a:ea typeface="+mn-ea"/>
                          <a:cs typeface="Times New Roman" panose="02020603050405020304" pitchFamily="18" charset="0"/>
                        </a:rPr>
                        <a:t>1,1</a:t>
                      </a:r>
                      <a:r>
                        <a:rPr lang="vi-VN" sz="2000" b="0" kern="1200">
                          <a:solidFill>
                            <a:schemeClr val="tx1"/>
                          </a:solidFill>
                          <a:effectLst/>
                          <a:latin typeface="Times New Roman" panose="02020603050405020304" pitchFamily="18" charset="0"/>
                          <a:ea typeface="+mn-ea"/>
                          <a:cs typeface="Times New Roman" panose="02020603050405020304" pitchFamily="18" charset="0"/>
                        </a:rPr>
                        <a:t>%; đàn gia cầm </a:t>
                      </a:r>
                      <a:r>
                        <a:rPr lang="en-US" sz="2000" b="0" kern="1200">
                          <a:solidFill>
                            <a:schemeClr val="tx1"/>
                          </a:solidFill>
                          <a:effectLst/>
                          <a:latin typeface="Times New Roman" panose="02020603050405020304" pitchFamily="18" charset="0"/>
                          <a:ea typeface="+mn-ea"/>
                          <a:cs typeface="Times New Roman" panose="02020603050405020304" pitchFamily="18" charset="0"/>
                        </a:rPr>
                        <a:t>giảm 0,7</a:t>
                      </a:r>
                      <a:r>
                        <a:rPr lang="vi-VN" sz="2000" b="0" kern="1200">
                          <a:solidFill>
                            <a:schemeClr val="tx1"/>
                          </a:solidFill>
                          <a:effectLst/>
                          <a:latin typeface="Times New Roman" panose="02020603050405020304" pitchFamily="18" charset="0"/>
                          <a:ea typeface="+mn-ea"/>
                          <a:cs typeface="Times New Roman" panose="02020603050405020304" pitchFamily="18" charset="0"/>
                        </a:rPr>
                        <a:t>%</a:t>
                      </a:r>
                      <a:endParaRPr lang="en-US" sz="2000" b="0" kern="1200">
                        <a:solidFill>
                          <a:schemeClr val="tx1"/>
                        </a:solidFill>
                        <a:effectLst/>
                        <a:latin typeface="Times New Roman" panose="02020603050405020304" pitchFamily="18" charset="0"/>
                        <a:ea typeface="+mn-ea"/>
                        <a:cs typeface="Times New Roman" panose="02020603050405020304" pitchFamily="18"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nl-NL" sz="2000" b="0" kern="1200">
                          <a:solidFill>
                            <a:schemeClr val="tx1"/>
                          </a:solidFill>
                          <a:effectLst/>
                          <a:latin typeface="Times New Roman" panose="02020603050405020304" pitchFamily="18" charset="0"/>
                          <a:ea typeface="+mn-ea"/>
                          <a:cs typeface="Times New Roman" panose="02020603050405020304" pitchFamily="18" charset="0"/>
                        </a:rPr>
                        <a:t>Sản lượng thịt hơi xuất chuồng các loại vật nuôi chủ lực tăng cao so với cùng kỳ năm trước (Trong đó: thịt lợn tăng 7,7%; thịt gà tăng 9,4%). Người dân tích cực thực hiện tái đàn sau Tết</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s-ES" sz="2000" b="0" kern="1200">
                          <a:solidFill>
                            <a:schemeClr val="dk1"/>
                          </a:solidFill>
                          <a:effectLst/>
                          <a:latin typeface="Times New Roman" panose="02020603050405020304" pitchFamily="18" charset="0"/>
                          <a:ea typeface="+mn-ea"/>
                          <a:cs typeface="Times New Roman" panose="02020603050405020304" pitchFamily="18" charset="0"/>
                        </a:rPr>
                        <a:t>Tình hình dịch bệnh gia súc, gia cầm có xảy ra nhưng chỉ mang tính cục bộ, cơ bản được kiểm soát và xử lý kịp thời, không ảnh hưởng lớn đến công tác chăn nuôi</a:t>
                      </a:r>
                      <a:endParaRPr lang="vi-VN" sz="2000" b="0" kern="120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5" name="Picture 4">
            <a:extLst>
              <a:ext uri="{FF2B5EF4-FFF2-40B4-BE49-F238E27FC236}">
                <a16:creationId xmlns:a16="http://schemas.microsoft.com/office/drawing/2014/main" id="{9F8C8348-F47A-1927-E9B2-B4BD8A2CEB5C}"/>
              </a:ext>
            </a:extLst>
          </p:cNvPr>
          <p:cNvPicPr>
            <a:picLocks noChangeAspect="1"/>
          </p:cNvPicPr>
          <p:nvPr/>
        </p:nvPicPr>
        <p:blipFill>
          <a:blip r:embed="rId2"/>
          <a:stretch>
            <a:fillRect/>
          </a:stretch>
        </p:blipFill>
        <p:spPr>
          <a:xfrm>
            <a:off x="6633457" y="3516549"/>
            <a:ext cx="5525271" cy="2838846"/>
          </a:xfrm>
          <a:prstGeom prst="rect">
            <a:avLst/>
          </a:prstGeom>
        </p:spPr>
      </p:pic>
      <p:pic>
        <p:nvPicPr>
          <p:cNvPr id="10" name="Picture 9">
            <a:extLst>
              <a:ext uri="{FF2B5EF4-FFF2-40B4-BE49-F238E27FC236}">
                <a16:creationId xmlns:a16="http://schemas.microsoft.com/office/drawing/2014/main" id="{2C7B1E7E-4E93-92F6-CD6E-A6ADB8E7D35C}"/>
              </a:ext>
            </a:extLst>
          </p:cNvPr>
          <p:cNvPicPr>
            <a:picLocks noChangeAspect="1"/>
          </p:cNvPicPr>
          <p:nvPr/>
        </p:nvPicPr>
        <p:blipFill>
          <a:blip r:embed="rId3"/>
          <a:stretch>
            <a:fillRect/>
          </a:stretch>
        </p:blipFill>
        <p:spPr>
          <a:xfrm>
            <a:off x="6533965" y="303681"/>
            <a:ext cx="5544324" cy="2962688"/>
          </a:xfrm>
          <a:prstGeom prst="rect">
            <a:avLst/>
          </a:prstGeom>
        </p:spPr>
      </p:pic>
    </p:spTree>
    <p:extLst>
      <p:ext uri="{BB962C8B-B14F-4D97-AF65-F5344CB8AC3E}">
        <p14:creationId xmlns:p14="http://schemas.microsoft.com/office/powerpoint/2010/main" val="667538659"/>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2774657406"/>
              </p:ext>
            </p:extLst>
          </p:nvPr>
        </p:nvGraphicFramePr>
        <p:xfrm>
          <a:off x="159390" y="1062260"/>
          <a:ext cx="7160519" cy="4937760"/>
        </p:xfrm>
        <a:graphic>
          <a:graphicData uri="http://schemas.openxmlformats.org/drawingml/2006/table">
            <a:tbl>
              <a:tblPr firstRow="1" bandRow="1"/>
              <a:tblGrid>
                <a:gridCol w="7160519">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en-US" sz="2200" b="0" kern="1200">
                          <a:solidFill>
                            <a:schemeClr val="dk1"/>
                          </a:solidFill>
                          <a:effectLst/>
                          <a:latin typeface="Times New Roman" panose="02020603050405020304" pitchFamily="18" charset="0"/>
                          <a:ea typeface="+mn-ea"/>
                          <a:cs typeface="Times New Roman" panose="02020603050405020304" pitchFamily="18" charset="0"/>
                        </a:rPr>
                        <a:t>Các đơn vị thực hiện công tác chăm sóc rừng đợt 1 năm 2024 theo đúng lịch thời vụ, tạo điều kiện cho cây trồng sinh trưởng và phát triển tốt.</a:t>
                      </a:r>
                      <a:endParaRPr lang="vi-VN" sz="2200" b="0" kern="1200">
                        <a:solidFill>
                          <a:schemeClr val="dk1"/>
                        </a:solidFill>
                        <a:effectLst/>
                        <a:latin typeface="Times New Roman" panose="02020603050405020304" pitchFamily="18" charset="0"/>
                        <a:ea typeface="+mn-ea"/>
                        <a:cs typeface="Times New Roman" panose="02020603050405020304" pitchFamily="18" charset="0"/>
                      </a:endParaRPr>
                    </a:p>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en-US" sz="2200" b="0" kern="1200">
                          <a:solidFill>
                            <a:schemeClr val="dk1"/>
                          </a:solidFill>
                          <a:effectLst/>
                          <a:latin typeface="Times New Roman" panose="02020603050405020304" pitchFamily="18" charset="0"/>
                          <a:ea typeface="+mn-ea"/>
                          <a:cs typeface="Times New Roman" panose="02020603050405020304" pitchFamily="18" charset="0"/>
                        </a:rPr>
                        <a:t>T</a:t>
                      </a:r>
                      <a:r>
                        <a:rPr lang="vi-VN" sz="2200" b="0" kern="1200">
                          <a:solidFill>
                            <a:schemeClr val="dk1"/>
                          </a:solidFill>
                          <a:effectLst/>
                          <a:latin typeface="Times New Roman" panose="02020603050405020304" pitchFamily="18" charset="0"/>
                          <a:ea typeface="+mn-ea"/>
                          <a:cs typeface="Times New Roman" panose="02020603050405020304" pitchFamily="18" charset="0"/>
                        </a:rPr>
                        <a:t>ỉnh tiếp </a:t>
                      </a:r>
                      <a:r>
                        <a:rPr lang="vi-VN" sz="2200" b="0" kern="1200" dirty="0">
                          <a:solidFill>
                            <a:schemeClr val="dk1"/>
                          </a:solidFill>
                          <a:effectLst/>
                          <a:latin typeface="Times New Roman" panose="02020603050405020304" pitchFamily="18" charset="0"/>
                          <a:ea typeface="+mn-ea"/>
                          <a:cs typeface="Times New Roman" panose="02020603050405020304" pitchFamily="18" charset="0"/>
                        </a:rPr>
                        <a:t>tục mời </a:t>
                      </a:r>
                      <a:r>
                        <a:rPr lang="pt-BR" sz="2200" b="0" kern="1200" dirty="0">
                          <a:solidFill>
                            <a:schemeClr val="dk1"/>
                          </a:solidFill>
                          <a:effectLst/>
                          <a:latin typeface="Times New Roman" panose="02020603050405020304" pitchFamily="18" charset="0"/>
                          <a:ea typeface="+mn-ea"/>
                          <a:cs typeface="Times New Roman" panose="02020603050405020304" pitchFamily="18" charset="0"/>
                        </a:rPr>
                        <a:t>gọi</a:t>
                      </a:r>
                      <a:r>
                        <a:rPr lang="vi-VN" sz="2200" b="0" kern="1200" dirty="0">
                          <a:solidFill>
                            <a:schemeClr val="dk1"/>
                          </a:solidFill>
                          <a:effectLst/>
                          <a:latin typeface="Times New Roman" panose="02020603050405020304" pitchFamily="18" charset="0"/>
                          <a:ea typeface="+mn-ea"/>
                          <a:cs typeface="Times New Roman" panose="02020603050405020304" pitchFamily="18" charset="0"/>
                        </a:rPr>
                        <a:t> các doanh doanh nghiệ</a:t>
                      </a:r>
                      <a:r>
                        <a:rPr lang="pt-BR" sz="2200" b="0" kern="1200" dirty="0">
                          <a:solidFill>
                            <a:schemeClr val="dk1"/>
                          </a:solidFill>
                          <a:effectLst/>
                          <a:latin typeface="Times New Roman" panose="02020603050405020304" pitchFamily="18" charset="0"/>
                          <a:ea typeface="+mn-ea"/>
                          <a:cs typeface="Times New Roman" panose="02020603050405020304" pitchFamily="18" charset="0"/>
                        </a:rPr>
                        <a:t>p</a:t>
                      </a:r>
                      <a:r>
                        <a:rPr lang="vi-VN" sz="2200" b="0" kern="1200" dirty="0">
                          <a:solidFill>
                            <a:schemeClr val="dk1"/>
                          </a:solidFill>
                          <a:effectLst/>
                          <a:latin typeface="Times New Roman" panose="02020603050405020304" pitchFamily="18" charset="0"/>
                          <a:ea typeface="+mn-ea"/>
                          <a:cs typeface="Times New Roman" panose="02020603050405020304" pitchFamily="18" charset="0"/>
                        </a:rPr>
                        <a:t> chế biến gỗ</a:t>
                      </a:r>
                      <a:r>
                        <a:rPr lang="pt-BR" sz="2200" b="0" kern="1200" dirty="0">
                          <a:solidFill>
                            <a:schemeClr val="dk1"/>
                          </a:solidFill>
                          <a:effectLst/>
                          <a:latin typeface="Times New Roman" panose="02020603050405020304" pitchFamily="18" charset="0"/>
                          <a:ea typeface="+mn-ea"/>
                          <a:cs typeface="Times New Roman" panose="02020603050405020304" pitchFamily="18" charset="0"/>
                        </a:rPr>
                        <a:t> liên doanh, liên kết đầu tư trồng rừng để chủ động nguồn nguyên liệu, x</a:t>
                      </a:r>
                      <a:r>
                        <a:rPr lang="vi-VN" sz="2200" b="0" kern="1200" dirty="0">
                          <a:solidFill>
                            <a:schemeClr val="dk1"/>
                          </a:solidFill>
                          <a:effectLst/>
                          <a:latin typeface="Times New Roman" panose="02020603050405020304" pitchFamily="18" charset="0"/>
                          <a:ea typeface="+mn-ea"/>
                          <a:cs typeface="Times New Roman" panose="02020603050405020304" pitchFamily="18" charset="0"/>
                        </a:rPr>
                        <a:t>ây dựng mô hình tổ chức sản xuất lâm nghiệp theo hình thức liên kết, hợp tác chặt chẽ giữa các doanh nghiệp sản xuất, chế biến với các hộ gia đình, cá nhân, tổ chức trồng rừng </a:t>
                      </a:r>
                      <a:r>
                        <a:rPr lang="es-MX" sz="2200" b="0" kern="1200" dirty="0" err="1">
                          <a:solidFill>
                            <a:schemeClr val="dk1"/>
                          </a:solidFill>
                          <a:effectLst/>
                          <a:latin typeface="Times New Roman" panose="02020603050405020304" pitchFamily="18" charset="0"/>
                          <a:ea typeface="+mn-ea"/>
                          <a:cs typeface="Times New Roman" panose="02020603050405020304" pitchFamily="18" charset="0"/>
                        </a:rPr>
                        <a:t>để</a:t>
                      </a:r>
                      <a:r>
                        <a:rPr lang="es-MX" sz="2200" b="0" kern="1200" dirty="0">
                          <a:solidFill>
                            <a:schemeClr val="dk1"/>
                          </a:solidFill>
                          <a:effectLst/>
                          <a:latin typeface="Times New Roman" panose="02020603050405020304" pitchFamily="18" charset="0"/>
                          <a:ea typeface="+mn-ea"/>
                          <a:cs typeface="Times New Roman" panose="02020603050405020304" pitchFamily="18" charset="0"/>
                        </a:rPr>
                        <a:t> </a:t>
                      </a:r>
                      <a:r>
                        <a:rPr lang="es-MX" sz="2200" b="0" kern="1200" dirty="0" err="1">
                          <a:solidFill>
                            <a:schemeClr val="dk1"/>
                          </a:solidFill>
                          <a:effectLst/>
                          <a:latin typeface="Times New Roman" panose="02020603050405020304" pitchFamily="18" charset="0"/>
                          <a:ea typeface="+mn-ea"/>
                          <a:cs typeface="Times New Roman" panose="02020603050405020304" pitchFamily="18" charset="0"/>
                        </a:rPr>
                        <a:t>phát</a:t>
                      </a:r>
                      <a:r>
                        <a:rPr lang="es-MX" sz="2200" b="0" kern="1200" dirty="0">
                          <a:solidFill>
                            <a:schemeClr val="dk1"/>
                          </a:solidFill>
                          <a:effectLst/>
                          <a:latin typeface="Times New Roman" panose="02020603050405020304" pitchFamily="18" charset="0"/>
                          <a:ea typeface="+mn-ea"/>
                          <a:cs typeface="Times New Roman" panose="02020603050405020304" pitchFamily="18" charset="0"/>
                        </a:rPr>
                        <a:t> </a:t>
                      </a:r>
                      <a:r>
                        <a:rPr lang="es-MX" sz="2200" b="0" kern="1200" dirty="0" err="1">
                          <a:solidFill>
                            <a:schemeClr val="dk1"/>
                          </a:solidFill>
                          <a:effectLst/>
                          <a:latin typeface="Times New Roman" panose="02020603050405020304" pitchFamily="18" charset="0"/>
                          <a:ea typeface="+mn-ea"/>
                          <a:cs typeface="Times New Roman" panose="02020603050405020304" pitchFamily="18" charset="0"/>
                        </a:rPr>
                        <a:t>triển</a:t>
                      </a:r>
                      <a:r>
                        <a:rPr lang="es-MX" sz="2200" b="0" kern="1200" dirty="0">
                          <a:solidFill>
                            <a:schemeClr val="dk1"/>
                          </a:solidFill>
                          <a:effectLst/>
                          <a:latin typeface="Times New Roman" panose="02020603050405020304" pitchFamily="18" charset="0"/>
                          <a:ea typeface="+mn-ea"/>
                          <a:cs typeface="Times New Roman" panose="02020603050405020304" pitchFamily="18" charset="0"/>
                        </a:rPr>
                        <a:t> </a:t>
                      </a:r>
                      <a:r>
                        <a:rPr lang="es-MX" sz="2200" b="0" kern="1200" dirty="0" err="1">
                          <a:solidFill>
                            <a:schemeClr val="dk1"/>
                          </a:solidFill>
                          <a:effectLst/>
                          <a:latin typeface="Times New Roman" panose="02020603050405020304" pitchFamily="18" charset="0"/>
                          <a:ea typeface="+mn-ea"/>
                          <a:cs typeface="Times New Roman" panose="02020603050405020304" pitchFamily="18" charset="0"/>
                        </a:rPr>
                        <a:t>vùng</a:t>
                      </a:r>
                      <a:r>
                        <a:rPr lang="es-MX" sz="2200" b="0" kern="1200" dirty="0">
                          <a:solidFill>
                            <a:schemeClr val="dk1"/>
                          </a:solidFill>
                          <a:effectLst/>
                          <a:latin typeface="Times New Roman" panose="02020603050405020304" pitchFamily="18" charset="0"/>
                          <a:ea typeface="+mn-ea"/>
                          <a:cs typeface="Times New Roman" panose="02020603050405020304" pitchFamily="18" charset="0"/>
                        </a:rPr>
                        <a:t> </a:t>
                      </a:r>
                      <a:r>
                        <a:rPr lang="es-MX" sz="2200" b="0" kern="1200" dirty="0" err="1">
                          <a:solidFill>
                            <a:schemeClr val="dk1"/>
                          </a:solidFill>
                          <a:effectLst/>
                          <a:latin typeface="Times New Roman" panose="02020603050405020304" pitchFamily="18" charset="0"/>
                          <a:ea typeface="+mn-ea"/>
                          <a:cs typeface="Times New Roman" panose="02020603050405020304" pitchFamily="18" charset="0"/>
                        </a:rPr>
                        <a:t>nguyên</a:t>
                      </a:r>
                      <a:r>
                        <a:rPr lang="es-MX" sz="2200" b="0" kern="1200" dirty="0">
                          <a:solidFill>
                            <a:schemeClr val="dk1"/>
                          </a:solidFill>
                          <a:effectLst/>
                          <a:latin typeface="Times New Roman" panose="02020603050405020304" pitchFamily="18" charset="0"/>
                          <a:ea typeface="+mn-ea"/>
                          <a:cs typeface="Times New Roman" panose="02020603050405020304" pitchFamily="18" charset="0"/>
                        </a:rPr>
                        <a:t> </a:t>
                      </a:r>
                      <a:r>
                        <a:rPr lang="es-MX" sz="2200" b="0" kern="1200" dirty="0" err="1">
                          <a:solidFill>
                            <a:schemeClr val="dk1"/>
                          </a:solidFill>
                          <a:effectLst/>
                          <a:latin typeface="Times New Roman" panose="02020603050405020304" pitchFamily="18" charset="0"/>
                          <a:ea typeface="+mn-ea"/>
                          <a:cs typeface="Times New Roman" panose="02020603050405020304" pitchFamily="18" charset="0"/>
                        </a:rPr>
                        <a:t>liệu</a:t>
                      </a:r>
                      <a:r>
                        <a:rPr lang="es-MX" sz="2200" b="0" kern="1200" dirty="0">
                          <a:solidFill>
                            <a:schemeClr val="dk1"/>
                          </a:solidFill>
                          <a:effectLst/>
                          <a:latin typeface="Times New Roman" panose="02020603050405020304" pitchFamily="18" charset="0"/>
                          <a:ea typeface="+mn-ea"/>
                          <a:cs typeface="Times New Roman" panose="02020603050405020304" pitchFamily="18" charset="0"/>
                        </a:rPr>
                        <a:t> </a:t>
                      </a:r>
                      <a:r>
                        <a:rPr lang="es-MX" sz="2200" b="0" kern="1200" dirty="0" err="1">
                          <a:solidFill>
                            <a:schemeClr val="dk1"/>
                          </a:solidFill>
                          <a:effectLst/>
                          <a:latin typeface="Times New Roman" panose="02020603050405020304" pitchFamily="18" charset="0"/>
                          <a:ea typeface="+mn-ea"/>
                          <a:cs typeface="Times New Roman" panose="02020603050405020304" pitchFamily="18" charset="0"/>
                        </a:rPr>
                        <a:t>gỗ</a:t>
                      </a:r>
                      <a:r>
                        <a:rPr lang="es-MX" sz="2200" b="0" kern="1200">
                          <a:solidFill>
                            <a:schemeClr val="dk1"/>
                          </a:solidFill>
                          <a:effectLst/>
                          <a:latin typeface="Times New Roman" panose="02020603050405020304" pitchFamily="18" charset="0"/>
                          <a:ea typeface="+mn-ea"/>
                          <a:cs typeface="Times New Roman" panose="02020603050405020304" pitchFamily="18" charset="0"/>
                        </a:rPr>
                        <a:t>. </a:t>
                      </a:r>
                    </a:p>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en-US" sz="2200" b="0" kern="1200">
                          <a:solidFill>
                            <a:schemeClr val="dk1"/>
                          </a:solidFill>
                          <a:effectLst/>
                          <a:latin typeface="Times New Roman" panose="02020603050405020304" pitchFamily="18" charset="0"/>
                          <a:ea typeface="+mn-ea"/>
                          <a:cs typeface="Times New Roman" panose="02020603050405020304" pitchFamily="18" charset="0"/>
                        </a:rPr>
                        <a:t>Kết quả thực hiện trồng rừng cây gỗ lớn: Trong tháng không có diện tích trồng, chuyển hóa rừng cây gỗ lớn. Lũy kế đến nay, diện tích trồng rừng gỗ lớn trên địa bàn tỉnh là 9.882 ha</a:t>
                      </a:r>
                      <a:endParaRPr lang="es-MX" sz="2200" b="0" kern="120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6" name="Picture 5" descr="A picture containing tree, outdoor, plant, forest&#10;&#10;Description automatically generated">
            <a:extLst>
              <a:ext uri="{FF2B5EF4-FFF2-40B4-BE49-F238E27FC236}">
                <a16:creationId xmlns:a16="http://schemas.microsoft.com/office/drawing/2014/main" id="{B6FBF1AC-66BF-0ECE-3B76-06423BF9D5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0368" y="1062260"/>
            <a:ext cx="4063551" cy="2612164"/>
          </a:xfrm>
          <a:prstGeom prst="rect">
            <a:avLst/>
          </a:prstGeom>
        </p:spPr>
      </p:pic>
      <p:pic>
        <p:nvPicPr>
          <p:cNvPr id="10" name="Picture 9" descr="A picture containing sky, grass, outdoor, nature&#10;&#10;Description automatically generated">
            <a:extLst>
              <a:ext uri="{FF2B5EF4-FFF2-40B4-BE49-F238E27FC236}">
                <a16:creationId xmlns:a16="http://schemas.microsoft.com/office/drawing/2014/main" id="{C5232F2B-CFFA-D637-CADF-0680726931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368" y="3915603"/>
            <a:ext cx="4063551" cy="2418085"/>
          </a:xfrm>
          <a:prstGeom prst="rect">
            <a:avLst/>
          </a:prstGeom>
        </p:spPr>
      </p:pic>
      <p:sp>
        <p:nvSpPr>
          <p:cNvPr id="3" name="Rectangle 2">
            <a:extLst>
              <a:ext uri="{FF2B5EF4-FFF2-40B4-BE49-F238E27FC236}">
                <a16:creationId xmlns:a16="http://schemas.microsoft.com/office/drawing/2014/main" id="{012B1FB8-DEBD-F0C9-742A-F7D511419944}"/>
              </a:ext>
            </a:extLst>
          </p:cNvPr>
          <p:cNvSpPr/>
          <p:nvPr/>
        </p:nvSpPr>
        <p:spPr>
          <a:xfrm>
            <a:off x="586992" y="270763"/>
            <a:ext cx="2898229"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1.1.3. Lâm nghiệp</a:t>
            </a:r>
          </a:p>
        </p:txBody>
      </p:sp>
    </p:spTree>
    <p:extLst>
      <p:ext uri="{BB962C8B-B14F-4D97-AF65-F5344CB8AC3E}">
        <p14:creationId xmlns:p14="http://schemas.microsoft.com/office/powerpoint/2010/main" val="3788652331"/>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F24AD0-F007-A590-583C-27B1A4CE0310}"/>
              </a:ext>
            </a:extLst>
          </p:cNvPr>
          <p:cNvSpPr/>
          <p:nvPr/>
        </p:nvSpPr>
        <p:spPr>
          <a:xfrm>
            <a:off x="669866" y="312790"/>
            <a:ext cx="2478499"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1.1.4. Thủy sản</a:t>
            </a:r>
          </a:p>
        </p:txBody>
      </p:sp>
      <p:graphicFrame>
        <p:nvGraphicFramePr>
          <p:cNvPr id="3" name="Table 2">
            <a:extLst>
              <a:ext uri="{FF2B5EF4-FFF2-40B4-BE49-F238E27FC236}">
                <a16:creationId xmlns:a16="http://schemas.microsoft.com/office/drawing/2014/main" id="{1243D2EC-FD70-31EF-486E-0289B57D5A19}"/>
              </a:ext>
            </a:extLst>
          </p:cNvPr>
          <p:cNvGraphicFramePr>
            <a:graphicFrameLocks noGrp="1"/>
          </p:cNvGraphicFramePr>
          <p:nvPr>
            <p:extLst>
              <p:ext uri="{D42A27DB-BD31-4B8C-83A1-F6EECF244321}">
                <p14:modId xmlns:p14="http://schemas.microsoft.com/office/powerpoint/2010/main" val="2872124782"/>
              </p:ext>
            </p:extLst>
          </p:nvPr>
        </p:nvGraphicFramePr>
        <p:xfrm>
          <a:off x="375965" y="1222097"/>
          <a:ext cx="6482035" cy="5242560"/>
        </p:xfrm>
        <a:graphic>
          <a:graphicData uri="http://schemas.openxmlformats.org/drawingml/2006/table">
            <a:tbl>
              <a:tblPr firstRow="1" bandRow="1"/>
              <a:tblGrid>
                <a:gridCol w="6482035">
                  <a:extLst>
                    <a:ext uri="{9D8B030D-6E8A-4147-A177-3AD203B41FA5}">
                      <a16:colId xmlns:a16="http://schemas.microsoft.com/office/drawing/2014/main" val="3655493598"/>
                    </a:ext>
                  </a:extLst>
                </a:gridCol>
              </a:tblGrid>
              <a:tr h="506073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n-US" sz="2200" b="0" kern="1200">
                          <a:solidFill>
                            <a:schemeClr val="tx1"/>
                          </a:solidFill>
                          <a:effectLst/>
                          <a:latin typeface="Times New Roman" panose="02020603050405020304" pitchFamily="18" charset="0"/>
                          <a:ea typeface="+mn-ea"/>
                          <a:cs typeface="Times New Roman" panose="02020603050405020304" pitchFamily="18" charset="0"/>
                        </a:rPr>
                        <a:t>Sản lượng khai thác thủy sản Quý I đạt khoảng 59.362,7 tấn, tăng 3,6% so với cùng kỳ.</a:t>
                      </a:r>
                      <a:endParaRPr lang="vi-VN" sz="2200" b="0" kern="1200">
                        <a:solidFill>
                          <a:schemeClr val="tx1"/>
                        </a:solidFill>
                        <a:effectLst/>
                        <a:latin typeface="Times New Roman" panose="02020603050405020304" pitchFamily="18" charset="0"/>
                        <a:ea typeface="+mn-ea"/>
                        <a:cs typeface="Times New Roman" panose="02020603050405020304" pitchFamily="18"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de-DE" sz="2200" b="0" kern="1200">
                          <a:solidFill>
                            <a:schemeClr val="tx1"/>
                          </a:solidFill>
                          <a:effectLst/>
                          <a:latin typeface="Times New Roman" panose="02020603050405020304" pitchFamily="18" charset="0"/>
                          <a:ea typeface="+mn-ea"/>
                          <a:cs typeface="Times New Roman" panose="02020603050405020304" pitchFamily="18" charset="0"/>
                        </a:rPr>
                        <a:t>Sản lượng nuôi trồng thủy sản đạt 1.098 tấn, tăng 2,7% so với cùng kỳ</a:t>
                      </a:r>
                      <a:r>
                        <a:rPr lang="vi-VN" sz="2200" b="0" kern="1200">
                          <a:solidFill>
                            <a:schemeClr val="tx1"/>
                          </a:solidFill>
                          <a:effectLst/>
                          <a:latin typeface="Times New Roman" panose="02020603050405020304" pitchFamily="18" charset="0"/>
                          <a:ea typeface="+mn-ea"/>
                          <a:cs typeface="Times New Roman" panose="02020603050405020304" pitchFamily="18" charset="0"/>
                        </a:rPr>
                        <a:t>.</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200" b="0" kern="1200">
                          <a:solidFill>
                            <a:schemeClr val="tx1"/>
                          </a:solidFill>
                          <a:effectLst/>
                          <a:latin typeface="Times New Roman" panose="02020603050405020304" pitchFamily="18" charset="0"/>
                          <a:ea typeface="+mn-ea"/>
                          <a:cs typeface="Times New Roman" panose="02020603050405020304" pitchFamily="18" charset="0"/>
                        </a:rPr>
                        <a:t>Sản lượng khai thác thủy sản biển tăng do trong các tháng đầu năm thời tiết thuận lợi, số tàu hoạt động khai thác thủy sản t</a:t>
                      </a:r>
                      <a:r>
                        <a:rPr lang="en-US" sz="2200" b="0" kern="1200">
                          <a:solidFill>
                            <a:schemeClr val="tx1"/>
                          </a:solidFill>
                          <a:effectLst/>
                          <a:latin typeface="Times New Roman" panose="02020603050405020304" pitchFamily="18" charset="0"/>
                          <a:ea typeface="+mn-ea"/>
                          <a:cs typeface="Times New Roman" panose="02020603050405020304" pitchFamily="18" charset="0"/>
                        </a:rPr>
                        <a:t>ăng dẫn đến</a:t>
                      </a:r>
                      <a:r>
                        <a:rPr lang="vi-VN" sz="2200" b="0" kern="1200">
                          <a:solidFill>
                            <a:schemeClr val="tx1"/>
                          </a:solidFill>
                          <a:effectLst/>
                          <a:latin typeface="Times New Roman" panose="02020603050405020304" pitchFamily="18" charset="0"/>
                          <a:ea typeface="+mn-ea"/>
                          <a:cs typeface="Times New Roman" panose="02020603050405020304" pitchFamily="18" charset="0"/>
                        </a:rPr>
                        <a:t> sản lượng khai thác tăng cao hơn so với cùng kỳ</a:t>
                      </a:r>
                      <a:r>
                        <a:rPr lang="en-US" sz="2200" b="0" kern="1200">
                          <a:solidFill>
                            <a:schemeClr val="tx1"/>
                          </a:solidFill>
                          <a:effectLst/>
                          <a:latin typeface="Times New Roman" panose="02020603050405020304" pitchFamily="18" charset="0"/>
                          <a:ea typeface="+mn-ea"/>
                          <a:cs typeface="Times New Roman" panose="02020603050405020304" pitchFamily="18" charset="0"/>
                        </a:rPr>
                        <a:t>. Đồng thời hoạt động khai thác cá ngừ đại dương có nhiều thuận lợi.</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n-US" sz="2200" b="0" i="0" kern="1200">
                          <a:solidFill>
                            <a:schemeClr val="dk1"/>
                          </a:solidFill>
                          <a:effectLst/>
                          <a:latin typeface="Times New Roman" panose="02020603050405020304" pitchFamily="18" charset="0"/>
                          <a:ea typeface="+mn-ea"/>
                          <a:cs typeface="Times New Roman" panose="02020603050405020304" pitchFamily="18" charset="0"/>
                        </a:rPr>
                        <a:t>Toàn tỉnh tiếp tục tập trung triển khai thực hiện các nhiệm vụ, giải pháp cấp bách, trọng tâm chống khai thác hải sản bất hợp pháp, không báo cáo và không theo quy định, gỡ cảnh báo “Thẻ vàng” của Ủy ban châu Âu </a:t>
                      </a:r>
                      <a:endParaRPr lang="vi-VN" sz="2200" b="0" i="0" kern="120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2" name="Picture 1">
            <a:extLst>
              <a:ext uri="{FF2B5EF4-FFF2-40B4-BE49-F238E27FC236}">
                <a16:creationId xmlns:a16="http://schemas.microsoft.com/office/drawing/2014/main" id="{56062293-557D-4F7E-7A6A-F260FA8216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1464" y="3843377"/>
            <a:ext cx="4882586" cy="2662615"/>
          </a:xfrm>
          <a:prstGeom prst="rect">
            <a:avLst/>
          </a:prstGeom>
        </p:spPr>
      </p:pic>
      <p:pic>
        <p:nvPicPr>
          <p:cNvPr id="5" name="Picture 4">
            <a:extLst>
              <a:ext uri="{FF2B5EF4-FFF2-40B4-BE49-F238E27FC236}">
                <a16:creationId xmlns:a16="http://schemas.microsoft.com/office/drawing/2014/main" id="{7A793CCB-A0C1-21A3-A0B2-7B5AEF2B3314}"/>
              </a:ext>
            </a:extLst>
          </p:cNvPr>
          <p:cNvPicPr>
            <a:picLocks noChangeAspect="1"/>
          </p:cNvPicPr>
          <p:nvPr/>
        </p:nvPicPr>
        <p:blipFill>
          <a:blip r:embed="rId3"/>
          <a:stretch>
            <a:fillRect/>
          </a:stretch>
        </p:blipFill>
        <p:spPr>
          <a:xfrm>
            <a:off x="6858000" y="997636"/>
            <a:ext cx="5334000" cy="2662615"/>
          </a:xfrm>
          <a:prstGeom prst="rect">
            <a:avLst/>
          </a:prstGeom>
        </p:spPr>
      </p:pic>
    </p:spTree>
    <p:extLst>
      <p:ext uri="{BB962C8B-B14F-4D97-AF65-F5344CB8AC3E}">
        <p14:creationId xmlns:p14="http://schemas.microsoft.com/office/powerpoint/2010/main" val="3744426745"/>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F24AD0-F007-A590-583C-27B1A4CE0310}"/>
              </a:ext>
            </a:extLst>
          </p:cNvPr>
          <p:cNvSpPr/>
          <p:nvPr/>
        </p:nvSpPr>
        <p:spPr>
          <a:xfrm>
            <a:off x="497747" y="531089"/>
            <a:ext cx="3340979"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1.1.5. </a:t>
            </a:r>
            <a:r>
              <a:rPr lang="en-US" sz="2800" b="1" spc="-20" err="1">
                <a:solidFill>
                  <a:srgbClr val="100717"/>
                </a:solidFill>
                <a:latin typeface="Times New Roman" panose="02020603050405020304" pitchFamily="18" charset="0"/>
                <a:cs typeface="Times New Roman" panose="02020603050405020304" pitchFamily="18" charset="0"/>
              </a:rPr>
              <a:t>Nông</a:t>
            </a:r>
            <a:r>
              <a:rPr lang="en-US" sz="2800" b="1" spc="-20">
                <a:solidFill>
                  <a:srgbClr val="100717"/>
                </a:solidFill>
                <a:latin typeface="Times New Roman" panose="02020603050405020304" pitchFamily="18" charset="0"/>
                <a:cs typeface="Times New Roman" panose="02020603050405020304" pitchFamily="18" charset="0"/>
              </a:rPr>
              <a:t> </a:t>
            </a:r>
            <a:r>
              <a:rPr lang="en-US" sz="2800" b="1" spc="-20" err="1">
                <a:solidFill>
                  <a:srgbClr val="100717"/>
                </a:solidFill>
                <a:latin typeface="Times New Roman" panose="02020603050405020304" pitchFamily="18" charset="0"/>
                <a:cs typeface="Times New Roman" panose="02020603050405020304" pitchFamily="18" charset="0"/>
              </a:rPr>
              <a:t>thôn</a:t>
            </a:r>
            <a:r>
              <a:rPr lang="en-US" sz="2800" b="1" spc="-20">
                <a:solidFill>
                  <a:srgbClr val="100717"/>
                </a:solidFill>
                <a:latin typeface="Times New Roman" panose="02020603050405020304" pitchFamily="18" charset="0"/>
                <a:cs typeface="Times New Roman" panose="02020603050405020304" pitchFamily="18" charset="0"/>
              </a:rPr>
              <a:t> </a:t>
            </a:r>
            <a:r>
              <a:rPr lang="en-US" sz="2800" b="1" spc="-20" err="1">
                <a:solidFill>
                  <a:srgbClr val="100717"/>
                </a:solidFill>
                <a:latin typeface="Times New Roman" panose="02020603050405020304" pitchFamily="18" charset="0"/>
                <a:cs typeface="Times New Roman" panose="02020603050405020304" pitchFamily="18" charset="0"/>
              </a:rPr>
              <a:t>mới</a:t>
            </a:r>
            <a:endParaRPr lang="en-US" sz="2800" b="1" spc="-20">
              <a:solidFill>
                <a:srgbClr val="100717"/>
              </a:solidFill>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1243D2EC-FD70-31EF-486E-0289B57D5A19}"/>
              </a:ext>
            </a:extLst>
          </p:cNvPr>
          <p:cNvGraphicFramePr>
            <a:graphicFrameLocks noGrp="1"/>
          </p:cNvGraphicFramePr>
          <p:nvPr>
            <p:extLst>
              <p:ext uri="{D42A27DB-BD31-4B8C-83A1-F6EECF244321}">
                <p14:modId xmlns:p14="http://schemas.microsoft.com/office/powerpoint/2010/main" val="3445399146"/>
              </p:ext>
            </p:extLst>
          </p:nvPr>
        </p:nvGraphicFramePr>
        <p:xfrm>
          <a:off x="295962" y="1554480"/>
          <a:ext cx="7085527" cy="3749040"/>
        </p:xfrm>
        <a:graphic>
          <a:graphicData uri="http://schemas.openxmlformats.org/drawingml/2006/table">
            <a:tbl>
              <a:tblPr firstRow="1" bandRow="1"/>
              <a:tblGrid>
                <a:gridCol w="7085527">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000" b="0" i="0" kern="1200" dirty="0">
                          <a:solidFill>
                            <a:schemeClr val="dk1"/>
                          </a:solidFill>
                          <a:effectLst/>
                          <a:latin typeface="Times New Roman" panose="02020603050405020304" pitchFamily="18" charset="0"/>
                          <a:ea typeface="+mn-ea"/>
                          <a:cs typeface="Times New Roman" panose="02020603050405020304" pitchFamily="18" charset="0"/>
                        </a:rPr>
                        <a:t>Công tác xây dựng nông thôn mới tiếp tục triển khai có hiệu quả</a:t>
                      </a:r>
                      <a:r>
                        <a:rPr lang="pt-BR" sz="20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de-DE" sz="2000" b="0" kern="1200" baseline="0" dirty="0">
                          <a:solidFill>
                            <a:schemeClr val="dk1"/>
                          </a:solidFill>
                          <a:effectLst/>
                          <a:latin typeface="Times New Roman" panose="02020603050405020304" pitchFamily="18" charset="0"/>
                          <a:ea typeface="+mn-ea"/>
                          <a:cs typeface="Times New Roman" panose="02020603050405020304" pitchFamily="18" charset="0"/>
                        </a:rPr>
                        <a:t>Các cấp, các ngành tập trung triển khai thực hiện các tiêu chí ở các xã đăng ký đạt chuẩn nông thôn mới </a:t>
                      </a:r>
                      <a:r>
                        <a:rPr lang="de-DE" sz="2000" b="0" kern="1200" baseline="0">
                          <a:solidFill>
                            <a:schemeClr val="dk1"/>
                          </a:solidFill>
                          <a:effectLst/>
                          <a:latin typeface="Times New Roman" panose="02020603050405020304" pitchFamily="18" charset="0"/>
                          <a:ea typeface="+mn-ea"/>
                          <a:cs typeface="Times New Roman" panose="02020603050405020304" pitchFamily="18" charset="0"/>
                        </a:rPr>
                        <a:t>năm 202</a:t>
                      </a:r>
                      <a:r>
                        <a:rPr lang="vi-VN" sz="2000" b="0" kern="1200" baseline="0">
                          <a:solidFill>
                            <a:schemeClr val="dk1"/>
                          </a:solidFill>
                          <a:effectLst/>
                          <a:latin typeface="Times New Roman" panose="02020603050405020304" pitchFamily="18" charset="0"/>
                          <a:ea typeface="+mn-ea"/>
                          <a:cs typeface="Times New Roman" panose="02020603050405020304" pitchFamily="18" charset="0"/>
                        </a:rPr>
                        <a:t>4</a:t>
                      </a:r>
                      <a:r>
                        <a:rPr lang="de-DE" sz="2000" b="0" kern="1200" baseline="0">
                          <a:solidFill>
                            <a:schemeClr val="dk1"/>
                          </a:solidFill>
                          <a:effectLst/>
                          <a:latin typeface="Times New Roman" panose="02020603050405020304" pitchFamily="18" charset="0"/>
                          <a:ea typeface="+mn-ea"/>
                          <a:cs typeface="Times New Roman" panose="02020603050405020304" pitchFamily="18" charset="0"/>
                        </a:rPr>
                        <a:t>, </a:t>
                      </a:r>
                      <a:r>
                        <a:rPr lang="de-DE" sz="2000" b="0" kern="1200" baseline="0" dirty="0">
                          <a:solidFill>
                            <a:schemeClr val="dk1"/>
                          </a:solidFill>
                          <a:effectLst/>
                          <a:latin typeface="Times New Roman" panose="02020603050405020304" pitchFamily="18" charset="0"/>
                          <a:ea typeface="+mn-ea"/>
                          <a:cs typeface="Times New Roman" panose="02020603050405020304" pitchFamily="18" charset="0"/>
                        </a:rPr>
                        <a:t>củng cố và nâng cao chất lượng các xã đã được công nhận đạt chuẩn trên địa bàn.</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de-DE" sz="2000" b="0" kern="1200" baseline="0" dirty="0">
                          <a:solidFill>
                            <a:schemeClr val="dk1"/>
                          </a:solidFill>
                          <a:effectLst/>
                          <a:latin typeface="Times New Roman" panose="02020603050405020304" pitchFamily="18" charset="0"/>
                          <a:ea typeface="+mn-ea"/>
                          <a:cs typeface="Times New Roman" panose="02020603050405020304" pitchFamily="18" charset="0"/>
                        </a:rPr>
                        <a:t>Tính đến </a:t>
                      </a:r>
                      <a:r>
                        <a:rPr lang="de-DE" sz="2000" b="0" kern="1200" baseline="0">
                          <a:solidFill>
                            <a:schemeClr val="dk1"/>
                          </a:solidFill>
                          <a:effectLst/>
                          <a:latin typeface="Times New Roman" panose="02020603050405020304" pitchFamily="18" charset="0"/>
                          <a:ea typeface="+mn-ea"/>
                          <a:cs typeface="Times New Roman" panose="02020603050405020304" pitchFamily="18" charset="0"/>
                        </a:rPr>
                        <a:t>tháng </a:t>
                      </a:r>
                      <a:r>
                        <a:rPr lang="en-US" sz="2000" b="0" kern="1200" baseline="0">
                          <a:solidFill>
                            <a:schemeClr val="dk1"/>
                          </a:solidFill>
                          <a:effectLst/>
                          <a:latin typeface="Times New Roman" panose="02020603050405020304" pitchFamily="18" charset="0"/>
                          <a:ea typeface="+mn-ea"/>
                          <a:cs typeface="Times New Roman" panose="02020603050405020304" pitchFamily="18" charset="0"/>
                        </a:rPr>
                        <a:t>3</a:t>
                      </a:r>
                      <a:r>
                        <a:rPr lang="de-DE" sz="2000" b="0" kern="1200" baseline="0">
                          <a:solidFill>
                            <a:schemeClr val="dk1"/>
                          </a:solidFill>
                          <a:effectLst/>
                          <a:latin typeface="Times New Roman" panose="02020603050405020304" pitchFamily="18" charset="0"/>
                          <a:ea typeface="+mn-ea"/>
                          <a:cs typeface="Times New Roman" panose="02020603050405020304" pitchFamily="18" charset="0"/>
                        </a:rPr>
                        <a:t>/2024, </a:t>
                      </a:r>
                      <a:r>
                        <a:rPr lang="de-DE" sz="2000" b="0" kern="1200" baseline="0" dirty="0">
                          <a:solidFill>
                            <a:schemeClr val="dk1"/>
                          </a:solidFill>
                          <a:effectLst/>
                          <a:latin typeface="Times New Roman" panose="02020603050405020304" pitchFamily="18" charset="0"/>
                          <a:ea typeface="+mn-ea"/>
                          <a:cs typeface="Times New Roman" panose="02020603050405020304" pitchFamily="18" charset="0"/>
                        </a:rPr>
                        <a:t>kết quả </a:t>
                      </a:r>
                      <a:r>
                        <a:rPr lang="de-DE" sz="2000" b="0" kern="1200" baseline="0">
                          <a:solidFill>
                            <a:schemeClr val="dk1"/>
                          </a:solidFill>
                          <a:effectLst/>
                          <a:latin typeface="Times New Roman" panose="02020603050405020304" pitchFamily="18" charset="0"/>
                          <a:ea typeface="+mn-ea"/>
                          <a:cs typeface="Times New Roman" panose="02020603050405020304" pitchFamily="18" charset="0"/>
                        </a:rPr>
                        <a:t>đạt được</a:t>
                      </a:r>
                      <a:r>
                        <a:rPr lang="vi-VN" sz="2000" b="0" kern="1200" baseline="0">
                          <a:solidFill>
                            <a:schemeClr val="dk1"/>
                          </a:solidFill>
                          <a:effectLst/>
                          <a:latin typeface="Times New Roman" panose="02020603050405020304" pitchFamily="18" charset="0"/>
                          <a:ea typeface="+mn-ea"/>
                          <a:cs typeface="Times New Roman" panose="02020603050405020304" pitchFamily="18" charset="0"/>
                        </a:rPr>
                        <a:t> như sau</a:t>
                      </a:r>
                      <a:r>
                        <a:rPr lang="de-DE" sz="2000" b="0" kern="1200" baseline="0">
                          <a:solidFill>
                            <a:schemeClr val="dk1"/>
                          </a:solidFill>
                          <a:effectLst/>
                          <a:latin typeface="Times New Roman" panose="02020603050405020304" pitchFamily="18" charset="0"/>
                          <a:ea typeface="+mn-ea"/>
                          <a:cs typeface="Times New Roman" panose="02020603050405020304" pitchFamily="18" charset="0"/>
                        </a:rPr>
                        <a:t>:</a:t>
                      </a:r>
                      <a:endParaRPr lang="de-DE" sz="2000" b="0" kern="1200" baseline="0" dirty="0">
                        <a:solidFill>
                          <a:schemeClr val="dk1"/>
                        </a:solidFill>
                        <a:effectLst/>
                        <a:latin typeface="Times New Roman" panose="02020603050405020304" pitchFamily="18" charset="0"/>
                        <a:ea typeface="+mn-ea"/>
                        <a:cs typeface="Times New Roman" panose="02020603050405020304" pitchFamily="18" charset="0"/>
                      </a:endParaRPr>
                    </a:p>
                    <a:p>
                      <a:pPr marL="342900" marR="0" lvl="0" indent="284163" algn="just"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vi-VN" sz="2000" b="0" kern="1200" baseline="0">
                          <a:solidFill>
                            <a:schemeClr val="dk1"/>
                          </a:solidFill>
                          <a:effectLst/>
                          <a:latin typeface="Times New Roman" panose="02020603050405020304" pitchFamily="18" charset="0"/>
                          <a:ea typeface="+mn-ea"/>
                          <a:cs typeface="Times New Roman" panose="02020603050405020304" pitchFamily="18" charset="0"/>
                        </a:rPr>
                        <a:t>89/113 </a:t>
                      </a:r>
                      <a:r>
                        <a:rPr lang="vi-VN" sz="2000" b="0" kern="1200" baseline="0" dirty="0">
                          <a:solidFill>
                            <a:schemeClr val="dk1"/>
                          </a:solidFill>
                          <a:effectLst/>
                          <a:latin typeface="Times New Roman" panose="02020603050405020304" pitchFamily="18" charset="0"/>
                          <a:ea typeface="+mn-ea"/>
                          <a:cs typeface="Times New Roman" panose="02020603050405020304" pitchFamily="18" charset="0"/>
                        </a:rPr>
                        <a:t>xã đạt chuẩn nông thôn mới, tỷ </a:t>
                      </a:r>
                      <a:r>
                        <a:rPr lang="vi-VN" sz="2000" b="0" kern="1200" baseline="0">
                          <a:solidFill>
                            <a:schemeClr val="dk1"/>
                          </a:solidFill>
                          <a:effectLst/>
                          <a:latin typeface="Times New Roman" panose="02020603050405020304" pitchFamily="18" charset="0"/>
                          <a:ea typeface="+mn-ea"/>
                          <a:cs typeface="Times New Roman" panose="02020603050405020304" pitchFamily="18" charset="0"/>
                        </a:rPr>
                        <a:t>lệ </a:t>
                      </a:r>
                      <a:r>
                        <a:rPr lang="pl-PL" sz="2000" b="0" kern="1200" baseline="0">
                          <a:solidFill>
                            <a:schemeClr val="dk1"/>
                          </a:solidFill>
                          <a:effectLst/>
                          <a:latin typeface="Times New Roman" panose="02020603050405020304" pitchFamily="18" charset="0"/>
                          <a:ea typeface="+mn-ea"/>
                          <a:cs typeface="Times New Roman" panose="02020603050405020304" pitchFamily="18" charset="0"/>
                        </a:rPr>
                        <a:t>7</a:t>
                      </a:r>
                      <a:r>
                        <a:rPr lang="vi-VN" sz="2000" b="0" kern="1200" baseline="0">
                          <a:solidFill>
                            <a:schemeClr val="dk1"/>
                          </a:solidFill>
                          <a:effectLst/>
                          <a:latin typeface="Times New Roman" panose="02020603050405020304" pitchFamily="18" charset="0"/>
                          <a:ea typeface="+mn-ea"/>
                          <a:cs typeface="Times New Roman" panose="02020603050405020304" pitchFamily="18" charset="0"/>
                        </a:rPr>
                        <a:t>8,76%</a:t>
                      </a:r>
                      <a:endParaRPr lang="vi-VN" sz="2000" b="0" kern="1200" baseline="0" dirty="0">
                        <a:solidFill>
                          <a:schemeClr val="dk1"/>
                        </a:solidFill>
                        <a:effectLst/>
                        <a:latin typeface="Times New Roman" panose="02020603050405020304" pitchFamily="18" charset="0"/>
                        <a:ea typeface="+mn-ea"/>
                        <a:cs typeface="Times New Roman" panose="02020603050405020304" pitchFamily="18" charset="0"/>
                      </a:endParaRPr>
                    </a:p>
                    <a:p>
                      <a:pPr marL="342900" marR="0" lvl="0" indent="284163" algn="just"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pl-PL" sz="2000" b="0" kern="1200" baseline="0">
                          <a:solidFill>
                            <a:schemeClr val="dk1"/>
                          </a:solidFill>
                          <a:effectLst/>
                          <a:latin typeface="Times New Roman" panose="02020603050405020304" pitchFamily="18" charset="0"/>
                          <a:ea typeface="+mn-ea"/>
                          <a:cs typeface="Times New Roman" panose="02020603050405020304" pitchFamily="18" charset="0"/>
                        </a:rPr>
                        <a:t>17</a:t>
                      </a:r>
                      <a:r>
                        <a:rPr lang="vi-VN" sz="2000" b="0" kern="1200" baseline="0">
                          <a:solidFill>
                            <a:schemeClr val="dk1"/>
                          </a:solidFill>
                          <a:effectLst/>
                          <a:latin typeface="Times New Roman" panose="02020603050405020304" pitchFamily="18" charset="0"/>
                          <a:ea typeface="+mn-ea"/>
                          <a:cs typeface="Times New Roman" panose="02020603050405020304" pitchFamily="18" charset="0"/>
                        </a:rPr>
                        <a:t>/89 </a:t>
                      </a:r>
                      <a:r>
                        <a:rPr lang="vi-VN" sz="2000" b="0" kern="1200" baseline="0" dirty="0">
                          <a:solidFill>
                            <a:schemeClr val="dk1"/>
                          </a:solidFill>
                          <a:effectLst/>
                          <a:latin typeface="Times New Roman" panose="02020603050405020304" pitchFamily="18" charset="0"/>
                          <a:ea typeface="+mn-ea"/>
                          <a:cs typeface="Times New Roman" panose="02020603050405020304" pitchFamily="18" charset="0"/>
                        </a:rPr>
                        <a:t>xã đạt chuẩn nông thôn mới nâng cao, tỷ </a:t>
                      </a:r>
                      <a:r>
                        <a:rPr lang="vi-VN" sz="2000" b="0" kern="1200" baseline="0">
                          <a:solidFill>
                            <a:schemeClr val="dk1"/>
                          </a:solidFill>
                          <a:effectLst/>
                          <a:latin typeface="Times New Roman" panose="02020603050405020304" pitchFamily="18" charset="0"/>
                          <a:ea typeface="+mn-ea"/>
                          <a:cs typeface="Times New Roman" panose="02020603050405020304" pitchFamily="18" charset="0"/>
                        </a:rPr>
                        <a:t>lệ 19,1</a:t>
                      </a:r>
                      <a:r>
                        <a:rPr lang="de-DE" sz="2000" b="0" kern="1200" baseline="0">
                          <a:solidFill>
                            <a:schemeClr val="dk1"/>
                          </a:solidFill>
                          <a:effectLst/>
                          <a:latin typeface="Times New Roman" panose="02020603050405020304" pitchFamily="18" charset="0"/>
                          <a:ea typeface="+mn-ea"/>
                          <a:cs typeface="Times New Roman" panose="02020603050405020304" pitchFamily="18" charset="0"/>
                        </a:rPr>
                        <a:t>%</a:t>
                      </a:r>
                      <a:endParaRPr lang="vi-VN" sz="2000" b="0" kern="1200" baseline="0">
                        <a:solidFill>
                          <a:schemeClr val="dk1"/>
                        </a:solidFill>
                        <a:effectLst/>
                        <a:latin typeface="Times New Roman" panose="02020603050405020304" pitchFamily="18" charset="0"/>
                        <a:ea typeface="+mn-ea"/>
                        <a:cs typeface="Times New Roman" panose="02020603050405020304" pitchFamily="18" charset="0"/>
                      </a:endParaRPr>
                    </a:p>
                    <a:p>
                      <a:pPr marL="342900" marR="0" lvl="0" indent="284163" algn="just"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pl-PL" sz="2000" b="0" kern="1200" baseline="0">
                          <a:solidFill>
                            <a:schemeClr val="dk1"/>
                          </a:solidFill>
                          <a:effectLst/>
                          <a:latin typeface="Times New Roman" panose="02020603050405020304" pitchFamily="18" charset="0"/>
                          <a:ea typeface="+mn-ea"/>
                          <a:cs typeface="Times New Roman" panose="02020603050405020304" pitchFamily="18" charset="0"/>
                        </a:rPr>
                        <a:t>05 đơn vị cấp huyện được công nhận đạt chuẩn/hoàn thành nhiệm vụ nông thôn mới</a:t>
                      </a:r>
                      <a:r>
                        <a:rPr lang="en-US" sz="2000" b="0" kern="1200" baseline="0">
                          <a:solidFill>
                            <a:schemeClr val="dk1"/>
                          </a:solidFill>
                          <a:effectLst/>
                          <a:latin typeface="Times New Roman" panose="02020603050405020304" pitchFamily="18" charset="0"/>
                          <a:ea typeface="+mn-ea"/>
                          <a:cs typeface="Times New Roman" panose="02020603050405020304" pitchFamily="18" charset="0"/>
                        </a:rPr>
                        <a:t>,</a:t>
                      </a:r>
                      <a:r>
                        <a:rPr lang="pl-PL" sz="2000" b="0" kern="1200" baseline="0">
                          <a:solidFill>
                            <a:schemeClr val="dk1"/>
                          </a:solidFill>
                          <a:effectLst/>
                          <a:latin typeface="Times New Roman" panose="02020603050405020304" pitchFamily="18" charset="0"/>
                          <a:ea typeface="+mn-ea"/>
                          <a:cs typeface="Times New Roman" panose="02020603050405020304" pitchFamily="18" charset="0"/>
                        </a:rPr>
                        <a:t> tỷ lệ 45,45%</a:t>
                      </a:r>
                      <a:endParaRPr lang="vi-VN" sz="2000" b="0" kern="1200" baseline="0" dirty="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1026" name="Picture 2" descr="An Lão- Khó khăn trong xây dựng Nông thôn mới ở các xã vùng cao .">
            <a:extLst>
              <a:ext uri="{FF2B5EF4-FFF2-40B4-BE49-F238E27FC236}">
                <a16:creationId xmlns:a16="http://schemas.microsoft.com/office/drawing/2014/main" id="{273A90EA-EE7F-F0BA-B0AE-0B09A52291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1863" y="1553100"/>
            <a:ext cx="4508057"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44852"/>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3055163841"/>
              </p:ext>
            </p:extLst>
          </p:nvPr>
        </p:nvGraphicFramePr>
        <p:xfrm>
          <a:off x="435576" y="1508689"/>
          <a:ext cx="5291959" cy="3505200"/>
        </p:xfrm>
        <a:graphic>
          <a:graphicData uri="http://schemas.openxmlformats.org/drawingml/2006/table">
            <a:tbl>
              <a:tblPr firstRow="1" bandRow="1"/>
              <a:tblGrid>
                <a:gridCol w="5291959">
                  <a:extLst>
                    <a:ext uri="{9D8B030D-6E8A-4147-A177-3AD203B41FA5}">
                      <a16:colId xmlns:a16="http://schemas.microsoft.com/office/drawing/2014/main" val="3655493598"/>
                    </a:ext>
                  </a:extLst>
                </a:gridCol>
              </a:tblGrid>
              <a:tr h="162033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800" b="0" i="1" kern="1200">
                          <a:solidFill>
                            <a:schemeClr val="dk1"/>
                          </a:solidFill>
                          <a:effectLst/>
                          <a:latin typeface="Times New Roman" panose="02020603050405020304" pitchFamily="18" charset="0"/>
                          <a:ea typeface="+mn-ea"/>
                          <a:cs typeface="Times New Roman" panose="02020603050405020304" pitchFamily="18" charset="0"/>
                        </a:rPr>
                        <a:t> </a:t>
                      </a:r>
                      <a:r>
                        <a:rPr lang="vi-VN" sz="2800" b="0" i="1" kern="1200">
                          <a:solidFill>
                            <a:schemeClr val="dk1"/>
                          </a:solidFill>
                          <a:effectLst/>
                          <a:latin typeface="Times New Roman" panose="02020603050405020304" pitchFamily="18" charset="0"/>
                          <a:ea typeface="+mn-ea"/>
                          <a:cs typeface="Times New Roman" panose="02020603050405020304" pitchFamily="18" charset="0"/>
                        </a:rPr>
                        <a:t>Về dự án sản xuất công nghiệp đi vào hoạt động</a:t>
                      </a:r>
                      <a:r>
                        <a:rPr lang="vi-VN" sz="2800" b="0" kern="1200">
                          <a:solidFill>
                            <a:schemeClr val="dk1"/>
                          </a:solidFill>
                          <a:effectLst/>
                          <a:latin typeface="Times New Roman" panose="02020603050405020304" pitchFamily="18" charset="0"/>
                          <a:ea typeface="+mn-ea"/>
                          <a:cs typeface="Times New Roman" panose="02020603050405020304" pitchFamily="18" charset="0"/>
                        </a:rPr>
                        <a:t>: Trong năm 2024, dự kiến trên địa bàn tỉnh có 64 dự án sản xuất công nghiệp đi vào hoạt động. </a:t>
                      </a:r>
                      <a:r>
                        <a:rPr lang="en-US" sz="2800" b="0" kern="1200">
                          <a:solidFill>
                            <a:schemeClr val="dk1"/>
                          </a:solidFill>
                          <a:effectLst/>
                          <a:latin typeface="Times New Roman" panose="02020603050405020304" pitchFamily="18" charset="0"/>
                          <a:ea typeface="+mn-ea"/>
                          <a:cs typeface="Times New Roman" panose="02020603050405020304" pitchFamily="18" charset="0"/>
                        </a:rPr>
                        <a:t>T</a:t>
                      </a:r>
                      <a:r>
                        <a:rPr lang="vi-VN" sz="2800" b="0" kern="1200">
                          <a:solidFill>
                            <a:schemeClr val="dk1"/>
                          </a:solidFill>
                          <a:effectLst/>
                          <a:latin typeface="Times New Roman" panose="02020603050405020304" pitchFamily="18" charset="0"/>
                          <a:ea typeface="+mn-ea"/>
                          <a:cs typeface="Times New Roman" panose="02020603050405020304" pitchFamily="18" charset="0"/>
                        </a:rPr>
                        <a:t>rong quý 1 năm 2024</a:t>
                      </a:r>
                      <a:r>
                        <a:rPr lang="en-US" sz="2800" b="0" kern="1200">
                          <a:solidFill>
                            <a:schemeClr val="dk1"/>
                          </a:solidFill>
                          <a:effectLst/>
                          <a:latin typeface="Times New Roman" panose="02020603050405020304" pitchFamily="18" charset="0"/>
                          <a:ea typeface="+mn-ea"/>
                          <a:cs typeface="Times New Roman" panose="02020603050405020304" pitchFamily="18" charset="0"/>
                        </a:rPr>
                        <a:t>,</a:t>
                      </a:r>
                      <a:r>
                        <a:rPr lang="vi-VN" sz="2800" b="0" kern="1200">
                          <a:solidFill>
                            <a:schemeClr val="dk1"/>
                          </a:solidFill>
                          <a:effectLst/>
                          <a:latin typeface="Times New Roman" panose="02020603050405020304" pitchFamily="18" charset="0"/>
                          <a:ea typeface="+mn-ea"/>
                          <a:cs typeface="Times New Roman" panose="02020603050405020304" pitchFamily="18" charset="0"/>
                        </a:rPr>
                        <a:t> có 08 dự án với tổng vốn đầu tư 1.144,6 tỷ đồng đi vào hoạt động</a:t>
                      </a:r>
                      <a:endParaRPr lang="en-US" sz="2800" b="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
        <p:nvSpPr>
          <p:cNvPr id="6" name="TextBox 5">
            <a:extLst>
              <a:ext uri="{FF2B5EF4-FFF2-40B4-BE49-F238E27FC236}">
                <a16:creationId xmlns:a16="http://schemas.microsoft.com/office/drawing/2014/main" id="{81D40E1E-E472-56C2-7A52-1D68B78E001A}"/>
              </a:ext>
            </a:extLst>
          </p:cNvPr>
          <p:cNvSpPr txBox="1"/>
          <p:nvPr/>
        </p:nvSpPr>
        <p:spPr>
          <a:xfrm>
            <a:off x="1357174" y="733216"/>
            <a:ext cx="3448764"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2.1. Công nghiệp</a:t>
            </a:r>
          </a:p>
        </p:txBody>
      </p:sp>
      <p:sp>
        <p:nvSpPr>
          <p:cNvPr id="12" name="TextBox 11">
            <a:extLst>
              <a:ext uri="{FF2B5EF4-FFF2-40B4-BE49-F238E27FC236}">
                <a16:creationId xmlns:a16="http://schemas.microsoft.com/office/drawing/2014/main" id="{9770937D-1377-CC7E-CF4C-63302C488F3E}"/>
              </a:ext>
            </a:extLst>
          </p:cNvPr>
          <p:cNvSpPr txBox="1"/>
          <p:nvPr/>
        </p:nvSpPr>
        <p:spPr>
          <a:xfrm>
            <a:off x="916752" y="271551"/>
            <a:ext cx="3977270"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2. Công nghiệp – xây dựng</a:t>
            </a:r>
          </a:p>
        </p:txBody>
      </p:sp>
      <p:pic>
        <p:nvPicPr>
          <p:cNvPr id="5" name="Picture 4" descr="A table with many different languages&#10;&#10;Description automatically generated with medium confidence">
            <a:extLst>
              <a:ext uri="{FF2B5EF4-FFF2-40B4-BE49-F238E27FC236}">
                <a16:creationId xmlns:a16="http://schemas.microsoft.com/office/drawing/2014/main" id="{C8DC17B0-7156-393B-FC30-B47A702243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9365" y="1376183"/>
            <a:ext cx="6061371" cy="5245333"/>
          </a:xfrm>
          <a:prstGeom prst="rect">
            <a:avLst/>
          </a:prstGeom>
        </p:spPr>
      </p:pic>
    </p:spTree>
    <p:extLst>
      <p:ext uri="{BB962C8B-B14F-4D97-AF65-F5344CB8AC3E}">
        <p14:creationId xmlns:p14="http://schemas.microsoft.com/office/powerpoint/2010/main" val="3810782053"/>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4204206116"/>
              </p:ext>
            </p:extLst>
          </p:nvPr>
        </p:nvGraphicFramePr>
        <p:xfrm>
          <a:off x="337001" y="1315477"/>
          <a:ext cx="11517997" cy="5196840"/>
        </p:xfrm>
        <a:graphic>
          <a:graphicData uri="http://schemas.openxmlformats.org/drawingml/2006/table">
            <a:tbl>
              <a:tblPr firstRow="1" bandRow="1"/>
              <a:tblGrid>
                <a:gridCol w="11517997">
                  <a:extLst>
                    <a:ext uri="{9D8B030D-6E8A-4147-A177-3AD203B41FA5}">
                      <a16:colId xmlns:a16="http://schemas.microsoft.com/office/drawing/2014/main" val="3655493598"/>
                    </a:ext>
                  </a:extLst>
                </a:gridCol>
              </a:tblGrid>
              <a:tr h="162033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800" b="0" kern="1200">
                          <a:solidFill>
                            <a:schemeClr val="dk1"/>
                          </a:solidFill>
                          <a:effectLst/>
                          <a:latin typeface="Times New Roman" panose="02020603050405020304" pitchFamily="18" charset="0"/>
                          <a:ea typeface="+mn-ea"/>
                          <a:cs typeface="Times New Roman" panose="02020603050405020304" pitchFamily="18" charset="0"/>
                        </a:rPr>
                        <a:t> </a:t>
                      </a:r>
                      <a:r>
                        <a:rPr lang="vi-VN" sz="2800" b="0" kern="1200">
                          <a:solidFill>
                            <a:schemeClr val="dk1"/>
                          </a:solidFill>
                          <a:effectLst/>
                          <a:latin typeface="Times New Roman" panose="02020603050405020304" pitchFamily="18" charset="0"/>
                          <a:ea typeface="+mn-ea"/>
                          <a:cs typeface="Times New Roman" panose="02020603050405020304" pitchFamily="18" charset="0"/>
                        </a:rPr>
                        <a:t>Tình hình đầu tư, hoạt động một số dự án công nghiệp trọng điểm khác như sau:</a:t>
                      </a:r>
                    </a:p>
                    <a:p>
                      <a:pPr marL="457200" marR="0" lvl="0" indent="-457200" algn="just" defTabSz="121917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vi-VN" sz="2400" b="0" kern="1200">
                          <a:solidFill>
                            <a:schemeClr val="dk1"/>
                          </a:solidFill>
                          <a:effectLst/>
                          <a:latin typeface="Times New Roman" panose="02020603050405020304" pitchFamily="18" charset="0"/>
                          <a:ea typeface="+mn-ea"/>
                          <a:cs typeface="Times New Roman" panose="02020603050405020304" pitchFamily="18" charset="0"/>
                        </a:rPr>
                        <a:t> </a:t>
                      </a:r>
                      <a:r>
                        <a:rPr lang="vi-VN" sz="2400" b="1" i="1" kern="1200">
                          <a:solidFill>
                            <a:schemeClr val="dk1"/>
                          </a:solidFill>
                          <a:effectLst/>
                          <a:latin typeface="Times New Roman" panose="02020603050405020304" pitchFamily="18" charset="0"/>
                          <a:ea typeface="+mn-ea"/>
                          <a:cs typeface="Times New Roman" panose="02020603050405020304" pitchFamily="18" charset="0"/>
                        </a:rPr>
                        <a:t>Dự án Nhà máy sản xuất gạch, ngói của Công ty CP Takao Bình Định:</a:t>
                      </a:r>
                      <a:r>
                        <a:rPr lang="vi-VN" sz="2400" b="0" kern="1200">
                          <a:solidFill>
                            <a:schemeClr val="dk1"/>
                          </a:solidFill>
                          <a:effectLst/>
                          <a:latin typeface="Times New Roman" panose="02020603050405020304" pitchFamily="18" charset="0"/>
                          <a:ea typeface="+mn-ea"/>
                          <a:cs typeface="Times New Roman" panose="02020603050405020304" pitchFamily="18" charset="0"/>
                        </a:rPr>
                        <a:t> Công ty đang lắp đặt máy móc thiết bị và sản xuất thử nghiệm; ngày 25/3/2024 dây chuyền thứ nhất với công suất 20.000 m2/ngày đi vào hoạt động và ngày 10/4/2024 tiếp tục đưa dây chuyền thứ hai có cùng công suất đi vào hoạt động, cung cấp sản phẩm ra thị trường.</a:t>
                      </a:r>
                    </a:p>
                    <a:p>
                      <a:pPr marL="457200" marR="0" lvl="0" indent="-457200" algn="just" defTabSz="121917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vi-VN" sz="2400" b="1" i="1" kern="1200">
                          <a:solidFill>
                            <a:schemeClr val="dk1"/>
                          </a:solidFill>
                          <a:effectLst/>
                          <a:latin typeface="Times New Roman" panose="02020603050405020304" pitchFamily="18" charset="0"/>
                          <a:ea typeface="+mn-ea"/>
                          <a:cs typeface="Times New Roman" panose="02020603050405020304" pitchFamily="18" charset="0"/>
                        </a:rPr>
                        <a:t>Dự án Nhà máy sản xuất decal trang trí lá dập mỏng của Công ty TNHH KURZ Việt Nam: </a:t>
                      </a:r>
                      <a:r>
                        <a:rPr lang="vi-VN" sz="2400" b="0" kern="1200">
                          <a:solidFill>
                            <a:schemeClr val="dk1"/>
                          </a:solidFill>
                          <a:effectLst/>
                          <a:latin typeface="Times New Roman" panose="02020603050405020304" pitchFamily="18" charset="0"/>
                          <a:ea typeface="+mn-ea"/>
                          <a:cs typeface="Times New Roman" panose="02020603050405020304" pitchFamily="18" charset="0"/>
                        </a:rPr>
                        <a:t>Công ty đã hoàn thành đầu tư xây dựng Nhà máy và đã đi vào vận hành chạy thử nghiệm vào quý 4/2023. Trong tháng 01/2024 đã xuất đơn hàng mẫu, tháng 3/2024 chính thức hoạt động sản xuất kinh doanh và đưa các sản phẩm ra thị trường</a:t>
                      </a:r>
                    </a:p>
                    <a:p>
                      <a:pPr marL="457200" marR="0" lvl="0" indent="-457200" algn="just" defTabSz="121917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vi-VN" sz="2400" b="1" i="1" kern="1200">
                          <a:solidFill>
                            <a:schemeClr val="dk1"/>
                          </a:solidFill>
                          <a:effectLst/>
                          <a:latin typeface="Times New Roman" panose="02020603050405020304" pitchFamily="18" charset="0"/>
                          <a:ea typeface="+mn-ea"/>
                          <a:cs typeface="Times New Roman" panose="02020603050405020304" pitchFamily="18" charset="0"/>
                        </a:rPr>
                        <a:t>Dự án Nhà máy sản xuất thức ăn chăn nuôi - thuốc thú y Fago miền Trung </a:t>
                      </a:r>
                      <a:r>
                        <a:rPr lang="vi-VN" sz="2400" b="0" i="0" kern="1200">
                          <a:solidFill>
                            <a:schemeClr val="dk1"/>
                          </a:solidFill>
                          <a:effectLst/>
                          <a:latin typeface="Times New Roman" panose="02020603050405020304" pitchFamily="18" charset="0"/>
                          <a:ea typeface="+mn-ea"/>
                          <a:cs typeface="Times New Roman" panose="02020603050405020304" pitchFamily="18" charset="0"/>
                        </a:rPr>
                        <a:t>với công suất 200.000 tấn/năm, vốn đầu tư 150 tỷ đồng, đầu tư tại Khu Kinh tế Nhơn Hội: Công ty đang lắp đặt máy móc thiết bị; dự kiến Nhà máy đi vào hoạt động trong quý 2/2024</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
        <p:nvSpPr>
          <p:cNvPr id="6" name="TextBox 5">
            <a:extLst>
              <a:ext uri="{FF2B5EF4-FFF2-40B4-BE49-F238E27FC236}">
                <a16:creationId xmlns:a16="http://schemas.microsoft.com/office/drawing/2014/main" id="{81D40E1E-E472-56C2-7A52-1D68B78E001A}"/>
              </a:ext>
            </a:extLst>
          </p:cNvPr>
          <p:cNvSpPr txBox="1"/>
          <p:nvPr/>
        </p:nvSpPr>
        <p:spPr>
          <a:xfrm>
            <a:off x="1357174" y="733216"/>
            <a:ext cx="3448764"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2.1. Công nghiệp (tt)</a:t>
            </a:r>
          </a:p>
        </p:txBody>
      </p:sp>
      <p:sp>
        <p:nvSpPr>
          <p:cNvPr id="12" name="TextBox 11">
            <a:extLst>
              <a:ext uri="{FF2B5EF4-FFF2-40B4-BE49-F238E27FC236}">
                <a16:creationId xmlns:a16="http://schemas.microsoft.com/office/drawing/2014/main" id="{9770937D-1377-CC7E-CF4C-63302C488F3E}"/>
              </a:ext>
            </a:extLst>
          </p:cNvPr>
          <p:cNvSpPr txBox="1"/>
          <p:nvPr/>
        </p:nvSpPr>
        <p:spPr>
          <a:xfrm>
            <a:off x="916752" y="271551"/>
            <a:ext cx="3977270"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2. Công nghiệp – xây dựng</a:t>
            </a:r>
          </a:p>
        </p:txBody>
      </p:sp>
    </p:spTree>
    <p:extLst>
      <p:ext uri="{BB962C8B-B14F-4D97-AF65-F5344CB8AC3E}">
        <p14:creationId xmlns:p14="http://schemas.microsoft.com/office/powerpoint/2010/main" val="111304640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0A9C000-165F-E95A-7887-87E444772F67}"/>
              </a:ext>
            </a:extLst>
          </p:cNvPr>
          <p:cNvSpPr txBox="1"/>
          <p:nvPr/>
        </p:nvSpPr>
        <p:spPr>
          <a:xfrm>
            <a:off x="459052" y="1277363"/>
            <a:ext cx="11298397" cy="2092881"/>
          </a:xfrm>
          <a:prstGeom prst="rect">
            <a:avLst/>
          </a:prstGeom>
          <a:noFill/>
        </p:spPr>
        <p:txBody>
          <a:bodyPr wrap="square">
            <a:spAutoFit/>
          </a:bodyPr>
          <a:lstStyle/>
          <a:p>
            <a:pPr marR="0" lvl="0" indent="-342900" algn="just" defTabSz="1219170" rtl="0" eaLnBrk="1" fontAlgn="auto" latinLnBrk="0" hangingPunct="1">
              <a:lnSpc>
                <a:spcPct val="100000"/>
              </a:lnSpc>
              <a:spcBef>
                <a:spcPts val="0"/>
              </a:spcBef>
              <a:spcAft>
                <a:spcPts val="1200"/>
              </a:spcAft>
              <a:buClrTx/>
              <a:buSzTx/>
              <a:buFont typeface="Wingdings" pitchFamily="2" charset="2"/>
              <a:buChar char="v"/>
              <a:tabLst/>
              <a:defRPr/>
            </a:pPr>
            <a:r>
              <a:rPr lang="en-US" sz="2000">
                <a:latin typeface="Times New Roman" panose="02020603050405020304" pitchFamily="18" charset="0"/>
                <a:cs typeface="Times New Roman" panose="02020603050405020304" pitchFamily="18" charset="0"/>
              </a:rPr>
              <a:t>Triển khai Nghị Quyết số 75/NQ-HĐND ngày 06/12/2023 của Hội đồng nhân dân tỉnh về nhiệm vụ phát triển kinh tế - xã hội năm 2024, ngay đầu tháng 01/2024, lãnh đạo UBND tỉnh đã tổ chức làm việc với tất cả các sở, ban, ngành, địa phương trên địa bàn tỉnh để nắm chắc tình hình, chỉ đạo các cấp, các ngành, các địa phương trong tỉnh hoàn thành đạt mức cao nhất kế hoạch phát triển kinh tế - xã hội năm 2024</a:t>
            </a:r>
          </a:p>
          <a:p>
            <a:pPr marR="0" lvl="0" indent="-342900" algn="just" defTabSz="1219170" rtl="0" eaLnBrk="1" fontAlgn="auto" latinLnBrk="0" hangingPunct="1">
              <a:lnSpc>
                <a:spcPct val="100000"/>
              </a:lnSpc>
              <a:spcBef>
                <a:spcPts val="0"/>
              </a:spcBef>
              <a:spcAft>
                <a:spcPts val="1200"/>
              </a:spcAft>
              <a:buClrTx/>
              <a:buSzTx/>
              <a:buFont typeface="Wingdings" pitchFamily="2" charset="2"/>
              <a:buChar char="v"/>
              <a:tabLst/>
              <a:defRPr/>
            </a:pPr>
            <a:r>
              <a:rPr lang="es-ES" sz="2000" b="0" kern="1200">
                <a:solidFill>
                  <a:schemeClr val="dk1"/>
                </a:solidFill>
                <a:effectLst/>
                <a:latin typeface="Times New Roman" panose="02020603050405020304" pitchFamily="18" charset="0"/>
                <a:ea typeface="+mn-ea"/>
                <a:cs typeface="Times New Roman" panose="02020603050405020304" pitchFamily="18" charset="0"/>
              </a:rPr>
              <a:t>Các địa phương đã </a:t>
            </a:r>
            <a:r>
              <a:rPr lang="vi-VN" sz="2000" b="0" kern="1200">
                <a:solidFill>
                  <a:schemeClr val="dk1"/>
                </a:solidFill>
                <a:effectLst/>
                <a:latin typeface="Times New Roman" panose="02020603050405020304" pitchFamily="18" charset="0"/>
                <a:ea typeface="+mn-ea"/>
                <a:cs typeface="Times New Roman" panose="02020603050405020304" pitchFamily="18" charset="0"/>
              </a:rPr>
              <a:t>giao </a:t>
            </a:r>
            <a:r>
              <a:rPr lang="es-ES" sz="2000" b="0" kern="1200">
                <a:solidFill>
                  <a:schemeClr val="dk1"/>
                </a:solidFill>
                <a:effectLst/>
                <a:latin typeface="Times New Roman" panose="02020603050405020304" pitchFamily="18" charset="0"/>
                <a:ea typeface="+mn-ea"/>
                <a:cs typeface="Times New Roman" panose="02020603050405020304" pitchFamily="18" charset="0"/>
              </a:rPr>
              <a:t>xong Kế hoạch năm 2024 theo chỉ đạo của UBND tỉnh tại văn bản số 9495/UBND-TH ngày 14/12/2023</a:t>
            </a:r>
            <a:endParaRPr lang="it-IT" sz="2000" dirty="0">
              <a:latin typeface="Times New Roman" panose="02020603050405020304" pitchFamily="18" charset="0"/>
              <a:cs typeface="Times New Roman" panose="02020603050405020304" pitchFamily="18" charset="0"/>
            </a:endParaRPr>
          </a:p>
        </p:txBody>
      </p:sp>
      <p:pic>
        <p:nvPicPr>
          <p:cNvPr id="7" name="Picture 6" descr="A group of people sitting at a table&#10;&#10;Description automatically generated">
            <a:extLst>
              <a:ext uri="{FF2B5EF4-FFF2-40B4-BE49-F238E27FC236}">
                <a16:creationId xmlns:a16="http://schemas.microsoft.com/office/drawing/2014/main" id="{911EE25D-034B-04F7-8556-91A85BDAB5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507" y="3429000"/>
            <a:ext cx="5259897" cy="3124083"/>
          </a:xfrm>
          <a:prstGeom prst="rect">
            <a:avLst/>
          </a:prstGeom>
        </p:spPr>
      </p:pic>
      <p:pic>
        <p:nvPicPr>
          <p:cNvPr id="10" name="Picture 9" descr="A group of people sitting at long tables&#10;&#10;Description automatically generated">
            <a:extLst>
              <a:ext uri="{FF2B5EF4-FFF2-40B4-BE49-F238E27FC236}">
                <a16:creationId xmlns:a16="http://schemas.microsoft.com/office/drawing/2014/main" id="{B2CA5B3C-293F-C489-1F35-BDAEF9069E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416630"/>
            <a:ext cx="5622134" cy="3124083"/>
          </a:xfrm>
          <a:prstGeom prst="rect">
            <a:avLst/>
          </a:prstGeom>
        </p:spPr>
      </p:pic>
      <p:sp>
        <p:nvSpPr>
          <p:cNvPr id="3" name="TextBox 2">
            <a:extLst>
              <a:ext uri="{FF2B5EF4-FFF2-40B4-BE49-F238E27FC236}">
                <a16:creationId xmlns:a16="http://schemas.microsoft.com/office/drawing/2014/main" id="{FB0BCEA7-F735-6917-674F-07B346F39976}"/>
              </a:ext>
            </a:extLst>
          </p:cNvPr>
          <p:cNvSpPr txBox="1"/>
          <p:nvPr/>
        </p:nvSpPr>
        <p:spPr>
          <a:xfrm>
            <a:off x="459052" y="304917"/>
            <a:ext cx="11516091" cy="830997"/>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A – VIỆC TRIỂN KHAI THỰC HIỆN QUYẾT ĐỊNH SỐ 4647/QĐ-UBND VÀ VĂN BẢN SỐ 9495/UBND-TH CỦA UBND TỈNH</a:t>
            </a:r>
          </a:p>
        </p:txBody>
      </p:sp>
    </p:spTree>
    <p:extLst>
      <p:ext uri="{BB962C8B-B14F-4D97-AF65-F5344CB8AC3E}">
        <p14:creationId xmlns:p14="http://schemas.microsoft.com/office/powerpoint/2010/main" val="980169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3611009921"/>
              </p:ext>
            </p:extLst>
          </p:nvPr>
        </p:nvGraphicFramePr>
        <p:xfrm>
          <a:off x="337002" y="1441601"/>
          <a:ext cx="6164466" cy="5074920"/>
        </p:xfrm>
        <a:graphic>
          <a:graphicData uri="http://schemas.openxmlformats.org/drawingml/2006/table">
            <a:tbl>
              <a:tblPr firstRow="1" bandRow="1"/>
              <a:tblGrid>
                <a:gridCol w="6164466">
                  <a:extLst>
                    <a:ext uri="{9D8B030D-6E8A-4147-A177-3AD203B41FA5}">
                      <a16:colId xmlns:a16="http://schemas.microsoft.com/office/drawing/2014/main" val="3655493598"/>
                    </a:ext>
                  </a:extLst>
                </a:gridCol>
              </a:tblGrid>
              <a:tr h="133048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400" b="0" kern="1200">
                          <a:solidFill>
                            <a:schemeClr val="dk1"/>
                          </a:solidFill>
                          <a:effectLst/>
                          <a:latin typeface="Times New Roman" panose="02020603050405020304" pitchFamily="18" charset="0"/>
                          <a:ea typeface="+mn-ea"/>
                          <a:cs typeface="Times New Roman" panose="02020603050405020304" pitchFamily="18" charset="0"/>
                        </a:rPr>
                        <a:t> Chỉ số sản xuất công nghiệp </a:t>
                      </a:r>
                      <a:r>
                        <a:rPr lang="vi-VN" sz="2400" b="0" kern="1200">
                          <a:solidFill>
                            <a:schemeClr val="dk1"/>
                          </a:solidFill>
                          <a:effectLst/>
                          <a:latin typeface="Times New Roman" panose="02020603050405020304" pitchFamily="18" charset="0"/>
                          <a:ea typeface="+mn-ea"/>
                          <a:cs typeface="Times New Roman" panose="02020603050405020304" pitchFamily="18" charset="0"/>
                        </a:rPr>
                        <a:t>tháng 3 năm 2024 tăng mạnh, tăng 13% so với tháng 02 năm 2024 và tăng 6,1% so với cùng kỳ</a:t>
                      </a:r>
                      <a:endParaRPr lang="en-US" sz="2400" b="0" kern="1200">
                        <a:solidFill>
                          <a:schemeClr val="dk1"/>
                        </a:solidFill>
                        <a:effectLst/>
                        <a:latin typeface="Times New Roman" panose="02020603050405020304" pitchFamily="18" charset="0"/>
                        <a:ea typeface="+mn-ea"/>
                        <a:cs typeface="Times New Roman" panose="02020603050405020304" pitchFamily="18" charset="0"/>
                      </a:endParaRP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400" b="0" kern="1200">
                          <a:solidFill>
                            <a:schemeClr val="dk1"/>
                          </a:solidFill>
                          <a:effectLst/>
                          <a:latin typeface="Times New Roman" panose="02020603050405020304" pitchFamily="18" charset="0"/>
                          <a:ea typeface="+mn-ea"/>
                          <a:cs typeface="Times New Roman" panose="02020603050405020304" pitchFamily="18" charset="0"/>
                        </a:rPr>
                        <a:t> Tính chung 3 tháng đầu năm, c</a:t>
                      </a:r>
                      <a:r>
                        <a:rPr lang="pt-BR" sz="2400" b="0" kern="1200">
                          <a:solidFill>
                            <a:schemeClr val="dk1"/>
                          </a:solidFill>
                          <a:effectLst/>
                          <a:latin typeface="Times New Roman" panose="02020603050405020304" pitchFamily="18" charset="0"/>
                          <a:ea typeface="+mn-ea"/>
                          <a:cs typeface="Times New Roman" panose="02020603050405020304" pitchFamily="18" charset="0"/>
                        </a:rPr>
                        <a:t>hỉ số sản xuất công nghiệp </a:t>
                      </a:r>
                      <a:r>
                        <a:rPr lang="vi-VN" sz="2400" b="0" kern="1200">
                          <a:solidFill>
                            <a:schemeClr val="dk1"/>
                          </a:solidFill>
                          <a:effectLst/>
                          <a:latin typeface="Times New Roman" panose="02020603050405020304" pitchFamily="18" charset="0"/>
                          <a:ea typeface="+mn-ea"/>
                          <a:cs typeface="Times New Roman" panose="02020603050405020304" pitchFamily="18" charset="0"/>
                        </a:rPr>
                        <a:t>(IIP) </a:t>
                      </a:r>
                      <a:r>
                        <a:rPr lang="en-US" sz="2400" b="0" kern="1200">
                          <a:solidFill>
                            <a:schemeClr val="dk1"/>
                          </a:solidFill>
                          <a:effectLst/>
                          <a:latin typeface="Times New Roman" panose="02020603050405020304" pitchFamily="18" charset="0"/>
                          <a:ea typeface="+mn-ea"/>
                          <a:cs typeface="Times New Roman" panose="02020603050405020304" pitchFamily="18" charset="0"/>
                        </a:rPr>
                        <a:t>tăng 7,05</a:t>
                      </a:r>
                      <a:r>
                        <a:rPr lang="pt-BR" sz="2400" b="0" kern="1200">
                          <a:solidFill>
                            <a:schemeClr val="dk1"/>
                          </a:solidFill>
                          <a:effectLst/>
                          <a:latin typeface="Times New Roman" panose="02020603050405020304" pitchFamily="18" charset="0"/>
                          <a:ea typeface="+mn-ea"/>
                          <a:cs typeface="Times New Roman" panose="02020603050405020304" pitchFamily="18" charset="0"/>
                        </a:rPr>
                        <a:t>% so</a:t>
                      </a:r>
                      <a:r>
                        <a:rPr lang="vi-VN" sz="2400" b="0" kern="1200">
                          <a:solidFill>
                            <a:schemeClr val="dk1"/>
                          </a:solidFill>
                          <a:effectLst/>
                          <a:latin typeface="Times New Roman" panose="02020603050405020304" pitchFamily="18" charset="0"/>
                          <a:ea typeface="+mn-ea"/>
                          <a:cs typeface="Times New Roman" panose="02020603050405020304" pitchFamily="18" charset="0"/>
                        </a:rPr>
                        <a:t> với</a:t>
                      </a:r>
                      <a:r>
                        <a:rPr lang="pt-BR" sz="2400" b="0" kern="1200">
                          <a:solidFill>
                            <a:schemeClr val="dk1"/>
                          </a:solidFill>
                          <a:effectLst/>
                          <a:latin typeface="Times New Roman" panose="02020603050405020304" pitchFamily="18" charset="0"/>
                          <a:ea typeface="+mn-ea"/>
                          <a:cs typeface="Times New Roman" panose="02020603050405020304" pitchFamily="18" charset="0"/>
                        </a:rPr>
                        <a:t> cùng kỳ (cùng kỳ năm 2023 chỉ số IIP Quý I tăng 1,03%).</a:t>
                      </a:r>
                      <a:endParaRPr lang="vi-VN" sz="2400" b="0" kern="1200">
                        <a:solidFill>
                          <a:schemeClr val="dk1"/>
                        </a:solidFill>
                        <a:effectLst/>
                        <a:latin typeface="Times New Roman" panose="02020603050405020304" pitchFamily="18" charset="0"/>
                        <a:ea typeface="+mn-ea"/>
                        <a:cs typeface="Times New Roman" panose="02020603050405020304" pitchFamily="18" charset="0"/>
                      </a:endParaRP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vi-VN" sz="2400" b="0" kern="1200">
                          <a:solidFill>
                            <a:schemeClr val="dk1"/>
                          </a:solidFill>
                          <a:effectLst/>
                          <a:latin typeface="Times New Roman" panose="02020603050405020304" pitchFamily="18" charset="0"/>
                          <a:ea typeface="+mn-ea"/>
                          <a:cs typeface="Times New Roman" panose="02020603050405020304" pitchFamily="18" charset="0"/>
                        </a:rPr>
                        <a:t> Trong đó ngành công nghiệp chế biến chế tạo tăng cao hơn mức tăng trung bình của toàn ngành (đạt 7,35%)</a:t>
                      </a:r>
                      <a:endParaRPr lang="en-US" sz="2400" b="0" kern="1200">
                        <a:solidFill>
                          <a:schemeClr val="dk1"/>
                        </a:solidFill>
                        <a:effectLst/>
                        <a:latin typeface="Times New Roman" panose="02020603050405020304" pitchFamily="18" charset="0"/>
                        <a:ea typeface="+mn-ea"/>
                        <a:cs typeface="Times New Roman" panose="02020603050405020304" pitchFamily="18" charset="0"/>
                      </a:endParaRP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400" b="0" kern="1200">
                          <a:solidFill>
                            <a:schemeClr val="dk1"/>
                          </a:solidFill>
                          <a:effectLst/>
                          <a:latin typeface="Times New Roman" panose="02020603050405020304" pitchFamily="18" charset="0"/>
                          <a:ea typeface="+mn-ea"/>
                          <a:cs typeface="Times New Roman" panose="02020603050405020304" pitchFamily="18" charset="0"/>
                        </a:rPr>
                        <a:t>Nếu so sánh chỉ số IIP quý I của</a:t>
                      </a:r>
                      <a:r>
                        <a:rPr lang="vi-VN" sz="2400" b="0" kern="1200">
                          <a:solidFill>
                            <a:schemeClr val="dk1"/>
                          </a:solidFill>
                          <a:effectLst/>
                          <a:latin typeface="Times New Roman" panose="02020603050405020304" pitchFamily="18" charset="0"/>
                          <a:ea typeface="+mn-ea"/>
                          <a:cs typeface="Times New Roman" panose="02020603050405020304" pitchFamily="18" charset="0"/>
                        </a:rPr>
                        <a:t> giai đoạn 2020 – 2024, chỉ số IIP quý I năm 2024 là năm có mức tăng trưởng cao nhất</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
        <p:nvSpPr>
          <p:cNvPr id="6" name="TextBox 5">
            <a:extLst>
              <a:ext uri="{FF2B5EF4-FFF2-40B4-BE49-F238E27FC236}">
                <a16:creationId xmlns:a16="http://schemas.microsoft.com/office/drawing/2014/main" id="{81D40E1E-E472-56C2-7A52-1D68B78E001A}"/>
              </a:ext>
            </a:extLst>
          </p:cNvPr>
          <p:cNvSpPr txBox="1"/>
          <p:nvPr/>
        </p:nvSpPr>
        <p:spPr>
          <a:xfrm>
            <a:off x="1357174" y="733216"/>
            <a:ext cx="3448764"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2.1. Công nghiệp (tt)</a:t>
            </a:r>
          </a:p>
        </p:txBody>
      </p:sp>
      <p:sp>
        <p:nvSpPr>
          <p:cNvPr id="12" name="TextBox 11">
            <a:extLst>
              <a:ext uri="{FF2B5EF4-FFF2-40B4-BE49-F238E27FC236}">
                <a16:creationId xmlns:a16="http://schemas.microsoft.com/office/drawing/2014/main" id="{9770937D-1377-CC7E-CF4C-63302C488F3E}"/>
              </a:ext>
            </a:extLst>
          </p:cNvPr>
          <p:cNvSpPr txBox="1"/>
          <p:nvPr/>
        </p:nvSpPr>
        <p:spPr>
          <a:xfrm>
            <a:off x="916752" y="271551"/>
            <a:ext cx="3977270"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2. Công nghiệp – xây dựng</a:t>
            </a:r>
          </a:p>
        </p:txBody>
      </p:sp>
      <p:graphicFrame>
        <p:nvGraphicFramePr>
          <p:cNvPr id="11" name="Table 10">
            <a:extLst>
              <a:ext uri="{FF2B5EF4-FFF2-40B4-BE49-F238E27FC236}">
                <a16:creationId xmlns:a16="http://schemas.microsoft.com/office/drawing/2014/main" id="{E4C8112C-E725-4800-72A4-77C0AC3AAE5D}"/>
              </a:ext>
            </a:extLst>
          </p:cNvPr>
          <p:cNvGraphicFramePr>
            <a:graphicFrameLocks noGrp="1"/>
          </p:cNvGraphicFramePr>
          <p:nvPr>
            <p:extLst>
              <p:ext uri="{D42A27DB-BD31-4B8C-83A1-F6EECF244321}">
                <p14:modId xmlns:p14="http://schemas.microsoft.com/office/powerpoint/2010/main" val="3039839401"/>
              </p:ext>
            </p:extLst>
          </p:nvPr>
        </p:nvGraphicFramePr>
        <p:xfrm>
          <a:off x="7021585" y="1682785"/>
          <a:ext cx="5033395" cy="3939849"/>
        </p:xfrm>
        <a:graphic>
          <a:graphicData uri="http://schemas.openxmlformats.org/drawingml/2006/table">
            <a:tbl>
              <a:tblPr/>
              <a:tblGrid>
                <a:gridCol w="341943">
                  <a:extLst>
                    <a:ext uri="{9D8B030D-6E8A-4147-A177-3AD203B41FA5}">
                      <a16:colId xmlns:a16="http://schemas.microsoft.com/office/drawing/2014/main" val="3483670552"/>
                    </a:ext>
                  </a:extLst>
                </a:gridCol>
                <a:gridCol w="1409350">
                  <a:extLst>
                    <a:ext uri="{9D8B030D-6E8A-4147-A177-3AD203B41FA5}">
                      <a16:colId xmlns:a16="http://schemas.microsoft.com/office/drawing/2014/main" val="4115650143"/>
                    </a:ext>
                  </a:extLst>
                </a:gridCol>
                <a:gridCol w="444617">
                  <a:extLst>
                    <a:ext uri="{9D8B030D-6E8A-4147-A177-3AD203B41FA5}">
                      <a16:colId xmlns:a16="http://schemas.microsoft.com/office/drawing/2014/main" val="2915383822"/>
                    </a:ext>
                  </a:extLst>
                </a:gridCol>
                <a:gridCol w="647958">
                  <a:extLst>
                    <a:ext uri="{9D8B030D-6E8A-4147-A177-3AD203B41FA5}">
                      <a16:colId xmlns:a16="http://schemas.microsoft.com/office/drawing/2014/main" val="1243279487"/>
                    </a:ext>
                  </a:extLst>
                </a:gridCol>
                <a:gridCol w="593612">
                  <a:extLst>
                    <a:ext uri="{9D8B030D-6E8A-4147-A177-3AD203B41FA5}">
                      <a16:colId xmlns:a16="http://schemas.microsoft.com/office/drawing/2014/main" val="1087056879"/>
                    </a:ext>
                  </a:extLst>
                </a:gridCol>
                <a:gridCol w="687898">
                  <a:extLst>
                    <a:ext uri="{9D8B030D-6E8A-4147-A177-3AD203B41FA5}">
                      <a16:colId xmlns:a16="http://schemas.microsoft.com/office/drawing/2014/main" val="2299119531"/>
                    </a:ext>
                  </a:extLst>
                </a:gridCol>
                <a:gridCol w="908017">
                  <a:extLst>
                    <a:ext uri="{9D8B030D-6E8A-4147-A177-3AD203B41FA5}">
                      <a16:colId xmlns:a16="http://schemas.microsoft.com/office/drawing/2014/main" val="2086283588"/>
                    </a:ext>
                  </a:extLst>
                </a:gridCol>
              </a:tblGrid>
              <a:tr h="249066">
                <a:tc rowSpan="2">
                  <a:txBody>
                    <a:bodyPr/>
                    <a:lstStyle/>
                    <a:p>
                      <a:pPr algn="ctr"/>
                      <a:r>
                        <a:rPr lang="en-US" sz="1400" b="1">
                          <a:effectLst/>
                          <a:latin typeface="Times New Roman" panose="02020603050405020304" pitchFamily="18" charset="0"/>
                          <a:ea typeface="Times New Roman" panose="02020603050405020304" pitchFamily="18" charset="0"/>
                        </a:rPr>
                        <a:t>TT</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a:r>
                        <a:rPr lang="en-US" sz="1400" b="1">
                          <a:effectLst/>
                          <a:latin typeface="Times New Roman" panose="02020603050405020304" pitchFamily="18" charset="0"/>
                          <a:ea typeface="Times New Roman" panose="02020603050405020304" pitchFamily="18" charset="0"/>
                        </a:rPr>
                        <a:t>Chỉ tiêu</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a:r>
                        <a:rPr lang="en-US" sz="1400" b="1">
                          <a:effectLst/>
                          <a:latin typeface="Times New Roman" panose="02020603050405020304" pitchFamily="18" charset="0"/>
                          <a:ea typeface="Times New Roman" panose="02020603050405020304" pitchFamily="18" charset="0"/>
                        </a:rPr>
                        <a:t>Đơn vị tính</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a:r>
                        <a:rPr lang="en-US" sz="1400" b="1">
                          <a:effectLst/>
                          <a:latin typeface="Times New Roman" panose="02020603050405020304" pitchFamily="18" charset="0"/>
                          <a:ea typeface="Times New Roman" panose="02020603050405020304" pitchFamily="18" charset="0"/>
                        </a:rPr>
                        <a:t>Kế hoạch 2024</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en-US" sz="1200" b="1">
                          <a:effectLst/>
                          <a:latin typeface="Times New Roman" panose="02020603050405020304" pitchFamily="18" charset="0"/>
                          <a:ea typeface="Times New Roman" panose="02020603050405020304" pitchFamily="18" charset="0"/>
                        </a:rPr>
                        <a:t>Thực hiện tháng 3/2024</a:t>
                      </a:r>
                      <a:endParaRPr lang="vi-VN" sz="12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vi-VN"/>
                    </a:p>
                  </a:txBody>
                  <a:tcPr/>
                </a:tc>
                <a:tc rowSpan="2">
                  <a:txBody>
                    <a:bodyPr/>
                    <a:lstStyle/>
                    <a:p>
                      <a:pPr algn="ctr"/>
                      <a:r>
                        <a:rPr lang="en-US" sz="1400" b="1">
                          <a:effectLst/>
                          <a:latin typeface="Times New Roman" panose="02020603050405020304" pitchFamily="18" charset="0"/>
                          <a:ea typeface="Times New Roman" panose="02020603050405020304" pitchFamily="18" charset="0"/>
                        </a:rPr>
                        <a:t>Quý 1/2024 so với cùng kỳ</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3336138"/>
                  </a:ext>
                </a:extLst>
              </a:tr>
              <a:tr h="929547">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algn="ctr"/>
                      <a:r>
                        <a:rPr lang="en-US" sz="1400" b="1">
                          <a:solidFill>
                            <a:srgbClr val="000000"/>
                          </a:solidFill>
                          <a:effectLst/>
                          <a:latin typeface="Times New Roman" panose="02020603050405020304" pitchFamily="18" charset="0"/>
                          <a:ea typeface="Times New Roman" panose="02020603050405020304" pitchFamily="18" charset="0"/>
                        </a:rPr>
                        <a:t>So với tháng 3/2023</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400" b="1">
                          <a:solidFill>
                            <a:srgbClr val="000000"/>
                          </a:solidFill>
                          <a:effectLst/>
                          <a:latin typeface="Times New Roman" panose="02020603050405020304" pitchFamily="18" charset="0"/>
                          <a:ea typeface="Times New Roman" panose="02020603050405020304" pitchFamily="18" charset="0"/>
                        </a:rPr>
                        <a:t>So với tháng 02/2024</a:t>
                      </a:r>
                      <a:endParaRPr lang="vi-VN" sz="4000"/>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vi-VN"/>
                    </a:p>
                  </a:txBody>
                  <a:tcPr/>
                </a:tc>
                <a:extLst>
                  <a:ext uri="{0D108BD9-81ED-4DB2-BD59-A6C34878D82A}">
                    <a16:rowId xmlns:a16="http://schemas.microsoft.com/office/drawing/2014/main" val="1091586780"/>
                  </a:ext>
                </a:extLst>
              </a:tr>
              <a:tr h="468831">
                <a:tc>
                  <a:txBody>
                    <a:bodyPr/>
                    <a:lstStyle/>
                    <a:p>
                      <a:pPr algn="ctr"/>
                      <a:r>
                        <a:rPr lang="en-US" sz="1400">
                          <a:solidFill>
                            <a:srgbClr val="FF0000"/>
                          </a:solidFill>
                          <a:effectLst/>
                          <a:latin typeface="Times New Roman" panose="02020603050405020304" pitchFamily="18" charset="0"/>
                          <a:ea typeface="Times New Roman" panose="02020603050405020304" pitchFamily="18" charset="0"/>
                        </a:rPr>
                        <a:t> </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400" b="1">
                          <a:solidFill>
                            <a:srgbClr val="000000"/>
                          </a:solidFill>
                          <a:effectLst/>
                          <a:latin typeface="Times New Roman" panose="02020603050405020304" pitchFamily="18" charset="0"/>
                          <a:ea typeface="Times New Roman" panose="02020603050405020304" pitchFamily="18" charset="0"/>
                        </a:rPr>
                        <a:t>Chỉ số sản xuất công nghiệp (IIP)</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b="1" i="1">
                          <a:solidFill>
                            <a:srgbClr val="000000"/>
                          </a:solidFill>
                          <a:effectLst/>
                          <a:latin typeface="Times New Roman" panose="02020603050405020304" pitchFamily="18" charset="0"/>
                          <a:ea typeface="Times New Roman" panose="02020603050405020304" pitchFamily="18" charset="0"/>
                        </a:rPr>
                        <a:t>%</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b="1">
                          <a:effectLst/>
                          <a:latin typeface="Times New Roman" panose="02020603050405020304" pitchFamily="18" charset="0"/>
                          <a:ea typeface="Times New Roman" panose="02020603050405020304" pitchFamily="18" charset="0"/>
                        </a:rPr>
                        <a:t>7,0-7,7</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b="1">
                          <a:effectLst/>
                          <a:latin typeface="Times New Roman" panose="02020603050405020304" pitchFamily="18" charset="0"/>
                          <a:ea typeface="Times New Roman" panose="02020603050405020304" pitchFamily="18" charset="0"/>
                        </a:rPr>
                        <a:t>6,10</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b="1">
                          <a:effectLst/>
                          <a:latin typeface="Times New Roman" panose="02020603050405020304" pitchFamily="18" charset="0"/>
                          <a:ea typeface="Times New Roman" panose="02020603050405020304" pitchFamily="18" charset="0"/>
                        </a:rPr>
                        <a:t>13,00</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b="1">
                          <a:effectLst/>
                          <a:latin typeface="Times New Roman" panose="02020603050405020304" pitchFamily="18" charset="0"/>
                          <a:ea typeface="Times New Roman" panose="02020603050405020304" pitchFamily="18" charset="0"/>
                        </a:rPr>
                        <a:t>7,05</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8498536"/>
                  </a:ext>
                </a:extLst>
              </a:tr>
              <a:tr h="468831">
                <a:tc>
                  <a:txBody>
                    <a:bodyPr/>
                    <a:lstStyle/>
                    <a:p>
                      <a:pPr algn="ctr"/>
                      <a:r>
                        <a:rPr lang="en-US" sz="1400">
                          <a:effectLst/>
                          <a:latin typeface="Times New Roman" panose="02020603050405020304" pitchFamily="18" charset="0"/>
                          <a:ea typeface="Times New Roman" panose="02020603050405020304" pitchFamily="18" charset="0"/>
                        </a:rPr>
                        <a:t>-</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400" i="1">
                          <a:solidFill>
                            <a:srgbClr val="000000"/>
                          </a:solidFill>
                          <a:effectLst/>
                          <a:latin typeface="Times New Roman" panose="02020603050405020304" pitchFamily="18" charset="0"/>
                          <a:ea typeface="Times New Roman" panose="02020603050405020304" pitchFamily="18" charset="0"/>
                        </a:rPr>
                        <a:t>Ngành CN chế biến, chế tạo</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i="1">
                          <a:solidFill>
                            <a:srgbClr val="000000"/>
                          </a:solidFill>
                          <a:effectLst/>
                          <a:latin typeface="Times New Roman" panose="02020603050405020304" pitchFamily="18" charset="0"/>
                          <a:ea typeface="Times New Roman" panose="02020603050405020304" pitchFamily="18" charset="0"/>
                        </a:rPr>
                        <a:t>%</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a:solidFill>
                            <a:srgbClr val="000000"/>
                          </a:solidFill>
                          <a:effectLst/>
                          <a:latin typeface="Times New Roman" panose="02020603050405020304" pitchFamily="18" charset="0"/>
                          <a:ea typeface="Times New Roman" panose="02020603050405020304" pitchFamily="18" charset="0"/>
                        </a:rPr>
                        <a:t> </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a:effectLst/>
                          <a:latin typeface="Times New Roman" panose="02020603050405020304" pitchFamily="18" charset="0"/>
                          <a:ea typeface="Times New Roman" panose="02020603050405020304" pitchFamily="18" charset="0"/>
                        </a:rPr>
                        <a:t>6,18</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a:effectLst/>
                          <a:latin typeface="Times New Roman" panose="02020603050405020304" pitchFamily="18" charset="0"/>
                          <a:ea typeface="Times New Roman" panose="02020603050405020304" pitchFamily="18" charset="0"/>
                        </a:rPr>
                        <a:t>13,39</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a:effectLst/>
                          <a:latin typeface="Times New Roman" panose="02020603050405020304" pitchFamily="18" charset="0"/>
                          <a:ea typeface="Times New Roman" panose="02020603050405020304" pitchFamily="18" charset="0"/>
                        </a:rPr>
                        <a:t>7,35</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8558300"/>
                  </a:ext>
                </a:extLst>
              </a:tr>
              <a:tr h="468831">
                <a:tc>
                  <a:txBody>
                    <a:bodyPr/>
                    <a:lstStyle/>
                    <a:p>
                      <a:pPr algn="ctr"/>
                      <a:r>
                        <a:rPr lang="en-US" sz="1400">
                          <a:effectLst/>
                          <a:latin typeface="Times New Roman" panose="02020603050405020304" pitchFamily="18" charset="0"/>
                          <a:ea typeface="Times New Roman" panose="02020603050405020304" pitchFamily="18" charset="0"/>
                        </a:rPr>
                        <a:t>-</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400" i="1">
                          <a:solidFill>
                            <a:srgbClr val="000000"/>
                          </a:solidFill>
                          <a:effectLst/>
                          <a:latin typeface="Times New Roman" panose="02020603050405020304" pitchFamily="18" charset="0"/>
                          <a:ea typeface="Times New Roman" panose="02020603050405020304" pitchFamily="18" charset="0"/>
                        </a:rPr>
                        <a:t>Ngành CN khai khoáng</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i="1">
                          <a:solidFill>
                            <a:srgbClr val="000000"/>
                          </a:solidFill>
                          <a:effectLst/>
                          <a:latin typeface="Times New Roman" panose="02020603050405020304" pitchFamily="18" charset="0"/>
                          <a:ea typeface="Times New Roman" panose="02020603050405020304" pitchFamily="18" charset="0"/>
                        </a:rPr>
                        <a:t>%</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a:solidFill>
                            <a:srgbClr val="000000"/>
                          </a:solidFill>
                          <a:effectLst/>
                          <a:latin typeface="Times New Roman" panose="02020603050405020304" pitchFamily="18" charset="0"/>
                          <a:ea typeface="Times New Roman" panose="02020603050405020304" pitchFamily="18" charset="0"/>
                        </a:rPr>
                        <a:t> </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a:effectLst/>
                          <a:latin typeface="Times New Roman" panose="02020603050405020304" pitchFamily="18" charset="0"/>
                          <a:ea typeface="Times New Roman" panose="02020603050405020304" pitchFamily="18" charset="0"/>
                        </a:rPr>
                        <a:t>16,99</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a:effectLst/>
                          <a:latin typeface="Times New Roman" panose="02020603050405020304" pitchFamily="18" charset="0"/>
                          <a:ea typeface="Times New Roman" panose="02020603050405020304" pitchFamily="18" charset="0"/>
                        </a:rPr>
                        <a:t>28,78</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a:effectLst/>
                          <a:latin typeface="Times New Roman" panose="02020603050405020304" pitchFamily="18" charset="0"/>
                          <a:ea typeface="Times New Roman" panose="02020603050405020304" pitchFamily="18" charset="0"/>
                        </a:rPr>
                        <a:t>15,29</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8622218"/>
                  </a:ext>
                </a:extLst>
              </a:tr>
              <a:tr h="351623">
                <a:tc>
                  <a:txBody>
                    <a:bodyPr/>
                    <a:lstStyle/>
                    <a:p>
                      <a:pPr algn="ctr"/>
                      <a:r>
                        <a:rPr lang="en-US" sz="1400">
                          <a:effectLst/>
                          <a:latin typeface="Times New Roman" panose="02020603050405020304" pitchFamily="18" charset="0"/>
                          <a:ea typeface="Times New Roman" panose="02020603050405020304" pitchFamily="18" charset="0"/>
                        </a:rPr>
                        <a:t>-</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400" i="1">
                          <a:solidFill>
                            <a:srgbClr val="000000"/>
                          </a:solidFill>
                          <a:effectLst/>
                          <a:latin typeface="Times New Roman" panose="02020603050405020304" pitchFamily="18" charset="0"/>
                          <a:ea typeface="Times New Roman" panose="02020603050405020304" pitchFamily="18" charset="0"/>
                        </a:rPr>
                        <a:t>Ngành sản xuất và phân phối điện</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i="1">
                          <a:solidFill>
                            <a:srgbClr val="000000"/>
                          </a:solidFill>
                          <a:effectLst/>
                          <a:latin typeface="Times New Roman" panose="02020603050405020304" pitchFamily="18" charset="0"/>
                          <a:ea typeface="Times New Roman" panose="02020603050405020304" pitchFamily="18" charset="0"/>
                        </a:rPr>
                        <a:t>%</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a:solidFill>
                            <a:srgbClr val="000000"/>
                          </a:solidFill>
                          <a:effectLst/>
                          <a:latin typeface="Times New Roman" panose="02020603050405020304" pitchFamily="18" charset="0"/>
                          <a:ea typeface="Times New Roman" panose="02020603050405020304" pitchFamily="18" charset="0"/>
                        </a:rPr>
                        <a:t> </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a:effectLst/>
                          <a:latin typeface="Times New Roman" panose="02020603050405020304" pitchFamily="18" charset="0"/>
                          <a:ea typeface="Times New Roman" panose="02020603050405020304" pitchFamily="18" charset="0"/>
                        </a:rPr>
                        <a:t>2,12</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a:effectLst/>
                          <a:latin typeface="Times New Roman" panose="02020603050405020304" pitchFamily="18" charset="0"/>
                          <a:ea typeface="Times New Roman" panose="02020603050405020304" pitchFamily="18" charset="0"/>
                        </a:rPr>
                        <a:t>7,32</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a:effectLst/>
                          <a:latin typeface="Times New Roman" panose="02020603050405020304" pitchFamily="18" charset="0"/>
                          <a:ea typeface="Times New Roman" panose="02020603050405020304" pitchFamily="18" charset="0"/>
                        </a:rPr>
                        <a:t>1,34</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9546878"/>
                  </a:ext>
                </a:extLst>
              </a:tr>
              <a:tr h="351623">
                <a:tc>
                  <a:txBody>
                    <a:bodyPr/>
                    <a:lstStyle/>
                    <a:p>
                      <a:pPr algn="ctr"/>
                      <a:r>
                        <a:rPr lang="en-US" sz="1400">
                          <a:effectLst/>
                          <a:latin typeface="Times New Roman" panose="02020603050405020304" pitchFamily="18" charset="0"/>
                          <a:ea typeface="Times New Roman" panose="02020603050405020304" pitchFamily="18" charset="0"/>
                        </a:rPr>
                        <a:t>-</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400" i="1" spc="-30">
                          <a:solidFill>
                            <a:srgbClr val="000000"/>
                          </a:solidFill>
                          <a:effectLst/>
                          <a:latin typeface="Times New Roman" panose="02020603050405020304" pitchFamily="18" charset="0"/>
                          <a:ea typeface="Times New Roman" panose="02020603050405020304" pitchFamily="18" charset="0"/>
                        </a:rPr>
                        <a:t>Ngành cung cấp nước, quản lý rác thải</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i="1">
                          <a:solidFill>
                            <a:srgbClr val="000000"/>
                          </a:solidFill>
                          <a:effectLst/>
                          <a:latin typeface="Times New Roman" panose="02020603050405020304" pitchFamily="18" charset="0"/>
                          <a:ea typeface="Times New Roman" panose="02020603050405020304" pitchFamily="18" charset="0"/>
                        </a:rPr>
                        <a:t>%</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a:solidFill>
                            <a:srgbClr val="000000"/>
                          </a:solidFill>
                          <a:effectLst/>
                          <a:latin typeface="Times New Roman" panose="02020603050405020304" pitchFamily="18" charset="0"/>
                          <a:ea typeface="Times New Roman" panose="02020603050405020304" pitchFamily="18" charset="0"/>
                        </a:rPr>
                        <a:t> </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a:effectLst/>
                          <a:latin typeface="Times New Roman" panose="02020603050405020304" pitchFamily="18" charset="0"/>
                          <a:ea typeface="Times New Roman" panose="02020603050405020304" pitchFamily="18" charset="0"/>
                        </a:rPr>
                        <a:t>15,47</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a:effectLst/>
                          <a:latin typeface="Times New Roman" panose="02020603050405020304" pitchFamily="18" charset="0"/>
                          <a:ea typeface="Times New Roman" panose="02020603050405020304" pitchFamily="18" charset="0"/>
                        </a:rPr>
                        <a:t>8,57</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a:effectLst/>
                          <a:latin typeface="Times New Roman" panose="02020603050405020304" pitchFamily="18" charset="0"/>
                          <a:ea typeface="Times New Roman" panose="02020603050405020304" pitchFamily="18" charset="0"/>
                        </a:rPr>
                        <a:t>14,31</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1632482"/>
                  </a:ext>
                </a:extLst>
              </a:tr>
            </a:tbl>
          </a:graphicData>
        </a:graphic>
      </p:graphicFrame>
    </p:spTree>
    <p:extLst>
      <p:ext uri="{BB962C8B-B14F-4D97-AF65-F5344CB8AC3E}">
        <p14:creationId xmlns:p14="http://schemas.microsoft.com/office/powerpoint/2010/main" val="1477445291"/>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D40E1E-E472-56C2-7A52-1D68B78E001A}"/>
              </a:ext>
            </a:extLst>
          </p:cNvPr>
          <p:cNvSpPr txBox="1"/>
          <p:nvPr/>
        </p:nvSpPr>
        <p:spPr>
          <a:xfrm>
            <a:off x="1357174" y="733216"/>
            <a:ext cx="3448764"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2.1. Công nghiệp (tt)</a:t>
            </a:r>
          </a:p>
        </p:txBody>
      </p:sp>
      <p:sp>
        <p:nvSpPr>
          <p:cNvPr id="12" name="TextBox 11">
            <a:extLst>
              <a:ext uri="{FF2B5EF4-FFF2-40B4-BE49-F238E27FC236}">
                <a16:creationId xmlns:a16="http://schemas.microsoft.com/office/drawing/2014/main" id="{9770937D-1377-CC7E-CF4C-63302C488F3E}"/>
              </a:ext>
            </a:extLst>
          </p:cNvPr>
          <p:cNvSpPr txBox="1"/>
          <p:nvPr/>
        </p:nvSpPr>
        <p:spPr>
          <a:xfrm>
            <a:off x="916752" y="271551"/>
            <a:ext cx="3977270"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2. Công nghiệp – xây dựng</a:t>
            </a:r>
          </a:p>
        </p:txBody>
      </p:sp>
      <p:graphicFrame>
        <p:nvGraphicFramePr>
          <p:cNvPr id="2" name="Table 1">
            <a:extLst>
              <a:ext uri="{FF2B5EF4-FFF2-40B4-BE49-F238E27FC236}">
                <a16:creationId xmlns:a16="http://schemas.microsoft.com/office/drawing/2014/main" id="{39E2DA21-FF3E-F191-1589-8A33F036713F}"/>
              </a:ext>
            </a:extLst>
          </p:cNvPr>
          <p:cNvGraphicFramePr>
            <a:graphicFrameLocks noGrp="1"/>
          </p:cNvGraphicFramePr>
          <p:nvPr>
            <p:extLst>
              <p:ext uri="{D42A27DB-BD31-4B8C-83A1-F6EECF244321}">
                <p14:modId xmlns:p14="http://schemas.microsoft.com/office/powerpoint/2010/main" val="624951848"/>
              </p:ext>
            </p:extLst>
          </p:nvPr>
        </p:nvGraphicFramePr>
        <p:xfrm>
          <a:off x="325686" y="1456870"/>
          <a:ext cx="5494805" cy="4663440"/>
        </p:xfrm>
        <a:graphic>
          <a:graphicData uri="http://schemas.openxmlformats.org/drawingml/2006/table">
            <a:tbl>
              <a:tblPr firstRow="1" bandRow="1"/>
              <a:tblGrid>
                <a:gridCol w="5494805">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pt-BR" sz="2000" b="0" kern="1200" baseline="0">
                          <a:solidFill>
                            <a:schemeClr val="dk1"/>
                          </a:solidFill>
                          <a:effectLst/>
                          <a:latin typeface="Times New Roman" panose="02020603050405020304" pitchFamily="18" charset="0"/>
                          <a:ea typeface="+mn-ea"/>
                          <a:cs typeface="Times New Roman" panose="02020603050405020304" pitchFamily="18" charset="0"/>
                        </a:rPr>
                        <a:t>Trong tháng 01, UBND tỉnh đã tổ chức Hội nghị công bố Quyết định giao chỉ tiêu đầu tư, phát triển năm 2024 đối với các khu, cụm công nghiệp trên địa bàn tỉnh.</a:t>
                      </a:r>
                      <a:endParaRPr lang="vi-VN" sz="2000" b="0" kern="1200" baseline="0">
                        <a:solidFill>
                          <a:schemeClr val="dk1"/>
                        </a:solidFill>
                        <a:effectLst/>
                        <a:latin typeface="Times New Roman" panose="02020603050405020304" pitchFamily="18" charset="0"/>
                        <a:ea typeface="+mn-ea"/>
                        <a:cs typeface="Times New Roman" panose="02020603050405020304" pitchFamily="18"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pt-BR" sz="2000" b="0" kern="1200" baseline="0">
                          <a:solidFill>
                            <a:schemeClr val="dk1"/>
                          </a:solidFill>
                          <a:effectLst/>
                          <a:latin typeface="Times New Roman" panose="02020603050405020304" pitchFamily="18" charset="0"/>
                          <a:ea typeface="+mn-ea"/>
                          <a:cs typeface="Times New Roman" panose="02020603050405020304" pitchFamily="18" charset="0"/>
                        </a:rPr>
                        <a:t>Đây là lần đầu tiên tỉnh tiến hành giao chỉ tiêu đầu tư, phát triển cho các khu, cụm công nghiệp trong toàn tỉnh. UBND tỉnh đã cụ thể hóa các quy định của pháp luật để các doanh nghiệp làm cơ sở triển khai thực hiện, mục tiêu phát triển các khu công nghiệp, cụm công nghiệp theo hướng đồng bộ, bền vững.</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000" b="0" kern="1200" baseline="0">
                          <a:solidFill>
                            <a:schemeClr val="dk1"/>
                          </a:solidFill>
                          <a:effectLst/>
                          <a:latin typeface="Times New Roman" panose="02020603050405020304" pitchFamily="18" charset="0"/>
                          <a:ea typeface="+mn-ea"/>
                          <a:cs typeface="Times New Roman" panose="02020603050405020304" pitchFamily="18" charset="0"/>
                        </a:rPr>
                        <a:t>Trong tháng 3/2024, tỉnh đã tổ chức Lễ khánh thành Khu công nghiệp, Đô thị và Dịch vụ Becamex VSIP Bình Định giai đoạn 1</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8" name="Picture 7" descr="A group of people standing in front of a red banner&#10;&#10;Description automatically generated">
            <a:extLst>
              <a:ext uri="{FF2B5EF4-FFF2-40B4-BE49-F238E27FC236}">
                <a16:creationId xmlns:a16="http://schemas.microsoft.com/office/drawing/2014/main" id="{7DB2F177-144B-3554-D6FD-5EFA2071CF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472440"/>
            <a:ext cx="5779553" cy="2956560"/>
          </a:xfrm>
          <a:prstGeom prst="rect">
            <a:avLst/>
          </a:prstGeom>
        </p:spPr>
      </p:pic>
      <p:pic>
        <p:nvPicPr>
          <p:cNvPr id="4" name="Picture 3" descr="A group of men standing on a stage&#10;&#10;Description automatically generated">
            <a:extLst>
              <a:ext uri="{FF2B5EF4-FFF2-40B4-BE49-F238E27FC236}">
                <a16:creationId xmlns:a16="http://schemas.microsoft.com/office/drawing/2014/main" id="{73751726-DFF7-E97A-8AEB-D8C73BAD3C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534870"/>
            <a:ext cx="5764277" cy="3224404"/>
          </a:xfrm>
          <a:prstGeom prst="rect">
            <a:avLst/>
          </a:prstGeom>
        </p:spPr>
      </p:pic>
    </p:spTree>
    <p:extLst>
      <p:ext uri="{BB962C8B-B14F-4D97-AF65-F5344CB8AC3E}">
        <p14:creationId xmlns:p14="http://schemas.microsoft.com/office/powerpoint/2010/main" val="658060976"/>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746222473"/>
              </p:ext>
            </p:extLst>
          </p:nvPr>
        </p:nvGraphicFramePr>
        <p:xfrm>
          <a:off x="245143" y="1487661"/>
          <a:ext cx="5859480" cy="4587240"/>
        </p:xfrm>
        <a:graphic>
          <a:graphicData uri="http://schemas.openxmlformats.org/drawingml/2006/table">
            <a:tbl>
              <a:tblPr firstRow="1" bandRow="1"/>
              <a:tblGrid>
                <a:gridCol w="5859480">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000" b="0" kern="1200">
                          <a:solidFill>
                            <a:schemeClr val="dk1"/>
                          </a:solidFill>
                          <a:effectLst/>
                          <a:latin typeface="Times New Roman" panose="02020603050405020304" pitchFamily="18" charset="0"/>
                          <a:ea typeface="+mn-ea"/>
                          <a:cs typeface="Times New Roman" panose="02020603050405020304" pitchFamily="18" charset="0"/>
                        </a:rPr>
                        <a:t> Tập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thực</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hiện</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công</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tác</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bồi</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thường</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GPMB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dự</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án</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vi-VN" sz="2000" b="0" kern="1200" dirty="0">
                          <a:solidFill>
                            <a:schemeClr val="dk1"/>
                          </a:solidFill>
                          <a:effectLst/>
                          <a:latin typeface="Times New Roman" panose="02020603050405020304" pitchFamily="18" charset="0"/>
                          <a:ea typeface="+mn-ea"/>
                          <a:cs typeface="Times New Roman" panose="02020603050405020304" pitchFamily="18" charset="0"/>
                        </a:rPr>
                        <a:t>cao tốc Bắc-Nam</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it-IT" sz="2000" b="0" kern="1200" dirty="0">
                          <a:solidFill>
                            <a:schemeClr val="dk1"/>
                          </a:solidFill>
                          <a:effectLst/>
                          <a:latin typeface="Times New Roman" panose="02020603050405020304" pitchFamily="18" charset="0"/>
                          <a:ea typeface="+mn-ea"/>
                          <a:cs typeface="Times New Roman" panose="02020603050405020304" pitchFamily="18" charset="0"/>
                        </a:rPr>
                        <a:t>đoạn qua địa bàn tỉnh</a:t>
                      </a:r>
                      <a:r>
                        <a:rPr lang="vi-VN" sz="2000" b="0" kern="1200" dirty="0">
                          <a:solidFill>
                            <a:schemeClr val="dk1"/>
                          </a:solidFill>
                          <a:effectLst/>
                          <a:latin typeface="Times New Roman" panose="02020603050405020304" pitchFamily="18" charset="0"/>
                          <a:ea typeface="+mn-ea"/>
                          <a:cs typeface="Times New Roman" panose="02020603050405020304" pitchFamily="18" charset="0"/>
                        </a:rPr>
                        <a:t>; đ</a:t>
                      </a:r>
                      <a:r>
                        <a:rPr lang="nl-NL" sz="2000" b="0" kern="1200" dirty="0">
                          <a:solidFill>
                            <a:schemeClr val="dk1"/>
                          </a:solidFill>
                          <a:effectLst/>
                          <a:latin typeface="Times New Roman" panose="02020603050405020304" pitchFamily="18" charset="0"/>
                          <a:ea typeface="+mn-ea"/>
                          <a:cs typeface="Times New Roman" panose="02020603050405020304" pitchFamily="18" charset="0"/>
                        </a:rPr>
                        <a:t>ã bàn giao mặt </a:t>
                      </a:r>
                      <a:r>
                        <a:rPr lang="nl-NL" sz="2000" b="0" kern="1200">
                          <a:solidFill>
                            <a:schemeClr val="dk1"/>
                          </a:solidFill>
                          <a:effectLst/>
                          <a:latin typeface="Times New Roman" panose="02020603050405020304" pitchFamily="18" charset="0"/>
                          <a:ea typeface="+mn-ea"/>
                          <a:cs typeface="Times New Roman" panose="02020603050405020304" pitchFamily="18" charset="0"/>
                        </a:rPr>
                        <a:t>bằng </a:t>
                      </a:r>
                      <a:r>
                        <a:rPr lang="vi-VN" sz="2000" b="0" kern="1200">
                          <a:solidFill>
                            <a:schemeClr val="dk1"/>
                          </a:solidFill>
                          <a:effectLst/>
                          <a:latin typeface="Times New Roman" panose="02020603050405020304" pitchFamily="18" charset="0"/>
                          <a:ea typeface="+mn-ea"/>
                          <a:cs typeface="Times New Roman" panose="02020603050405020304" pitchFamily="18" charset="0"/>
                        </a:rPr>
                        <a:t>117,4</a:t>
                      </a:r>
                      <a:r>
                        <a:rPr lang="nl-NL" sz="2000" b="0" kern="1200">
                          <a:solidFill>
                            <a:schemeClr val="dk1"/>
                          </a:solidFill>
                          <a:effectLst/>
                          <a:latin typeface="Times New Roman" panose="02020603050405020304" pitchFamily="18" charset="0"/>
                          <a:ea typeface="+mn-ea"/>
                          <a:cs typeface="Times New Roman" panose="02020603050405020304" pitchFamily="18" charset="0"/>
                        </a:rPr>
                        <a:t>/117,</a:t>
                      </a:r>
                      <a:r>
                        <a:rPr lang="vi-VN" sz="2000" b="0" kern="1200">
                          <a:solidFill>
                            <a:schemeClr val="dk1"/>
                          </a:solidFill>
                          <a:effectLst/>
                          <a:latin typeface="Times New Roman" panose="02020603050405020304" pitchFamily="18" charset="0"/>
                          <a:ea typeface="+mn-ea"/>
                          <a:cs typeface="Times New Roman" panose="02020603050405020304" pitchFamily="18" charset="0"/>
                        </a:rPr>
                        <a:t>8</a:t>
                      </a:r>
                      <a:r>
                        <a:rPr lang="nl-NL" sz="2000" b="0" kern="1200">
                          <a:solidFill>
                            <a:schemeClr val="dk1"/>
                          </a:solidFill>
                          <a:effectLst/>
                          <a:latin typeface="Times New Roman" panose="02020603050405020304" pitchFamily="18" charset="0"/>
                          <a:ea typeface="+mn-ea"/>
                          <a:cs typeface="Times New Roman" panose="02020603050405020304" pitchFamily="18" charset="0"/>
                        </a:rPr>
                        <a:t>km </a:t>
                      </a:r>
                      <a:r>
                        <a:rPr lang="nl-NL" sz="2000" b="0" kern="1200" dirty="0">
                          <a:solidFill>
                            <a:schemeClr val="dk1"/>
                          </a:solidFill>
                          <a:effectLst/>
                          <a:latin typeface="Times New Roman" panose="02020603050405020304" pitchFamily="18" charset="0"/>
                          <a:ea typeface="+mn-ea"/>
                          <a:cs typeface="Times New Roman" panose="02020603050405020304" pitchFamily="18" charset="0"/>
                        </a:rPr>
                        <a:t>chiều dài toàn tuyến</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nl-NL" sz="2000" b="0" kern="1200">
                          <a:solidFill>
                            <a:schemeClr val="dk1"/>
                          </a:solidFill>
                          <a:effectLst/>
                          <a:latin typeface="Times New Roman" panose="02020603050405020304" pitchFamily="18" charset="0"/>
                          <a:ea typeface="+mn-ea"/>
                          <a:cs typeface="Times New Roman" panose="02020603050405020304" pitchFamily="18" charset="0"/>
                        </a:rPr>
                        <a:t>đạt </a:t>
                      </a:r>
                      <a:r>
                        <a:rPr lang="vi-VN" sz="2000" b="0" kern="1200">
                          <a:solidFill>
                            <a:schemeClr val="dk1"/>
                          </a:solidFill>
                          <a:effectLst/>
                          <a:latin typeface="Times New Roman" panose="02020603050405020304" pitchFamily="18" charset="0"/>
                          <a:ea typeface="+mn-ea"/>
                          <a:cs typeface="Times New Roman" panose="02020603050405020304" pitchFamily="18" charset="0"/>
                        </a:rPr>
                        <a:t>99,5%</a:t>
                      </a:r>
                      <a:r>
                        <a:rPr lang="nl-NL" sz="2000" b="0" kern="1200">
                          <a:solidFill>
                            <a:schemeClr val="dk1"/>
                          </a:solidFill>
                          <a:effectLst/>
                          <a:latin typeface="Times New Roman" panose="02020603050405020304" pitchFamily="18" charset="0"/>
                          <a:ea typeface="+mn-ea"/>
                          <a:cs typeface="Times New Roman" panose="02020603050405020304" pitchFamily="18" charset="0"/>
                        </a:rPr>
                        <a:t> </a:t>
                      </a:r>
                      <a:endParaRPr lang="vi-VN" sz="2000" b="0" kern="1200">
                        <a:solidFill>
                          <a:schemeClr val="dk1"/>
                        </a:solidFill>
                        <a:effectLst/>
                        <a:latin typeface="Times New Roman" panose="02020603050405020304" pitchFamily="18" charset="0"/>
                        <a:ea typeface="+mn-ea"/>
                        <a:cs typeface="Times New Roman" panose="02020603050405020304" pitchFamily="18" charset="0"/>
                      </a:endParaRP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vi-VN" sz="2000" b="0" kern="1200">
                          <a:solidFill>
                            <a:schemeClr val="dk1"/>
                          </a:solidFill>
                          <a:effectLst/>
                          <a:latin typeface="Times New Roman" panose="02020603050405020304" pitchFamily="18" charset="0"/>
                          <a:ea typeface="+mn-ea"/>
                          <a:cs typeface="Times New Roman" panose="02020603050405020304" pitchFamily="18" charset="0"/>
                        </a:rPr>
                        <a:t> Đến nay có 05 địa phương đã bàn giao 100% chiều dài tuyến chính cho Chủ đầu tư là: Hoài Nhơn, Phù Mỹ, Phù Cát, Tây Sơn và Quy Nhơn; 03 địa phương chưa hoàn thành bàn giao là Tuy Phước (99,8%), Hoài Ân (99%) và An Nhơn (97,3%).</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vi-VN" sz="2000" b="0" kern="1200">
                          <a:solidFill>
                            <a:schemeClr val="dk1"/>
                          </a:solidFill>
                          <a:effectLst/>
                          <a:latin typeface="Times New Roman" panose="02020603050405020304" pitchFamily="18" charset="0"/>
                          <a:ea typeface="+mn-ea"/>
                          <a:cs typeface="Times New Roman" panose="02020603050405020304" pitchFamily="18" charset="0"/>
                        </a:rPr>
                        <a:t> C</a:t>
                      </a:r>
                      <a:r>
                        <a:rPr lang="de-DE" sz="2000" b="0" kern="1200">
                          <a:solidFill>
                            <a:schemeClr val="dk1"/>
                          </a:solidFill>
                          <a:effectLst/>
                          <a:latin typeface="Times New Roman" panose="02020603050405020304" pitchFamily="18" charset="0"/>
                          <a:ea typeface="+mn-ea"/>
                          <a:cs typeface="Times New Roman" panose="02020603050405020304" pitchFamily="18" charset="0"/>
                        </a:rPr>
                        <a:t>ông tác quy hoạch, chỉnh trang đô thị, xây dựng các khu dân cư, nhà ở xã hội tiếp tục được quan tâm thực hiện</a:t>
                      </a:r>
                      <a:r>
                        <a:rPr lang="vi-VN" sz="2000" b="0" kern="1200">
                          <a:solidFill>
                            <a:schemeClr val="dk1"/>
                          </a:solidFill>
                          <a:effectLst/>
                          <a:latin typeface="Times New Roman" panose="02020603050405020304" pitchFamily="18" charset="0"/>
                          <a:ea typeface="+mn-ea"/>
                          <a:cs typeface="Times New Roman" panose="02020603050405020304" pitchFamily="18" charset="0"/>
                        </a:rPr>
                        <a:t>.</a:t>
                      </a:r>
                      <a:endParaRPr lang="en-US" sz="2000" b="0" kern="1200">
                        <a:solidFill>
                          <a:schemeClr val="dk1"/>
                        </a:solidFill>
                        <a:effectLst/>
                        <a:latin typeface="Times New Roman" panose="02020603050405020304" pitchFamily="18" charset="0"/>
                        <a:ea typeface="+mn-ea"/>
                        <a:cs typeface="Times New Roman" panose="02020603050405020304" pitchFamily="18" charset="0"/>
                      </a:endParaRP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000" b="0" kern="1200">
                          <a:solidFill>
                            <a:schemeClr val="dk1"/>
                          </a:solidFill>
                          <a:effectLst/>
                          <a:latin typeface="Times New Roman" panose="02020603050405020304" pitchFamily="18" charset="0"/>
                          <a:ea typeface="+mn-ea"/>
                          <a:cs typeface="Times New Roman" panose="02020603050405020304" pitchFamily="18" charset="0"/>
                        </a:rPr>
                        <a:t> Trong Quý I năm 2024 có 622 căn hộ nhà ở xã hội hoàn thành, đạt tỷ lệ 44,43% kế hoạch năm</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
        <p:nvSpPr>
          <p:cNvPr id="6" name="TextBox 5">
            <a:extLst>
              <a:ext uri="{FF2B5EF4-FFF2-40B4-BE49-F238E27FC236}">
                <a16:creationId xmlns:a16="http://schemas.microsoft.com/office/drawing/2014/main" id="{93EF2A67-E697-52DD-6F39-0BAEA5AC34EE}"/>
              </a:ext>
            </a:extLst>
          </p:cNvPr>
          <p:cNvSpPr txBox="1"/>
          <p:nvPr/>
        </p:nvSpPr>
        <p:spPr>
          <a:xfrm>
            <a:off x="720565" y="326899"/>
            <a:ext cx="3977270"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2. Công nghiệp – xây dựng</a:t>
            </a:r>
          </a:p>
        </p:txBody>
      </p:sp>
      <p:sp>
        <p:nvSpPr>
          <p:cNvPr id="10" name="TextBox 9">
            <a:extLst>
              <a:ext uri="{FF2B5EF4-FFF2-40B4-BE49-F238E27FC236}">
                <a16:creationId xmlns:a16="http://schemas.microsoft.com/office/drawing/2014/main" id="{25C96158-722F-D4BE-94A7-161452760777}"/>
              </a:ext>
            </a:extLst>
          </p:cNvPr>
          <p:cNvSpPr txBox="1"/>
          <p:nvPr/>
        </p:nvSpPr>
        <p:spPr>
          <a:xfrm>
            <a:off x="1334359" y="801117"/>
            <a:ext cx="2247740" cy="461665"/>
          </a:xfrm>
          <a:prstGeom prst="rect">
            <a:avLst/>
          </a:prstGeom>
          <a:noFill/>
        </p:spPr>
        <p:txBody>
          <a:bodyPr wrap="square">
            <a:spAutoFit/>
          </a:bodyPr>
          <a:lstStyle/>
          <a:p>
            <a:pPr>
              <a:lnSpc>
                <a:spcPct val="100000"/>
              </a:lnSpc>
            </a:pPr>
            <a:r>
              <a:rPr lang="vi-VN" sz="2400" b="1" dirty="0">
                <a:latin typeface="+mj-lt"/>
                <a:cs typeface="Arial" panose="020B0604020202020204" pitchFamily="34" charset="0"/>
              </a:rPr>
              <a:t>2.2. Xây dựng</a:t>
            </a:r>
          </a:p>
        </p:txBody>
      </p:sp>
      <p:pic>
        <p:nvPicPr>
          <p:cNvPr id="4" name="Picture 3" descr="An aerial view of a road&#10;&#10;Description automatically generated">
            <a:extLst>
              <a:ext uri="{FF2B5EF4-FFF2-40B4-BE49-F238E27FC236}">
                <a16:creationId xmlns:a16="http://schemas.microsoft.com/office/drawing/2014/main" id="{473B1434-00EE-10B0-62E8-8E8262E73F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2989" y="1031948"/>
            <a:ext cx="5473868" cy="4758121"/>
          </a:xfrm>
          <a:prstGeom prst="rect">
            <a:avLst/>
          </a:prstGeom>
        </p:spPr>
      </p:pic>
    </p:spTree>
    <p:extLst>
      <p:ext uri="{BB962C8B-B14F-4D97-AF65-F5344CB8AC3E}">
        <p14:creationId xmlns:p14="http://schemas.microsoft.com/office/powerpoint/2010/main" val="293803616"/>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CB0CB7C-2336-84B1-57C9-3361036915F6}"/>
              </a:ext>
            </a:extLst>
          </p:cNvPr>
          <p:cNvSpPr txBox="1"/>
          <p:nvPr/>
        </p:nvSpPr>
        <p:spPr>
          <a:xfrm>
            <a:off x="694611" y="272372"/>
            <a:ext cx="6796060"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3. </a:t>
            </a:r>
            <a:r>
              <a:rPr lang="en-US" sz="2400" b="1" spc="-20">
                <a:solidFill>
                  <a:srgbClr val="100717"/>
                </a:solidFill>
                <a:latin typeface="Times New Roman" panose="02020603050405020304" pitchFamily="18" charset="0"/>
                <a:cs typeface="Times New Roman" panose="02020603050405020304" pitchFamily="18" charset="0"/>
              </a:rPr>
              <a:t>Thương mại, dịch vụ, du lịch, tài chính</a:t>
            </a:r>
            <a:endParaRPr lang="vi-VN" sz="2400" b="1">
              <a:latin typeface="+mj-lt"/>
              <a:cs typeface="Arial" panose="020B0604020202020204" pitchFamily="34" charset="0"/>
            </a:endParaRPr>
          </a:p>
        </p:txBody>
      </p:sp>
      <p:sp>
        <p:nvSpPr>
          <p:cNvPr id="7" name="TextBox 6">
            <a:extLst>
              <a:ext uri="{FF2B5EF4-FFF2-40B4-BE49-F238E27FC236}">
                <a16:creationId xmlns:a16="http://schemas.microsoft.com/office/drawing/2014/main" id="{C04F4D96-45AD-953D-5897-218BC956CD36}"/>
              </a:ext>
            </a:extLst>
          </p:cNvPr>
          <p:cNvSpPr txBox="1"/>
          <p:nvPr/>
        </p:nvSpPr>
        <p:spPr>
          <a:xfrm>
            <a:off x="1321863" y="691210"/>
            <a:ext cx="6796060"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3.1. </a:t>
            </a:r>
            <a:r>
              <a:rPr lang="en-US" sz="2400" b="1" spc="-20" dirty="0" err="1">
                <a:solidFill>
                  <a:srgbClr val="100717"/>
                </a:solidFill>
                <a:latin typeface="Times New Roman" panose="02020603050405020304" pitchFamily="18" charset="0"/>
                <a:cs typeface="Times New Roman" panose="02020603050405020304" pitchFamily="18" charset="0"/>
              </a:rPr>
              <a:t>Thương</a:t>
            </a:r>
            <a:r>
              <a:rPr lang="en-US" sz="2400" b="1" spc="-20" dirty="0">
                <a:solidFill>
                  <a:srgbClr val="100717"/>
                </a:solidFill>
                <a:latin typeface="Times New Roman" panose="02020603050405020304" pitchFamily="18" charset="0"/>
                <a:cs typeface="Times New Roman" panose="02020603050405020304" pitchFamily="18" charset="0"/>
              </a:rPr>
              <a:t> </a:t>
            </a:r>
            <a:r>
              <a:rPr lang="en-US" sz="2400" b="1" spc="-20" dirty="0" err="1">
                <a:solidFill>
                  <a:srgbClr val="100717"/>
                </a:solidFill>
                <a:latin typeface="Times New Roman" panose="02020603050405020304" pitchFamily="18" charset="0"/>
                <a:cs typeface="Times New Roman" panose="02020603050405020304" pitchFamily="18" charset="0"/>
              </a:rPr>
              <a:t>mại</a:t>
            </a:r>
            <a:r>
              <a:rPr lang="en-US" sz="2400" b="1" spc="-20" dirty="0">
                <a:solidFill>
                  <a:srgbClr val="100717"/>
                </a:solidFill>
                <a:latin typeface="Times New Roman" panose="02020603050405020304" pitchFamily="18" charset="0"/>
                <a:cs typeface="Times New Roman" panose="02020603050405020304" pitchFamily="18" charset="0"/>
              </a:rPr>
              <a:t>, </a:t>
            </a:r>
            <a:r>
              <a:rPr lang="en-US" sz="2400" b="1" spc="-20" dirty="0" err="1">
                <a:solidFill>
                  <a:srgbClr val="100717"/>
                </a:solidFill>
                <a:latin typeface="Times New Roman" panose="02020603050405020304" pitchFamily="18" charset="0"/>
                <a:cs typeface="Times New Roman" panose="02020603050405020304" pitchFamily="18" charset="0"/>
              </a:rPr>
              <a:t>dịch</a:t>
            </a:r>
            <a:r>
              <a:rPr lang="en-US" sz="2400" b="1" spc="-20" dirty="0">
                <a:solidFill>
                  <a:srgbClr val="100717"/>
                </a:solidFill>
                <a:latin typeface="Times New Roman" panose="02020603050405020304" pitchFamily="18" charset="0"/>
                <a:cs typeface="Times New Roman" panose="02020603050405020304" pitchFamily="18" charset="0"/>
              </a:rPr>
              <a:t> </a:t>
            </a:r>
            <a:r>
              <a:rPr lang="en-US" sz="2400" b="1" spc="-20" dirty="0" err="1">
                <a:solidFill>
                  <a:srgbClr val="100717"/>
                </a:solidFill>
                <a:latin typeface="Times New Roman" panose="02020603050405020304" pitchFamily="18" charset="0"/>
                <a:cs typeface="Times New Roman" panose="02020603050405020304" pitchFamily="18" charset="0"/>
              </a:rPr>
              <a:t>vụ</a:t>
            </a:r>
            <a:endParaRPr lang="vi-VN" sz="2400" b="1" dirty="0">
              <a:latin typeface="+mj-lt"/>
              <a:cs typeface="Arial" panose="020B0604020202020204" pitchFamily="34" charset="0"/>
            </a:endParaRPr>
          </a:p>
        </p:txBody>
      </p:sp>
      <p:graphicFrame>
        <p:nvGraphicFramePr>
          <p:cNvPr id="2" name="Table 1">
            <a:extLst>
              <a:ext uri="{FF2B5EF4-FFF2-40B4-BE49-F238E27FC236}">
                <a16:creationId xmlns:a16="http://schemas.microsoft.com/office/drawing/2014/main" id="{F78C65D7-1EFB-F3E0-2872-D1AB9E9D24D7}"/>
              </a:ext>
            </a:extLst>
          </p:cNvPr>
          <p:cNvGraphicFramePr>
            <a:graphicFrameLocks noGrp="1"/>
          </p:cNvGraphicFramePr>
          <p:nvPr>
            <p:extLst>
              <p:ext uri="{D42A27DB-BD31-4B8C-83A1-F6EECF244321}">
                <p14:modId xmlns:p14="http://schemas.microsoft.com/office/powerpoint/2010/main" val="3904232237"/>
              </p:ext>
            </p:extLst>
          </p:nvPr>
        </p:nvGraphicFramePr>
        <p:xfrm>
          <a:off x="518442" y="1287786"/>
          <a:ext cx="10982864" cy="4036154"/>
        </p:xfrm>
        <a:graphic>
          <a:graphicData uri="http://schemas.openxmlformats.org/drawingml/2006/table">
            <a:tbl>
              <a:tblPr firstRow="1" firstCol="1" bandRow="1"/>
              <a:tblGrid>
                <a:gridCol w="3021712">
                  <a:extLst>
                    <a:ext uri="{9D8B030D-6E8A-4147-A177-3AD203B41FA5}">
                      <a16:colId xmlns:a16="http://schemas.microsoft.com/office/drawing/2014/main" val="2849082547"/>
                    </a:ext>
                  </a:extLst>
                </a:gridCol>
                <a:gridCol w="1182848">
                  <a:extLst>
                    <a:ext uri="{9D8B030D-6E8A-4147-A177-3AD203B41FA5}">
                      <a16:colId xmlns:a16="http://schemas.microsoft.com/office/drawing/2014/main" val="1857424091"/>
                    </a:ext>
                  </a:extLst>
                </a:gridCol>
                <a:gridCol w="1253554">
                  <a:extLst>
                    <a:ext uri="{9D8B030D-6E8A-4147-A177-3AD203B41FA5}">
                      <a16:colId xmlns:a16="http://schemas.microsoft.com/office/drawing/2014/main" val="2186698478"/>
                    </a:ext>
                  </a:extLst>
                </a:gridCol>
                <a:gridCol w="1358336">
                  <a:extLst>
                    <a:ext uri="{9D8B030D-6E8A-4147-A177-3AD203B41FA5}">
                      <a16:colId xmlns:a16="http://schemas.microsoft.com/office/drawing/2014/main" val="196271791"/>
                    </a:ext>
                  </a:extLst>
                </a:gridCol>
                <a:gridCol w="1376407">
                  <a:extLst>
                    <a:ext uri="{9D8B030D-6E8A-4147-A177-3AD203B41FA5}">
                      <a16:colId xmlns:a16="http://schemas.microsoft.com/office/drawing/2014/main" val="3996551222"/>
                    </a:ext>
                  </a:extLst>
                </a:gridCol>
                <a:gridCol w="1183960">
                  <a:extLst>
                    <a:ext uri="{9D8B030D-6E8A-4147-A177-3AD203B41FA5}">
                      <a16:colId xmlns:a16="http://schemas.microsoft.com/office/drawing/2014/main" val="1293967801"/>
                    </a:ext>
                  </a:extLst>
                </a:gridCol>
                <a:gridCol w="1512067">
                  <a:extLst>
                    <a:ext uri="{9D8B030D-6E8A-4147-A177-3AD203B41FA5}">
                      <a16:colId xmlns:a16="http://schemas.microsoft.com/office/drawing/2014/main" val="1343924015"/>
                    </a:ext>
                  </a:extLst>
                </a:gridCol>
                <a:gridCol w="93980">
                  <a:extLst>
                    <a:ext uri="{9D8B030D-6E8A-4147-A177-3AD203B41FA5}">
                      <a16:colId xmlns:a16="http://schemas.microsoft.com/office/drawing/2014/main" val="3514158205"/>
                    </a:ext>
                  </a:extLst>
                </a:gridCol>
              </a:tblGrid>
              <a:tr h="407517">
                <a:tc rowSpan="2">
                  <a:txBody>
                    <a:bodyPr/>
                    <a:lstStyle/>
                    <a:p>
                      <a:pPr algn="ctr"/>
                      <a:r>
                        <a:rPr lang="en-GB" sz="1400" b="1">
                          <a:solidFill>
                            <a:srgbClr val="000000"/>
                          </a:solidFill>
                          <a:effectLst/>
                          <a:latin typeface="Times New Roman" panose="02020603050405020304" pitchFamily="18" charset="0"/>
                          <a:ea typeface="Times New Roman" panose="02020603050405020304" pitchFamily="18" charset="0"/>
                        </a:rPr>
                        <a:t> </a:t>
                      </a:r>
                      <a:endParaRPr lang="vi-VN"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algn="ctr"/>
                      <a:r>
                        <a:rPr lang="en-GB" sz="1400" b="1">
                          <a:solidFill>
                            <a:srgbClr val="000000"/>
                          </a:solidFill>
                          <a:effectLst/>
                          <a:latin typeface="Times New Roman" panose="02020603050405020304" pitchFamily="18" charset="0"/>
                          <a:ea typeface="Times New Roman" panose="02020603050405020304" pitchFamily="18" charset="0"/>
                        </a:rPr>
                        <a:t>Tổng mức bán lẻ và DT DV</a:t>
                      </a:r>
                      <a:br>
                        <a:rPr lang="en-GB" sz="1400" b="1">
                          <a:solidFill>
                            <a:srgbClr val="000000"/>
                          </a:solidFill>
                          <a:effectLst/>
                          <a:latin typeface="Times New Roman" panose="02020603050405020304" pitchFamily="18" charset="0"/>
                          <a:ea typeface="Times New Roman" panose="02020603050405020304" pitchFamily="18" charset="0"/>
                        </a:rPr>
                      </a:br>
                      <a:r>
                        <a:rPr lang="en-GB" sz="1400" b="1">
                          <a:solidFill>
                            <a:srgbClr val="000000"/>
                          </a:solidFill>
                          <a:effectLst/>
                          <a:latin typeface="Times New Roman" panose="02020603050405020304" pitchFamily="18" charset="0"/>
                          <a:ea typeface="Times New Roman" panose="02020603050405020304" pitchFamily="18" charset="0"/>
                        </a:rPr>
                        <a:t>(triệu đồng)</a:t>
                      </a:r>
                      <a:endParaRPr lang="vi-VN"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gridSpan="4">
                  <a:txBody>
                    <a:bodyPr/>
                    <a:lstStyle/>
                    <a:p>
                      <a:r>
                        <a:rPr lang="en-GB" sz="1400" b="1">
                          <a:solidFill>
                            <a:srgbClr val="000000"/>
                          </a:solidFill>
                          <a:effectLst/>
                          <a:latin typeface="Times New Roman" panose="02020603050405020304" pitchFamily="18" charset="0"/>
                        </a:rPr>
                        <a:t>Tốc độ tăng trưởng (%)</a:t>
                      </a:r>
                      <a:endParaRPr lang="vi-VN" sz="1800"/>
                    </a:p>
                  </a:txBody>
                  <a:tcPr marL="68580" marR="6858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214605547"/>
                  </a:ext>
                </a:extLst>
              </a:tr>
              <a:tr h="1244380">
                <a:tc vMerge="1">
                  <a:txBody>
                    <a:bodyPr/>
                    <a:lstStyle/>
                    <a:p>
                      <a:endParaRPr lang="vi-VN"/>
                    </a:p>
                  </a:txBody>
                  <a:tcPr/>
                </a:tc>
                <a:tc>
                  <a:txBody>
                    <a:bodyPr/>
                    <a:lstStyle/>
                    <a:p>
                      <a:pPr algn="ctr"/>
                      <a:r>
                        <a:rPr lang="en-GB" sz="1400" b="1">
                          <a:solidFill>
                            <a:srgbClr val="000000"/>
                          </a:solidFill>
                          <a:effectLst/>
                          <a:latin typeface="Times New Roman" panose="02020603050405020304" pitchFamily="18" charset="0"/>
                          <a:ea typeface="Times New Roman" panose="02020603050405020304" pitchFamily="18" charset="0"/>
                        </a:rPr>
                        <a:t>Thực hiện tháng 02/2024</a:t>
                      </a:r>
                      <a:endParaRPr lang="vi-VN"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GB" sz="1400" b="1">
                          <a:solidFill>
                            <a:srgbClr val="000000"/>
                          </a:solidFill>
                          <a:effectLst/>
                          <a:latin typeface="Times New Roman" panose="02020603050405020304" pitchFamily="18" charset="0"/>
                          <a:ea typeface="Times New Roman" panose="02020603050405020304" pitchFamily="18" charset="0"/>
                        </a:rPr>
                        <a:t>Tháng 3 năm 2024</a:t>
                      </a:r>
                      <a:endParaRPr lang="vi-VN"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GB" sz="1400" b="1">
                          <a:solidFill>
                            <a:srgbClr val="000000"/>
                          </a:solidFill>
                          <a:effectLst/>
                          <a:latin typeface="Times New Roman" panose="02020603050405020304" pitchFamily="18" charset="0"/>
                          <a:ea typeface="Times New Roman" panose="02020603050405020304" pitchFamily="18" charset="0"/>
                        </a:rPr>
                        <a:t>Thực hiện Quý I năm 2024</a:t>
                      </a:r>
                      <a:endParaRPr lang="vi-VN"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GB" sz="1400" b="1">
                          <a:solidFill>
                            <a:srgbClr val="000000"/>
                          </a:solidFill>
                          <a:effectLst/>
                          <a:latin typeface="Times New Roman" panose="02020603050405020304" pitchFamily="18" charset="0"/>
                          <a:ea typeface="Times New Roman" panose="02020603050405020304" pitchFamily="18" charset="0"/>
                        </a:rPr>
                        <a:t>Tháng 3/2024 so với tháng 02/2024</a:t>
                      </a:r>
                      <a:endParaRPr lang="vi-VN"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GB" sz="1400" b="1">
                          <a:solidFill>
                            <a:srgbClr val="000000"/>
                          </a:solidFill>
                          <a:effectLst/>
                          <a:latin typeface="Times New Roman" panose="02020603050405020304" pitchFamily="18" charset="0"/>
                          <a:ea typeface="Times New Roman" panose="02020603050405020304" pitchFamily="18" charset="0"/>
                        </a:rPr>
                        <a:t>Tháng 3/2024 so với cùng kỳ năm 2023</a:t>
                      </a:r>
                      <a:endParaRPr lang="vi-VN"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GB" sz="1400" b="1">
                          <a:solidFill>
                            <a:srgbClr val="000000"/>
                          </a:solidFill>
                          <a:effectLst/>
                          <a:latin typeface="Times New Roman" panose="02020603050405020304" pitchFamily="18" charset="0"/>
                          <a:ea typeface="Times New Roman" panose="02020603050405020304" pitchFamily="18" charset="0"/>
                        </a:rPr>
                        <a:t>Quý I năm 2024 so với cùng kỳnăm 2023</a:t>
                      </a:r>
                      <a:endParaRPr lang="vi-VN"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vi-VN" sz="1400">
                          <a:effectLst/>
                          <a:latin typeface="Times New Roman" panose="02020603050405020304" pitchFamily="18" charset="0"/>
                          <a:ea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974451297"/>
                  </a:ext>
                </a:extLst>
              </a:tr>
              <a:tr h="407517">
                <a:tc>
                  <a:txBody>
                    <a:bodyPr/>
                    <a:lstStyle/>
                    <a:p>
                      <a:pPr algn="ctr"/>
                      <a:r>
                        <a:rPr lang="en-GB" sz="1600" b="1">
                          <a:solidFill>
                            <a:srgbClr val="000000"/>
                          </a:solidFill>
                          <a:effectLst/>
                          <a:latin typeface="Times New Roman" panose="02020603050405020304" pitchFamily="18" charset="0"/>
                          <a:ea typeface="Times New Roman" panose="02020603050405020304" pitchFamily="18" charset="0"/>
                        </a:rPr>
                        <a:t>Tổng số</a:t>
                      </a:r>
                      <a:endParaRPr lang="vi-VN"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600" b="1">
                          <a:solidFill>
                            <a:srgbClr val="000000"/>
                          </a:solidFill>
                          <a:effectLst/>
                          <a:latin typeface="Times New Roman" panose="02020603050405020304" pitchFamily="18" charset="0"/>
                          <a:ea typeface="Times New Roman" panose="02020603050405020304" pitchFamily="18" charset="0"/>
                        </a:rPr>
                        <a:t>9.042.835,2</a:t>
                      </a:r>
                      <a:endParaRPr lang="vi-VN"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600" b="1">
                          <a:solidFill>
                            <a:srgbClr val="000000"/>
                          </a:solidFill>
                          <a:effectLst/>
                          <a:latin typeface="Times New Roman" panose="02020603050405020304" pitchFamily="18" charset="0"/>
                          <a:ea typeface="Times New Roman" panose="02020603050405020304" pitchFamily="18" charset="0"/>
                        </a:rPr>
                        <a:t>9.364.447,9</a:t>
                      </a:r>
                      <a:endParaRPr lang="vi-VN"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600" b="1">
                          <a:solidFill>
                            <a:srgbClr val="000000"/>
                          </a:solidFill>
                          <a:effectLst/>
                          <a:latin typeface="Times New Roman" panose="02020603050405020304" pitchFamily="18" charset="0"/>
                          <a:ea typeface="Times New Roman" panose="02020603050405020304" pitchFamily="18" charset="0"/>
                        </a:rPr>
                        <a:t>27.361.880,8</a:t>
                      </a:r>
                      <a:endParaRPr lang="vi-VN"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600" b="1">
                          <a:solidFill>
                            <a:srgbClr val="000000"/>
                          </a:solidFill>
                          <a:effectLst/>
                          <a:latin typeface="Times New Roman" panose="02020603050405020304" pitchFamily="18" charset="0"/>
                          <a:ea typeface="Times New Roman" panose="02020603050405020304" pitchFamily="18" charset="0"/>
                        </a:rPr>
                        <a:t>3,6</a:t>
                      </a:r>
                      <a:endParaRPr lang="vi-VN"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600" b="1">
                          <a:solidFill>
                            <a:srgbClr val="000000"/>
                          </a:solidFill>
                          <a:effectLst/>
                          <a:latin typeface="Times New Roman" panose="02020603050405020304" pitchFamily="18" charset="0"/>
                          <a:ea typeface="Times New Roman" panose="02020603050405020304" pitchFamily="18" charset="0"/>
                        </a:rPr>
                        <a:t>13,7 </a:t>
                      </a:r>
                      <a:endParaRPr lang="vi-VN"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600" b="1">
                          <a:solidFill>
                            <a:srgbClr val="000000"/>
                          </a:solidFill>
                          <a:effectLst/>
                          <a:latin typeface="Times New Roman" panose="02020603050405020304" pitchFamily="18" charset="0"/>
                          <a:ea typeface="Times New Roman" panose="02020603050405020304" pitchFamily="18" charset="0"/>
                        </a:rPr>
                        <a:t>9,1 </a:t>
                      </a:r>
                      <a:endParaRPr lang="vi-VN"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vi-VN" sz="1400">
                          <a:effectLst/>
                          <a:latin typeface="Times New Roman" panose="02020603050405020304" pitchFamily="18" charset="0"/>
                          <a:ea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502282037"/>
                  </a:ext>
                </a:extLst>
              </a:tr>
              <a:tr h="407517">
                <a:tc>
                  <a:txBody>
                    <a:bodyPr/>
                    <a:lstStyle/>
                    <a:p>
                      <a:r>
                        <a:rPr lang="en-GB" sz="1600" b="1">
                          <a:solidFill>
                            <a:srgbClr val="000000"/>
                          </a:solidFill>
                          <a:effectLst/>
                          <a:latin typeface="Times New Roman" panose="02020603050405020304" pitchFamily="18" charset="0"/>
                          <a:ea typeface="Times New Roman" panose="02020603050405020304" pitchFamily="18" charset="0"/>
                        </a:rPr>
                        <a:t>Phân theo ngành hoạt động</a:t>
                      </a:r>
                      <a:endParaRPr lang="vi-VN"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600" b="1">
                          <a:solidFill>
                            <a:srgbClr val="000000"/>
                          </a:solidFill>
                          <a:effectLst/>
                          <a:latin typeface="Times New Roman" panose="02020603050405020304" pitchFamily="18" charset="0"/>
                          <a:ea typeface="Times New Roman" panose="02020603050405020304" pitchFamily="18" charset="0"/>
                        </a:rPr>
                        <a:t> </a:t>
                      </a:r>
                      <a:endParaRPr lang="vi-VN"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1600" b="1">
                          <a:solidFill>
                            <a:srgbClr val="000000"/>
                          </a:solidFill>
                          <a:effectLst/>
                          <a:latin typeface="Times New Roman" panose="02020603050405020304" pitchFamily="18" charset="0"/>
                          <a:ea typeface="Times New Roman" panose="02020603050405020304" pitchFamily="18" charset="0"/>
                        </a:rPr>
                        <a:t> </a:t>
                      </a:r>
                      <a:endParaRPr lang="vi-VN"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1600" b="1">
                          <a:solidFill>
                            <a:srgbClr val="000000"/>
                          </a:solidFill>
                          <a:effectLst/>
                          <a:latin typeface="Times New Roman" panose="02020603050405020304" pitchFamily="18" charset="0"/>
                          <a:ea typeface="Times New Roman" panose="02020603050405020304" pitchFamily="18" charset="0"/>
                        </a:rPr>
                        <a:t> </a:t>
                      </a:r>
                      <a:endParaRPr lang="vi-VN"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1600" b="1">
                          <a:solidFill>
                            <a:srgbClr val="000000"/>
                          </a:solidFill>
                          <a:effectLst/>
                          <a:latin typeface="Times New Roman" panose="02020603050405020304" pitchFamily="18" charset="0"/>
                          <a:ea typeface="Times New Roman" panose="02020603050405020304" pitchFamily="18" charset="0"/>
                        </a:rPr>
                        <a:t> </a:t>
                      </a:r>
                      <a:endParaRPr lang="vi-VN"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600" b="1">
                          <a:solidFill>
                            <a:srgbClr val="000000"/>
                          </a:solidFill>
                          <a:effectLst/>
                          <a:latin typeface="Times New Roman" panose="02020603050405020304" pitchFamily="18" charset="0"/>
                          <a:ea typeface="Times New Roman" panose="02020603050405020304" pitchFamily="18" charset="0"/>
                        </a:rPr>
                        <a:t> </a:t>
                      </a:r>
                      <a:endParaRPr lang="vi-VN"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600" b="1">
                          <a:solidFill>
                            <a:srgbClr val="000000"/>
                          </a:solidFill>
                          <a:effectLst/>
                          <a:latin typeface="Times New Roman" panose="02020603050405020304" pitchFamily="18" charset="0"/>
                          <a:ea typeface="Times New Roman" panose="02020603050405020304" pitchFamily="18" charset="0"/>
                        </a:rPr>
                        <a:t> </a:t>
                      </a:r>
                      <a:endParaRPr lang="vi-VN"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vi-VN" sz="1400">
                          <a:effectLst/>
                          <a:latin typeface="Times New Roman" panose="02020603050405020304" pitchFamily="18" charset="0"/>
                          <a:ea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884573420"/>
                  </a:ext>
                </a:extLst>
              </a:tr>
              <a:tr h="407517">
                <a:tc>
                  <a:txBody>
                    <a:bodyPr/>
                    <a:lstStyle/>
                    <a:p>
                      <a:r>
                        <a:rPr lang="en-GB" sz="1600">
                          <a:solidFill>
                            <a:srgbClr val="000000"/>
                          </a:solidFill>
                          <a:effectLst/>
                          <a:latin typeface="Times New Roman" panose="02020603050405020304" pitchFamily="18" charset="0"/>
                          <a:ea typeface="Times New Roman" panose="02020603050405020304" pitchFamily="18" charset="0"/>
                        </a:rPr>
                        <a:t>1/ Tổng mức bán lẻ </a:t>
                      </a:r>
                      <a:endParaRPr lang="vi-VN"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600">
                          <a:solidFill>
                            <a:srgbClr val="000000"/>
                          </a:solidFill>
                          <a:effectLst/>
                          <a:latin typeface="Times New Roman" panose="02020603050405020304" pitchFamily="18" charset="0"/>
                          <a:ea typeface="Times New Roman" panose="02020603050405020304" pitchFamily="18" charset="0"/>
                        </a:rPr>
                        <a:t>7.222.677</a:t>
                      </a:r>
                      <a:endParaRPr lang="vi-VN"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600">
                          <a:solidFill>
                            <a:srgbClr val="000000"/>
                          </a:solidFill>
                          <a:effectLst/>
                          <a:latin typeface="Times New Roman" panose="02020603050405020304" pitchFamily="18" charset="0"/>
                          <a:ea typeface="Times New Roman" panose="02020603050405020304" pitchFamily="18" charset="0"/>
                        </a:rPr>
                        <a:t>7.348.005</a:t>
                      </a:r>
                      <a:endParaRPr lang="vi-VN"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600">
                          <a:solidFill>
                            <a:srgbClr val="000000"/>
                          </a:solidFill>
                          <a:effectLst/>
                          <a:latin typeface="Times New Roman" panose="02020603050405020304" pitchFamily="18" charset="0"/>
                          <a:ea typeface="Times New Roman" panose="02020603050405020304" pitchFamily="18" charset="0"/>
                        </a:rPr>
                        <a:t>21.750.578</a:t>
                      </a:r>
                      <a:endParaRPr lang="vi-VN"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600">
                          <a:solidFill>
                            <a:srgbClr val="000000"/>
                          </a:solidFill>
                          <a:effectLst/>
                          <a:latin typeface="Times New Roman" panose="02020603050405020304" pitchFamily="18" charset="0"/>
                          <a:ea typeface="Times New Roman" panose="02020603050405020304" pitchFamily="18" charset="0"/>
                        </a:rPr>
                        <a:t>1,7</a:t>
                      </a:r>
                      <a:endParaRPr lang="vi-VN"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600">
                          <a:solidFill>
                            <a:srgbClr val="000000"/>
                          </a:solidFill>
                          <a:effectLst/>
                          <a:latin typeface="Times New Roman" panose="02020603050405020304" pitchFamily="18" charset="0"/>
                          <a:ea typeface="Times New Roman" panose="02020603050405020304" pitchFamily="18" charset="0"/>
                        </a:rPr>
                        <a:t>11,3 </a:t>
                      </a:r>
                      <a:endParaRPr lang="vi-VN"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600">
                          <a:solidFill>
                            <a:srgbClr val="000000"/>
                          </a:solidFill>
                          <a:effectLst/>
                          <a:latin typeface="Times New Roman" panose="02020603050405020304" pitchFamily="18" charset="0"/>
                          <a:ea typeface="Times New Roman" panose="02020603050405020304" pitchFamily="18" charset="0"/>
                        </a:rPr>
                        <a:t>        8,0 </a:t>
                      </a:r>
                      <a:endParaRPr lang="vi-VN"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vi-VN" sz="1400">
                          <a:effectLst/>
                          <a:latin typeface="Times New Roman" panose="02020603050405020304" pitchFamily="18" charset="0"/>
                          <a:ea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595694935"/>
                  </a:ext>
                </a:extLst>
              </a:tr>
              <a:tr h="407517">
                <a:tc>
                  <a:txBody>
                    <a:bodyPr/>
                    <a:lstStyle/>
                    <a:p>
                      <a:r>
                        <a:rPr lang="en-GB" sz="1600">
                          <a:solidFill>
                            <a:srgbClr val="000000"/>
                          </a:solidFill>
                          <a:effectLst/>
                          <a:latin typeface="Times New Roman" panose="02020603050405020304" pitchFamily="18" charset="0"/>
                          <a:ea typeface="Times New Roman" panose="02020603050405020304" pitchFamily="18" charset="0"/>
                        </a:rPr>
                        <a:t>2/ Doanh thu Khách sạn, nhà hàng </a:t>
                      </a:r>
                      <a:endParaRPr lang="vi-VN"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1600">
                          <a:solidFill>
                            <a:srgbClr val="000000"/>
                          </a:solidFill>
                          <a:effectLst/>
                          <a:latin typeface="Times New Roman" panose="02020603050405020304" pitchFamily="18" charset="0"/>
                          <a:ea typeface="Times New Roman" panose="02020603050405020304" pitchFamily="18" charset="0"/>
                        </a:rPr>
                        <a:t>1.117.908</a:t>
                      </a:r>
                      <a:endParaRPr lang="vi-VN"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1600">
                          <a:solidFill>
                            <a:srgbClr val="000000"/>
                          </a:solidFill>
                          <a:effectLst/>
                          <a:latin typeface="Times New Roman" panose="02020603050405020304" pitchFamily="18" charset="0"/>
                          <a:ea typeface="Times New Roman" panose="02020603050405020304" pitchFamily="18" charset="0"/>
                        </a:rPr>
                        <a:t>1.259.912</a:t>
                      </a:r>
                      <a:endParaRPr lang="vi-VN"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1600">
                          <a:solidFill>
                            <a:srgbClr val="000000"/>
                          </a:solidFill>
                          <a:effectLst/>
                          <a:latin typeface="Times New Roman" panose="02020603050405020304" pitchFamily="18" charset="0"/>
                          <a:ea typeface="Times New Roman" panose="02020603050405020304" pitchFamily="18" charset="0"/>
                        </a:rPr>
                        <a:t>3.419.803</a:t>
                      </a:r>
                      <a:endParaRPr lang="vi-VN"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1600">
                          <a:solidFill>
                            <a:srgbClr val="000000"/>
                          </a:solidFill>
                          <a:effectLst/>
                          <a:latin typeface="Times New Roman" panose="02020603050405020304" pitchFamily="18" charset="0"/>
                          <a:ea typeface="Times New Roman" panose="02020603050405020304" pitchFamily="18" charset="0"/>
                        </a:rPr>
                        <a:t>12,7</a:t>
                      </a:r>
                      <a:endParaRPr lang="vi-VN"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1600">
                          <a:solidFill>
                            <a:srgbClr val="000000"/>
                          </a:solidFill>
                          <a:effectLst/>
                          <a:latin typeface="Times New Roman" panose="02020603050405020304" pitchFamily="18" charset="0"/>
                          <a:ea typeface="Times New Roman" panose="02020603050405020304" pitchFamily="18" charset="0"/>
                        </a:rPr>
                        <a:t>27,0</a:t>
                      </a:r>
                      <a:endParaRPr lang="vi-VN"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1600">
                          <a:solidFill>
                            <a:srgbClr val="000000"/>
                          </a:solidFill>
                          <a:effectLst/>
                          <a:latin typeface="Times New Roman" panose="02020603050405020304" pitchFamily="18" charset="0"/>
                          <a:ea typeface="Times New Roman" panose="02020603050405020304" pitchFamily="18" charset="0"/>
                        </a:rPr>
                        <a:t>16,3</a:t>
                      </a:r>
                      <a:endParaRPr lang="vi-VN"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vi-VN" sz="1400">
                          <a:effectLst/>
                          <a:latin typeface="Times New Roman" panose="02020603050405020304" pitchFamily="18" charset="0"/>
                          <a:ea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894099692"/>
                  </a:ext>
                </a:extLst>
              </a:tr>
              <a:tr h="327469">
                <a:tc>
                  <a:txBody>
                    <a:bodyPr/>
                    <a:lstStyle/>
                    <a:p>
                      <a:r>
                        <a:rPr lang="en-GB" sz="1600">
                          <a:solidFill>
                            <a:srgbClr val="000000"/>
                          </a:solidFill>
                          <a:effectLst/>
                          <a:latin typeface="Times New Roman" panose="02020603050405020304" pitchFamily="18" charset="0"/>
                          <a:ea typeface="Times New Roman" panose="02020603050405020304" pitchFamily="18" charset="0"/>
                        </a:rPr>
                        <a:t>3/ Doanh thu  Du lịch lữ hành </a:t>
                      </a:r>
                      <a:endParaRPr lang="vi-VN"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1600">
                          <a:solidFill>
                            <a:srgbClr val="000000"/>
                          </a:solidFill>
                          <a:effectLst/>
                          <a:latin typeface="Times New Roman" panose="02020603050405020304" pitchFamily="18" charset="0"/>
                          <a:ea typeface="Times New Roman" panose="02020603050405020304" pitchFamily="18" charset="0"/>
                        </a:rPr>
                        <a:t>36.235</a:t>
                      </a:r>
                      <a:endParaRPr lang="vi-VN"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1600">
                          <a:solidFill>
                            <a:srgbClr val="000000"/>
                          </a:solidFill>
                          <a:effectLst/>
                          <a:latin typeface="Times New Roman" panose="02020603050405020304" pitchFamily="18" charset="0"/>
                          <a:ea typeface="Times New Roman" panose="02020603050405020304" pitchFamily="18" charset="0"/>
                        </a:rPr>
                        <a:t>52.784</a:t>
                      </a:r>
                      <a:endParaRPr lang="vi-VN"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1600">
                          <a:solidFill>
                            <a:srgbClr val="000000"/>
                          </a:solidFill>
                          <a:effectLst/>
                          <a:latin typeface="Times New Roman" panose="02020603050405020304" pitchFamily="18" charset="0"/>
                          <a:ea typeface="Times New Roman" panose="02020603050405020304" pitchFamily="18" charset="0"/>
                        </a:rPr>
                        <a:t>123.167</a:t>
                      </a:r>
                      <a:endParaRPr lang="vi-VN"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1600">
                          <a:solidFill>
                            <a:srgbClr val="000000"/>
                          </a:solidFill>
                          <a:effectLst/>
                          <a:latin typeface="Times New Roman" panose="02020603050405020304" pitchFamily="18" charset="0"/>
                          <a:ea typeface="Times New Roman" panose="02020603050405020304" pitchFamily="18" charset="0"/>
                        </a:rPr>
                        <a:t>45,7</a:t>
                      </a:r>
                      <a:endParaRPr lang="vi-VN"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1600">
                          <a:solidFill>
                            <a:srgbClr val="000000"/>
                          </a:solidFill>
                          <a:effectLst/>
                          <a:latin typeface="Times New Roman" panose="02020603050405020304" pitchFamily="18" charset="0"/>
                          <a:ea typeface="Times New Roman" panose="02020603050405020304" pitchFamily="18" charset="0"/>
                        </a:rPr>
                        <a:t>180,7</a:t>
                      </a:r>
                      <a:endParaRPr lang="vi-VN"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1600">
                          <a:solidFill>
                            <a:srgbClr val="000000"/>
                          </a:solidFill>
                          <a:effectLst/>
                          <a:latin typeface="Times New Roman" panose="02020603050405020304" pitchFamily="18" charset="0"/>
                          <a:ea typeface="Times New Roman" panose="02020603050405020304" pitchFamily="18" charset="0"/>
                        </a:rPr>
                        <a:t>52,7</a:t>
                      </a:r>
                      <a:endParaRPr lang="vi-VN"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vi-VN" sz="1400">
                          <a:effectLst/>
                          <a:latin typeface="Times New Roman" panose="02020603050405020304" pitchFamily="18" charset="0"/>
                          <a:ea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531239320"/>
                  </a:ext>
                </a:extLst>
              </a:tr>
              <a:tr h="407517">
                <a:tc>
                  <a:txBody>
                    <a:bodyPr/>
                    <a:lstStyle/>
                    <a:p>
                      <a:r>
                        <a:rPr lang="en-GB" sz="1600">
                          <a:solidFill>
                            <a:srgbClr val="000000"/>
                          </a:solidFill>
                          <a:effectLst/>
                          <a:latin typeface="Times New Roman" panose="02020603050405020304" pitchFamily="18" charset="0"/>
                          <a:ea typeface="Times New Roman" panose="02020603050405020304" pitchFamily="18" charset="0"/>
                        </a:rPr>
                        <a:t> 4/ Doanh thu  Dịch vụ </a:t>
                      </a:r>
                      <a:endParaRPr lang="vi-VN"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1600">
                          <a:solidFill>
                            <a:srgbClr val="000000"/>
                          </a:solidFill>
                          <a:effectLst/>
                          <a:latin typeface="Times New Roman" panose="02020603050405020304" pitchFamily="18" charset="0"/>
                          <a:ea typeface="Times New Roman" panose="02020603050405020304" pitchFamily="18" charset="0"/>
                        </a:rPr>
                        <a:t>666.015</a:t>
                      </a:r>
                      <a:endParaRPr lang="vi-VN"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1600">
                          <a:solidFill>
                            <a:srgbClr val="000000"/>
                          </a:solidFill>
                          <a:effectLst/>
                          <a:latin typeface="Times New Roman" panose="02020603050405020304" pitchFamily="18" charset="0"/>
                          <a:ea typeface="Times New Roman" panose="02020603050405020304" pitchFamily="18" charset="0"/>
                        </a:rPr>
                        <a:t>703.747</a:t>
                      </a:r>
                      <a:endParaRPr lang="vi-VN"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1600">
                          <a:solidFill>
                            <a:srgbClr val="000000"/>
                          </a:solidFill>
                          <a:effectLst/>
                          <a:latin typeface="Times New Roman" panose="02020603050405020304" pitchFamily="18" charset="0"/>
                          <a:ea typeface="Times New Roman" panose="02020603050405020304" pitchFamily="18" charset="0"/>
                        </a:rPr>
                        <a:t>2.068.333</a:t>
                      </a:r>
                      <a:endParaRPr lang="vi-VN"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1600">
                          <a:solidFill>
                            <a:srgbClr val="000000"/>
                          </a:solidFill>
                          <a:effectLst/>
                          <a:latin typeface="Times New Roman" panose="02020603050405020304" pitchFamily="18" charset="0"/>
                          <a:ea typeface="Times New Roman" panose="02020603050405020304" pitchFamily="18" charset="0"/>
                        </a:rPr>
                        <a:t>5,7</a:t>
                      </a:r>
                      <a:endParaRPr lang="vi-VN"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1600">
                          <a:solidFill>
                            <a:srgbClr val="000000"/>
                          </a:solidFill>
                          <a:effectLst/>
                          <a:latin typeface="Times New Roman" panose="02020603050405020304" pitchFamily="18" charset="0"/>
                          <a:ea typeface="Times New Roman" panose="02020603050405020304" pitchFamily="18" charset="0"/>
                        </a:rPr>
                        <a:t>13,5</a:t>
                      </a:r>
                      <a:endParaRPr lang="vi-VN"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1600">
                          <a:solidFill>
                            <a:srgbClr val="000000"/>
                          </a:solidFill>
                          <a:effectLst/>
                          <a:latin typeface="Times New Roman" panose="02020603050405020304" pitchFamily="18" charset="0"/>
                          <a:ea typeface="Times New Roman" panose="02020603050405020304" pitchFamily="18" charset="0"/>
                        </a:rPr>
                        <a:t>8,9</a:t>
                      </a:r>
                      <a:endParaRPr lang="vi-VN"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vi-VN" sz="1400">
                          <a:effectLst/>
                          <a:latin typeface="Times New Roman" panose="02020603050405020304" pitchFamily="18" charset="0"/>
                          <a:ea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79191719"/>
                  </a:ext>
                </a:extLst>
              </a:tr>
            </a:tbl>
          </a:graphicData>
        </a:graphic>
      </p:graphicFrame>
      <p:graphicFrame>
        <p:nvGraphicFramePr>
          <p:cNvPr id="3" name="Table 2">
            <a:extLst>
              <a:ext uri="{FF2B5EF4-FFF2-40B4-BE49-F238E27FC236}">
                <a16:creationId xmlns:a16="http://schemas.microsoft.com/office/drawing/2014/main" id="{0B2274AF-63B0-4ECE-D2AB-7AE7B50BCD17}"/>
              </a:ext>
            </a:extLst>
          </p:cNvPr>
          <p:cNvGraphicFramePr>
            <a:graphicFrameLocks noGrp="1"/>
          </p:cNvGraphicFramePr>
          <p:nvPr>
            <p:extLst>
              <p:ext uri="{D42A27DB-BD31-4B8C-83A1-F6EECF244321}">
                <p14:modId xmlns:p14="http://schemas.microsoft.com/office/powerpoint/2010/main" val="1791020151"/>
              </p:ext>
            </p:extLst>
          </p:nvPr>
        </p:nvGraphicFramePr>
        <p:xfrm>
          <a:off x="305107" y="5394960"/>
          <a:ext cx="11409534" cy="1463040"/>
        </p:xfrm>
        <a:graphic>
          <a:graphicData uri="http://schemas.openxmlformats.org/drawingml/2006/table">
            <a:tbl>
              <a:tblPr firstRow="1" bandRow="1"/>
              <a:tblGrid>
                <a:gridCol w="11409534">
                  <a:extLst>
                    <a:ext uri="{9D8B030D-6E8A-4147-A177-3AD203B41FA5}">
                      <a16:colId xmlns:a16="http://schemas.microsoft.com/office/drawing/2014/main" val="3655493598"/>
                    </a:ext>
                  </a:extLst>
                </a:gridCol>
              </a:tblGrid>
              <a:tr h="141587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n-US" sz="2000" b="0" kern="1200">
                          <a:solidFill>
                            <a:schemeClr val="dk1"/>
                          </a:solidFill>
                          <a:effectLst/>
                          <a:latin typeface="Times New Roman" panose="02020603050405020304" pitchFamily="18" charset="0"/>
                          <a:ea typeface="+mn-ea"/>
                          <a:cs typeface="Times New Roman" panose="02020603050405020304" pitchFamily="18" charset="0"/>
                        </a:rPr>
                        <a:t>Thị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trường</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hàng</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hóa</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phong</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phú</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đa</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dạng</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giá</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cả</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ổn</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định</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đáp</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ứng</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tốt</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nhu</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cầu</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mua</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sắm</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tiêu</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dùng</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20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0" kern="1200" err="1">
                          <a:solidFill>
                            <a:schemeClr val="dk1"/>
                          </a:solidFill>
                          <a:effectLst/>
                          <a:latin typeface="Times New Roman" panose="02020603050405020304" pitchFamily="18" charset="0"/>
                          <a:ea typeface="+mn-ea"/>
                          <a:cs typeface="Times New Roman" panose="02020603050405020304" pitchFamily="18" charset="0"/>
                        </a:rPr>
                        <a:t>dân</a:t>
                      </a:r>
                      <a:r>
                        <a:rPr lang="en-US" sz="2000" b="0" kern="1200">
                          <a:solidFill>
                            <a:schemeClr val="dk1"/>
                          </a:solidFill>
                          <a:effectLst/>
                          <a:latin typeface="Times New Roman" panose="02020603050405020304" pitchFamily="18" charset="0"/>
                          <a:ea typeface="+mn-ea"/>
                          <a:cs typeface="Times New Roman" panose="02020603050405020304" pitchFamily="18" charset="0"/>
                        </a:rPr>
                        <a:t>.</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nl-NL" sz="2000" b="0" kern="1200">
                          <a:solidFill>
                            <a:schemeClr val="dk1"/>
                          </a:solidFill>
                          <a:effectLst/>
                          <a:latin typeface="Times New Roman" panose="02020603050405020304" pitchFamily="18" charset="0"/>
                          <a:ea typeface="+mn-ea"/>
                          <a:cs typeface="Times New Roman" panose="02020603050405020304" pitchFamily="18" charset="0"/>
                        </a:rPr>
                        <a:t>Công tác kiểm tra, kiểm soát thị trường trước</a:t>
                      </a:r>
                      <a:r>
                        <a:rPr lang="vi-VN" sz="2000" b="0" kern="1200">
                          <a:solidFill>
                            <a:schemeClr val="dk1"/>
                          </a:solidFill>
                          <a:effectLst/>
                          <a:latin typeface="Times New Roman" panose="02020603050405020304" pitchFamily="18" charset="0"/>
                          <a:ea typeface="+mn-ea"/>
                          <a:cs typeface="Times New Roman" panose="02020603050405020304" pitchFamily="18" charset="0"/>
                        </a:rPr>
                        <a:t>, trong và sau</a:t>
                      </a:r>
                      <a:r>
                        <a:rPr lang="nl-NL" sz="2000" b="0" kern="1200">
                          <a:solidFill>
                            <a:schemeClr val="dk1"/>
                          </a:solidFill>
                          <a:effectLst/>
                          <a:latin typeface="Times New Roman" panose="02020603050405020304" pitchFamily="18" charset="0"/>
                          <a:ea typeface="+mn-ea"/>
                          <a:cs typeface="Times New Roman" panose="02020603050405020304" pitchFamily="18" charset="0"/>
                        </a:rPr>
                        <a:t> Tết được tăng cường góp phần đáng kể ổn định thị</a:t>
                      </a:r>
                      <a:r>
                        <a:rPr lang="vi-VN" sz="2000" b="0" kern="1200">
                          <a:solidFill>
                            <a:schemeClr val="dk1"/>
                          </a:solidFill>
                          <a:effectLst/>
                          <a:latin typeface="Times New Roman" panose="02020603050405020304" pitchFamily="18" charset="0"/>
                          <a:ea typeface="+mn-ea"/>
                          <a:cs typeface="Times New Roman" panose="02020603050405020304" pitchFamily="18" charset="0"/>
                        </a:rPr>
                        <a:t> trường</a:t>
                      </a:r>
                      <a:endParaRPr lang="en-US" sz="2000" b="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Tree>
    <p:extLst>
      <p:ext uri="{BB962C8B-B14F-4D97-AF65-F5344CB8AC3E}">
        <p14:creationId xmlns:p14="http://schemas.microsoft.com/office/powerpoint/2010/main" val="2587634274"/>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3B4ABF-B441-1F98-8475-ADC2F5108218}"/>
              </a:ext>
            </a:extLst>
          </p:cNvPr>
          <p:cNvSpPr txBox="1"/>
          <p:nvPr/>
        </p:nvSpPr>
        <p:spPr>
          <a:xfrm>
            <a:off x="1493300" y="349050"/>
            <a:ext cx="6796060" cy="492443"/>
          </a:xfrm>
          <a:prstGeom prst="rect">
            <a:avLst/>
          </a:prstGeom>
          <a:noFill/>
        </p:spPr>
        <p:txBody>
          <a:bodyPr wrap="square">
            <a:spAutoFit/>
          </a:bodyPr>
          <a:lstStyle/>
          <a:p>
            <a:pPr>
              <a:lnSpc>
                <a:spcPct val="100000"/>
              </a:lnSpc>
            </a:pPr>
            <a:r>
              <a:rPr lang="vi-VN" sz="2600" b="1">
                <a:latin typeface="+mj-lt"/>
                <a:cs typeface="Arial" panose="020B0604020202020204" pitchFamily="34" charset="0"/>
              </a:rPr>
              <a:t>3.</a:t>
            </a:r>
            <a:r>
              <a:rPr lang="vi-VN" sz="2600" b="1" dirty="0">
                <a:latin typeface="Times New Roman" panose="02020603050405020304" pitchFamily="18" charset="0"/>
                <a:cs typeface="Times New Roman" panose="02020603050405020304" pitchFamily="18" charset="0"/>
              </a:rPr>
              <a:t>2</a:t>
            </a:r>
            <a:r>
              <a:rPr lang="vi-VN" sz="2600" b="1">
                <a:latin typeface="+mj-lt"/>
                <a:cs typeface="Arial" panose="020B0604020202020204" pitchFamily="34" charset="0"/>
              </a:rPr>
              <a:t>. </a:t>
            </a:r>
            <a:r>
              <a:rPr lang="en-US" sz="2600" b="1" spc="-20" dirty="0" err="1">
                <a:solidFill>
                  <a:srgbClr val="100717"/>
                </a:solidFill>
                <a:latin typeface="Times New Roman" panose="02020603050405020304" pitchFamily="18" charset="0"/>
                <a:cs typeface="Times New Roman" panose="02020603050405020304" pitchFamily="18" charset="0"/>
              </a:rPr>
              <a:t>Xuất</a:t>
            </a:r>
            <a:r>
              <a:rPr lang="en-US" sz="2600" b="1" spc="-20" dirty="0">
                <a:solidFill>
                  <a:srgbClr val="100717"/>
                </a:solidFill>
                <a:latin typeface="Times New Roman" panose="02020603050405020304" pitchFamily="18" charset="0"/>
                <a:cs typeface="Times New Roman" panose="02020603050405020304" pitchFamily="18" charset="0"/>
              </a:rPr>
              <a:t> </a:t>
            </a:r>
            <a:r>
              <a:rPr lang="en-US" sz="2600" b="1" spc="-20" dirty="0" err="1">
                <a:solidFill>
                  <a:srgbClr val="100717"/>
                </a:solidFill>
                <a:latin typeface="Times New Roman" panose="02020603050405020304" pitchFamily="18" charset="0"/>
                <a:cs typeface="Times New Roman" panose="02020603050405020304" pitchFamily="18" charset="0"/>
              </a:rPr>
              <a:t>Nhập</a:t>
            </a:r>
            <a:r>
              <a:rPr lang="en-US" sz="2600" b="1" spc="-20" dirty="0">
                <a:solidFill>
                  <a:srgbClr val="100717"/>
                </a:solidFill>
                <a:latin typeface="Times New Roman" panose="02020603050405020304" pitchFamily="18" charset="0"/>
                <a:cs typeface="Times New Roman" panose="02020603050405020304" pitchFamily="18" charset="0"/>
              </a:rPr>
              <a:t> </a:t>
            </a:r>
            <a:r>
              <a:rPr lang="en-US" sz="2600" b="1" spc="-20" dirty="0" err="1">
                <a:solidFill>
                  <a:srgbClr val="100717"/>
                </a:solidFill>
                <a:latin typeface="Times New Roman" panose="02020603050405020304" pitchFamily="18" charset="0"/>
                <a:cs typeface="Times New Roman" panose="02020603050405020304" pitchFamily="18" charset="0"/>
              </a:rPr>
              <a:t>khẩu</a:t>
            </a:r>
            <a:endParaRPr lang="vi-VN" sz="2600" b="1" dirty="0">
              <a:latin typeface="+mj-lt"/>
              <a:cs typeface="Arial" panose="020B0604020202020204" pitchFamily="34" charset="0"/>
            </a:endParaRPr>
          </a:p>
        </p:txBody>
      </p:sp>
      <p:graphicFrame>
        <p:nvGraphicFramePr>
          <p:cNvPr id="4" name="Table 3">
            <a:extLst>
              <a:ext uri="{FF2B5EF4-FFF2-40B4-BE49-F238E27FC236}">
                <a16:creationId xmlns:a16="http://schemas.microsoft.com/office/drawing/2014/main" id="{1AB8787A-1FEA-32E8-0574-EE49DE59D798}"/>
              </a:ext>
            </a:extLst>
          </p:cNvPr>
          <p:cNvGraphicFramePr>
            <a:graphicFrameLocks noGrp="1"/>
          </p:cNvGraphicFramePr>
          <p:nvPr>
            <p:extLst>
              <p:ext uri="{D42A27DB-BD31-4B8C-83A1-F6EECF244321}">
                <p14:modId xmlns:p14="http://schemas.microsoft.com/office/powerpoint/2010/main" val="1390168938"/>
              </p:ext>
            </p:extLst>
          </p:nvPr>
        </p:nvGraphicFramePr>
        <p:xfrm>
          <a:off x="634815" y="1427304"/>
          <a:ext cx="6310734" cy="4236720"/>
        </p:xfrm>
        <a:graphic>
          <a:graphicData uri="http://schemas.openxmlformats.org/drawingml/2006/table">
            <a:tbl>
              <a:tblPr firstRow="1" bandRow="1"/>
              <a:tblGrid>
                <a:gridCol w="6310734">
                  <a:extLst>
                    <a:ext uri="{9D8B030D-6E8A-4147-A177-3AD203B41FA5}">
                      <a16:colId xmlns:a16="http://schemas.microsoft.com/office/drawing/2014/main" val="3655493598"/>
                    </a:ext>
                  </a:extLst>
                </a:gridCol>
              </a:tblGrid>
              <a:tr h="206435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200" b="0" kern="1200">
                          <a:solidFill>
                            <a:schemeClr val="dk1"/>
                          </a:solidFill>
                          <a:effectLst/>
                          <a:latin typeface="Times New Roman" panose="02020603050405020304" pitchFamily="18" charset="0"/>
                          <a:ea typeface="+mn-ea"/>
                          <a:cs typeface="Times New Roman" panose="02020603050405020304" pitchFamily="18" charset="0"/>
                        </a:rPr>
                        <a:t>Kim ngạch xuất khẩu hàng hóa tháng 03/2024 ước đạt 132,2 triệu USD, </a:t>
                      </a:r>
                      <a:r>
                        <a:rPr lang="en-US" sz="2200" b="0" kern="1200">
                          <a:solidFill>
                            <a:schemeClr val="dk1"/>
                          </a:solidFill>
                          <a:effectLst/>
                          <a:latin typeface="Times New Roman" panose="02020603050405020304" pitchFamily="18" charset="0"/>
                          <a:ea typeface="+mn-ea"/>
                          <a:cs typeface="Times New Roman" panose="02020603050405020304" pitchFamily="18" charset="0"/>
                        </a:rPr>
                        <a:t>giảm 13% so với cùng kỳ</a:t>
                      </a:r>
                      <a:endParaRPr lang="vi-VN" sz="2200" b="0" kern="1200">
                        <a:solidFill>
                          <a:schemeClr val="dk1"/>
                        </a:solidFill>
                        <a:effectLst/>
                        <a:latin typeface="Times New Roman" panose="02020603050405020304" pitchFamily="18" charset="0"/>
                        <a:ea typeface="+mn-ea"/>
                        <a:cs typeface="Times New Roman" panose="02020603050405020304" pitchFamily="18"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200" b="0" kern="1200">
                          <a:solidFill>
                            <a:schemeClr val="dk1"/>
                          </a:solidFill>
                          <a:effectLst/>
                          <a:latin typeface="Times New Roman" panose="02020603050405020304" pitchFamily="18" charset="0"/>
                          <a:ea typeface="+mn-ea"/>
                          <a:cs typeface="Times New Roman" panose="02020603050405020304" pitchFamily="18" charset="0"/>
                        </a:rPr>
                        <a:t>Tính chung 03 tháng, kim ngạch xuất khẩu </a:t>
                      </a:r>
                      <a:r>
                        <a:rPr lang="nl-NL" sz="2200" b="0" kern="1200">
                          <a:solidFill>
                            <a:schemeClr val="dk1"/>
                          </a:solidFill>
                          <a:effectLst/>
                          <a:latin typeface="Times New Roman" panose="02020603050405020304" pitchFamily="18" charset="0"/>
                          <a:ea typeface="+mn-ea"/>
                          <a:cs typeface="Times New Roman" panose="02020603050405020304" pitchFamily="18" charset="0"/>
                        </a:rPr>
                        <a:t>đạt </a:t>
                      </a:r>
                      <a:r>
                        <a:rPr lang="vi-VN" sz="2200" b="0" kern="1200">
                          <a:solidFill>
                            <a:schemeClr val="dk1"/>
                          </a:solidFill>
                          <a:effectLst/>
                          <a:latin typeface="Times New Roman" panose="02020603050405020304" pitchFamily="18" charset="0"/>
                          <a:ea typeface="+mn-ea"/>
                          <a:cs typeface="Times New Roman" panose="02020603050405020304" pitchFamily="18" charset="0"/>
                        </a:rPr>
                        <a:t>390 triệu USD, đạt 23,6</a:t>
                      </a:r>
                      <a:r>
                        <a:rPr lang="nl-NL" sz="2200" b="0" kern="1200">
                          <a:solidFill>
                            <a:schemeClr val="dk1"/>
                          </a:solidFill>
                          <a:effectLst/>
                          <a:latin typeface="Times New Roman" panose="02020603050405020304" pitchFamily="18" charset="0"/>
                          <a:ea typeface="+mn-ea"/>
                          <a:cs typeface="Times New Roman" panose="02020603050405020304" pitchFamily="18" charset="0"/>
                        </a:rPr>
                        <a:t>% kế hoạch năm (</a:t>
                      </a:r>
                      <a:r>
                        <a:rPr lang="nl-NL" sz="2200" b="0" i="1" kern="1200">
                          <a:solidFill>
                            <a:schemeClr val="dk1"/>
                          </a:solidFill>
                          <a:effectLst/>
                          <a:latin typeface="Times New Roman" panose="02020603050405020304" pitchFamily="18" charset="0"/>
                          <a:ea typeface="+mn-ea"/>
                          <a:cs typeface="Times New Roman" panose="02020603050405020304" pitchFamily="18" charset="0"/>
                        </a:rPr>
                        <a:t>kế hoạch năm 2024 là 1.650 triệu USD</a:t>
                      </a:r>
                      <a:r>
                        <a:rPr lang="nl-NL" sz="2200" b="0" kern="1200">
                          <a:solidFill>
                            <a:schemeClr val="dk1"/>
                          </a:solidFill>
                          <a:effectLst/>
                          <a:latin typeface="Times New Roman" panose="02020603050405020304" pitchFamily="18" charset="0"/>
                          <a:ea typeface="+mn-ea"/>
                          <a:cs typeface="Times New Roman" panose="02020603050405020304" pitchFamily="18" charset="0"/>
                        </a:rPr>
                        <a:t>), tăng </a:t>
                      </a:r>
                      <a:r>
                        <a:rPr lang="vi-VN" sz="2200" b="0" kern="1200">
                          <a:solidFill>
                            <a:schemeClr val="dk1"/>
                          </a:solidFill>
                          <a:effectLst/>
                          <a:latin typeface="Times New Roman" panose="02020603050405020304" pitchFamily="18" charset="0"/>
                          <a:ea typeface="+mn-ea"/>
                          <a:cs typeface="Times New Roman" panose="02020603050405020304" pitchFamily="18" charset="0"/>
                        </a:rPr>
                        <a:t>4,7</a:t>
                      </a:r>
                      <a:r>
                        <a:rPr lang="nl-NL" sz="2200" b="0" kern="1200">
                          <a:solidFill>
                            <a:schemeClr val="dk1"/>
                          </a:solidFill>
                          <a:effectLst/>
                          <a:latin typeface="Times New Roman" panose="02020603050405020304" pitchFamily="18" charset="0"/>
                          <a:ea typeface="+mn-ea"/>
                          <a:cs typeface="Times New Roman" panose="02020603050405020304" pitchFamily="18" charset="0"/>
                        </a:rPr>
                        <a:t>% so với cùng kỳ</a:t>
                      </a:r>
                      <a:r>
                        <a:rPr lang="vi-VN" sz="2200" b="0" kern="1200">
                          <a:solidFill>
                            <a:schemeClr val="dk1"/>
                          </a:solidFill>
                          <a:effectLst/>
                          <a:latin typeface="Times New Roman" panose="02020603050405020304" pitchFamily="18" charset="0"/>
                          <a:ea typeface="+mn-ea"/>
                          <a:cs typeface="Times New Roman" panose="02020603050405020304" pitchFamily="18" charset="0"/>
                        </a:rPr>
                        <a:t>.</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200" b="0" kern="1200">
                          <a:solidFill>
                            <a:schemeClr val="dk1"/>
                          </a:solidFill>
                          <a:effectLst/>
                          <a:latin typeface="Times New Roman" panose="02020603050405020304" pitchFamily="18" charset="0"/>
                          <a:ea typeface="+mn-ea"/>
                          <a:cs typeface="Times New Roman" panose="02020603050405020304" pitchFamily="18" charset="0"/>
                        </a:rPr>
                        <a:t>Các nhóm hàng xuất khẩu tăng mạnh so cùng kỳ gồm: Sản phẩm từ chất dẻo tăng 21,7%; Sản phẩm gỗ tăng 10,9%; Hàng dệt may tăng 12,8%...</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200" b="0" kern="1200">
                          <a:solidFill>
                            <a:schemeClr val="dk1"/>
                          </a:solidFill>
                          <a:effectLst/>
                          <a:latin typeface="Times New Roman" panose="02020603050405020304" pitchFamily="18" charset="0"/>
                          <a:ea typeface="+mn-ea"/>
                          <a:cs typeface="Times New Roman" panose="02020603050405020304" pitchFamily="18" charset="0"/>
                        </a:rPr>
                        <a:t>Kim ngạch nhập khẩu hàng hóa Quý I ước đạt 79</a:t>
                      </a:r>
                      <a:r>
                        <a:rPr lang="es-ES" sz="2200" b="0" kern="1200">
                          <a:solidFill>
                            <a:schemeClr val="dk1"/>
                          </a:solidFill>
                          <a:effectLst/>
                          <a:latin typeface="Times New Roman" panose="02020603050405020304" pitchFamily="18" charset="0"/>
                          <a:ea typeface="+mn-ea"/>
                          <a:cs typeface="Times New Roman" panose="02020603050405020304" pitchFamily="18" charset="0"/>
                        </a:rPr>
                        <a:t>,5 triệu USD, giảm </a:t>
                      </a:r>
                      <a:r>
                        <a:rPr lang="en-US" sz="2200" b="0" kern="1200">
                          <a:solidFill>
                            <a:schemeClr val="dk1"/>
                          </a:solidFill>
                          <a:effectLst/>
                          <a:latin typeface="Times New Roman" panose="02020603050405020304" pitchFamily="18" charset="0"/>
                          <a:ea typeface="+mn-ea"/>
                          <a:cs typeface="Times New Roman" panose="02020603050405020304" pitchFamily="18" charset="0"/>
                        </a:rPr>
                        <a:t>7,2% so với cùng kỳ</a:t>
                      </a:r>
                      <a:endParaRPr lang="vi-VN" sz="2200" b="0" kern="120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5" name="Picture 4">
            <a:extLst>
              <a:ext uri="{FF2B5EF4-FFF2-40B4-BE49-F238E27FC236}">
                <a16:creationId xmlns:a16="http://schemas.microsoft.com/office/drawing/2014/main" id="{E9E6BB63-E060-887C-32A9-002668FEBA2C}"/>
              </a:ext>
            </a:extLst>
          </p:cNvPr>
          <p:cNvPicPr>
            <a:picLocks noChangeAspect="1"/>
          </p:cNvPicPr>
          <p:nvPr/>
        </p:nvPicPr>
        <p:blipFill>
          <a:blip r:embed="rId3"/>
          <a:stretch>
            <a:fillRect/>
          </a:stretch>
        </p:blipFill>
        <p:spPr>
          <a:xfrm>
            <a:off x="6867728" y="1506550"/>
            <a:ext cx="4777666" cy="2374785"/>
          </a:xfrm>
          <a:prstGeom prst="rect">
            <a:avLst/>
          </a:prstGeom>
        </p:spPr>
      </p:pic>
    </p:spTree>
    <p:extLst>
      <p:ext uri="{BB962C8B-B14F-4D97-AF65-F5344CB8AC3E}">
        <p14:creationId xmlns:p14="http://schemas.microsoft.com/office/powerpoint/2010/main" val="26984424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1DC26C3-E6F4-C27A-8624-3A65D81B6008}"/>
              </a:ext>
            </a:extLst>
          </p:cNvPr>
          <p:cNvSpPr/>
          <p:nvPr/>
        </p:nvSpPr>
        <p:spPr>
          <a:xfrm>
            <a:off x="1072894" y="179824"/>
            <a:ext cx="1902765"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3.3. Du </a:t>
            </a:r>
            <a:r>
              <a:rPr lang="en-US" sz="2800" b="1" spc="-20" err="1">
                <a:solidFill>
                  <a:srgbClr val="100717"/>
                </a:solidFill>
                <a:latin typeface="Times New Roman" panose="02020603050405020304" pitchFamily="18" charset="0"/>
                <a:cs typeface="Times New Roman" panose="02020603050405020304" pitchFamily="18" charset="0"/>
              </a:rPr>
              <a:t>lịch</a:t>
            </a:r>
            <a:endParaRPr lang="en-US" sz="2800" b="1" spc="-20">
              <a:solidFill>
                <a:srgbClr val="100717"/>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207C86B0-DBF4-FD20-221B-BD96FD50EA79}"/>
              </a:ext>
            </a:extLst>
          </p:cNvPr>
          <p:cNvGraphicFramePr>
            <a:graphicFrameLocks noGrp="1"/>
          </p:cNvGraphicFramePr>
          <p:nvPr>
            <p:extLst>
              <p:ext uri="{D42A27DB-BD31-4B8C-83A1-F6EECF244321}">
                <p14:modId xmlns:p14="http://schemas.microsoft.com/office/powerpoint/2010/main" val="1694024257"/>
              </p:ext>
            </p:extLst>
          </p:nvPr>
        </p:nvGraphicFramePr>
        <p:xfrm>
          <a:off x="290890" y="783519"/>
          <a:ext cx="6598352" cy="5699760"/>
        </p:xfrm>
        <a:graphic>
          <a:graphicData uri="http://schemas.openxmlformats.org/drawingml/2006/table">
            <a:tbl>
              <a:tblPr firstRow="1" bandRow="1"/>
              <a:tblGrid>
                <a:gridCol w="6598352">
                  <a:extLst>
                    <a:ext uri="{9D8B030D-6E8A-4147-A177-3AD203B41FA5}">
                      <a16:colId xmlns:a16="http://schemas.microsoft.com/office/drawing/2014/main" val="3655493598"/>
                    </a:ext>
                  </a:extLst>
                </a:gridCol>
              </a:tblGrid>
              <a:tr h="54647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Tổ</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chức</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thành</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công</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Tuần</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lễ</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Thể</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thao</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 Văn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hóa</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 Du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lịch</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Bình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Định</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2024 - </a:t>
                      </a:r>
                      <a:r>
                        <a:rPr lang="de-DE" sz="1800" b="0" kern="1200" dirty="0">
                          <a:solidFill>
                            <a:schemeClr val="tx1"/>
                          </a:solidFill>
                          <a:effectLst/>
                          <a:latin typeface="Times New Roman" panose="02020603050405020304" pitchFamily="18" charset="0"/>
                          <a:ea typeface="+mn-ea"/>
                          <a:cs typeface="Times New Roman" panose="02020603050405020304" pitchFamily="18" charset="0"/>
                        </a:rPr>
                        <a:t>Amazing Binh Dinh Fest 2024</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với</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chuỗi</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các</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hoạt</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động</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sôi</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nổi</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hấp</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dẫn</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như</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(1)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Giải</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đua</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thuyền</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máy</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Nhà</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nghề</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Quốc</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tế</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UIM F1H2O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và</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UIM-ABP AQUABIKE Bình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Định</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Grand Prix 2024; (2)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Lễ</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hội</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Văn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hóa</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Ẩm</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thực</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Bình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Định</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năm</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2024; (3)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Triển</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lãm</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về</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thuyền</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máy</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(4)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Đua</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diễu</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hành</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Pro-Am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giữa</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các</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tay</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đua</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chuyên</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nghiệp</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và</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người</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hâm</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mộ</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đã</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thu</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hút</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đông</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đảo</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err="1">
                          <a:solidFill>
                            <a:schemeClr val="tx1"/>
                          </a:solidFill>
                          <a:effectLst/>
                          <a:latin typeface="Times New Roman" panose="02020603050405020304" pitchFamily="18" charset="0"/>
                          <a:ea typeface="+mn-ea"/>
                          <a:cs typeface="Times New Roman" panose="02020603050405020304" pitchFamily="18" charset="0"/>
                        </a:rPr>
                        <a:t>lượng</a:t>
                      </a:r>
                      <a:r>
                        <a:rPr lang="en-US" sz="1800" b="0" kern="1200">
                          <a:solidFill>
                            <a:schemeClr val="tx1"/>
                          </a:solidFill>
                          <a:effectLst/>
                          <a:latin typeface="Times New Roman" panose="02020603050405020304" pitchFamily="18" charset="0"/>
                          <a:ea typeface="+mn-ea"/>
                          <a:cs typeface="Times New Roman" panose="02020603050405020304" pitchFamily="18" charset="0"/>
                        </a:rPr>
                        <a:t> khác</a:t>
                      </a:r>
                      <a:r>
                        <a:rPr lang="vi-VN" sz="1800" b="0" kern="1200">
                          <a:solidFill>
                            <a:schemeClr val="tx1"/>
                          </a:solidFill>
                          <a:effectLst/>
                          <a:latin typeface="Times New Roman" panose="02020603050405020304" pitchFamily="18" charset="0"/>
                          <a:ea typeface="+mn-ea"/>
                          <a:cs typeface="Times New Roman" panose="02020603050405020304" pitchFamily="18" charset="0"/>
                        </a:rPr>
                        <a:t>h</a:t>
                      </a:r>
                      <a:r>
                        <a:rPr lang="en-US" sz="1800" b="0" kern="120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đến</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tỉnh</a:t>
                      </a:r>
                      <a:endParaRPr lang="en-US" sz="1800" b="0" kern="120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Tháng</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03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năm</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2024,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lượng</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khách</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tham</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quan</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du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lịch</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đến</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Bình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Định</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ước</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đạt</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trên</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1,5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triệu</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lượt</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tăng</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gấp</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5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lần</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so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với</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cùng</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kỳ</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Trong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đó</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tổng</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l</a:t>
                      </a:r>
                      <a:r>
                        <a:rPr lang="vi-VN" sz="1800" b="0" kern="1200" dirty="0">
                          <a:solidFill>
                            <a:schemeClr val="tx1"/>
                          </a:solidFill>
                          <a:effectLst/>
                          <a:latin typeface="Times New Roman" panose="02020603050405020304" pitchFamily="18" charset="0"/>
                          <a:ea typeface="+mn-ea"/>
                          <a:cs typeface="Times New Roman" panose="02020603050405020304" pitchFamily="18" charset="0"/>
                        </a:rPr>
                        <a:t>ượ</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t</a:t>
                      </a:r>
                      <a:r>
                        <a:rPr lang="vi-VN" sz="1800" b="0" kern="1200" dirty="0">
                          <a:solidFill>
                            <a:schemeClr val="tx1"/>
                          </a:solidFill>
                          <a:effectLst/>
                          <a:latin typeface="Times New Roman" panose="02020603050405020304" pitchFamily="18" charset="0"/>
                          <a:ea typeface="+mn-ea"/>
                          <a:cs typeface="Times New Roman" panose="02020603050405020304" pitchFamily="18" charset="0"/>
                        </a:rPr>
                        <a:t> khách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tham</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quan</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trong</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Tuần</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lễ</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Thể</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thao</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 Văn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hóa</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 Du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lịch</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Bình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Định</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2024 - Amazing Binh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Đinh</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Fest 2024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là</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trên</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1,1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triệu</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vi-VN" sz="1800" b="0" kern="1200" dirty="0">
                          <a:solidFill>
                            <a:schemeClr val="tx1"/>
                          </a:solidFill>
                          <a:effectLst/>
                          <a:latin typeface="Times New Roman" panose="02020603050405020304" pitchFamily="18" charset="0"/>
                          <a:ea typeface="+mn-ea"/>
                          <a:cs typeface="Times New Roman" panose="02020603050405020304" pitchFamily="18" charset="0"/>
                        </a:rPr>
                        <a:t>lượt.  </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40406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Lũy</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kế</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03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tháng</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đầu</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năm</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tổng</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lượt</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khách</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du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lịch</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đạt</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khoảng</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2,7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triệu</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lượt</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tăng</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2,2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lần</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so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với</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cùng</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kỳ</a:t>
                      </a:r>
                      <a:endParaRPr lang="vi-VN" sz="1800" b="0" kern="120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1800" b="0" kern="1200" noProof="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noProof="0" dirty="0" err="1">
                          <a:solidFill>
                            <a:schemeClr val="tx1"/>
                          </a:solidFill>
                          <a:effectLst/>
                          <a:latin typeface="Times New Roman" panose="02020603050405020304" pitchFamily="18" charset="0"/>
                          <a:ea typeface="+mn-ea"/>
                          <a:cs typeface="Times New Roman" panose="02020603050405020304" pitchFamily="18" charset="0"/>
                        </a:rPr>
                        <a:t>Tỉnh</a:t>
                      </a:r>
                      <a:r>
                        <a:rPr lang="en-US" sz="1800" b="0" kern="1200" noProof="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noProof="0" dirty="0" err="1">
                          <a:solidFill>
                            <a:schemeClr val="tx1"/>
                          </a:solidFill>
                          <a:effectLst/>
                          <a:latin typeface="Times New Roman" panose="02020603050405020304" pitchFamily="18" charset="0"/>
                          <a:ea typeface="+mn-ea"/>
                          <a:cs typeface="Times New Roman" panose="02020603050405020304" pitchFamily="18" charset="0"/>
                        </a:rPr>
                        <a:t>tiếp</a:t>
                      </a:r>
                      <a:r>
                        <a:rPr lang="en-US" sz="1800" b="0" kern="1200" noProof="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noProof="0" dirty="0" err="1">
                          <a:solidFill>
                            <a:schemeClr val="tx1"/>
                          </a:solidFill>
                          <a:effectLst/>
                          <a:latin typeface="Times New Roman" panose="02020603050405020304" pitchFamily="18" charset="0"/>
                          <a:ea typeface="+mn-ea"/>
                          <a:cs typeface="Times New Roman" panose="02020603050405020304" pitchFamily="18" charset="0"/>
                        </a:rPr>
                        <a:t>tục</a:t>
                      </a:r>
                      <a:r>
                        <a:rPr lang="en-US" sz="1800" b="0" kern="1200" noProof="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đẩy</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mạnh</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quảng</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bá</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xúc</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tiến</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để</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đưa</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Bình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Định</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là</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địa</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phương</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đón</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khách</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du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lịch</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MICE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của</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khu</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vực</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miền</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Trung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và</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cả</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nước</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Trong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quý</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I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năm</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2024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tỉnh</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đã</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tổ</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chức</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hơn</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45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hội</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nghị</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hội</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thảo</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thu</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hút</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gần</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8.500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lượt</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khách</a:t>
                      </a:r>
                      <a:endParaRPr lang="en-US" sz="1800" b="0" kern="1200" noProof="0" dirty="0">
                        <a:solidFill>
                          <a:schemeClr val="tx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pic>
        <p:nvPicPr>
          <p:cNvPr id="6" name="Picture 5" descr="Several sailboats in the water&#10;&#10;Description automatically generated">
            <a:extLst>
              <a:ext uri="{FF2B5EF4-FFF2-40B4-BE49-F238E27FC236}">
                <a16:creationId xmlns:a16="http://schemas.microsoft.com/office/drawing/2014/main" id="{45CD76DB-7D15-2C61-77AC-AA74C6CC69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139" y="3770559"/>
            <a:ext cx="5078806" cy="2953521"/>
          </a:xfrm>
          <a:prstGeom prst="rect">
            <a:avLst/>
          </a:prstGeom>
        </p:spPr>
      </p:pic>
      <p:pic>
        <p:nvPicPr>
          <p:cNvPr id="5" name="Picture 4" descr="A group of people posing for a photo&#10;&#10;Description automatically generated">
            <a:extLst>
              <a:ext uri="{FF2B5EF4-FFF2-40B4-BE49-F238E27FC236}">
                <a16:creationId xmlns:a16="http://schemas.microsoft.com/office/drawing/2014/main" id="{AEE2B6C9-4037-6611-873E-33A1BAAC0AB1}"/>
              </a:ext>
            </a:extLst>
          </p:cNvPr>
          <p:cNvPicPr>
            <a:picLocks noChangeAspect="1"/>
          </p:cNvPicPr>
          <p:nvPr/>
        </p:nvPicPr>
        <p:blipFill rotWithShape="1">
          <a:blip r:embed="rId3">
            <a:extLst>
              <a:ext uri="{28A0092B-C50C-407E-A947-70E740481C1C}">
                <a14:useLocalDpi xmlns:a14="http://schemas.microsoft.com/office/drawing/2010/main" val="0"/>
              </a:ext>
            </a:extLst>
          </a:blip>
          <a:srcRect l="12685" r="17971" b="-1"/>
          <a:stretch/>
        </p:blipFill>
        <p:spPr>
          <a:xfrm>
            <a:off x="6948139" y="441434"/>
            <a:ext cx="5078806" cy="3276272"/>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Tree>
    <p:extLst>
      <p:ext uri="{BB962C8B-B14F-4D97-AF65-F5344CB8AC3E}">
        <p14:creationId xmlns:p14="http://schemas.microsoft.com/office/powerpoint/2010/main" val="2059360754"/>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FA953A66-BAF1-340A-A407-B9DFF5A3A0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7810" y="3828038"/>
            <a:ext cx="2719305" cy="1283242"/>
          </a:xfrm>
          <a:prstGeom prst="rect">
            <a:avLst/>
          </a:prstGeom>
        </p:spPr>
      </p:pic>
      <p:cxnSp>
        <p:nvCxnSpPr>
          <p:cNvPr id="26" name="Straight Arrow Connector 25">
            <a:extLst>
              <a:ext uri="{FF2B5EF4-FFF2-40B4-BE49-F238E27FC236}">
                <a16:creationId xmlns:a16="http://schemas.microsoft.com/office/drawing/2014/main" id="{169C6F43-6D5B-95B4-AB42-3B41CFB5B6B7}"/>
              </a:ext>
            </a:extLst>
          </p:cNvPr>
          <p:cNvCxnSpPr>
            <a:cxnSpLocks/>
          </p:cNvCxnSpPr>
          <p:nvPr/>
        </p:nvCxnSpPr>
        <p:spPr>
          <a:xfrm>
            <a:off x="4200017" y="3390629"/>
            <a:ext cx="1364668" cy="1429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8" name="Rectangle 717"/>
          <p:cNvSpPr/>
          <p:nvPr/>
        </p:nvSpPr>
        <p:spPr>
          <a:xfrm>
            <a:off x="5634436" y="328181"/>
            <a:ext cx="5921084" cy="206095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19" name="TextBox 718"/>
          <p:cNvSpPr txBox="1"/>
          <p:nvPr/>
        </p:nvSpPr>
        <p:spPr>
          <a:xfrm>
            <a:off x="6215333" y="425923"/>
            <a:ext cx="4774245" cy="830997"/>
          </a:xfrm>
          <a:prstGeom prst="rect">
            <a:avLst/>
          </a:prstGeom>
          <a:noFill/>
        </p:spPr>
        <p:txBody>
          <a:bodyPr wrap="square" rtlCol="0">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Thu nội địa</a:t>
            </a:r>
          </a:p>
          <a:p>
            <a:pPr algn="ctr"/>
            <a:r>
              <a:rPr lang="en-US" b="1">
                <a:solidFill>
                  <a:srgbClr val="002060"/>
                </a:solidFill>
                <a:latin typeface="Times New Roman" panose="02020603050405020304" pitchFamily="18" charset="0"/>
                <a:cs typeface="Times New Roman" panose="02020603050405020304" pitchFamily="18" charset="0"/>
              </a:rPr>
              <a:t>(trừ tiền SDĐ, XSKT và lợi nhuận được chia)</a:t>
            </a:r>
            <a:endParaRPr lang="en-US" sz="2800" b="1">
              <a:solidFill>
                <a:srgbClr val="002060"/>
              </a:solidFill>
              <a:latin typeface="Times New Roman" panose="02020603050405020304" pitchFamily="18" charset="0"/>
              <a:cs typeface="Times New Roman" panose="02020603050405020304" pitchFamily="18" charset="0"/>
            </a:endParaRPr>
          </a:p>
        </p:txBody>
      </p:sp>
      <p:sp>
        <p:nvSpPr>
          <p:cNvPr id="720" name="TextBox 719"/>
          <p:cNvSpPr txBox="1"/>
          <p:nvPr/>
        </p:nvSpPr>
        <p:spPr>
          <a:xfrm>
            <a:off x="5894963" y="1289390"/>
            <a:ext cx="5641160" cy="523220"/>
          </a:xfrm>
          <a:prstGeom prst="rect">
            <a:avLst/>
          </a:prstGeom>
          <a:noFill/>
        </p:spPr>
        <p:txBody>
          <a:bodyPr wrap="square" rtlCol="0">
            <a:spAutoFit/>
          </a:bodyPr>
          <a:lstStyle/>
          <a:p>
            <a:pPr algn="ctr"/>
            <a:r>
              <a:rPr lang="en-US" sz="2800" b="1">
                <a:solidFill>
                  <a:srgbClr val="C00000"/>
                </a:solidFill>
                <a:latin typeface="Times New Roman" panose="02020603050405020304" pitchFamily="18" charset="0"/>
                <a:cs typeface="Times New Roman" panose="02020603050405020304" pitchFamily="18" charset="0"/>
              </a:rPr>
              <a:t>1.759,3 </a:t>
            </a:r>
            <a:r>
              <a:rPr lang="en-US" sz="2800" b="1" err="1">
                <a:solidFill>
                  <a:srgbClr val="C00000"/>
                </a:solidFill>
                <a:latin typeface="Times New Roman" panose="02020603050405020304" pitchFamily="18" charset="0"/>
                <a:cs typeface="Times New Roman" panose="02020603050405020304" pitchFamily="18" charset="0"/>
              </a:rPr>
              <a:t>tỷ</a:t>
            </a:r>
            <a:r>
              <a:rPr lang="en-US" sz="2800" b="1">
                <a:solidFill>
                  <a:srgbClr val="C00000"/>
                </a:solidFill>
                <a:latin typeface="Times New Roman" panose="02020603050405020304" pitchFamily="18" charset="0"/>
                <a:cs typeface="Times New Roman" panose="02020603050405020304" pitchFamily="18" charset="0"/>
              </a:rPr>
              <a:t> </a:t>
            </a:r>
            <a:r>
              <a:rPr lang="en-US" sz="2800" b="1" err="1">
                <a:solidFill>
                  <a:srgbClr val="C00000"/>
                </a:solidFill>
                <a:latin typeface="Times New Roman" panose="02020603050405020304" pitchFamily="18" charset="0"/>
                <a:cs typeface="Times New Roman" panose="02020603050405020304" pitchFamily="18" charset="0"/>
              </a:rPr>
              <a:t>đồng</a:t>
            </a:r>
            <a:r>
              <a:rPr lang="en-US" sz="2800" b="1">
                <a:solidFill>
                  <a:srgbClr val="C00000"/>
                </a:solidFill>
                <a:latin typeface="Times New Roman" panose="02020603050405020304" pitchFamily="18" charset="0"/>
                <a:cs typeface="Times New Roman" panose="02020603050405020304" pitchFamily="18" charset="0"/>
              </a:rPr>
              <a:t>, </a:t>
            </a:r>
            <a:r>
              <a:rPr lang="en-US" sz="2800" b="1" err="1">
                <a:solidFill>
                  <a:srgbClr val="C00000"/>
                </a:solidFill>
                <a:latin typeface="Times New Roman" panose="02020603050405020304" pitchFamily="18" charset="0"/>
                <a:cs typeface="Times New Roman" panose="02020603050405020304" pitchFamily="18" charset="0"/>
              </a:rPr>
              <a:t>đạt</a:t>
            </a:r>
            <a:r>
              <a:rPr lang="en-US" sz="2800" b="1">
                <a:solidFill>
                  <a:srgbClr val="C00000"/>
                </a:solidFill>
                <a:latin typeface="Times New Roman" panose="02020603050405020304" pitchFamily="18" charset="0"/>
                <a:cs typeface="Times New Roman" panose="02020603050405020304" pitchFamily="18" charset="0"/>
              </a:rPr>
              <a:t> 22,0% </a:t>
            </a:r>
            <a:r>
              <a:rPr lang="en-US" sz="2800" b="1" err="1">
                <a:solidFill>
                  <a:srgbClr val="C00000"/>
                </a:solidFill>
                <a:latin typeface="Times New Roman" panose="02020603050405020304" pitchFamily="18" charset="0"/>
                <a:cs typeface="Times New Roman" panose="02020603050405020304" pitchFamily="18" charset="0"/>
              </a:rPr>
              <a:t>dự</a:t>
            </a:r>
            <a:r>
              <a:rPr lang="en-US" sz="2800" b="1">
                <a:solidFill>
                  <a:srgbClr val="C00000"/>
                </a:solidFill>
                <a:latin typeface="Times New Roman" panose="02020603050405020304" pitchFamily="18" charset="0"/>
                <a:cs typeface="Times New Roman" panose="02020603050405020304" pitchFamily="18" charset="0"/>
              </a:rPr>
              <a:t> toán</a:t>
            </a:r>
          </a:p>
        </p:txBody>
      </p:sp>
      <p:sp>
        <p:nvSpPr>
          <p:cNvPr id="724" name="Rectangle 723"/>
          <p:cNvSpPr/>
          <p:nvPr/>
        </p:nvSpPr>
        <p:spPr>
          <a:xfrm>
            <a:off x="5648335" y="2478835"/>
            <a:ext cx="5904411" cy="142982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25" name="TextBox 724"/>
          <p:cNvSpPr txBox="1"/>
          <p:nvPr/>
        </p:nvSpPr>
        <p:spPr>
          <a:xfrm>
            <a:off x="7231133" y="2503909"/>
            <a:ext cx="2968819" cy="461665"/>
          </a:xfrm>
          <a:prstGeom prst="rect">
            <a:avLst/>
          </a:prstGeom>
          <a:noFill/>
        </p:spPr>
        <p:txBody>
          <a:bodyPr wrap="square" rtlCol="0">
            <a:spAutoFit/>
          </a:bodyPr>
          <a:lstStyle/>
          <a:p>
            <a:pPr algn="ctr"/>
            <a:r>
              <a:rPr lang="en-US" sz="2400" b="1">
                <a:solidFill>
                  <a:srgbClr val="002060"/>
                </a:solidFill>
                <a:latin typeface="Times New Roman" panose="02020603050405020304" pitchFamily="18" charset="0"/>
                <a:cs typeface="Times New Roman" panose="02020603050405020304" pitchFamily="18" charset="0"/>
              </a:rPr>
              <a:t>Thu tiền sử dụng đất</a:t>
            </a:r>
          </a:p>
        </p:txBody>
      </p:sp>
      <p:sp>
        <p:nvSpPr>
          <p:cNvPr id="726" name="TextBox 725"/>
          <p:cNvSpPr txBox="1"/>
          <p:nvPr/>
        </p:nvSpPr>
        <p:spPr>
          <a:xfrm>
            <a:off x="5968943" y="2923773"/>
            <a:ext cx="5350698" cy="523220"/>
          </a:xfrm>
          <a:prstGeom prst="rect">
            <a:avLst/>
          </a:prstGeom>
          <a:noFill/>
        </p:spPr>
        <p:txBody>
          <a:bodyPr wrap="square" rtlCol="0">
            <a:spAutoFit/>
          </a:bodyPr>
          <a:lstStyle/>
          <a:p>
            <a:pPr algn="ctr"/>
            <a:r>
              <a:rPr lang="en-US" sz="2800" b="1">
                <a:solidFill>
                  <a:srgbClr val="C00000"/>
                </a:solidFill>
                <a:latin typeface="Times New Roman" panose="02020603050405020304" pitchFamily="18" charset="0"/>
                <a:cs typeface="Times New Roman" panose="02020603050405020304" pitchFamily="18" charset="0"/>
              </a:rPr>
              <a:t>748,5 </a:t>
            </a:r>
            <a:r>
              <a:rPr lang="en-US" sz="2800" b="1" err="1">
                <a:solidFill>
                  <a:srgbClr val="C00000"/>
                </a:solidFill>
                <a:latin typeface="Times New Roman" panose="02020603050405020304" pitchFamily="18" charset="0"/>
                <a:cs typeface="Times New Roman" panose="02020603050405020304" pitchFamily="18" charset="0"/>
              </a:rPr>
              <a:t>tỷ</a:t>
            </a:r>
            <a:r>
              <a:rPr lang="en-US" sz="2800" b="1">
                <a:solidFill>
                  <a:srgbClr val="C00000"/>
                </a:solidFill>
                <a:latin typeface="Times New Roman" panose="02020603050405020304" pitchFamily="18" charset="0"/>
                <a:cs typeface="Times New Roman" panose="02020603050405020304" pitchFamily="18" charset="0"/>
              </a:rPr>
              <a:t> </a:t>
            </a:r>
            <a:r>
              <a:rPr lang="en-US" sz="2800" b="1" err="1">
                <a:solidFill>
                  <a:srgbClr val="C00000"/>
                </a:solidFill>
                <a:latin typeface="Times New Roman" panose="02020603050405020304" pitchFamily="18" charset="0"/>
                <a:cs typeface="Times New Roman" panose="02020603050405020304" pitchFamily="18" charset="0"/>
              </a:rPr>
              <a:t>đồng</a:t>
            </a:r>
            <a:r>
              <a:rPr lang="en-US" sz="2800" b="1">
                <a:solidFill>
                  <a:srgbClr val="C00000"/>
                </a:solidFill>
                <a:latin typeface="Times New Roman" panose="02020603050405020304" pitchFamily="18" charset="0"/>
                <a:cs typeface="Times New Roman" panose="02020603050405020304" pitchFamily="18" charset="0"/>
              </a:rPr>
              <a:t>, đạt 12,2% </a:t>
            </a:r>
            <a:r>
              <a:rPr lang="en-US" sz="2800" b="1" err="1">
                <a:solidFill>
                  <a:srgbClr val="C00000"/>
                </a:solidFill>
                <a:latin typeface="Times New Roman" panose="02020603050405020304" pitchFamily="18" charset="0"/>
                <a:cs typeface="Times New Roman" panose="02020603050405020304" pitchFamily="18" charset="0"/>
              </a:rPr>
              <a:t>dự</a:t>
            </a:r>
            <a:r>
              <a:rPr lang="en-US" sz="2800" b="1">
                <a:solidFill>
                  <a:srgbClr val="C00000"/>
                </a:solidFill>
                <a:latin typeface="Times New Roman" panose="02020603050405020304" pitchFamily="18" charset="0"/>
                <a:cs typeface="Times New Roman" panose="02020603050405020304" pitchFamily="18" charset="0"/>
              </a:rPr>
              <a:t> toán</a:t>
            </a:r>
          </a:p>
        </p:txBody>
      </p:sp>
      <p:sp>
        <p:nvSpPr>
          <p:cNvPr id="2" name="Rectangle 1">
            <a:extLst>
              <a:ext uri="{FF2B5EF4-FFF2-40B4-BE49-F238E27FC236}">
                <a16:creationId xmlns:a16="http://schemas.microsoft.com/office/drawing/2014/main" id="{80607D77-8D89-B2B8-17A1-5EC409702721}"/>
              </a:ext>
            </a:extLst>
          </p:cNvPr>
          <p:cNvSpPr/>
          <p:nvPr/>
        </p:nvSpPr>
        <p:spPr>
          <a:xfrm>
            <a:off x="177757" y="2060553"/>
            <a:ext cx="3983309" cy="131433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A0D5D58A-756E-802D-A09E-1BEA6D184E77}"/>
              </a:ext>
            </a:extLst>
          </p:cNvPr>
          <p:cNvSpPr txBox="1"/>
          <p:nvPr/>
        </p:nvSpPr>
        <p:spPr>
          <a:xfrm>
            <a:off x="-231854" y="2543889"/>
            <a:ext cx="4802530" cy="707886"/>
          </a:xfrm>
          <a:prstGeom prst="rect">
            <a:avLst/>
          </a:prstGeom>
          <a:noFill/>
        </p:spPr>
        <p:txBody>
          <a:bodyPr wrap="square" rtlCol="0">
            <a:spAutoFit/>
          </a:bodyPr>
          <a:lstStyle/>
          <a:p>
            <a:pPr algn="ctr"/>
            <a:r>
              <a:rPr lang="en-US" sz="2200" b="1">
                <a:solidFill>
                  <a:srgbClr val="C00000"/>
                </a:solidFill>
                <a:latin typeface="Times New Roman" panose="02020603050405020304" pitchFamily="18" charset="0"/>
                <a:cs typeface="Times New Roman" panose="02020603050405020304" pitchFamily="18" charset="0"/>
              </a:rPr>
              <a:t>2.802,8 tỷ </a:t>
            </a:r>
            <a:r>
              <a:rPr lang="en-US" sz="2200" b="1" err="1">
                <a:solidFill>
                  <a:srgbClr val="C00000"/>
                </a:solidFill>
                <a:latin typeface="Times New Roman" panose="02020603050405020304" pitchFamily="18" charset="0"/>
                <a:cs typeface="Times New Roman" panose="02020603050405020304" pitchFamily="18" charset="0"/>
              </a:rPr>
              <a:t>đồng</a:t>
            </a:r>
            <a:r>
              <a:rPr lang="en-US" sz="2200" b="1">
                <a:solidFill>
                  <a:srgbClr val="C00000"/>
                </a:solidFill>
                <a:latin typeface="Times New Roman" panose="02020603050405020304" pitchFamily="18" charset="0"/>
                <a:cs typeface="Times New Roman" panose="02020603050405020304" pitchFamily="18" charset="0"/>
              </a:rPr>
              <a:t>, </a:t>
            </a:r>
            <a:r>
              <a:rPr lang="en-US" sz="2200" b="1" err="1">
                <a:solidFill>
                  <a:srgbClr val="C00000"/>
                </a:solidFill>
                <a:latin typeface="Times New Roman" panose="02020603050405020304" pitchFamily="18" charset="0"/>
                <a:cs typeface="Times New Roman" panose="02020603050405020304" pitchFamily="18" charset="0"/>
              </a:rPr>
              <a:t>đạt</a:t>
            </a:r>
            <a:r>
              <a:rPr lang="en-US" sz="2200" b="1">
                <a:solidFill>
                  <a:srgbClr val="C00000"/>
                </a:solidFill>
                <a:latin typeface="Times New Roman" panose="02020603050405020304" pitchFamily="18" charset="0"/>
                <a:cs typeface="Times New Roman" panose="02020603050405020304" pitchFamily="18" charset="0"/>
              </a:rPr>
              <a:t> 18,7% </a:t>
            </a:r>
            <a:r>
              <a:rPr lang="en-US" b="1" err="1">
                <a:solidFill>
                  <a:srgbClr val="C00000"/>
                </a:solidFill>
                <a:latin typeface="Times New Roman" panose="02020603050405020304" pitchFamily="18" charset="0"/>
                <a:cs typeface="Times New Roman" panose="02020603050405020304" pitchFamily="18" charset="0"/>
              </a:rPr>
              <a:t>dự</a:t>
            </a:r>
            <a:r>
              <a:rPr lang="en-US" b="1">
                <a:solidFill>
                  <a:srgbClr val="C00000"/>
                </a:solidFill>
                <a:latin typeface="Times New Roman" panose="02020603050405020304" pitchFamily="18" charset="0"/>
                <a:cs typeface="Times New Roman" panose="02020603050405020304" pitchFamily="18" charset="0"/>
              </a:rPr>
              <a:t> </a:t>
            </a:r>
            <a:r>
              <a:rPr lang="en-US" b="1" err="1">
                <a:solidFill>
                  <a:srgbClr val="C00000"/>
                </a:solidFill>
                <a:latin typeface="Times New Roman" panose="02020603050405020304" pitchFamily="18" charset="0"/>
                <a:cs typeface="Times New Roman" panose="02020603050405020304" pitchFamily="18" charset="0"/>
              </a:rPr>
              <a:t>toán</a:t>
            </a:r>
            <a:endParaRPr lang="en-US" b="1">
              <a:solidFill>
                <a:srgbClr val="C00000"/>
              </a:solidFill>
              <a:latin typeface="Times New Roman" panose="02020603050405020304" pitchFamily="18" charset="0"/>
              <a:cs typeface="Times New Roman" panose="02020603050405020304" pitchFamily="18" charset="0"/>
            </a:endParaRPr>
          </a:p>
          <a:p>
            <a:pPr algn="ctr"/>
            <a:r>
              <a:rPr lang="en-US" b="1">
                <a:solidFill>
                  <a:srgbClr val="C00000"/>
                </a:solidFill>
                <a:latin typeface="Times New Roman" panose="02020603050405020304" pitchFamily="18" charset="0"/>
                <a:cs typeface="Times New Roman" panose="02020603050405020304" pitchFamily="18" charset="0"/>
              </a:rPr>
              <a:t>      </a:t>
            </a:r>
          </a:p>
        </p:txBody>
      </p:sp>
      <p:sp>
        <p:nvSpPr>
          <p:cNvPr id="12" name="TextBox 11">
            <a:extLst>
              <a:ext uri="{FF2B5EF4-FFF2-40B4-BE49-F238E27FC236}">
                <a16:creationId xmlns:a16="http://schemas.microsoft.com/office/drawing/2014/main" id="{850931EF-4279-23FD-6428-18C12049025E}"/>
              </a:ext>
            </a:extLst>
          </p:cNvPr>
          <p:cNvSpPr txBox="1"/>
          <p:nvPr/>
        </p:nvSpPr>
        <p:spPr>
          <a:xfrm>
            <a:off x="226837" y="2152411"/>
            <a:ext cx="4129108" cy="400110"/>
          </a:xfrm>
          <a:prstGeom prst="rect">
            <a:avLst/>
          </a:prstGeom>
          <a:noFill/>
        </p:spPr>
        <p:txBody>
          <a:bodyPr wrap="square" rtlCol="0">
            <a:spAutoFit/>
          </a:bodyPr>
          <a:lstStyle/>
          <a:p>
            <a:pPr algn="ctr"/>
            <a:r>
              <a:rPr lang="en-US" sz="2000" b="1">
                <a:solidFill>
                  <a:srgbClr val="002060"/>
                </a:solidFill>
                <a:latin typeface="Times New Roman" panose="02020603050405020304" pitchFamily="18" charset="0"/>
                <a:cs typeface="Times New Roman" panose="02020603050405020304" pitchFamily="18" charset="0"/>
              </a:rPr>
              <a:t>Tổng thu ngân sách nhà nước</a:t>
            </a:r>
          </a:p>
        </p:txBody>
      </p:sp>
      <p:sp>
        <p:nvSpPr>
          <p:cNvPr id="14" name="Rectangle 13">
            <a:extLst>
              <a:ext uri="{FF2B5EF4-FFF2-40B4-BE49-F238E27FC236}">
                <a16:creationId xmlns:a16="http://schemas.microsoft.com/office/drawing/2014/main" id="{2FB61F8A-9A24-43C5-EEAD-699E1478B087}"/>
              </a:ext>
            </a:extLst>
          </p:cNvPr>
          <p:cNvSpPr/>
          <p:nvPr/>
        </p:nvSpPr>
        <p:spPr>
          <a:xfrm>
            <a:off x="5648334" y="4097789"/>
            <a:ext cx="5904411" cy="13272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TextBox 14">
            <a:extLst>
              <a:ext uri="{FF2B5EF4-FFF2-40B4-BE49-F238E27FC236}">
                <a16:creationId xmlns:a16="http://schemas.microsoft.com/office/drawing/2014/main" id="{741F0E28-9B46-DEE8-72B4-31C74A048999}"/>
              </a:ext>
            </a:extLst>
          </p:cNvPr>
          <p:cNvSpPr txBox="1"/>
          <p:nvPr/>
        </p:nvSpPr>
        <p:spPr>
          <a:xfrm>
            <a:off x="6691236" y="4097789"/>
            <a:ext cx="4125893" cy="523220"/>
          </a:xfrm>
          <a:prstGeom prst="rect">
            <a:avLst/>
          </a:prstGeom>
          <a:noFill/>
        </p:spPr>
        <p:txBody>
          <a:bodyPr wrap="square" rtlCol="0">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Thu Xuất nhập khẩu</a:t>
            </a:r>
          </a:p>
        </p:txBody>
      </p:sp>
      <p:sp>
        <p:nvSpPr>
          <p:cNvPr id="16" name="TextBox 15">
            <a:extLst>
              <a:ext uri="{FF2B5EF4-FFF2-40B4-BE49-F238E27FC236}">
                <a16:creationId xmlns:a16="http://schemas.microsoft.com/office/drawing/2014/main" id="{CD1FFBD1-4EFA-ED54-8F81-E3C9559069D4}"/>
              </a:ext>
            </a:extLst>
          </p:cNvPr>
          <p:cNvSpPr txBox="1"/>
          <p:nvPr/>
        </p:nvSpPr>
        <p:spPr>
          <a:xfrm>
            <a:off x="5968943" y="4515991"/>
            <a:ext cx="5267023" cy="523220"/>
          </a:xfrm>
          <a:prstGeom prst="rect">
            <a:avLst/>
          </a:prstGeom>
          <a:noFill/>
        </p:spPr>
        <p:txBody>
          <a:bodyPr wrap="square" rtlCol="0">
            <a:spAutoFit/>
          </a:bodyPr>
          <a:lstStyle/>
          <a:p>
            <a:pPr algn="ctr"/>
            <a:r>
              <a:rPr lang="en-US" sz="2800" b="1">
                <a:solidFill>
                  <a:srgbClr val="C00000"/>
                </a:solidFill>
                <a:latin typeface="Times New Roman" panose="02020603050405020304" pitchFamily="18" charset="0"/>
                <a:cs typeface="Times New Roman" panose="02020603050405020304" pitchFamily="18" charset="0"/>
              </a:rPr>
              <a:t>188 </a:t>
            </a:r>
            <a:r>
              <a:rPr lang="en-US" sz="2800" b="1" err="1">
                <a:solidFill>
                  <a:srgbClr val="C00000"/>
                </a:solidFill>
                <a:latin typeface="Times New Roman" panose="02020603050405020304" pitchFamily="18" charset="0"/>
                <a:cs typeface="Times New Roman" panose="02020603050405020304" pitchFamily="18" charset="0"/>
              </a:rPr>
              <a:t>tỷ</a:t>
            </a:r>
            <a:r>
              <a:rPr lang="en-US" sz="2800" b="1">
                <a:solidFill>
                  <a:srgbClr val="C00000"/>
                </a:solidFill>
                <a:latin typeface="Times New Roman" panose="02020603050405020304" pitchFamily="18" charset="0"/>
                <a:cs typeface="Times New Roman" panose="02020603050405020304" pitchFamily="18" charset="0"/>
              </a:rPr>
              <a:t> </a:t>
            </a:r>
            <a:r>
              <a:rPr lang="en-US" sz="2800" b="1" err="1">
                <a:solidFill>
                  <a:srgbClr val="C00000"/>
                </a:solidFill>
                <a:latin typeface="Times New Roman" panose="02020603050405020304" pitchFamily="18" charset="0"/>
                <a:cs typeface="Times New Roman" panose="02020603050405020304" pitchFamily="18" charset="0"/>
              </a:rPr>
              <a:t>đồng</a:t>
            </a:r>
            <a:r>
              <a:rPr lang="en-US" sz="2800" b="1">
                <a:solidFill>
                  <a:srgbClr val="C00000"/>
                </a:solidFill>
                <a:latin typeface="Times New Roman" panose="02020603050405020304" pitchFamily="18" charset="0"/>
                <a:cs typeface="Times New Roman" panose="02020603050405020304" pitchFamily="18" charset="0"/>
              </a:rPr>
              <a:t>, đạt 41,8% </a:t>
            </a:r>
            <a:r>
              <a:rPr lang="en-US" sz="2800" b="1" err="1">
                <a:solidFill>
                  <a:srgbClr val="C00000"/>
                </a:solidFill>
                <a:latin typeface="Times New Roman" panose="02020603050405020304" pitchFamily="18" charset="0"/>
                <a:cs typeface="Times New Roman" panose="02020603050405020304" pitchFamily="18" charset="0"/>
              </a:rPr>
              <a:t>dự</a:t>
            </a:r>
            <a:r>
              <a:rPr lang="en-US" sz="2800" b="1">
                <a:solidFill>
                  <a:srgbClr val="C00000"/>
                </a:solidFill>
                <a:latin typeface="Times New Roman" panose="02020603050405020304" pitchFamily="18" charset="0"/>
                <a:cs typeface="Times New Roman" panose="02020603050405020304" pitchFamily="18" charset="0"/>
              </a:rPr>
              <a:t> toán</a:t>
            </a:r>
          </a:p>
        </p:txBody>
      </p:sp>
      <p:cxnSp>
        <p:nvCxnSpPr>
          <p:cNvPr id="22" name="Straight Arrow Connector 21">
            <a:extLst>
              <a:ext uri="{FF2B5EF4-FFF2-40B4-BE49-F238E27FC236}">
                <a16:creationId xmlns:a16="http://schemas.microsoft.com/office/drawing/2014/main" id="{76FB1604-8EE6-1B4A-8BEC-955916948809}"/>
              </a:ext>
            </a:extLst>
          </p:cNvPr>
          <p:cNvCxnSpPr>
            <a:cxnSpLocks/>
          </p:cNvCxnSpPr>
          <p:nvPr/>
        </p:nvCxnSpPr>
        <p:spPr>
          <a:xfrm flipV="1">
            <a:off x="4185436" y="1557466"/>
            <a:ext cx="1357439" cy="12832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E2C09AD-1B29-015F-4185-E01171AA1855}"/>
              </a:ext>
            </a:extLst>
          </p:cNvPr>
          <p:cNvCxnSpPr>
            <a:cxnSpLocks/>
          </p:cNvCxnSpPr>
          <p:nvPr/>
        </p:nvCxnSpPr>
        <p:spPr>
          <a:xfrm>
            <a:off x="4208573" y="3078068"/>
            <a:ext cx="13443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BC7EEBC-AFA3-C4AC-D803-2EB717E2AF16}"/>
              </a:ext>
            </a:extLst>
          </p:cNvPr>
          <p:cNvSpPr/>
          <p:nvPr/>
        </p:nvSpPr>
        <p:spPr>
          <a:xfrm>
            <a:off x="1597810" y="5615736"/>
            <a:ext cx="10362579" cy="10493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81B6DC98-C123-5771-E46D-17ED3EE03739}"/>
              </a:ext>
            </a:extLst>
          </p:cNvPr>
          <p:cNvSpPr txBox="1"/>
          <p:nvPr/>
        </p:nvSpPr>
        <p:spPr>
          <a:xfrm>
            <a:off x="1607364" y="5906358"/>
            <a:ext cx="10271447" cy="461665"/>
          </a:xfrm>
          <a:prstGeom prst="rect">
            <a:avLst/>
          </a:prstGeom>
          <a:noFill/>
        </p:spPr>
        <p:txBody>
          <a:bodyPr wrap="square" rtlCol="0">
            <a:spAutoFit/>
          </a:bodyPr>
          <a:lstStyle/>
          <a:p>
            <a:r>
              <a:rPr lang="en-US" sz="2400" b="1" err="1">
                <a:solidFill>
                  <a:srgbClr val="002060"/>
                </a:solidFill>
                <a:latin typeface="Times New Roman" panose="02020603050405020304" pitchFamily="18" charset="0"/>
                <a:cs typeface="Times New Roman" panose="02020603050405020304" pitchFamily="18" charset="0"/>
              </a:rPr>
              <a:t>Tổng</a:t>
            </a:r>
            <a:r>
              <a:rPr lang="en-US" sz="2400" b="1">
                <a:solidFill>
                  <a:srgbClr val="002060"/>
                </a:solidFill>
                <a:latin typeface="Times New Roman" panose="02020603050405020304" pitchFamily="18" charset="0"/>
                <a:cs typeface="Times New Roman" panose="02020603050405020304" pitchFamily="18" charset="0"/>
              </a:rPr>
              <a:t> chi </a:t>
            </a:r>
            <a:r>
              <a:rPr lang="en-US" sz="2400" b="1" err="1">
                <a:solidFill>
                  <a:srgbClr val="002060"/>
                </a:solidFill>
                <a:latin typeface="Times New Roman" panose="02020603050405020304" pitchFamily="18" charset="0"/>
                <a:cs typeface="Times New Roman" panose="02020603050405020304" pitchFamily="18" charset="0"/>
              </a:rPr>
              <a:t>ngân</a:t>
            </a:r>
            <a:r>
              <a:rPr lang="en-US" sz="2400" b="1">
                <a:solidFill>
                  <a:srgbClr val="002060"/>
                </a:solidFill>
                <a:latin typeface="Times New Roman" panose="02020603050405020304" pitchFamily="18" charset="0"/>
                <a:cs typeface="Times New Roman" panose="02020603050405020304" pitchFamily="18" charset="0"/>
              </a:rPr>
              <a:t> </a:t>
            </a:r>
            <a:r>
              <a:rPr lang="en-US" sz="2400" b="1" err="1">
                <a:solidFill>
                  <a:srgbClr val="002060"/>
                </a:solidFill>
                <a:latin typeface="Times New Roman" panose="02020603050405020304" pitchFamily="18" charset="0"/>
                <a:cs typeface="Times New Roman" panose="02020603050405020304" pitchFamily="18" charset="0"/>
              </a:rPr>
              <a:t>sách</a:t>
            </a:r>
            <a:r>
              <a:rPr lang="en-US" sz="2400" b="1">
                <a:solidFill>
                  <a:srgbClr val="002060"/>
                </a:solidFill>
                <a:latin typeface="Times New Roman" panose="02020603050405020304" pitchFamily="18" charset="0"/>
                <a:cs typeface="Times New Roman" panose="02020603050405020304" pitchFamily="18" charset="0"/>
              </a:rPr>
              <a:t> </a:t>
            </a:r>
            <a:r>
              <a:rPr lang="en-US" sz="2400" b="1" err="1">
                <a:solidFill>
                  <a:srgbClr val="002060"/>
                </a:solidFill>
                <a:latin typeface="Times New Roman" panose="02020603050405020304" pitchFamily="18" charset="0"/>
                <a:cs typeface="Times New Roman" panose="02020603050405020304" pitchFamily="18" charset="0"/>
              </a:rPr>
              <a:t>nhà</a:t>
            </a:r>
            <a:r>
              <a:rPr lang="en-US" sz="2400" b="1">
                <a:solidFill>
                  <a:srgbClr val="002060"/>
                </a:solidFill>
                <a:latin typeface="Times New Roman" panose="02020603050405020304" pitchFamily="18" charset="0"/>
                <a:cs typeface="Times New Roman" panose="02020603050405020304" pitchFamily="18" charset="0"/>
              </a:rPr>
              <a:t> </a:t>
            </a:r>
            <a:r>
              <a:rPr lang="en-US" sz="2400" b="1" err="1">
                <a:solidFill>
                  <a:srgbClr val="002060"/>
                </a:solidFill>
                <a:latin typeface="Times New Roman" panose="02020603050405020304" pitchFamily="18" charset="0"/>
                <a:cs typeface="Times New Roman" panose="02020603050405020304" pitchFamily="18" charset="0"/>
              </a:rPr>
              <a:t>nước</a:t>
            </a:r>
            <a:r>
              <a:rPr lang="en-US" sz="2400" b="1">
                <a:solidFill>
                  <a:srgbClr val="002060"/>
                </a:solidFill>
                <a:latin typeface="Times New Roman" panose="02020603050405020304" pitchFamily="18" charset="0"/>
                <a:cs typeface="Times New Roman" panose="02020603050405020304" pitchFamily="18" charset="0"/>
              </a:rPr>
              <a:t>: </a:t>
            </a:r>
            <a:r>
              <a:rPr lang="en-US" sz="2400" b="1">
                <a:solidFill>
                  <a:srgbClr val="C00000"/>
                </a:solidFill>
                <a:latin typeface="Times New Roman" panose="02020603050405020304" pitchFamily="18" charset="0"/>
                <a:cs typeface="Times New Roman" panose="02020603050405020304" pitchFamily="18" charset="0"/>
              </a:rPr>
              <a:t>3.805 </a:t>
            </a:r>
            <a:r>
              <a:rPr lang="en-US" sz="2400" b="1" err="1">
                <a:solidFill>
                  <a:srgbClr val="C00000"/>
                </a:solidFill>
                <a:latin typeface="Times New Roman" panose="02020603050405020304" pitchFamily="18" charset="0"/>
                <a:cs typeface="Times New Roman" panose="02020603050405020304" pitchFamily="18" charset="0"/>
              </a:rPr>
              <a:t>tỷ</a:t>
            </a:r>
            <a:r>
              <a:rPr lang="en-US" sz="2400" b="1">
                <a:solidFill>
                  <a:srgbClr val="C00000"/>
                </a:solidFill>
                <a:latin typeface="Times New Roman" panose="02020603050405020304" pitchFamily="18" charset="0"/>
                <a:cs typeface="Times New Roman" panose="02020603050405020304" pitchFamily="18" charset="0"/>
              </a:rPr>
              <a:t> </a:t>
            </a:r>
            <a:r>
              <a:rPr lang="en-US" sz="2400" b="1" err="1">
                <a:solidFill>
                  <a:srgbClr val="C00000"/>
                </a:solidFill>
                <a:latin typeface="Times New Roman" panose="02020603050405020304" pitchFamily="18" charset="0"/>
                <a:cs typeface="Times New Roman" panose="02020603050405020304" pitchFamily="18" charset="0"/>
              </a:rPr>
              <a:t>đồng</a:t>
            </a:r>
            <a:r>
              <a:rPr lang="en-US" sz="2400" b="1">
                <a:solidFill>
                  <a:srgbClr val="C00000"/>
                </a:solidFill>
                <a:latin typeface="Times New Roman" panose="02020603050405020304" pitchFamily="18" charset="0"/>
                <a:cs typeface="Times New Roman" panose="02020603050405020304" pitchFamily="18" charset="0"/>
              </a:rPr>
              <a:t>, </a:t>
            </a:r>
            <a:r>
              <a:rPr lang="en-US" sz="2400" b="1" err="1">
                <a:solidFill>
                  <a:srgbClr val="C00000"/>
                </a:solidFill>
                <a:latin typeface="Times New Roman" panose="02020603050405020304" pitchFamily="18" charset="0"/>
                <a:cs typeface="Times New Roman" panose="02020603050405020304" pitchFamily="18" charset="0"/>
              </a:rPr>
              <a:t>đạt</a:t>
            </a:r>
            <a:r>
              <a:rPr lang="en-US" sz="2400" b="1">
                <a:solidFill>
                  <a:srgbClr val="C00000"/>
                </a:solidFill>
                <a:latin typeface="Times New Roman" panose="02020603050405020304" pitchFamily="18" charset="0"/>
                <a:cs typeface="Times New Roman" panose="02020603050405020304" pitchFamily="18" charset="0"/>
              </a:rPr>
              <a:t> 18,3% </a:t>
            </a:r>
            <a:r>
              <a:rPr lang="en-US" sz="2400" b="1" err="1">
                <a:solidFill>
                  <a:srgbClr val="C00000"/>
                </a:solidFill>
                <a:latin typeface="Times New Roman" panose="02020603050405020304" pitchFamily="18" charset="0"/>
                <a:cs typeface="Times New Roman" panose="02020603050405020304" pitchFamily="18" charset="0"/>
              </a:rPr>
              <a:t>dự</a:t>
            </a:r>
            <a:r>
              <a:rPr lang="en-US" sz="2400" b="1">
                <a:solidFill>
                  <a:srgbClr val="C00000"/>
                </a:solidFill>
                <a:latin typeface="Times New Roman" panose="02020603050405020304" pitchFamily="18" charset="0"/>
                <a:cs typeface="Times New Roman" panose="02020603050405020304" pitchFamily="18" charset="0"/>
              </a:rPr>
              <a:t> toán; </a:t>
            </a:r>
            <a:r>
              <a:rPr lang="en-US" sz="2400" b="1">
                <a:solidFill>
                  <a:schemeClr val="accent6">
                    <a:lumMod val="50000"/>
                  </a:schemeClr>
                </a:solidFill>
                <a:latin typeface="Times New Roman" panose="02020603050405020304" pitchFamily="18" charset="0"/>
                <a:ea typeface="Roboto" panose="02000000000000000000" pitchFamily="2" charset="0"/>
                <a:cs typeface="Roboto"/>
                <a:sym typeface="Wingdings 3" panose="05040102010807070707" pitchFamily="18" charset="2"/>
              </a:rPr>
              <a:t>Giảm 5,4</a:t>
            </a:r>
            <a:r>
              <a:rPr lang="en" sz="2400" b="1">
                <a:solidFill>
                  <a:schemeClr val="accent6">
                    <a:lumMod val="50000"/>
                  </a:schemeClr>
                </a:solidFill>
                <a:ea typeface="Roboto" panose="02000000000000000000" pitchFamily="2" charset="0"/>
                <a:cs typeface="Fira Sans Extra Condensed"/>
                <a:sym typeface="Wingdings 3" panose="05040102010807070707" pitchFamily="18" charset="2"/>
              </a:rPr>
              <a:t>%</a:t>
            </a:r>
            <a:r>
              <a:rPr lang="en-US" sz="2400" b="1">
                <a:solidFill>
                  <a:srgbClr val="C00000"/>
                </a:solidFill>
                <a:latin typeface="Times New Roman" panose="02020603050405020304" pitchFamily="18" charset="0"/>
                <a:cs typeface="Times New Roman" panose="02020603050405020304" pitchFamily="18" charset="0"/>
              </a:rPr>
              <a:t> </a:t>
            </a:r>
            <a:endParaRPr lang="en-US" sz="2400" b="1">
              <a:solidFill>
                <a:srgbClr val="002060"/>
              </a:solidFill>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01DC26C3-E6F4-C27A-8624-3A65D81B6008}"/>
              </a:ext>
            </a:extLst>
          </p:cNvPr>
          <p:cNvSpPr/>
          <p:nvPr/>
        </p:nvSpPr>
        <p:spPr>
          <a:xfrm>
            <a:off x="934226" y="328180"/>
            <a:ext cx="2250231"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3.4. </a:t>
            </a:r>
            <a:r>
              <a:rPr lang="en-US" sz="2800" b="1" spc="-20" err="1">
                <a:solidFill>
                  <a:srgbClr val="100717"/>
                </a:solidFill>
                <a:latin typeface="Times New Roman" panose="02020603050405020304" pitchFamily="18" charset="0"/>
                <a:cs typeface="Times New Roman" panose="02020603050405020304" pitchFamily="18" charset="0"/>
              </a:rPr>
              <a:t>Tài</a:t>
            </a:r>
            <a:r>
              <a:rPr lang="en-US" sz="2800" b="1" spc="-20">
                <a:solidFill>
                  <a:srgbClr val="100717"/>
                </a:solidFill>
                <a:latin typeface="Times New Roman" panose="02020603050405020304" pitchFamily="18" charset="0"/>
                <a:cs typeface="Times New Roman" panose="02020603050405020304" pitchFamily="18" charset="0"/>
              </a:rPr>
              <a:t> </a:t>
            </a:r>
            <a:r>
              <a:rPr lang="en-US" sz="2800" b="1" spc="-20" err="1">
                <a:solidFill>
                  <a:srgbClr val="100717"/>
                </a:solidFill>
                <a:latin typeface="Times New Roman" panose="02020603050405020304" pitchFamily="18" charset="0"/>
                <a:cs typeface="Times New Roman" panose="02020603050405020304" pitchFamily="18" charset="0"/>
              </a:rPr>
              <a:t>chính</a:t>
            </a:r>
            <a:endParaRPr lang="en-US" sz="2800" b="1" spc="-20">
              <a:solidFill>
                <a:srgbClr val="100717"/>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1D5BEF29-302C-58EC-1775-63A1A262249D}"/>
              </a:ext>
            </a:extLst>
          </p:cNvPr>
          <p:cNvSpPr/>
          <p:nvPr/>
        </p:nvSpPr>
        <p:spPr>
          <a:xfrm>
            <a:off x="1273991" y="733638"/>
            <a:ext cx="3991734"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3.4.1. Thu ngân sách tỉnh</a:t>
            </a:r>
          </a:p>
        </p:txBody>
      </p:sp>
      <p:sp>
        <p:nvSpPr>
          <p:cNvPr id="17" name="TextBox 16">
            <a:extLst>
              <a:ext uri="{FF2B5EF4-FFF2-40B4-BE49-F238E27FC236}">
                <a16:creationId xmlns:a16="http://schemas.microsoft.com/office/drawing/2014/main" id="{227F0722-3FD1-20AC-1889-4BEC4E408B20}"/>
              </a:ext>
            </a:extLst>
          </p:cNvPr>
          <p:cNvSpPr txBox="1">
            <a:spLocks/>
          </p:cNvSpPr>
          <p:nvPr/>
        </p:nvSpPr>
        <p:spPr>
          <a:xfrm>
            <a:off x="1131844" y="2943999"/>
            <a:ext cx="1941622" cy="523220"/>
          </a:xfrm>
          <a:prstGeom prst="rect">
            <a:avLst/>
          </a:prstGeom>
          <a:noFill/>
        </p:spPr>
        <p:txBody>
          <a:bodyPr wrap="none" rtlCol="0">
            <a:spAutoFit/>
          </a:bodyPr>
          <a:lstStyle/>
          <a:p>
            <a:r>
              <a:rPr lang="en-US" sz="2800" b="1">
                <a:solidFill>
                  <a:schemeClr val="accent6">
                    <a:lumMod val="50000"/>
                  </a:schemeClr>
                </a:solidFill>
                <a:ea typeface="Roboto" panose="02000000000000000000" pitchFamily="2" charset="0"/>
                <a:cs typeface="Roboto"/>
                <a:sym typeface="Wingdings 3" panose="05040102010807070707" pitchFamily="18" charset="2"/>
              </a:rPr>
              <a:t> Tăng 19,8</a:t>
            </a:r>
            <a:r>
              <a:rPr lang="en" sz="2800" b="1">
                <a:solidFill>
                  <a:schemeClr val="accent6">
                    <a:lumMod val="50000"/>
                  </a:schemeClr>
                </a:solidFill>
                <a:ea typeface="Roboto" panose="02000000000000000000" pitchFamily="2" charset="0"/>
                <a:cs typeface="Fira Sans Extra Condensed"/>
                <a:sym typeface="Wingdings 3" panose="05040102010807070707" pitchFamily="18" charset="2"/>
              </a:rPr>
              <a:t>%</a:t>
            </a:r>
            <a:endParaRPr lang="en-US" sz="2800" b="1" dirty="0">
              <a:solidFill>
                <a:schemeClr val="accent6">
                  <a:lumMod val="50000"/>
                </a:schemeClr>
              </a:solidFill>
            </a:endParaRPr>
          </a:p>
        </p:txBody>
      </p:sp>
      <p:sp>
        <p:nvSpPr>
          <p:cNvPr id="18" name="TextBox 17">
            <a:extLst>
              <a:ext uri="{FF2B5EF4-FFF2-40B4-BE49-F238E27FC236}">
                <a16:creationId xmlns:a16="http://schemas.microsoft.com/office/drawing/2014/main" id="{34F63EF8-BB71-3877-EDA9-5BA9EE3FB077}"/>
              </a:ext>
            </a:extLst>
          </p:cNvPr>
          <p:cNvSpPr txBox="1">
            <a:spLocks/>
          </p:cNvSpPr>
          <p:nvPr/>
        </p:nvSpPr>
        <p:spPr>
          <a:xfrm>
            <a:off x="7631644" y="1865915"/>
            <a:ext cx="1854995" cy="523220"/>
          </a:xfrm>
          <a:prstGeom prst="rect">
            <a:avLst/>
          </a:prstGeom>
          <a:noFill/>
        </p:spPr>
        <p:txBody>
          <a:bodyPr wrap="none" rtlCol="0">
            <a:spAutoFit/>
          </a:bodyPr>
          <a:lstStyle/>
          <a:p>
            <a:r>
              <a:rPr lang="en-US" sz="2800" b="1">
                <a:solidFill>
                  <a:schemeClr val="accent6">
                    <a:lumMod val="50000"/>
                  </a:schemeClr>
                </a:solidFill>
                <a:ea typeface="Roboto" panose="02000000000000000000" pitchFamily="2" charset="0"/>
                <a:cs typeface="Roboto"/>
                <a:sym typeface="Wingdings 3" panose="05040102010807070707" pitchFamily="18" charset="2"/>
              </a:rPr>
              <a:t> Giảm 2,1</a:t>
            </a:r>
            <a:r>
              <a:rPr lang="en" sz="2800" b="1">
                <a:solidFill>
                  <a:schemeClr val="accent6">
                    <a:lumMod val="50000"/>
                  </a:schemeClr>
                </a:solidFill>
                <a:ea typeface="Roboto" panose="02000000000000000000" pitchFamily="2" charset="0"/>
                <a:cs typeface="Fira Sans Extra Condensed"/>
                <a:sym typeface="Wingdings 3" panose="05040102010807070707" pitchFamily="18" charset="2"/>
              </a:rPr>
              <a:t>%</a:t>
            </a:r>
            <a:endParaRPr lang="en-US" sz="2800" b="1" dirty="0">
              <a:solidFill>
                <a:schemeClr val="accent6">
                  <a:lumMod val="50000"/>
                </a:schemeClr>
              </a:solidFill>
            </a:endParaRPr>
          </a:p>
        </p:txBody>
      </p:sp>
      <p:sp>
        <p:nvSpPr>
          <p:cNvPr id="19" name="TextBox 18">
            <a:extLst>
              <a:ext uri="{FF2B5EF4-FFF2-40B4-BE49-F238E27FC236}">
                <a16:creationId xmlns:a16="http://schemas.microsoft.com/office/drawing/2014/main" id="{7E1B28B2-E2F7-8C5A-E350-C981F667F0AE}"/>
              </a:ext>
            </a:extLst>
          </p:cNvPr>
          <p:cNvSpPr txBox="1">
            <a:spLocks/>
          </p:cNvSpPr>
          <p:nvPr/>
        </p:nvSpPr>
        <p:spPr>
          <a:xfrm>
            <a:off x="7765620" y="3441856"/>
            <a:ext cx="1941622" cy="523220"/>
          </a:xfrm>
          <a:prstGeom prst="rect">
            <a:avLst/>
          </a:prstGeom>
          <a:noFill/>
        </p:spPr>
        <p:txBody>
          <a:bodyPr wrap="none" rtlCol="0">
            <a:spAutoFit/>
          </a:bodyPr>
          <a:lstStyle/>
          <a:p>
            <a:r>
              <a:rPr lang="en-US" sz="2800" b="1">
                <a:solidFill>
                  <a:schemeClr val="accent6">
                    <a:lumMod val="50000"/>
                  </a:schemeClr>
                </a:solidFill>
                <a:ea typeface="Roboto" panose="02000000000000000000" pitchFamily="2" charset="0"/>
                <a:cs typeface="Roboto"/>
                <a:sym typeface="Wingdings 3" panose="05040102010807070707" pitchFamily="18" charset="2"/>
              </a:rPr>
              <a:t> Tăng 89,2</a:t>
            </a:r>
            <a:r>
              <a:rPr lang="en" sz="2800" b="1">
                <a:solidFill>
                  <a:schemeClr val="accent6">
                    <a:lumMod val="50000"/>
                  </a:schemeClr>
                </a:solidFill>
                <a:ea typeface="Roboto" panose="02000000000000000000" pitchFamily="2" charset="0"/>
                <a:cs typeface="Fira Sans Extra Condensed"/>
                <a:sym typeface="Wingdings 3" panose="05040102010807070707" pitchFamily="18" charset="2"/>
              </a:rPr>
              <a:t>%</a:t>
            </a:r>
            <a:endParaRPr lang="en-US" sz="2800" b="1" dirty="0">
              <a:solidFill>
                <a:schemeClr val="accent6">
                  <a:lumMod val="50000"/>
                </a:schemeClr>
              </a:solidFill>
            </a:endParaRPr>
          </a:p>
        </p:txBody>
      </p:sp>
      <p:sp>
        <p:nvSpPr>
          <p:cNvPr id="20" name="TextBox 19">
            <a:extLst>
              <a:ext uri="{FF2B5EF4-FFF2-40B4-BE49-F238E27FC236}">
                <a16:creationId xmlns:a16="http://schemas.microsoft.com/office/drawing/2014/main" id="{3E0C8D21-0D0F-9FC1-9373-B4FE0AFFD371}"/>
              </a:ext>
            </a:extLst>
          </p:cNvPr>
          <p:cNvSpPr txBox="1">
            <a:spLocks/>
          </p:cNvSpPr>
          <p:nvPr/>
        </p:nvSpPr>
        <p:spPr>
          <a:xfrm>
            <a:off x="7624167" y="4991308"/>
            <a:ext cx="2124364" cy="523220"/>
          </a:xfrm>
          <a:prstGeom prst="rect">
            <a:avLst/>
          </a:prstGeom>
          <a:noFill/>
        </p:spPr>
        <p:txBody>
          <a:bodyPr wrap="none" rtlCol="0">
            <a:spAutoFit/>
          </a:bodyPr>
          <a:lstStyle/>
          <a:p>
            <a:r>
              <a:rPr lang="en-US" sz="2800" b="1">
                <a:solidFill>
                  <a:schemeClr val="accent6">
                    <a:lumMod val="50000"/>
                  </a:schemeClr>
                </a:solidFill>
                <a:ea typeface="Roboto" panose="02000000000000000000" pitchFamily="2" charset="0"/>
                <a:cs typeface="Roboto"/>
                <a:sym typeface="Wingdings 3" panose="05040102010807070707" pitchFamily="18" charset="2"/>
              </a:rPr>
              <a:t> Tăng 163,4</a:t>
            </a:r>
            <a:r>
              <a:rPr lang="en" sz="2800" b="1">
                <a:solidFill>
                  <a:schemeClr val="accent6">
                    <a:lumMod val="50000"/>
                  </a:schemeClr>
                </a:solidFill>
                <a:ea typeface="Roboto" panose="02000000000000000000" pitchFamily="2" charset="0"/>
                <a:cs typeface="Fira Sans Extra Condensed"/>
                <a:sym typeface="Wingdings 3" panose="05040102010807070707" pitchFamily="18" charset="2"/>
              </a:rPr>
              <a:t>%</a:t>
            </a:r>
            <a:endParaRPr lang="en-US" sz="2800" b="1" dirty="0">
              <a:solidFill>
                <a:schemeClr val="accent6">
                  <a:lumMod val="50000"/>
                </a:schemeClr>
              </a:solidFill>
            </a:endParaRPr>
          </a:p>
        </p:txBody>
      </p:sp>
    </p:spTree>
    <p:extLst>
      <p:ext uri="{BB962C8B-B14F-4D97-AF65-F5344CB8AC3E}">
        <p14:creationId xmlns:p14="http://schemas.microsoft.com/office/powerpoint/2010/main" val="5959621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1DC26C3-E6F4-C27A-8624-3A65D81B6008}"/>
              </a:ext>
            </a:extLst>
          </p:cNvPr>
          <p:cNvSpPr/>
          <p:nvPr/>
        </p:nvSpPr>
        <p:spPr>
          <a:xfrm>
            <a:off x="1053198" y="245597"/>
            <a:ext cx="7729617" cy="992579"/>
          </a:xfrm>
          <a:prstGeom prst="rect">
            <a:avLst/>
          </a:prstGeom>
        </p:spPr>
        <p:txBody>
          <a:bodyPr wrap="none">
            <a:spAutoFit/>
          </a:bodyPr>
          <a:lstStyle/>
          <a:p>
            <a:pPr marL="127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3.4.2. </a:t>
            </a:r>
            <a:r>
              <a:rPr lang="de-DE" sz="2800" b="1">
                <a:latin typeface="Times New Roman" panose="02020603050405020304" pitchFamily="18" charset="0"/>
                <a:cs typeface="Times New Roman" panose="02020603050405020304" pitchFamily="18" charset="0"/>
              </a:rPr>
              <a:t>Thu ngân sách </a:t>
            </a:r>
            <a:r>
              <a:rPr lang="vi-VN" sz="2800" b="1">
                <a:latin typeface="Times New Roman" panose="02020603050405020304" pitchFamily="18" charset="0"/>
                <a:cs typeface="Times New Roman" panose="02020603050405020304" pitchFamily="18" charset="0"/>
              </a:rPr>
              <a:t>các huyện, thị xã, thành phố</a:t>
            </a:r>
            <a:endParaRPr lang="en-US" sz="2800" b="1" kern="0" spc="-10">
              <a:solidFill>
                <a:prstClr val="black"/>
              </a:solidFill>
              <a:ea typeface="Times New Roman" panose="02020603050405020304" pitchFamily="18" charset="0"/>
            </a:endParaRPr>
          </a:p>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 </a:t>
            </a:r>
          </a:p>
        </p:txBody>
      </p:sp>
      <p:graphicFrame>
        <p:nvGraphicFramePr>
          <p:cNvPr id="3" name="Table 2">
            <a:extLst>
              <a:ext uri="{FF2B5EF4-FFF2-40B4-BE49-F238E27FC236}">
                <a16:creationId xmlns:a16="http://schemas.microsoft.com/office/drawing/2014/main" id="{666AD7DA-80CE-7A42-976C-2FA0789BF7F5}"/>
              </a:ext>
            </a:extLst>
          </p:cNvPr>
          <p:cNvGraphicFramePr>
            <a:graphicFrameLocks noGrp="1"/>
          </p:cNvGraphicFramePr>
          <p:nvPr/>
        </p:nvGraphicFramePr>
        <p:xfrm>
          <a:off x="9771603" y="880844"/>
          <a:ext cx="1936136" cy="822960"/>
        </p:xfrm>
        <a:graphic>
          <a:graphicData uri="http://schemas.openxmlformats.org/drawingml/2006/table">
            <a:tbl>
              <a:tblPr firstRow="1" bandRow="1"/>
              <a:tblGrid>
                <a:gridCol w="1936136">
                  <a:extLst>
                    <a:ext uri="{9D8B030D-6E8A-4147-A177-3AD203B41FA5}">
                      <a16:colId xmlns:a16="http://schemas.microsoft.com/office/drawing/2014/main" val="3655493598"/>
                    </a:ext>
                  </a:extLst>
                </a:gridCol>
              </a:tblGrid>
              <a:tr h="21158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r>
                        <a:rPr lang="vi-VN" sz="1400" b="0" i="1" kern="1200">
                          <a:solidFill>
                            <a:schemeClr val="tx1"/>
                          </a:solidFill>
                          <a:effectLst/>
                          <a:latin typeface="+mj-lt"/>
                          <a:ea typeface="+mn-ea"/>
                          <a:cs typeface="+mn-cs"/>
                        </a:rPr>
                        <a:t>Đơn vị tính: Triệu đồng</a:t>
                      </a:r>
                      <a:r>
                        <a:rPr lang="en-US" sz="1400" b="0" i="1" kern="1200">
                          <a:solidFill>
                            <a:schemeClr val="tx1"/>
                          </a:solidFill>
                          <a:effectLst/>
                          <a:latin typeface="+mj-lt"/>
                          <a:ea typeface="+mn-ea"/>
                          <a:cs typeface="+mn-cs"/>
                        </a:rPr>
                        <a:t> </a:t>
                      </a:r>
                      <a:endParaRPr lang="en-US" sz="1600" b="0" i="1" kern="1200">
                        <a:solidFill>
                          <a:schemeClr val="tx1"/>
                        </a:solidFill>
                        <a:effectLst/>
                        <a:latin typeface="+mj-lt"/>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35970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endParaRPr lang="en-US" sz="2800" b="0" kern="1200" noProof="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graphicFrame>
        <p:nvGraphicFramePr>
          <p:cNvPr id="2" name="Table 1">
            <a:extLst>
              <a:ext uri="{FF2B5EF4-FFF2-40B4-BE49-F238E27FC236}">
                <a16:creationId xmlns:a16="http://schemas.microsoft.com/office/drawing/2014/main" id="{196BD70E-2341-39C1-9025-A4EB8A2618A9}"/>
              </a:ext>
            </a:extLst>
          </p:cNvPr>
          <p:cNvGraphicFramePr>
            <a:graphicFrameLocks noGrp="1"/>
          </p:cNvGraphicFramePr>
          <p:nvPr>
            <p:extLst>
              <p:ext uri="{D42A27DB-BD31-4B8C-83A1-F6EECF244321}">
                <p14:modId xmlns:p14="http://schemas.microsoft.com/office/powerpoint/2010/main" val="127874248"/>
              </p:ext>
            </p:extLst>
          </p:nvPr>
        </p:nvGraphicFramePr>
        <p:xfrm>
          <a:off x="678809" y="1292323"/>
          <a:ext cx="10931553" cy="5407167"/>
        </p:xfrm>
        <a:graphic>
          <a:graphicData uri="http://schemas.openxmlformats.org/drawingml/2006/table">
            <a:tbl>
              <a:tblPr/>
              <a:tblGrid>
                <a:gridCol w="705374">
                  <a:extLst>
                    <a:ext uri="{9D8B030D-6E8A-4147-A177-3AD203B41FA5}">
                      <a16:colId xmlns:a16="http://schemas.microsoft.com/office/drawing/2014/main" val="1219806555"/>
                    </a:ext>
                  </a:extLst>
                </a:gridCol>
                <a:gridCol w="956345">
                  <a:extLst>
                    <a:ext uri="{9D8B030D-6E8A-4147-A177-3AD203B41FA5}">
                      <a16:colId xmlns:a16="http://schemas.microsoft.com/office/drawing/2014/main" val="3923072709"/>
                    </a:ext>
                  </a:extLst>
                </a:gridCol>
                <a:gridCol w="855678">
                  <a:extLst>
                    <a:ext uri="{9D8B030D-6E8A-4147-A177-3AD203B41FA5}">
                      <a16:colId xmlns:a16="http://schemas.microsoft.com/office/drawing/2014/main" val="4163799436"/>
                    </a:ext>
                  </a:extLst>
                </a:gridCol>
                <a:gridCol w="954137">
                  <a:extLst>
                    <a:ext uri="{9D8B030D-6E8A-4147-A177-3AD203B41FA5}">
                      <a16:colId xmlns:a16="http://schemas.microsoft.com/office/drawing/2014/main" val="2594281729"/>
                    </a:ext>
                  </a:extLst>
                </a:gridCol>
                <a:gridCol w="761358">
                  <a:extLst>
                    <a:ext uri="{9D8B030D-6E8A-4147-A177-3AD203B41FA5}">
                      <a16:colId xmlns:a16="http://schemas.microsoft.com/office/drawing/2014/main" val="4209828373"/>
                    </a:ext>
                  </a:extLst>
                </a:gridCol>
                <a:gridCol w="778663">
                  <a:extLst>
                    <a:ext uri="{9D8B030D-6E8A-4147-A177-3AD203B41FA5}">
                      <a16:colId xmlns:a16="http://schemas.microsoft.com/office/drawing/2014/main" val="1571339145"/>
                    </a:ext>
                  </a:extLst>
                </a:gridCol>
                <a:gridCol w="821921">
                  <a:extLst>
                    <a:ext uri="{9D8B030D-6E8A-4147-A177-3AD203B41FA5}">
                      <a16:colId xmlns:a16="http://schemas.microsoft.com/office/drawing/2014/main" val="1057607212"/>
                    </a:ext>
                  </a:extLst>
                </a:gridCol>
                <a:gridCol w="821921">
                  <a:extLst>
                    <a:ext uri="{9D8B030D-6E8A-4147-A177-3AD203B41FA5}">
                      <a16:colId xmlns:a16="http://schemas.microsoft.com/office/drawing/2014/main" val="1239518843"/>
                    </a:ext>
                  </a:extLst>
                </a:gridCol>
                <a:gridCol w="622930">
                  <a:extLst>
                    <a:ext uri="{9D8B030D-6E8A-4147-A177-3AD203B41FA5}">
                      <a16:colId xmlns:a16="http://schemas.microsoft.com/office/drawing/2014/main" val="1071947900"/>
                    </a:ext>
                  </a:extLst>
                </a:gridCol>
                <a:gridCol w="813270">
                  <a:extLst>
                    <a:ext uri="{9D8B030D-6E8A-4147-A177-3AD203B41FA5}">
                      <a16:colId xmlns:a16="http://schemas.microsoft.com/office/drawing/2014/main" val="1155884857"/>
                    </a:ext>
                  </a:extLst>
                </a:gridCol>
                <a:gridCol w="813270">
                  <a:extLst>
                    <a:ext uri="{9D8B030D-6E8A-4147-A177-3AD203B41FA5}">
                      <a16:colId xmlns:a16="http://schemas.microsoft.com/office/drawing/2014/main" val="2660971229"/>
                    </a:ext>
                  </a:extLst>
                </a:gridCol>
                <a:gridCol w="640233">
                  <a:extLst>
                    <a:ext uri="{9D8B030D-6E8A-4147-A177-3AD203B41FA5}">
                      <a16:colId xmlns:a16="http://schemas.microsoft.com/office/drawing/2014/main" val="3840494984"/>
                    </a:ext>
                  </a:extLst>
                </a:gridCol>
                <a:gridCol w="692145">
                  <a:extLst>
                    <a:ext uri="{9D8B030D-6E8A-4147-A177-3AD203B41FA5}">
                      <a16:colId xmlns:a16="http://schemas.microsoft.com/office/drawing/2014/main" val="1636247218"/>
                    </a:ext>
                  </a:extLst>
                </a:gridCol>
                <a:gridCol w="694308">
                  <a:extLst>
                    <a:ext uri="{9D8B030D-6E8A-4147-A177-3AD203B41FA5}">
                      <a16:colId xmlns:a16="http://schemas.microsoft.com/office/drawing/2014/main" val="2520854449"/>
                    </a:ext>
                  </a:extLst>
                </a:gridCol>
              </a:tblGrid>
              <a:tr h="175223">
                <a:tc rowSpan="3">
                  <a:txBody>
                    <a:bodyPr/>
                    <a:lstStyle/>
                    <a:p>
                      <a:pPr algn="ctr" fontAlgn="ctr"/>
                      <a:r>
                        <a:rPr lang="vi-VN" sz="1100" b="1" i="0" u="none" strike="noStrike">
                          <a:solidFill>
                            <a:srgbClr val="000000"/>
                          </a:solidFill>
                          <a:effectLst/>
                          <a:latin typeface="Times New Roman" panose="02020603050405020304" pitchFamily="18" charset="0"/>
                        </a:rPr>
                        <a:t>TT</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3">
                  <a:txBody>
                    <a:bodyPr/>
                    <a:lstStyle/>
                    <a:p>
                      <a:pPr algn="ctr" fontAlgn="ctr"/>
                      <a:r>
                        <a:rPr lang="vi-VN" sz="1100" b="1" i="0" u="none" strike="noStrike">
                          <a:solidFill>
                            <a:srgbClr val="000000"/>
                          </a:solidFill>
                          <a:effectLst/>
                          <a:latin typeface="Times New Roman" panose="02020603050405020304" pitchFamily="18" charset="0"/>
                        </a:rPr>
                        <a:t>Huyện, thị xã, thành phố</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ctr"/>
                      <a:r>
                        <a:rPr lang="vi-VN" sz="1200" b="1" i="0" u="none" strike="noStrike">
                          <a:solidFill>
                            <a:srgbClr val="000000"/>
                          </a:solidFill>
                          <a:effectLst/>
                          <a:latin typeface="Times New Roman" panose="02020603050405020304" pitchFamily="18" charset="0"/>
                        </a:rPr>
                        <a:t>Dự toán năm 2024</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gridSpan="3">
                  <a:txBody>
                    <a:bodyPr/>
                    <a:lstStyle/>
                    <a:p>
                      <a:pPr algn="ctr" fontAlgn="ctr"/>
                      <a:r>
                        <a:rPr lang="vi-VN" sz="1200" b="1" i="0" u="none" strike="noStrike">
                          <a:solidFill>
                            <a:srgbClr val="000000"/>
                          </a:solidFill>
                          <a:effectLst/>
                          <a:latin typeface="Times New Roman" panose="02020603050405020304" pitchFamily="18" charset="0"/>
                        </a:rPr>
                        <a:t>Lũy kế thực hiện 03 tháng</a:t>
                      </a:r>
                    </a:p>
                    <a:p>
                      <a:pPr algn="ctr" fontAlgn="ctr"/>
                      <a:r>
                        <a:rPr lang="vi-VN" sz="1200" b="1" i="0" u="none" strike="noStrike">
                          <a:solidFill>
                            <a:srgbClr val="000000"/>
                          </a:solidFill>
                          <a:effectLst/>
                          <a:latin typeface="Times New Roman" panose="02020603050405020304" pitchFamily="18" charset="0"/>
                        </a:rPr>
                        <a:t>(tới ngày 31/3/2024)</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gridSpan="3">
                  <a:txBody>
                    <a:bodyPr/>
                    <a:lstStyle/>
                    <a:p>
                      <a:pPr algn="ctr" fontAlgn="ctr"/>
                      <a:r>
                        <a:rPr lang="vi-VN" sz="1200" b="1" i="0" u="none" strike="noStrike">
                          <a:solidFill>
                            <a:srgbClr val="000000"/>
                          </a:solidFill>
                          <a:effectLst/>
                          <a:latin typeface="Times New Roman" panose="02020603050405020304" pitchFamily="18" charset="0"/>
                        </a:rPr>
                        <a:t>So sánh với dự toán 2024 (%)</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gridSpan="3">
                  <a:txBody>
                    <a:bodyPr/>
                    <a:lstStyle/>
                    <a:p>
                      <a:pPr algn="ctr" fontAlgn="ctr"/>
                      <a:r>
                        <a:rPr lang="vi-VN" sz="1200" b="1" i="0" u="none" strike="noStrike">
                          <a:solidFill>
                            <a:srgbClr val="000000"/>
                          </a:solidFill>
                          <a:effectLst/>
                          <a:latin typeface="Times New Roman" panose="02020603050405020304" pitchFamily="18" charset="0"/>
                        </a:rPr>
                        <a:t>So sánh với cùng kỳ năm 2023 (%)</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953202609"/>
                  </a:ext>
                </a:extLst>
              </a:tr>
              <a:tr h="212319">
                <a:tc vMerge="1">
                  <a:txBody>
                    <a:bodyPr/>
                    <a:lstStyle/>
                    <a:p>
                      <a:endParaRPr lang="vi-VN"/>
                    </a:p>
                  </a:txBody>
                  <a:tcPr/>
                </a:tc>
                <a:tc vMerge="1">
                  <a:txBody>
                    <a:bodyPr/>
                    <a:lstStyle/>
                    <a:p>
                      <a:endParaRPr lang="vi-VN"/>
                    </a:p>
                  </a:txBody>
                  <a:tcPr/>
                </a:tc>
                <a:tc rowSpan="2">
                  <a:txBody>
                    <a:bodyPr/>
                    <a:lstStyle/>
                    <a:p>
                      <a:pPr algn="ctr" fontAlgn="ctr"/>
                      <a:r>
                        <a:rPr lang="vi-VN" sz="1100" b="1" i="0" u="none" strike="noStrike">
                          <a:solidFill>
                            <a:srgbClr val="000000"/>
                          </a:solidFill>
                          <a:effectLst/>
                          <a:latin typeface="Times New Roman" panose="02020603050405020304" pitchFamily="18" charset="0"/>
                        </a:rPr>
                        <a:t>Thu NSNN huyện, thị xã, thành phố </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vi-VN" sz="1100" b="0" i="0" u="none" strike="noStrike">
                          <a:solidFill>
                            <a:srgbClr val="000000"/>
                          </a:solidFill>
                          <a:effectLst/>
                          <a:latin typeface="Times New Roman" panose="02020603050405020304" pitchFamily="18" charset="0"/>
                        </a:rPr>
                        <a:t>Trong đó</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rowSpan="2">
                  <a:txBody>
                    <a:bodyPr/>
                    <a:lstStyle/>
                    <a:p>
                      <a:pPr algn="ctr" fontAlgn="ctr"/>
                      <a:r>
                        <a:rPr lang="vi-VN" sz="1100" b="1" i="0" u="none" strike="noStrike">
                          <a:solidFill>
                            <a:srgbClr val="000000"/>
                          </a:solidFill>
                          <a:effectLst/>
                          <a:latin typeface="Times New Roman" panose="02020603050405020304" pitchFamily="18" charset="0"/>
                        </a:rPr>
                        <a:t>Thu NSNN huyện, thị xã, thành phố </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vi-VN" sz="1100" b="0" i="0" u="none" strike="noStrike">
                          <a:solidFill>
                            <a:srgbClr val="000000"/>
                          </a:solidFill>
                          <a:effectLst/>
                          <a:latin typeface="Times New Roman" panose="02020603050405020304" pitchFamily="18" charset="0"/>
                        </a:rPr>
                        <a:t>Trong đó</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rowSpan="2">
                  <a:txBody>
                    <a:bodyPr/>
                    <a:lstStyle/>
                    <a:p>
                      <a:pPr algn="ctr" fontAlgn="ctr"/>
                      <a:r>
                        <a:rPr lang="vi-VN" sz="1100" b="1" i="0" u="none" strike="noStrike">
                          <a:solidFill>
                            <a:srgbClr val="000000"/>
                          </a:solidFill>
                          <a:effectLst/>
                          <a:latin typeface="Times New Roman" panose="02020603050405020304" pitchFamily="18" charset="0"/>
                        </a:rPr>
                        <a:t>Thu NSNN huyện, thị xã, thành phố</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vi-VN" sz="1100" b="0" i="0" u="none" strike="noStrike">
                          <a:solidFill>
                            <a:srgbClr val="000000"/>
                          </a:solidFill>
                          <a:effectLst/>
                          <a:latin typeface="Times New Roman" panose="02020603050405020304" pitchFamily="18" charset="0"/>
                        </a:rPr>
                        <a:t>Trong đó</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rowSpan="2">
                  <a:txBody>
                    <a:bodyPr/>
                    <a:lstStyle/>
                    <a:p>
                      <a:pPr algn="ctr" fontAlgn="ctr"/>
                      <a:r>
                        <a:rPr lang="vi-VN" sz="1100" b="1" i="0" u="none" strike="noStrike">
                          <a:solidFill>
                            <a:srgbClr val="000000"/>
                          </a:solidFill>
                          <a:effectLst/>
                          <a:latin typeface="Times New Roman" panose="02020603050405020304" pitchFamily="18" charset="0"/>
                        </a:rPr>
                        <a:t>Thu NSNN huyện, thị xã, thành phố</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vi-VN" sz="1100" b="0" i="0" u="none" strike="noStrike">
                          <a:solidFill>
                            <a:srgbClr val="000000"/>
                          </a:solidFill>
                          <a:effectLst/>
                          <a:latin typeface="Times New Roman" panose="02020603050405020304" pitchFamily="18" charset="0"/>
                        </a:rPr>
                        <a:t>Trong đó</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extLst>
                  <a:ext uri="{0D108BD9-81ED-4DB2-BD59-A6C34878D82A}">
                    <a16:rowId xmlns:a16="http://schemas.microsoft.com/office/drawing/2014/main" val="1224066485"/>
                  </a:ext>
                </a:extLst>
              </a:tr>
              <a:tr h="1232466">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algn="ctr" fontAlgn="ctr"/>
                      <a:r>
                        <a:rPr lang="vi-VN" sz="1100" b="0" i="1" u="none" strike="noStrike">
                          <a:solidFill>
                            <a:srgbClr val="000000"/>
                          </a:solidFill>
                          <a:effectLst/>
                          <a:latin typeface="Times New Roman" panose="02020603050405020304" pitchFamily="18" charset="0"/>
                        </a:rPr>
                        <a:t>Tiền sử dụng đất huyện, thị xã, thành phố hưởng</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Thu NSNN huyện, thị xã, thành phố trừ tiền sử dụng đất</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vi-VN"/>
                    </a:p>
                  </a:txBody>
                  <a:tcPr/>
                </a:tc>
                <a:tc>
                  <a:txBody>
                    <a:bodyPr/>
                    <a:lstStyle/>
                    <a:p>
                      <a:pPr algn="ctr" fontAlgn="ctr"/>
                      <a:r>
                        <a:rPr lang="vi-VN" sz="1100" b="0" i="1" u="none" strike="noStrike">
                          <a:solidFill>
                            <a:srgbClr val="000000"/>
                          </a:solidFill>
                          <a:effectLst/>
                          <a:latin typeface="Times New Roman" panose="02020603050405020304" pitchFamily="18" charset="0"/>
                        </a:rPr>
                        <a:t>Tiền sử dụng đất huyện, thị xã, thành phố hưởng</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Thu NSNN huyện, thị xã, thành phố trừ tiền sử dụng đất</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vi-VN"/>
                    </a:p>
                  </a:txBody>
                  <a:tcPr/>
                </a:tc>
                <a:tc>
                  <a:txBody>
                    <a:bodyPr/>
                    <a:lstStyle/>
                    <a:p>
                      <a:pPr algn="ctr" fontAlgn="ctr"/>
                      <a:r>
                        <a:rPr lang="vi-VN" sz="1100" b="0" i="1" u="none" strike="noStrike">
                          <a:solidFill>
                            <a:srgbClr val="000000"/>
                          </a:solidFill>
                          <a:effectLst/>
                          <a:latin typeface="Times New Roman" panose="02020603050405020304" pitchFamily="18" charset="0"/>
                        </a:rPr>
                        <a:t>Tiền sử dụng đất huyện, thị xã, thành phố hưởng</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Thu NSNN huyện, thị xã, thành phố trừ tiền sử dụng đất</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vi-VN"/>
                    </a:p>
                  </a:txBody>
                  <a:tcPr/>
                </a:tc>
                <a:tc>
                  <a:txBody>
                    <a:bodyPr/>
                    <a:lstStyle/>
                    <a:p>
                      <a:pPr algn="ctr" fontAlgn="ctr"/>
                      <a:r>
                        <a:rPr lang="vi-VN" sz="1100" b="0" i="1" u="none" strike="noStrike">
                          <a:solidFill>
                            <a:srgbClr val="000000"/>
                          </a:solidFill>
                          <a:effectLst/>
                          <a:latin typeface="Times New Roman" panose="02020603050405020304" pitchFamily="18" charset="0"/>
                        </a:rPr>
                        <a:t>Tiền sử dụng đất huyện, thị xã, thành phố hưởng</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Thu NSNN huyện, thị xã, thành phố trừ tiền sử dụng đất</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361623"/>
                  </a:ext>
                </a:extLst>
              </a:tr>
              <a:tr h="212319">
                <a:tc>
                  <a:txBody>
                    <a:bodyPr/>
                    <a:lstStyle/>
                    <a:p>
                      <a:pPr algn="ctr" fontAlgn="ctr"/>
                      <a:r>
                        <a:rPr lang="vi-VN" sz="1100" b="0" i="1" u="none" strike="noStrike">
                          <a:solidFill>
                            <a:srgbClr val="000000"/>
                          </a:solidFill>
                          <a:effectLst/>
                          <a:latin typeface="Times New Roman" panose="02020603050405020304" pitchFamily="18" charset="0"/>
                        </a:rPr>
                        <a:t>A</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B</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1</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2</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3</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4</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5</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6</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7</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8</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9</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10</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11</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Times New Roman" panose="02020603050405020304" pitchFamily="18" charset="0"/>
                        </a:rPr>
                        <a:t>12</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2649854"/>
                  </a:ext>
                </a:extLst>
              </a:tr>
              <a:tr h="212319">
                <a:tc>
                  <a:txBody>
                    <a:bodyPr/>
                    <a:lstStyle/>
                    <a:p>
                      <a:pPr algn="l" fontAlgn="b"/>
                      <a:r>
                        <a:rPr lang="vi-VN" sz="1400" b="1" i="0" u="none" strike="noStrike">
                          <a:solidFill>
                            <a:srgbClr val="000000"/>
                          </a:solidFill>
                          <a:effectLst/>
                          <a:latin typeface="Times New Roman" panose="02020603050405020304" pitchFamily="18" charset="0"/>
                        </a:rPr>
                        <a:t> </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vi-VN" sz="1400" b="1" i="0" u="none" strike="noStrike">
                          <a:solidFill>
                            <a:srgbClr val="000000"/>
                          </a:solidFill>
                          <a:effectLst/>
                          <a:latin typeface="Times New Roman" panose="02020603050405020304" pitchFamily="18" charset="0"/>
                        </a:rPr>
                        <a:t>Tổng số</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1" i="0" u="none" strike="noStrike">
                          <a:solidFill>
                            <a:srgbClr val="000000"/>
                          </a:solidFill>
                          <a:effectLst/>
                          <a:latin typeface="Times New Roman" panose="02020603050405020304" pitchFamily="18" charset="0"/>
                        </a:rPr>
                        <a:t>7.843.260</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1" i="0" u="none" strike="noStrike">
                          <a:solidFill>
                            <a:srgbClr val="000000"/>
                          </a:solidFill>
                          <a:effectLst/>
                          <a:latin typeface="Times New Roman" panose="02020603050405020304" pitchFamily="18" charset="0"/>
                        </a:rPr>
                        <a:t>2.512.000</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1" i="0" u="none" strike="noStrike">
                          <a:solidFill>
                            <a:srgbClr val="000000"/>
                          </a:solidFill>
                          <a:effectLst/>
                          <a:latin typeface="Times New Roman" panose="02020603050405020304" pitchFamily="18" charset="0"/>
                        </a:rPr>
                        <a:t>5.331.260</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1" i="0" u="none" strike="noStrike">
                          <a:solidFill>
                            <a:srgbClr val="000000"/>
                          </a:solidFill>
                          <a:effectLst/>
                          <a:latin typeface="Times New Roman" panose="02020603050405020304" pitchFamily="18" charset="0"/>
                        </a:rPr>
                        <a:t>1.947.676</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1" i="0" u="none" strike="noStrike">
                          <a:solidFill>
                            <a:srgbClr val="000000"/>
                          </a:solidFill>
                          <a:effectLst/>
                          <a:latin typeface="Times New Roman" panose="02020603050405020304" pitchFamily="18" charset="0"/>
                        </a:rPr>
                        <a:t>573.046</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1" i="0" u="none" strike="noStrike">
                          <a:solidFill>
                            <a:srgbClr val="000000"/>
                          </a:solidFill>
                          <a:effectLst/>
                          <a:latin typeface="Times New Roman" panose="02020603050405020304" pitchFamily="18" charset="0"/>
                        </a:rPr>
                        <a:t>1.374.630</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1" i="0" u="none" strike="noStrike">
                          <a:solidFill>
                            <a:srgbClr val="000000"/>
                          </a:solidFill>
                          <a:effectLst/>
                          <a:latin typeface="Times New Roman" panose="02020603050405020304" pitchFamily="18" charset="0"/>
                        </a:rPr>
                        <a:t>24,8</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1" i="0" u="none" strike="noStrike">
                          <a:solidFill>
                            <a:srgbClr val="000000"/>
                          </a:solidFill>
                          <a:effectLst/>
                          <a:latin typeface="Times New Roman" panose="02020603050405020304" pitchFamily="18" charset="0"/>
                        </a:rPr>
                        <a:t>22,8</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1" i="0" u="none" strike="noStrike">
                          <a:solidFill>
                            <a:srgbClr val="000000"/>
                          </a:solidFill>
                          <a:effectLst/>
                          <a:latin typeface="Times New Roman" panose="02020603050405020304" pitchFamily="18" charset="0"/>
                        </a:rPr>
                        <a:t>25,8</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1" i="0" u="none" strike="noStrike">
                          <a:solidFill>
                            <a:srgbClr val="000000"/>
                          </a:solidFill>
                          <a:effectLst/>
                          <a:latin typeface="Times New Roman" panose="02020603050405020304" pitchFamily="18" charset="0"/>
                        </a:rPr>
                        <a:t>106,9</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1" i="0" u="none" strike="noStrike">
                          <a:solidFill>
                            <a:srgbClr val="000000"/>
                          </a:solidFill>
                          <a:effectLst/>
                          <a:latin typeface="Times New Roman" panose="02020603050405020304" pitchFamily="18" charset="0"/>
                        </a:rPr>
                        <a:t>156,8</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1" i="0" u="none" strike="noStrike">
                          <a:solidFill>
                            <a:srgbClr val="000000"/>
                          </a:solidFill>
                          <a:effectLst/>
                          <a:latin typeface="Times New Roman" panose="02020603050405020304" pitchFamily="18" charset="0"/>
                        </a:rPr>
                        <a:t>94,4</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022572313"/>
                  </a:ext>
                </a:extLst>
              </a:tr>
              <a:tr h="232091">
                <a:tc>
                  <a:txBody>
                    <a:bodyPr/>
                    <a:lstStyle/>
                    <a:p>
                      <a:pPr algn="ctr" fontAlgn="b"/>
                      <a:r>
                        <a:rPr lang="vi-VN" sz="1400" b="0" i="0" u="none" strike="noStrike">
                          <a:solidFill>
                            <a:srgbClr val="000000"/>
                          </a:solidFill>
                          <a:effectLst/>
                          <a:latin typeface="Times New Roman" panose="02020603050405020304" pitchFamily="18" charset="0"/>
                        </a:rPr>
                        <a:t>1</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vi-VN" sz="1400" b="0" i="0" u="none" strike="noStrike">
                          <a:solidFill>
                            <a:srgbClr val="000000"/>
                          </a:solidFill>
                          <a:effectLst/>
                          <a:latin typeface="Times New Roman" panose="02020603050405020304" pitchFamily="18" charset="0"/>
                        </a:rPr>
                        <a:t>Vân Canh</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1" i="0" u="none" strike="noStrike">
                          <a:solidFill>
                            <a:srgbClr val="000000"/>
                          </a:solidFill>
                          <a:effectLst/>
                          <a:latin typeface="Times New Roman" panose="02020603050405020304" pitchFamily="18" charset="0"/>
                        </a:rPr>
                        <a:t>133.862</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0" i="1" u="none" strike="noStrike">
                          <a:solidFill>
                            <a:srgbClr val="000000"/>
                          </a:solidFill>
                          <a:effectLst/>
                          <a:latin typeface="Times New Roman" panose="02020603050405020304" pitchFamily="18" charset="0"/>
                        </a:rPr>
                        <a:t>5.000</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128.862</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1" i="0" u="none" strike="noStrike">
                          <a:solidFill>
                            <a:srgbClr val="000000"/>
                          </a:solidFill>
                          <a:effectLst/>
                          <a:latin typeface="Times New Roman" panose="02020603050405020304" pitchFamily="18" charset="0"/>
                        </a:rPr>
                        <a:t>59.833</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0" i="1" u="none" strike="noStrike">
                          <a:solidFill>
                            <a:srgbClr val="000000"/>
                          </a:solidFill>
                          <a:effectLst/>
                          <a:latin typeface="Times New Roman" panose="02020603050405020304" pitchFamily="18" charset="0"/>
                        </a:rPr>
                        <a:t>455</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solidFill>
                            <a:srgbClr val="000000"/>
                          </a:solidFill>
                          <a:effectLst/>
                          <a:latin typeface="Times New Roman" panose="02020603050405020304" pitchFamily="18" charset="0"/>
                        </a:rPr>
                        <a:t>59.377</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solidFill>
                            <a:srgbClr val="000000"/>
                          </a:solidFill>
                          <a:effectLst/>
                          <a:latin typeface="Times New Roman" panose="02020603050405020304" pitchFamily="18" charset="0"/>
                        </a:rPr>
                        <a:t>44,7</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9,1</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46,1</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1" i="0" u="none" strike="noStrike">
                          <a:solidFill>
                            <a:srgbClr val="000000"/>
                          </a:solidFill>
                          <a:effectLst/>
                          <a:latin typeface="Times New Roman" panose="02020603050405020304" pitchFamily="18" charset="0"/>
                        </a:rPr>
                        <a:t>83,7</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16,0</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86,5</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770784027"/>
                  </a:ext>
                </a:extLst>
              </a:tr>
              <a:tr h="232091">
                <a:tc>
                  <a:txBody>
                    <a:bodyPr/>
                    <a:lstStyle/>
                    <a:p>
                      <a:pPr algn="ctr" fontAlgn="b"/>
                      <a:r>
                        <a:rPr lang="vi-VN" sz="1400" b="0" i="0" u="none" strike="noStrike">
                          <a:solidFill>
                            <a:srgbClr val="000000"/>
                          </a:solidFill>
                          <a:effectLst/>
                          <a:latin typeface="Times New Roman" panose="02020603050405020304" pitchFamily="18" charset="0"/>
                        </a:rPr>
                        <a:t>2</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vi-VN" sz="1400" b="0" i="0" u="none" strike="noStrike">
                          <a:solidFill>
                            <a:srgbClr val="000000"/>
                          </a:solidFill>
                          <a:effectLst/>
                          <a:latin typeface="Times New Roman" panose="02020603050405020304" pitchFamily="18" charset="0"/>
                        </a:rPr>
                        <a:t>An Lão</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1" i="0" u="none" strike="noStrike">
                          <a:solidFill>
                            <a:srgbClr val="000000"/>
                          </a:solidFill>
                          <a:effectLst/>
                          <a:latin typeface="Times New Roman" panose="02020603050405020304" pitchFamily="18" charset="0"/>
                        </a:rPr>
                        <a:t>47.316</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0" i="1" u="none" strike="noStrike">
                          <a:solidFill>
                            <a:srgbClr val="000000"/>
                          </a:solidFill>
                          <a:effectLst/>
                          <a:latin typeface="Times New Roman" panose="02020603050405020304" pitchFamily="18" charset="0"/>
                        </a:rPr>
                        <a:t>10.000</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37.316</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1" i="0" u="none" strike="noStrike">
                          <a:solidFill>
                            <a:srgbClr val="000000"/>
                          </a:solidFill>
                          <a:effectLst/>
                          <a:latin typeface="Times New Roman" panose="02020603050405020304" pitchFamily="18" charset="0"/>
                        </a:rPr>
                        <a:t>17.168</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0" i="1" u="none" strike="noStrike">
                          <a:solidFill>
                            <a:srgbClr val="000000"/>
                          </a:solidFill>
                          <a:effectLst/>
                          <a:latin typeface="Times New Roman" panose="02020603050405020304" pitchFamily="18" charset="0"/>
                        </a:rPr>
                        <a:t>3.701</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solidFill>
                            <a:srgbClr val="000000"/>
                          </a:solidFill>
                          <a:effectLst/>
                          <a:latin typeface="Times New Roman" panose="02020603050405020304" pitchFamily="18" charset="0"/>
                        </a:rPr>
                        <a:t>13.466</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solidFill>
                            <a:srgbClr val="000000"/>
                          </a:solidFill>
                          <a:effectLst/>
                          <a:latin typeface="Times New Roman" panose="02020603050405020304" pitchFamily="18" charset="0"/>
                        </a:rPr>
                        <a:t>36,3</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37,0</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36,1</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1" i="0" u="none" strike="noStrike">
                          <a:solidFill>
                            <a:srgbClr val="000000"/>
                          </a:solidFill>
                          <a:effectLst/>
                          <a:latin typeface="Times New Roman" panose="02020603050405020304" pitchFamily="18" charset="0"/>
                        </a:rPr>
                        <a:t>68,5</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31,5</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101,0</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296356042"/>
                  </a:ext>
                </a:extLst>
              </a:tr>
              <a:tr h="416348">
                <a:tc>
                  <a:txBody>
                    <a:bodyPr/>
                    <a:lstStyle/>
                    <a:p>
                      <a:pPr algn="ctr" fontAlgn="b"/>
                      <a:r>
                        <a:rPr lang="vi-VN" sz="1400" b="0" i="0" u="none" strike="noStrike">
                          <a:solidFill>
                            <a:srgbClr val="000000"/>
                          </a:solidFill>
                          <a:effectLst/>
                          <a:latin typeface="Times New Roman" panose="02020603050405020304" pitchFamily="18" charset="0"/>
                        </a:rPr>
                        <a:t>3</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vi-VN" sz="1400" b="0" i="0" u="none" strike="noStrike">
                          <a:solidFill>
                            <a:srgbClr val="000000"/>
                          </a:solidFill>
                          <a:effectLst/>
                          <a:latin typeface="Times New Roman" panose="02020603050405020304" pitchFamily="18" charset="0"/>
                        </a:rPr>
                        <a:t>Phù Mỹ</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1" i="0" u="none" strike="noStrike">
                          <a:solidFill>
                            <a:srgbClr val="000000"/>
                          </a:solidFill>
                          <a:effectLst/>
                          <a:latin typeface="Times New Roman" panose="02020603050405020304" pitchFamily="18" charset="0"/>
                        </a:rPr>
                        <a:t>390.577</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0" i="1" u="none" strike="noStrike">
                          <a:solidFill>
                            <a:srgbClr val="000000"/>
                          </a:solidFill>
                          <a:effectLst/>
                          <a:latin typeface="Times New Roman" panose="02020603050405020304" pitchFamily="18" charset="0"/>
                        </a:rPr>
                        <a:t>                150.000 </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240.577</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1" i="0" u="none" strike="noStrike">
                          <a:solidFill>
                            <a:srgbClr val="000000"/>
                          </a:solidFill>
                          <a:effectLst/>
                          <a:latin typeface="Times New Roman" panose="02020603050405020304" pitchFamily="18" charset="0"/>
                        </a:rPr>
                        <a:t>137.621</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0" i="1" u="none" strike="noStrike">
                          <a:solidFill>
                            <a:srgbClr val="000000"/>
                          </a:solidFill>
                          <a:effectLst/>
                          <a:latin typeface="Times New Roman" panose="02020603050405020304" pitchFamily="18" charset="0"/>
                        </a:rPr>
                        <a:t>               71.934 </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solidFill>
                            <a:srgbClr val="000000"/>
                          </a:solidFill>
                          <a:effectLst/>
                          <a:latin typeface="Times New Roman" panose="02020603050405020304" pitchFamily="18" charset="0"/>
                        </a:rPr>
                        <a:t>65.686</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solidFill>
                            <a:srgbClr val="000000"/>
                          </a:solidFill>
                          <a:effectLst/>
                          <a:latin typeface="Times New Roman" panose="02020603050405020304" pitchFamily="18" charset="0"/>
                        </a:rPr>
                        <a:t>35,2</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48,0</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27,3</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1" i="0" u="none" strike="noStrike">
                          <a:solidFill>
                            <a:srgbClr val="000000"/>
                          </a:solidFill>
                          <a:effectLst/>
                          <a:latin typeface="Times New Roman" panose="02020603050405020304" pitchFamily="18" charset="0"/>
                        </a:rPr>
                        <a:t>156,6</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255,8</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110,0</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266553857"/>
                  </a:ext>
                </a:extLst>
              </a:tr>
              <a:tr h="232091">
                <a:tc>
                  <a:txBody>
                    <a:bodyPr/>
                    <a:lstStyle/>
                    <a:p>
                      <a:pPr algn="ctr" fontAlgn="b"/>
                      <a:r>
                        <a:rPr lang="vi-VN" sz="1400" b="0" i="0" u="none" strike="noStrike">
                          <a:solidFill>
                            <a:srgbClr val="000000"/>
                          </a:solidFill>
                          <a:effectLst/>
                          <a:latin typeface="Times New Roman" panose="02020603050405020304" pitchFamily="18" charset="0"/>
                        </a:rPr>
                        <a:t>4</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vi-VN" sz="1400" b="0" i="0" u="none" strike="noStrike">
                          <a:solidFill>
                            <a:srgbClr val="000000"/>
                          </a:solidFill>
                          <a:effectLst/>
                          <a:latin typeface="Times New Roman" panose="02020603050405020304" pitchFamily="18" charset="0"/>
                        </a:rPr>
                        <a:t>Tây Sơn</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1" i="0" u="none" strike="noStrike">
                          <a:solidFill>
                            <a:srgbClr val="000000"/>
                          </a:solidFill>
                          <a:effectLst/>
                          <a:latin typeface="Times New Roman" panose="02020603050405020304" pitchFamily="18" charset="0"/>
                        </a:rPr>
                        <a:t>257.357</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0" i="1" u="none" strike="noStrike">
                          <a:solidFill>
                            <a:srgbClr val="000000"/>
                          </a:solidFill>
                          <a:effectLst/>
                          <a:latin typeface="Times New Roman" panose="02020603050405020304" pitchFamily="18" charset="0"/>
                        </a:rPr>
                        <a:t>135.000</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122.357</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1" i="0" u="none" strike="noStrike">
                          <a:solidFill>
                            <a:srgbClr val="000000"/>
                          </a:solidFill>
                          <a:effectLst/>
                          <a:latin typeface="Times New Roman" panose="02020603050405020304" pitchFamily="18" charset="0"/>
                        </a:rPr>
                        <a:t>84.450</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0" i="1" u="none" strike="noStrike">
                          <a:solidFill>
                            <a:srgbClr val="000000"/>
                          </a:solidFill>
                          <a:effectLst/>
                          <a:latin typeface="Times New Roman" panose="02020603050405020304" pitchFamily="18" charset="0"/>
                        </a:rPr>
                        <a:t>17.218</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solidFill>
                            <a:srgbClr val="000000"/>
                          </a:solidFill>
                          <a:effectLst/>
                          <a:latin typeface="Times New Roman" panose="02020603050405020304" pitchFamily="18" charset="0"/>
                        </a:rPr>
                        <a:t>67.233</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solidFill>
                            <a:srgbClr val="000000"/>
                          </a:solidFill>
                          <a:effectLst/>
                          <a:latin typeface="Times New Roman" panose="02020603050405020304" pitchFamily="18" charset="0"/>
                        </a:rPr>
                        <a:t>32,8</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12,8</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54,9</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1" i="0" u="none" strike="noStrike">
                          <a:solidFill>
                            <a:srgbClr val="000000"/>
                          </a:solidFill>
                          <a:effectLst/>
                          <a:latin typeface="Times New Roman" panose="02020603050405020304" pitchFamily="18" charset="0"/>
                        </a:rPr>
                        <a:t>173,7</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335,2</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154,6</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536453117"/>
                  </a:ext>
                </a:extLst>
              </a:tr>
              <a:tr h="232091">
                <a:tc>
                  <a:txBody>
                    <a:bodyPr/>
                    <a:lstStyle/>
                    <a:p>
                      <a:pPr algn="ctr" fontAlgn="b"/>
                      <a:r>
                        <a:rPr lang="vi-VN" sz="1400" b="0" i="0" u="none" strike="noStrike">
                          <a:solidFill>
                            <a:srgbClr val="000000"/>
                          </a:solidFill>
                          <a:effectLst/>
                          <a:latin typeface="Times New Roman" panose="02020603050405020304" pitchFamily="18" charset="0"/>
                        </a:rPr>
                        <a:t>5</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vi-VN" sz="1400" b="0" i="0" u="none" strike="noStrike">
                          <a:solidFill>
                            <a:srgbClr val="000000"/>
                          </a:solidFill>
                          <a:effectLst/>
                          <a:latin typeface="Times New Roman" panose="02020603050405020304" pitchFamily="18" charset="0"/>
                        </a:rPr>
                        <a:t>An Nhơn</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1" i="0" u="none" strike="noStrike">
                          <a:solidFill>
                            <a:srgbClr val="000000"/>
                          </a:solidFill>
                          <a:effectLst/>
                          <a:latin typeface="Times New Roman" panose="02020603050405020304" pitchFamily="18" charset="0"/>
                        </a:rPr>
                        <a:t>1.000.770</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0" i="1" u="none" strike="noStrike">
                          <a:solidFill>
                            <a:srgbClr val="000000"/>
                          </a:solidFill>
                          <a:effectLst/>
                          <a:latin typeface="Times New Roman" panose="02020603050405020304" pitchFamily="18" charset="0"/>
                        </a:rPr>
                        <a:t>600.000</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400.770</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1" i="0" u="none" strike="noStrike">
                          <a:solidFill>
                            <a:srgbClr val="000000"/>
                          </a:solidFill>
                          <a:effectLst/>
                          <a:latin typeface="Times New Roman" panose="02020603050405020304" pitchFamily="18" charset="0"/>
                        </a:rPr>
                        <a:t>302.583</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0" i="1" u="none" strike="noStrike">
                          <a:solidFill>
                            <a:srgbClr val="000000"/>
                          </a:solidFill>
                          <a:effectLst/>
                          <a:latin typeface="Times New Roman" panose="02020603050405020304" pitchFamily="18" charset="0"/>
                        </a:rPr>
                        <a:t>121.116</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solidFill>
                            <a:srgbClr val="000000"/>
                          </a:solidFill>
                          <a:effectLst/>
                          <a:latin typeface="Times New Roman" panose="02020603050405020304" pitchFamily="18" charset="0"/>
                        </a:rPr>
                        <a:t>181.468</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solidFill>
                            <a:srgbClr val="000000"/>
                          </a:solidFill>
                          <a:effectLst/>
                          <a:latin typeface="Times New Roman" panose="02020603050405020304" pitchFamily="18" charset="0"/>
                        </a:rPr>
                        <a:t>30,2</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20,2</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45,3</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1" i="0" u="none" strike="noStrike">
                          <a:solidFill>
                            <a:srgbClr val="000000"/>
                          </a:solidFill>
                          <a:effectLst/>
                          <a:latin typeface="Times New Roman" panose="02020603050405020304" pitchFamily="18" charset="0"/>
                        </a:rPr>
                        <a:t>122,1</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143,4</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111,1</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87024683"/>
                  </a:ext>
                </a:extLst>
              </a:tr>
              <a:tr h="232091">
                <a:tc>
                  <a:txBody>
                    <a:bodyPr/>
                    <a:lstStyle/>
                    <a:p>
                      <a:pPr algn="ctr" fontAlgn="b"/>
                      <a:r>
                        <a:rPr lang="vi-VN" sz="1400" b="0" i="0" u="none" strike="noStrike">
                          <a:solidFill>
                            <a:srgbClr val="000000"/>
                          </a:solidFill>
                          <a:effectLst/>
                          <a:latin typeface="Times New Roman" panose="02020603050405020304" pitchFamily="18" charset="0"/>
                        </a:rPr>
                        <a:t>6</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vi-VN" sz="1400" b="0" i="0" u="none" strike="noStrike">
                          <a:solidFill>
                            <a:srgbClr val="000000"/>
                          </a:solidFill>
                          <a:effectLst/>
                          <a:latin typeface="Times New Roman" panose="02020603050405020304" pitchFamily="18" charset="0"/>
                        </a:rPr>
                        <a:t>Vĩnh Thạnh</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1" i="0" u="none" strike="noStrike">
                          <a:solidFill>
                            <a:srgbClr val="000000"/>
                          </a:solidFill>
                          <a:effectLst/>
                          <a:latin typeface="Times New Roman" panose="02020603050405020304" pitchFamily="18" charset="0"/>
                        </a:rPr>
                        <a:t>93.126</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0" i="1" u="none" strike="noStrike">
                          <a:solidFill>
                            <a:srgbClr val="000000"/>
                          </a:solidFill>
                          <a:effectLst/>
                          <a:latin typeface="Times New Roman" panose="02020603050405020304" pitchFamily="18" charset="0"/>
                        </a:rPr>
                        <a:t>10.000</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83.126</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1" i="0" u="none" strike="noStrike">
                          <a:solidFill>
                            <a:srgbClr val="000000"/>
                          </a:solidFill>
                          <a:effectLst/>
                          <a:latin typeface="Times New Roman" panose="02020603050405020304" pitchFamily="18" charset="0"/>
                        </a:rPr>
                        <a:t>27.257</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0" i="1" u="none" strike="noStrike">
                          <a:solidFill>
                            <a:srgbClr val="000000"/>
                          </a:solidFill>
                          <a:effectLst/>
                          <a:latin typeface="Times New Roman" panose="02020603050405020304" pitchFamily="18" charset="0"/>
                        </a:rPr>
                        <a:t>912</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solidFill>
                            <a:srgbClr val="000000"/>
                          </a:solidFill>
                          <a:effectLst/>
                          <a:latin typeface="Times New Roman" panose="02020603050405020304" pitchFamily="18" charset="0"/>
                        </a:rPr>
                        <a:t>26.345</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solidFill>
                            <a:srgbClr val="000000"/>
                          </a:solidFill>
                          <a:effectLst/>
                          <a:latin typeface="Times New Roman" panose="02020603050405020304" pitchFamily="18" charset="0"/>
                        </a:rPr>
                        <a:t>29,3</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9,1</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31,7</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1" i="0" u="none" strike="noStrike">
                          <a:solidFill>
                            <a:srgbClr val="000000"/>
                          </a:solidFill>
                          <a:effectLst/>
                          <a:latin typeface="Times New Roman" panose="02020603050405020304" pitchFamily="18" charset="0"/>
                        </a:rPr>
                        <a:t>73,9</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123,8</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72,9</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238818176"/>
                  </a:ext>
                </a:extLst>
              </a:tr>
              <a:tr h="416348">
                <a:tc>
                  <a:txBody>
                    <a:bodyPr/>
                    <a:lstStyle/>
                    <a:p>
                      <a:pPr algn="ctr" fontAlgn="b"/>
                      <a:r>
                        <a:rPr lang="vi-VN" sz="1400" b="0" i="0" u="none" strike="noStrike">
                          <a:solidFill>
                            <a:srgbClr val="000000"/>
                          </a:solidFill>
                          <a:effectLst/>
                          <a:latin typeface="Times New Roman" panose="02020603050405020304" pitchFamily="18" charset="0"/>
                        </a:rPr>
                        <a:t>7</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vi-VN" sz="1400" b="0" i="0" u="none" strike="noStrike">
                          <a:solidFill>
                            <a:srgbClr val="000000"/>
                          </a:solidFill>
                          <a:effectLst/>
                          <a:latin typeface="Times New Roman" panose="02020603050405020304" pitchFamily="18" charset="0"/>
                        </a:rPr>
                        <a:t>Tuy Phước</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1" i="0" u="none" strike="noStrike">
                          <a:solidFill>
                            <a:srgbClr val="000000"/>
                          </a:solidFill>
                          <a:effectLst/>
                          <a:latin typeface="Times New Roman" panose="02020603050405020304" pitchFamily="18" charset="0"/>
                        </a:rPr>
                        <a:t>556.004</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0" i="1" u="none" strike="noStrike">
                          <a:solidFill>
                            <a:srgbClr val="000000"/>
                          </a:solidFill>
                          <a:effectLst/>
                          <a:latin typeface="Times New Roman" panose="02020603050405020304" pitchFamily="18" charset="0"/>
                        </a:rPr>
                        <a:t>                305.000 </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251.004</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1" i="0" u="none" strike="noStrike">
                          <a:solidFill>
                            <a:srgbClr val="000000"/>
                          </a:solidFill>
                          <a:effectLst/>
                          <a:latin typeface="Times New Roman" panose="02020603050405020304" pitchFamily="18" charset="0"/>
                        </a:rPr>
                        <a:t>145.689</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0" i="1" u="none" strike="noStrike">
                          <a:solidFill>
                            <a:srgbClr val="000000"/>
                          </a:solidFill>
                          <a:effectLst/>
                          <a:latin typeface="Times New Roman" panose="02020603050405020304" pitchFamily="18" charset="0"/>
                        </a:rPr>
                        <a:t>               76.354 </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solidFill>
                            <a:srgbClr val="000000"/>
                          </a:solidFill>
                          <a:effectLst/>
                          <a:latin typeface="Times New Roman" panose="02020603050405020304" pitchFamily="18" charset="0"/>
                        </a:rPr>
                        <a:t>69.335</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solidFill>
                            <a:srgbClr val="000000"/>
                          </a:solidFill>
                          <a:effectLst/>
                          <a:latin typeface="Times New Roman" panose="02020603050405020304" pitchFamily="18" charset="0"/>
                        </a:rPr>
                        <a:t>26,2</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25,0</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27,6</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1" i="0" u="none" strike="noStrike">
                          <a:solidFill>
                            <a:srgbClr val="000000"/>
                          </a:solidFill>
                          <a:effectLst/>
                          <a:latin typeface="Times New Roman" panose="02020603050405020304" pitchFamily="18" charset="0"/>
                        </a:rPr>
                        <a:t>207,6</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805,7</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114,2</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39787084"/>
                  </a:ext>
                </a:extLst>
              </a:tr>
              <a:tr h="232091">
                <a:tc>
                  <a:txBody>
                    <a:bodyPr/>
                    <a:lstStyle/>
                    <a:p>
                      <a:pPr algn="ctr" fontAlgn="b"/>
                      <a:r>
                        <a:rPr lang="vi-VN" sz="1400" b="0" i="0" u="none" strike="noStrike">
                          <a:solidFill>
                            <a:srgbClr val="000000"/>
                          </a:solidFill>
                          <a:effectLst/>
                          <a:latin typeface="Times New Roman" panose="02020603050405020304" pitchFamily="18" charset="0"/>
                        </a:rPr>
                        <a:t>8</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vi-VN" sz="1400" b="0" i="0" u="none" strike="noStrike">
                          <a:solidFill>
                            <a:srgbClr val="000000"/>
                          </a:solidFill>
                          <a:effectLst/>
                          <a:latin typeface="Times New Roman" panose="02020603050405020304" pitchFamily="18" charset="0"/>
                        </a:rPr>
                        <a:t>Hoài Nhơn</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1" i="0" u="none" strike="noStrike">
                          <a:solidFill>
                            <a:srgbClr val="000000"/>
                          </a:solidFill>
                          <a:effectLst/>
                          <a:latin typeface="Times New Roman" panose="02020603050405020304" pitchFamily="18" charset="0"/>
                        </a:rPr>
                        <a:t>746.395</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0" i="1" u="none" strike="noStrike">
                          <a:solidFill>
                            <a:srgbClr val="000000"/>
                          </a:solidFill>
                          <a:effectLst/>
                          <a:latin typeface="Times New Roman" panose="02020603050405020304" pitchFamily="18" charset="0"/>
                        </a:rPr>
                        <a:t>430.000</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316.395</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1" i="0" u="none" strike="noStrike">
                          <a:solidFill>
                            <a:srgbClr val="000000"/>
                          </a:solidFill>
                          <a:effectLst/>
                          <a:latin typeface="Times New Roman" panose="02020603050405020304" pitchFamily="18" charset="0"/>
                        </a:rPr>
                        <a:t>193.582</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0" i="1" u="none" strike="noStrike">
                          <a:solidFill>
                            <a:srgbClr val="000000"/>
                          </a:solidFill>
                          <a:effectLst/>
                          <a:latin typeface="Times New Roman" panose="02020603050405020304" pitchFamily="18" charset="0"/>
                        </a:rPr>
                        <a:t>101.355</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solidFill>
                            <a:srgbClr val="000000"/>
                          </a:solidFill>
                          <a:effectLst/>
                          <a:latin typeface="Times New Roman" panose="02020603050405020304" pitchFamily="18" charset="0"/>
                        </a:rPr>
                        <a:t>92.227</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solidFill>
                            <a:srgbClr val="000000"/>
                          </a:solidFill>
                          <a:effectLst/>
                          <a:latin typeface="Times New Roman" panose="02020603050405020304" pitchFamily="18" charset="0"/>
                        </a:rPr>
                        <a:t>25,9</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23,6</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29,1</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1" i="0" u="none" strike="noStrike">
                          <a:solidFill>
                            <a:srgbClr val="000000"/>
                          </a:solidFill>
                          <a:effectLst/>
                          <a:latin typeface="Times New Roman" panose="02020603050405020304" pitchFamily="18" charset="0"/>
                        </a:rPr>
                        <a:t>154,3</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298,5</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100,8</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715364015"/>
                  </a:ext>
                </a:extLst>
              </a:tr>
              <a:tr h="232091">
                <a:tc>
                  <a:txBody>
                    <a:bodyPr/>
                    <a:lstStyle/>
                    <a:p>
                      <a:pPr algn="ctr" fontAlgn="b"/>
                      <a:r>
                        <a:rPr lang="vi-VN" sz="1400" b="0" i="0" u="none" strike="noStrike">
                          <a:solidFill>
                            <a:srgbClr val="000000"/>
                          </a:solidFill>
                          <a:effectLst/>
                          <a:latin typeface="Times New Roman" panose="02020603050405020304" pitchFamily="18" charset="0"/>
                        </a:rPr>
                        <a:t>9</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vi-VN" sz="1400" b="0" i="0" u="none" strike="noStrike">
                          <a:solidFill>
                            <a:srgbClr val="000000"/>
                          </a:solidFill>
                          <a:effectLst/>
                          <a:latin typeface="Times New Roman" panose="02020603050405020304" pitchFamily="18" charset="0"/>
                        </a:rPr>
                        <a:t>Hoài Ân</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1" i="0" u="none" strike="noStrike">
                          <a:solidFill>
                            <a:srgbClr val="000000"/>
                          </a:solidFill>
                          <a:effectLst/>
                          <a:latin typeface="Times New Roman" panose="02020603050405020304" pitchFamily="18" charset="0"/>
                        </a:rPr>
                        <a:t>104.479</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0" i="1" u="none" strike="noStrike">
                          <a:solidFill>
                            <a:srgbClr val="000000"/>
                          </a:solidFill>
                          <a:effectLst/>
                          <a:latin typeface="Times New Roman" panose="02020603050405020304" pitchFamily="18" charset="0"/>
                        </a:rPr>
                        <a:t>50.000</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54.479</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1" i="0" u="none" strike="noStrike">
                          <a:solidFill>
                            <a:srgbClr val="000000"/>
                          </a:solidFill>
                          <a:effectLst/>
                          <a:latin typeface="Times New Roman" panose="02020603050405020304" pitchFamily="18" charset="0"/>
                        </a:rPr>
                        <a:t>23.924</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0" i="1" u="none" strike="noStrike">
                          <a:solidFill>
                            <a:srgbClr val="000000"/>
                          </a:solidFill>
                          <a:effectLst/>
                          <a:latin typeface="Times New Roman" panose="02020603050405020304" pitchFamily="18" charset="0"/>
                        </a:rPr>
                        <a:t>6.724</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solidFill>
                            <a:srgbClr val="000000"/>
                          </a:solidFill>
                          <a:effectLst/>
                          <a:latin typeface="Times New Roman" panose="02020603050405020304" pitchFamily="18" charset="0"/>
                        </a:rPr>
                        <a:t>17.200</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solidFill>
                            <a:srgbClr val="000000"/>
                          </a:solidFill>
                          <a:effectLst/>
                          <a:latin typeface="Times New Roman" panose="02020603050405020304" pitchFamily="18" charset="0"/>
                        </a:rPr>
                        <a:t>22,9</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13,4</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31,6</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1" i="0" u="none" strike="noStrike">
                          <a:solidFill>
                            <a:srgbClr val="000000"/>
                          </a:solidFill>
                          <a:effectLst/>
                          <a:latin typeface="Times New Roman" panose="02020603050405020304" pitchFamily="18" charset="0"/>
                        </a:rPr>
                        <a:t>79,0</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66,1</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85,5</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732830962"/>
                  </a:ext>
                </a:extLst>
              </a:tr>
              <a:tr h="416348">
                <a:tc>
                  <a:txBody>
                    <a:bodyPr/>
                    <a:lstStyle/>
                    <a:p>
                      <a:pPr algn="ctr" fontAlgn="b"/>
                      <a:r>
                        <a:rPr lang="vi-VN" sz="1400" b="0" i="0" u="none" strike="noStrike">
                          <a:solidFill>
                            <a:srgbClr val="000000"/>
                          </a:solidFill>
                          <a:effectLst/>
                          <a:latin typeface="Times New Roman" panose="02020603050405020304" pitchFamily="18" charset="0"/>
                        </a:rPr>
                        <a:t>10</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r>
                        <a:rPr lang="vi-VN" sz="1400" b="0" i="0" u="none" strike="noStrike">
                          <a:solidFill>
                            <a:srgbClr val="000000"/>
                          </a:solidFill>
                          <a:effectLst/>
                          <a:latin typeface="Times New Roman" panose="02020603050405020304" pitchFamily="18" charset="0"/>
                        </a:rPr>
                        <a:t>Quy Nhơn</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1" i="0" u="none" strike="noStrike">
                          <a:solidFill>
                            <a:srgbClr val="000000"/>
                          </a:solidFill>
                          <a:effectLst/>
                          <a:latin typeface="Times New Roman" panose="02020603050405020304" pitchFamily="18" charset="0"/>
                        </a:rPr>
                        <a:t>3.969.796</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0" i="1" u="none" strike="noStrike">
                          <a:solidFill>
                            <a:srgbClr val="000000"/>
                          </a:solidFill>
                          <a:effectLst/>
                          <a:latin typeface="Times New Roman" panose="02020603050405020304" pitchFamily="18" charset="0"/>
                        </a:rPr>
                        <a:t>                500.000 </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3.469.796</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1" i="0" u="none" strike="noStrike">
                          <a:solidFill>
                            <a:srgbClr val="000000"/>
                          </a:solidFill>
                          <a:effectLst/>
                          <a:latin typeface="Times New Roman" panose="02020603050405020304" pitchFamily="18" charset="0"/>
                        </a:rPr>
                        <a:t>852.431</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1400" b="0" i="1" u="none" strike="noStrike">
                          <a:solidFill>
                            <a:srgbClr val="000000"/>
                          </a:solidFill>
                          <a:effectLst/>
                          <a:latin typeface="Times New Roman" panose="02020603050405020304" pitchFamily="18" charset="0"/>
                        </a:rPr>
                        <a:t>137.597</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0" i="1" u="none" strike="noStrike">
                          <a:solidFill>
                            <a:srgbClr val="000000"/>
                          </a:solidFill>
                          <a:effectLst/>
                          <a:latin typeface="Times New Roman" panose="02020603050405020304" pitchFamily="18" charset="0"/>
                        </a:rPr>
                        <a:t>714.833</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400" b="1" i="0" u="none" strike="noStrike">
                          <a:solidFill>
                            <a:srgbClr val="000000"/>
                          </a:solidFill>
                          <a:effectLst/>
                          <a:latin typeface="Times New Roman" panose="02020603050405020304" pitchFamily="18" charset="0"/>
                        </a:rPr>
                        <a:t>21,5</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27,5</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20,6</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1" i="0" u="none" strike="noStrike">
                          <a:solidFill>
                            <a:srgbClr val="000000"/>
                          </a:solidFill>
                          <a:effectLst/>
                          <a:latin typeface="Times New Roman" panose="02020603050405020304" pitchFamily="18" charset="0"/>
                        </a:rPr>
                        <a:t>98,2</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172,1</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90,7</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034453883"/>
                  </a:ext>
                </a:extLst>
              </a:tr>
              <a:tr h="232091">
                <a:tc>
                  <a:txBody>
                    <a:bodyPr/>
                    <a:lstStyle/>
                    <a:p>
                      <a:pPr algn="ctr" fontAlgn="b"/>
                      <a:r>
                        <a:rPr lang="vi-VN" sz="1400" b="0" i="0" u="none" strike="noStrike">
                          <a:solidFill>
                            <a:srgbClr val="000000"/>
                          </a:solidFill>
                          <a:effectLst/>
                          <a:latin typeface="Times New Roman" panose="02020603050405020304" pitchFamily="18" charset="0"/>
                        </a:rPr>
                        <a:t>11</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vi-VN" sz="1400" b="0" i="0" u="none" strike="noStrike">
                          <a:solidFill>
                            <a:srgbClr val="000000"/>
                          </a:solidFill>
                          <a:effectLst/>
                          <a:latin typeface="Times New Roman" panose="02020603050405020304" pitchFamily="18" charset="0"/>
                        </a:rPr>
                        <a:t>Phù Cát</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1" i="0" u="none" strike="noStrike">
                          <a:solidFill>
                            <a:srgbClr val="000000"/>
                          </a:solidFill>
                          <a:effectLst/>
                          <a:latin typeface="Times New Roman" panose="02020603050405020304" pitchFamily="18" charset="0"/>
                        </a:rPr>
                        <a:t>543.578</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1" u="none" strike="noStrike">
                          <a:solidFill>
                            <a:srgbClr val="000000"/>
                          </a:solidFill>
                          <a:effectLst/>
                          <a:latin typeface="Times New Roman" panose="02020603050405020304" pitchFamily="18" charset="0"/>
                        </a:rPr>
                        <a:t>317.000</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226.578</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1" i="0" u="none" strike="noStrike">
                          <a:solidFill>
                            <a:srgbClr val="000000"/>
                          </a:solidFill>
                          <a:effectLst/>
                          <a:latin typeface="Times New Roman" panose="02020603050405020304" pitchFamily="18" charset="0"/>
                        </a:rPr>
                        <a:t>103.139</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0" i="1" u="none" strike="noStrike">
                          <a:solidFill>
                            <a:srgbClr val="000000"/>
                          </a:solidFill>
                          <a:effectLst/>
                          <a:latin typeface="Times New Roman" panose="02020603050405020304" pitchFamily="18" charset="0"/>
                        </a:rPr>
                        <a:t>35.679</a:t>
                      </a:r>
                    </a:p>
                  </a:txBody>
                  <a:tcPr marL="6811" marR="6811" marT="6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vi-VN" sz="1400" b="0" i="1" u="none" strike="noStrike">
                          <a:solidFill>
                            <a:srgbClr val="000000"/>
                          </a:solidFill>
                          <a:effectLst/>
                          <a:latin typeface="Times New Roman" panose="02020603050405020304" pitchFamily="18" charset="0"/>
                        </a:rPr>
                        <a:t>67.460</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vi-VN" sz="1400" b="1" i="0" u="none" strike="noStrike">
                          <a:solidFill>
                            <a:srgbClr val="000000"/>
                          </a:solidFill>
                          <a:effectLst/>
                          <a:latin typeface="Times New Roman" panose="02020603050405020304" pitchFamily="18" charset="0"/>
                        </a:rPr>
                        <a:t>19,0</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11,3</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29,8</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1" i="0" u="none" strike="noStrike">
                          <a:solidFill>
                            <a:srgbClr val="000000"/>
                          </a:solidFill>
                          <a:effectLst/>
                          <a:latin typeface="Times New Roman" panose="02020603050405020304" pitchFamily="18" charset="0"/>
                        </a:rPr>
                        <a:t>49,2</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36,0</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1" u="none" strike="noStrike">
                          <a:solidFill>
                            <a:srgbClr val="000000"/>
                          </a:solidFill>
                          <a:effectLst/>
                          <a:latin typeface="Times New Roman" panose="02020603050405020304" pitchFamily="18" charset="0"/>
                        </a:rPr>
                        <a:t>61,1</a:t>
                      </a:r>
                    </a:p>
                  </a:txBody>
                  <a:tcPr marL="6811" marR="6811" marT="68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6242175"/>
                  </a:ext>
                </a:extLst>
              </a:tr>
            </a:tbl>
          </a:graphicData>
        </a:graphic>
      </p:graphicFrame>
    </p:spTree>
    <p:extLst>
      <p:ext uri="{BB962C8B-B14F-4D97-AF65-F5344CB8AC3E}">
        <p14:creationId xmlns:p14="http://schemas.microsoft.com/office/powerpoint/2010/main" val="34675109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445C0-5094-E2E4-BD8B-7EA43031653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D04B034-52E2-772C-5CBC-659F4E57483C}"/>
              </a:ext>
            </a:extLst>
          </p:cNvPr>
          <p:cNvSpPr txBox="1"/>
          <p:nvPr/>
        </p:nvSpPr>
        <p:spPr>
          <a:xfrm>
            <a:off x="1143157" y="231321"/>
            <a:ext cx="10425803" cy="830997"/>
          </a:xfrm>
          <a:prstGeom prst="rect">
            <a:avLst/>
          </a:prstGeom>
          <a:noFill/>
        </p:spPr>
        <p:txBody>
          <a:bodyPr wrap="square">
            <a:spAutoFit/>
          </a:bodyPr>
          <a:lstStyle/>
          <a:p>
            <a:r>
              <a:rPr lang="vi-VN" sz="2400" b="1">
                <a:latin typeface="+mj-lt"/>
                <a:cs typeface="Arial" panose="020B0604020202020204" pitchFamily="34" charset="0"/>
              </a:rPr>
              <a:t>4. Đầu tư công</a:t>
            </a:r>
            <a:endParaRPr lang="en-US" sz="2400" b="1">
              <a:solidFill>
                <a:schemeClr val="tx1"/>
              </a:solidFill>
              <a:latin typeface="Times New Roman" panose="02020603050405020304" pitchFamily="18" charset="0"/>
              <a:cs typeface="Times New Roman" panose="02020603050405020304" pitchFamily="18" charset="0"/>
            </a:endParaRPr>
          </a:p>
          <a:p>
            <a:pPr>
              <a:lnSpc>
                <a:spcPct val="100000"/>
              </a:lnSpc>
            </a:pPr>
            <a:endParaRPr lang="vi-VN" sz="2400" b="1">
              <a:latin typeface="+mj-lt"/>
              <a:cs typeface="Arial" panose="020B0604020202020204" pitchFamily="34" charset="0"/>
            </a:endParaRPr>
          </a:p>
        </p:txBody>
      </p:sp>
      <p:graphicFrame>
        <p:nvGraphicFramePr>
          <p:cNvPr id="3" name="Chart 2">
            <a:extLst>
              <a:ext uri="{FF2B5EF4-FFF2-40B4-BE49-F238E27FC236}">
                <a16:creationId xmlns:a16="http://schemas.microsoft.com/office/drawing/2014/main" id="{77C304BC-B761-D937-BB65-102E36B08BE7}"/>
              </a:ext>
            </a:extLst>
          </p:cNvPr>
          <p:cNvGraphicFramePr>
            <a:graphicFrameLocks/>
          </p:cNvGraphicFramePr>
          <p:nvPr>
            <p:extLst>
              <p:ext uri="{D42A27DB-BD31-4B8C-83A1-F6EECF244321}">
                <p14:modId xmlns:p14="http://schemas.microsoft.com/office/powerpoint/2010/main" val="1932000159"/>
              </p:ext>
            </p:extLst>
          </p:nvPr>
        </p:nvGraphicFramePr>
        <p:xfrm>
          <a:off x="6535022" y="3830881"/>
          <a:ext cx="5461234" cy="29265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a:extLst>
              <a:ext uri="{FF2B5EF4-FFF2-40B4-BE49-F238E27FC236}">
                <a16:creationId xmlns:a16="http://schemas.microsoft.com/office/drawing/2014/main" id="{9A682E59-E179-2A58-D3F5-0E52C56EEFF2}"/>
              </a:ext>
            </a:extLst>
          </p:cNvPr>
          <p:cNvGraphicFramePr>
            <a:graphicFrameLocks noGrp="1"/>
          </p:cNvGraphicFramePr>
          <p:nvPr>
            <p:extLst>
              <p:ext uri="{D42A27DB-BD31-4B8C-83A1-F6EECF244321}">
                <p14:modId xmlns:p14="http://schemas.microsoft.com/office/powerpoint/2010/main" val="2165164250"/>
              </p:ext>
            </p:extLst>
          </p:nvPr>
        </p:nvGraphicFramePr>
        <p:xfrm>
          <a:off x="195744" y="744092"/>
          <a:ext cx="6185965" cy="5440680"/>
        </p:xfrm>
        <a:graphic>
          <a:graphicData uri="http://schemas.openxmlformats.org/drawingml/2006/table">
            <a:tbl>
              <a:tblPr firstRow="1" bandRow="1"/>
              <a:tblGrid>
                <a:gridCol w="6185965">
                  <a:extLst>
                    <a:ext uri="{9D8B030D-6E8A-4147-A177-3AD203B41FA5}">
                      <a16:colId xmlns:a16="http://schemas.microsoft.com/office/drawing/2014/main" val="3655493598"/>
                    </a:ext>
                  </a:extLst>
                </a:gridCol>
              </a:tblGrid>
              <a:tr h="3294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400" kern="1200" spc="-10">
                          <a:solidFill>
                            <a:prstClr val="black"/>
                          </a:solidFill>
                          <a:latin typeface="Times New Roman" panose="02020603050405020304" pitchFamily="18" charset="0"/>
                          <a:ea typeface="+mn-ea"/>
                          <a:cs typeface="Times New Roman" panose="02020603050405020304" pitchFamily="18" charset="0"/>
                        </a:rPr>
                        <a:t> UBND tỉnh đã phân bổ chi tiết 100% kế hoạch vốn đầu tư công năm 2024 ngay từ đầu năm</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400" kern="1200" spc="-10">
                          <a:solidFill>
                            <a:prstClr val="black"/>
                          </a:solidFill>
                          <a:latin typeface="Times New Roman" panose="02020603050405020304" pitchFamily="18" charset="0"/>
                          <a:ea typeface="+mn-ea"/>
                          <a:cs typeface="Times New Roman" panose="02020603050405020304" pitchFamily="18" charset="0"/>
                        </a:rPr>
                        <a:t> </a:t>
                      </a:r>
                      <a:r>
                        <a:rPr lang="vi-VN" sz="2400" kern="1200" spc="-10">
                          <a:solidFill>
                            <a:prstClr val="black"/>
                          </a:solidFill>
                          <a:latin typeface="Times New Roman" panose="02020603050405020304" pitchFamily="18" charset="0"/>
                          <a:ea typeface="+mn-ea"/>
                          <a:cs typeface="Times New Roman" panose="02020603050405020304" pitchFamily="18" charset="0"/>
                        </a:rPr>
                        <a:t>UBND tỉnh đã ban hành Chỉ thị số 02/CT-UBND ngày 09/01/2024 về việc đẩy mạnh giải ngân đầu tư công vốn ngân sách nhà nước do tỉnh quản lý năm 2024.</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it-IT" sz="2400" kern="1200">
                          <a:solidFill>
                            <a:schemeClr val="dk1"/>
                          </a:solidFill>
                          <a:effectLst/>
                          <a:latin typeface="Times New Roman" panose="02020603050405020304" pitchFamily="18" charset="0"/>
                          <a:ea typeface="+mn-ea"/>
                          <a:cs typeface="Times New Roman" panose="02020603050405020304" pitchFamily="18" charset="0"/>
                        </a:rPr>
                        <a:t> Giá trị giải ngân vốn đầu tư công do tỉnh quản lý đến </a:t>
                      </a:r>
                      <a:r>
                        <a:rPr lang="vi-VN" sz="2400" kern="1200">
                          <a:solidFill>
                            <a:schemeClr val="dk1"/>
                          </a:solidFill>
                          <a:effectLst/>
                          <a:latin typeface="Times New Roman" panose="02020603050405020304" pitchFamily="18" charset="0"/>
                          <a:ea typeface="+mn-ea"/>
                          <a:cs typeface="Times New Roman" panose="02020603050405020304" pitchFamily="18" charset="0"/>
                        </a:rPr>
                        <a:t>31</a:t>
                      </a:r>
                      <a:r>
                        <a:rPr lang="it-IT" sz="2400" kern="1200">
                          <a:solidFill>
                            <a:schemeClr val="dk1"/>
                          </a:solidFill>
                          <a:effectLst/>
                          <a:latin typeface="Times New Roman" panose="02020603050405020304" pitchFamily="18" charset="0"/>
                          <a:ea typeface="+mn-ea"/>
                          <a:cs typeface="Times New Roman" panose="02020603050405020304" pitchFamily="18" charset="0"/>
                        </a:rPr>
                        <a:t>/3/2024 là 1.4</a:t>
                      </a:r>
                      <a:r>
                        <a:rPr lang="vi-VN" sz="2400" kern="1200">
                          <a:solidFill>
                            <a:schemeClr val="dk1"/>
                          </a:solidFill>
                          <a:effectLst/>
                          <a:latin typeface="Times New Roman" panose="02020603050405020304" pitchFamily="18" charset="0"/>
                          <a:ea typeface="+mn-ea"/>
                          <a:cs typeface="Times New Roman" panose="02020603050405020304" pitchFamily="18" charset="0"/>
                        </a:rPr>
                        <a:t>65,9</a:t>
                      </a:r>
                      <a:r>
                        <a:rPr lang="it-IT" sz="2400" kern="1200">
                          <a:solidFill>
                            <a:schemeClr val="dk1"/>
                          </a:solidFill>
                          <a:effectLst/>
                          <a:latin typeface="Times New Roman" panose="02020603050405020304" pitchFamily="18" charset="0"/>
                          <a:ea typeface="+mn-ea"/>
                          <a:cs typeface="Times New Roman" panose="02020603050405020304" pitchFamily="18" charset="0"/>
                        </a:rPr>
                        <a:t> tỷ đồng</a:t>
                      </a:r>
                      <a:r>
                        <a:rPr lang="vi-VN" sz="2400" kern="1200">
                          <a:solidFill>
                            <a:schemeClr val="dk1"/>
                          </a:solidFill>
                          <a:effectLst/>
                          <a:latin typeface="Times New Roman" panose="02020603050405020304" pitchFamily="18" charset="0"/>
                          <a:ea typeface="+mn-ea"/>
                          <a:cs typeface="Times New Roman" panose="02020603050405020304" pitchFamily="18" charset="0"/>
                        </a:rPr>
                        <a:t>,</a:t>
                      </a:r>
                      <a:r>
                        <a:rPr lang="en-US" sz="2400" kern="1200" spc="-10">
                          <a:solidFill>
                            <a:prstClr val="black"/>
                          </a:solidFill>
                          <a:latin typeface="Times New Roman" panose="02020603050405020304" pitchFamily="18" charset="0"/>
                          <a:ea typeface="+mn-ea"/>
                          <a:cs typeface="Times New Roman" panose="02020603050405020304" pitchFamily="18" charset="0"/>
                        </a:rPr>
                        <a:t> đạt 19,9% K</a:t>
                      </a:r>
                      <a:r>
                        <a:rPr lang="vi-VN" sz="2400" kern="1200" spc="-10">
                          <a:solidFill>
                            <a:prstClr val="black"/>
                          </a:solidFill>
                          <a:latin typeface="Times New Roman" panose="02020603050405020304" pitchFamily="18" charset="0"/>
                          <a:ea typeface="+mn-ea"/>
                          <a:cs typeface="Times New Roman" panose="02020603050405020304" pitchFamily="18" charset="0"/>
                        </a:rPr>
                        <a:t>ế hoạch vốn do Thủ tướng Chính phủ giao (</a:t>
                      </a:r>
                      <a:r>
                        <a:rPr lang="vi-VN" sz="2400" i="1" kern="1200" spc="-10">
                          <a:solidFill>
                            <a:prstClr val="black"/>
                          </a:solidFill>
                          <a:latin typeface="Times New Roman" panose="02020603050405020304" pitchFamily="18" charset="0"/>
                          <a:ea typeface="+mn-ea"/>
                          <a:cs typeface="Times New Roman" panose="02020603050405020304" pitchFamily="18" charset="0"/>
                        </a:rPr>
                        <a:t>KH TTgCP giao: 7.365,6 tỷ đồng</a:t>
                      </a:r>
                      <a:r>
                        <a:rPr lang="vi-VN" sz="2400" kern="1200" spc="-10">
                          <a:solidFill>
                            <a:prstClr val="black"/>
                          </a:solidFill>
                          <a:latin typeface="Times New Roman" panose="02020603050405020304" pitchFamily="18" charset="0"/>
                          <a:ea typeface="+mn-ea"/>
                          <a:cs typeface="Times New Roman" panose="02020603050405020304" pitchFamily="18" charset="0"/>
                        </a:rPr>
                        <a:t>)</a:t>
                      </a:r>
                      <a:r>
                        <a:rPr lang="en-US" sz="2400" kern="1200" spc="-10">
                          <a:solidFill>
                            <a:prstClr val="black"/>
                          </a:solidFill>
                          <a:latin typeface="Times New Roman" panose="02020603050405020304" pitchFamily="18" charset="0"/>
                          <a:ea typeface="+mn-ea"/>
                          <a:cs typeface="Times New Roman" panose="02020603050405020304" pitchFamily="18" charset="0"/>
                        </a:rPr>
                        <a:t>, đạt 17,0% </a:t>
                      </a:r>
                      <a:r>
                        <a:rPr lang="vi-VN" sz="2400" kern="1200" spc="-10">
                          <a:solidFill>
                            <a:prstClr val="black"/>
                          </a:solidFill>
                          <a:latin typeface="Times New Roman" panose="02020603050405020304" pitchFamily="18" charset="0"/>
                          <a:ea typeface="+mn-ea"/>
                          <a:cs typeface="Times New Roman" panose="02020603050405020304" pitchFamily="18" charset="0"/>
                        </a:rPr>
                        <a:t>kế hoạch vốn do HĐND tỉnh giao (</a:t>
                      </a:r>
                      <a:r>
                        <a:rPr lang="vi-VN" sz="2400" i="1" kern="1200" spc="-10">
                          <a:solidFill>
                            <a:prstClr val="black"/>
                          </a:solidFill>
                          <a:latin typeface="Times New Roman" panose="02020603050405020304" pitchFamily="18" charset="0"/>
                          <a:ea typeface="+mn-ea"/>
                          <a:cs typeface="Times New Roman" panose="02020603050405020304" pitchFamily="18" charset="0"/>
                        </a:rPr>
                        <a:t>HĐND tỉnh giao 8.622,1 tỷ đồng</a:t>
                      </a:r>
                      <a:r>
                        <a:rPr lang="vi-VN" sz="2400" kern="1200" spc="-10">
                          <a:solidFill>
                            <a:prstClr val="black"/>
                          </a:solidFill>
                          <a:latin typeface="Times New Roman" panose="02020603050405020304" pitchFamily="18" charset="0"/>
                          <a:ea typeface="+mn-ea"/>
                          <a:cs typeface="Times New Roman" panose="02020603050405020304" pitchFamily="18" charset="0"/>
                        </a:rPr>
                        <a:t>)</a:t>
                      </a:r>
                      <a:endParaRPr lang="en-US" sz="2400" kern="1200" spc="-10">
                        <a:solidFill>
                          <a:prstClr val="black"/>
                        </a:solidFill>
                        <a:latin typeface="Times New Roman" panose="02020603050405020304" pitchFamily="18" charset="0"/>
                        <a:ea typeface="+mn-ea"/>
                        <a:cs typeface="Times New Roman" panose="02020603050405020304" pitchFamily="18" charset="0"/>
                      </a:endParaRP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400" kern="1200" spc="-10">
                          <a:solidFill>
                            <a:prstClr val="black"/>
                          </a:solidFill>
                          <a:effectLst/>
                          <a:latin typeface="Times New Roman" panose="02020603050405020304" pitchFamily="18" charset="0"/>
                          <a:ea typeface="+mn-ea"/>
                          <a:cs typeface="Times New Roman" panose="02020603050405020304" pitchFamily="18" charset="0"/>
                        </a:rPr>
                        <a:t> </a:t>
                      </a:r>
                      <a:r>
                        <a:rPr lang="it-IT" sz="2400" kern="1200" spc="-10">
                          <a:solidFill>
                            <a:prstClr val="black"/>
                          </a:solidFill>
                          <a:latin typeface="Times New Roman" panose="02020603050405020304" pitchFamily="18" charset="0"/>
                          <a:ea typeface="+mn-ea"/>
                          <a:cs typeface="Times New Roman" panose="02020603050405020304" pitchFamily="18" charset="0"/>
                        </a:rPr>
                        <a:t>So với cùng kỳ, giá trị giải ngân thấp hơn 31,2 tỷ đồng, tỷ lệ giải ngân cao hơn 2,61%</a:t>
                      </a:r>
                      <a:endParaRPr lang="vi-VN" sz="2400" kern="1200" spc="-10">
                        <a:solidFill>
                          <a:prstClr val="black"/>
                        </a:solidFill>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graphicFrame>
        <p:nvGraphicFramePr>
          <p:cNvPr id="5" name="Table 4">
            <a:extLst>
              <a:ext uri="{FF2B5EF4-FFF2-40B4-BE49-F238E27FC236}">
                <a16:creationId xmlns:a16="http://schemas.microsoft.com/office/drawing/2014/main" id="{E3B54D4E-9060-A065-8F3C-A3C6520B4F8F}"/>
              </a:ext>
            </a:extLst>
          </p:cNvPr>
          <p:cNvGraphicFramePr>
            <a:graphicFrameLocks noGrp="1"/>
          </p:cNvGraphicFramePr>
          <p:nvPr>
            <p:extLst>
              <p:ext uri="{D42A27DB-BD31-4B8C-83A1-F6EECF244321}">
                <p14:modId xmlns:p14="http://schemas.microsoft.com/office/powerpoint/2010/main" val="3186141583"/>
              </p:ext>
            </p:extLst>
          </p:nvPr>
        </p:nvGraphicFramePr>
        <p:xfrm>
          <a:off x="6535022" y="736833"/>
          <a:ext cx="5561902" cy="2102167"/>
        </p:xfrm>
        <a:graphic>
          <a:graphicData uri="http://schemas.openxmlformats.org/drawingml/2006/table">
            <a:tbl>
              <a:tblPr/>
              <a:tblGrid>
                <a:gridCol w="413093">
                  <a:extLst>
                    <a:ext uri="{9D8B030D-6E8A-4147-A177-3AD203B41FA5}">
                      <a16:colId xmlns:a16="http://schemas.microsoft.com/office/drawing/2014/main" val="3998689824"/>
                    </a:ext>
                  </a:extLst>
                </a:gridCol>
                <a:gridCol w="2583854">
                  <a:extLst>
                    <a:ext uri="{9D8B030D-6E8A-4147-A177-3AD203B41FA5}">
                      <a16:colId xmlns:a16="http://schemas.microsoft.com/office/drawing/2014/main" val="945631532"/>
                    </a:ext>
                  </a:extLst>
                </a:gridCol>
                <a:gridCol w="961183">
                  <a:extLst>
                    <a:ext uri="{9D8B030D-6E8A-4147-A177-3AD203B41FA5}">
                      <a16:colId xmlns:a16="http://schemas.microsoft.com/office/drawing/2014/main" val="2392506716"/>
                    </a:ext>
                  </a:extLst>
                </a:gridCol>
                <a:gridCol w="801886">
                  <a:extLst>
                    <a:ext uri="{9D8B030D-6E8A-4147-A177-3AD203B41FA5}">
                      <a16:colId xmlns:a16="http://schemas.microsoft.com/office/drawing/2014/main" val="1093977286"/>
                    </a:ext>
                  </a:extLst>
                </a:gridCol>
                <a:gridCol w="801886">
                  <a:extLst>
                    <a:ext uri="{9D8B030D-6E8A-4147-A177-3AD203B41FA5}">
                      <a16:colId xmlns:a16="http://schemas.microsoft.com/office/drawing/2014/main" val="2464380183"/>
                    </a:ext>
                  </a:extLst>
                </a:gridCol>
              </a:tblGrid>
              <a:tr h="378354">
                <a:tc>
                  <a:txBody>
                    <a:bodyPr/>
                    <a:lstStyle/>
                    <a:p>
                      <a:pPr algn="ctr" fontAlgn="ctr"/>
                      <a:r>
                        <a:rPr lang="vi-VN" sz="1300" b="1" i="0" u="none" strike="noStrike">
                          <a:solidFill>
                            <a:srgbClr val="000000"/>
                          </a:solidFill>
                          <a:effectLst/>
                          <a:latin typeface="Times New Roman" panose="02020603050405020304" pitchFamily="18" charset="0"/>
                        </a:rPr>
                        <a:t>STT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vi-VN" sz="1300" b="1" i="0" u="none" strike="noStrike">
                          <a:solidFill>
                            <a:srgbClr val="000000"/>
                          </a:solidFill>
                          <a:effectLst/>
                          <a:latin typeface="Times New Roman" panose="02020603050405020304" pitchFamily="18" charset="0"/>
                        </a:rPr>
                        <a:t>Tên nguồn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vi-VN" sz="1300" b="1" i="0" u="none" strike="noStrike">
                          <a:solidFill>
                            <a:srgbClr val="000000"/>
                          </a:solidFill>
                          <a:effectLst/>
                          <a:latin typeface="Times New Roman" panose="02020603050405020304" pitchFamily="18" charset="0"/>
                        </a:rPr>
                        <a:t>∑ Kế hoạch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vi-VN" sz="1300" b="1" i="0" u="none" strike="noStrike">
                          <a:solidFill>
                            <a:srgbClr val="000000"/>
                          </a:solidFill>
                          <a:effectLst/>
                          <a:latin typeface="Times New Roman" panose="02020603050405020304" pitchFamily="18" charset="0"/>
                        </a:rPr>
                        <a:t>Giải ngân </a:t>
                      </a:r>
                      <a:br>
                        <a:rPr lang="vi-VN" sz="1300" b="1" i="0" u="none" strike="noStrike">
                          <a:solidFill>
                            <a:srgbClr val="000000"/>
                          </a:solidFill>
                          <a:effectLst/>
                          <a:latin typeface="Times New Roman" panose="02020603050405020304" pitchFamily="18" charset="0"/>
                        </a:rPr>
                      </a:br>
                      <a:endParaRPr lang="vi-VN" sz="13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vi-VN" sz="1300" b="1" i="0" u="none" strike="noStrike">
                          <a:solidFill>
                            <a:srgbClr val="000000"/>
                          </a:solidFill>
                          <a:effectLst/>
                          <a:latin typeface="Times New Roman" panose="02020603050405020304" pitchFamily="18" charset="0"/>
                        </a:rPr>
                        <a:t>Tỷ lệ giải ngân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273586731"/>
                  </a:ext>
                </a:extLst>
              </a:tr>
              <a:tr h="227376">
                <a:tc>
                  <a:txBody>
                    <a:bodyPr/>
                    <a:lstStyle/>
                    <a:p>
                      <a:pPr algn="ctr" fontAlgn="ctr"/>
                      <a:r>
                        <a:rPr lang="vi-VN" sz="1400" b="1" i="0" u="none" strike="noStrike">
                          <a:solidFill>
                            <a:srgbClr val="EDEDED"/>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vi-VN" sz="1300" b="1" i="0" u="none" strike="noStrike">
                          <a:solidFill>
                            <a:srgbClr val="000000"/>
                          </a:solidFill>
                          <a:effectLst/>
                          <a:latin typeface="Times New Roman" panose="02020603050405020304" pitchFamily="18" charset="0"/>
                        </a:rPr>
                        <a:t>TỔNG SỐ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300" b="1" i="0" u="none" strike="noStrike">
                          <a:solidFill>
                            <a:srgbClr val="000000"/>
                          </a:solidFill>
                          <a:effectLst/>
                          <a:latin typeface="Times New Roman" panose="02020603050405020304" pitchFamily="18" charset="0"/>
                        </a:rPr>
                        <a:t>8.622.059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300" b="1" i="0" u="none" strike="noStrike">
                          <a:solidFill>
                            <a:srgbClr val="000000"/>
                          </a:solidFill>
                          <a:effectLst/>
                          <a:latin typeface="Times New Roman" panose="02020603050405020304" pitchFamily="18" charset="0"/>
                        </a:rPr>
                        <a:t>1.</a:t>
                      </a:r>
                      <a:r>
                        <a:rPr lang="en-US" sz="1300" b="1" i="0" u="none" strike="noStrike">
                          <a:solidFill>
                            <a:srgbClr val="000000"/>
                          </a:solidFill>
                          <a:effectLst/>
                          <a:latin typeface="Times New Roman" panose="02020603050405020304" pitchFamily="18" charset="0"/>
                        </a:rPr>
                        <a:t>465.932</a:t>
                      </a:r>
                      <a:endParaRPr lang="vi-VN" sz="13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300" b="1" i="0" u="none" strike="noStrike">
                          <a:solidFill>
                            <a:srgbClr val="000000"/>
                          </a:solidFill>
                          <a:effectLst/>
                          <a:latin typeface="Times New Roman" panose="02020603050405020304" pitchFamily="18" charset="0"/>
                        </a:rPr>
                        <a:t>17,00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8577527"/>
                  </a:ext>
                </a:extLst>
              </a:tr>
              <a:tr h="227376">
                <a:tc>
                  <a:txBody>
                    <a:bodyPr/>
                    <a:lstStyle/>
                    <a:p>
                      <a:pPr algn="ctr" rtl="0" fontAlgn="ctr"/>
                      <a:r>
                        <a:rPr lang="vi-VN" sz="1300" b="0" i="0" u="none" strike="noStrike">
                          <a:solidFill>
                            <a:srgbClr val="000000"/>
                          </a:solidFill>
                          <a:effectLst/>
                          <a:latin typeface="Times New Roman" panose="02020603050405020304" pitchFamily="18" charset="0"/>
                        </a:rPr>
                        <a: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vi-VN" sz="1300" b="0" i="0" u="none" strike="noStrike">
                          <a:solidFill>
                            <a:srgbClr val="000000"/>
                          </a:solidFill>
                          <a:effectLst/>
                          <a:latin typeface="Times New Roman" panose="02020603050405020304" pitchFamily="18" charset="0"/>
                        </a:rPr>
                        <a:t>VỐN NGÂN SÁCH ĐỊA PHƯƠNG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vi-VN" sz="1300" b="0" i="0" u="none" strike="noStrike">
                          <a:solidFill>
                            <a:srgbClr val="000000"/>
                          </a:solidFill>
                          <a:effectLst/>
                          <a:latin typeface="Times New Roman" panose="02020603050405020304" pitchFamily="18" charset="0"/>
                        </a:rPr>
                        <a:t>7.345.122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vi-VN" sz="1300" b="0" i="0" u="none" strike="noStrike">
                          <a:solidFill>
                            <a:srgbClr val="000000"/>
                          </a:solidFill>
                          <a:effectLst/>
                          <a:latin typeface="Times New Roman" panose="02020603050405020304" pitchFamily="18" charset="0"/>
                        </a:rPr>
                        <a:t>1.150.710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300" b="0" i="0" u="none" strike="noStrike">
                          <a:solidFill>
                            <a:srgbClr val="000000"/>
                          </a:solidFill>
                          <a:effectLst/>
                          <a:latin typeface="Times New Roman" panose="02020603050405020304" pitchFamily="18" charset="0"/>
                        </a:rPr>
                        <a:t>1</a:t>
                      </a:r>
                      <a:r>
                        <a:rPr lang="en-US" sz="1300" b="0" i="0" u="none" strike="noStrike">
                          <a:solidFill>
                            <a:srgbClr val="000000"/>
                          </a:solidFill>
                          <a:effectLst/>
                          <a:latin typeface="Times New Roman" panose="02020603050405020304" pitchFamily="18" charset="0"/>
                        </a:rPr>
                        <a:t>5,</a:t>
                      </a:r>
                      <a:r>
                        <a:rPr lang="vi-VN" sz="1300" b="0" i="0" u="none" strike="noStrike">
                          <a:solidFill>
                            <a:srgbClr val="000000"/>
                          </a:solidFill>
                          <a:effectLst/>
                          <a:latin typeface="Times New Roman" panose="02020603050405020304" pitchFamily="18" charset="0"/>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7452696"/>
                  </a:ext>
                </a:extLst>
              </a:tr>
              <a:tr h="227376">
                <a:tc>
                  <a:txBody>
                    <a:bodyPr/>
                    <a:lstStyle/>
                    <a:p>
                      <a:pPr algn="ctr" rtl="0" fontAlgn="ctr"/>
                      <a:r>
                        <a:rPr lang="vi-VN" sz="1300" b="0" i="1" u="none" strike="noStrike">
                          <a:solidFill>
                            <a:srgbClr val="000000"/>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vi-VN" sz="1300" b="0" i="1" u="none" strike="noStrike">
                          <a:solidFill>
                            <a:srgbClr val="000000"/>
                          </a:solidFill>
                          <a:effectLst/>
                          <a:latin typeface="Times New Roman" panose="02020603050405020304" pitchFamily="18" charset="0"/>
                        </a:rPr>
                        <a:t>Trong đó: Nguồn thu tiền sử dụng đất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vi-VN" sz="1300" b="0" i="1" u="none" strike="noStrike">
                          <a:solidFill>
                            <a:srgbClr val="000000"/>
                          </a:solidFill>
                          <a:effectLst/>
                          <a:latin typeface="Times New Roman" panose="02020603050405020304" pitchFamily="18" charset="0"/>
                        </a:rPr>
                        <a:t>6.080.300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vi-VN" sz="1300" b="0" i="1" u="none" strike="noStrike">
                          <a:solidFill>
                            <a:srgbClr val="000000"/>
                          </a:solidFill>
                          <a:effectLst/>
                          <a:latin typeface="Times New Roman" panose="02020603050405020304" pitchFamily="18" charset="0"/>
                        </a:rPr>
                        <a:t>8</a:t>
                      </a:r>
                      <a:r>
                        <a:rPr lang="en-US" sz="1300" b="0" i="1" u="none" strike="noStrike">
                          <a:solidFill>
                            <a:srgbClr val="000000"/>
                          </a:solidFill>
                          <a:effectLst/>
                          <a:latin typeface="Times New Roman" panose="02020603050405020304" pitchFamily="18" charset="0"/>
                        </a:rPr>
                        <a:t>60.638</a:t>
                      </a:r>
                      <a:endParaRPr lang="vi-VN" sz="1300" b="0" i="1" u="none" strike="noStrike">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300" b="0" i="1" u="none" strike="noStrike">
                          <a:solidFill>
                            <a:srgbClr val="000000"/>
                          </a:solidFill>
                          <a:effectLst/>
                          <a:latin typeface="Times New Roman" panose="02020603050405020304" pitchFamily="18" charset="0"/>
                        </a:rPr>
                        <a:t>1</a:t>
                      </a:r>
                      <a:r>
                        <a:rPr lang="en-US" sz="1300" b="0" i="1" u="none" strike="noStrike">
                          <a:solidFill>
                            <a:srgbClr val="000000"/>
                          </a:solidFill>
                          <a:effectLst/>
                          <a:latin typeface="Times New Roman" panose="02020603050405020304" pitchFamily="18" charset="0"/>
                        </a:rPr>
                        <a:t>4,15</a:t>
                      </a:r>
                      <a:endParaRPr lang="vi-VN" sz="1300" b="0" i="1" u="none" strike="noStrike">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4527871"/>
                  </a:ext>
                </a:extLst>
              </a:tr>
              <a:tr h="400183">
                <a:tc>
                  <a:txBody>
                    <a:bodyPr/>
                    <a:lstStyle/>
                    <a:p>
                      <a:pPr algn="ctr" rtl="0" fontAlgn="ctr"/>
                      <a:r>
                        <a:rPr lang="vi-VN" sz="1300" b="0" i="0" u="none" strike="noStrike">
                          <a:solidFill>
                            <a:srgbClr val="000000"/>
                          </a:solidFill>
                          <a:effectLst/>
                          <a:latin typeface="Times New Roman" panose="02020603050405020304" pitchFamily="18" charset="0"/>
                        </a:rPr>
                        <a:t>II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vi-VN" sz="1300" b="0" i="0" u="none" strike="noStrike">
                          <a:solidFill>
                            <a:srgbClr val="000000"/>
                          </a:solidFill>
                          <a:effectLst/>
                          <a:latin typeface="Times New Roman" panose="02020603050405020304" pitchFamily="18" charset="0"/>
                        </a:rPr>
                        <a:t>VỐN TRUNG ƯƠNG HỖ TRỢ CÓ MỤC TIÊU (TRONG NƯỚC)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vi-VN" sz="1300" b="0" i="0" u="none" strike="noStrike">
                          <a:solidFill>
                            <a:srgbClr val="000000"/>
                          </a:solidFill>
                          <a:effectLst/>
                          <a:latin typeface="Times New Roman" panose="02020603050405020304" pitchFamily="18" charset="0"/>
                        </a:rPr>
                        <a:t>751.760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vi-VN" sz="1300" b="0" i="0" u="none" strike="noStrike">
                          <a:solidFill>
                            <a:srgbClr val="000000"/>
                          </a:solidFill>
                          <a:effectLst/>
                          <a:latin typeface="Times New Roman" panose="02020603050405020304" pitchFamily="18" charset="0"/>
                        </a:rPr>
                        <a:t>212.442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300" b="0" i="0" u="none" strike="noStrike">
                          <a:solidFill>
                            <a:srgbClr val="000000"/>
                          </a:solidFill>
                          <a:effectLst/>
                          <a:latin typeface="Times New Roman" panose="02020603050405020304" pitchFamily="18" charset="0"/>
                        </a:rPr>
                        <a:t>28,</a:t>
                      </a:r>
                      <a:r>
                        <a:rPr lang="en-US" sz="1300" b="0" i="0" u="none" strike="noStrike">
                          <a:solidFill>
                            <a:srgbClr val="000000"/>
                          </a:solidFill>
                          <a:effectLst/>
                          <a:latin typeface="Times New Roman" panose="02020603050405020304" pitchFamily="18" charset="0"/>
                        </a:rPr>
                        <a:t>26</a:t>
                      </a:r>
                      <a:endParaRPr lang="vi-VN" sz="1300" b="0" i="0" u="none" strike="noStrike">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4343004"/>
                  </a:ext>
                </a:extLst>
              </a:tr>
              <a:tr h="378354">
                <a:tc>
                  <a:txBody>
                    <a:bodyPr/>
                    <a:lstStyle/>
                    <a:p>
                      <a:pPr algn="ctr" rtl="0" fontAlgn="ctr"/>
                      <a:r>
                        <a:rPr lang="vi-VN" sz="1300" b="0" i="0" u="none" strike="noStrike">
                          <a:solidFill>
                            <a:srgbClr val="000000"/>
                          </a:solidFill>
                          <a:effectLst/>
                          <a:latin typeface="Times New Roman" panose="02020603050405020304" pitchFamily="18" charset="0"/>
                        </a:rPr>
                        <a:t>IV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vi-VN" sz="1300" b="0" i="0" u="none" strike="noStrike">
                          <a:solidFill>
                            <a:srgbClr val="000000"/>
                          </a:solidFill>
                          <a:effectLst/>
                          <a:latin typeface="Times New Roman" panose="02020603050405020304" pitchFamily="18" charset="0"/>
                        </a:rPr>
                        <a:t>CHƯƠNG TRÌNH MỤC TIÊU QUỐC GIA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300" b="0" i="0" u="none" strike="noStrike">
                          <a:solidFill>
                            <a:srgbClr val="000000"/>
                          </a:solidFill>
                          <a:effectLst/>
                          <a:latin typeface="Times New Roman" panose="02020603050405020304" pitchFamily="18" charset="0"/>
                        </a:rPr>
                        <a:t>            340.327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300" b="0" i="0" u="none" strike="noStrike">
                          <a:solidFill>
                            <a:srgbClr val="000000"/>
                          </a:solidFill>
                          <a:effectLst/>
                          <a:latin typeface="Times New Roman" panose="02020603050405020304" pitchFamily="18" charset="0"/>
                        </a:rPr>
                        <a:t>         50.845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300" b="0" i="0" u="none" strike="noStrike">
                          <a:solidFill>
                            <a:srgbClr val="000000"/>
                          </a:solidFill>
                          <a:effectLst/>
                          <a:latin typeface="Times New Roman" panose="02020603050405020304" pitchFamily="18" charset="0"/>
                        </a:rPr>
                        <a:t>            1</a:t>
                      </a:r>
                      <a:r>
                        <a:rPr lang="en-US" sz="1300" b="0" i="0" u="none" strike="noStrike">
                          <a:solidFill>
                            <a:srgbClr val="000000"/>
                          </a:solidFill>
                          <a:effectLst/>
                          <a:latin typeface="Times New Roman" panose="02020603050405020304" pitchFamily="18" charset="0"/>
                        </a:rPr>
                        <a:t>4,</a:t>
                      </a:r>
                      <a:r>
                        <a:rPr lang="vi-VN" sz="1300" b="0" i="0" u="none" strike="noStrike">
                          <a:solidFill>
                            <a:srgbClr val="000000"/>
                          </a:solidFill>
                          <a:effectLst/>
                          <a:latin typeface="Times New Roman" panose="02020603050405020304" pitchFamily="18" charset="0"/>
                        </a:rPr>
                        <a:t>94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09940309"/>
                  </a:ext>
                </a:extLst>
              </a:tr>
              <a:tr h="227376">
                <a:tc>
                  <a:txBody>
                    <a:bodyPr/>
                    <a:lstStyle/>
                    <a:p>
                      <a:pPr algn="ctr" rtl="0" fontAlgn="ctr"/>
                      <a:r>
                        <a:rPr lang="vi-VN" sz="1300" b="0" i="0" u="none" strike="noStrike">
                          <a:solidFill>
                            <a:srgbClr val="000000"/>
                          </a:solidFill>
                          <a:effectLst/>
                          <a:latin typeface="Times New Roman" panose="02020603050405020304" pitchFamily="18" charset="0"/>
                        </a:rPr>
                        <a:t>VI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vi-VN" sz="1300" b="0" i="0" u="none" strike="noStrike">
                          <a:solidFill>
                            <a:srgbClr val="000000"/>
                          </a:solidFill>
                          <a:effectLst/>
                          <a:latin typeface="Times New Roman" panose="02020603050405020304" pitchFamily="18" charset="0"/>
                        </a:rPr>
                        <a:t>VỐN NƯỚC NGOÀI (ODA)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vi-VN" sz="1300" b="0" i="0" u="none" strike="noStrike">
                          <a:solidFill>
                            <a:srgbClr val="000000"/>
                          </a:solidFill>
                          <a:effectLst/>
                          <a:latin typeface="Times New Roman" panose="02020603050405020304" pitchFamily="18" charset="0"/>
                        </a:rPr>
                        <a:t>184.850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vi-VN" sz="1300" b="0" i="0" u="none" strike="noStrike">
                          <a:solidFill>
                            <a:srgbClr val="000000"/>
                          </a:solidFill>
                          <a:effectLst/>
                          <a:latin typeface="Times New Roman" panose="02020603050405020304" pitchFamily="18" charset="0"/>
                        </a:rPr>
                        <a:t>51.934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300" b="0" i="0" u="none" strike="noStrike">
                          <a:solidFill>
                            <a:srgbClr val="000000"/>
                          </a:solidFill>
                          <a:effectLst/>
                          <a:latin typeface="Times New Roman" panose="02020603050405020304" pitchFamily="18" charset="0"/>
                        </a:rPr>
                        <a:t>28,10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5451232"/>
                  </a:ext>
                </a:extLst>
              </a:tr>
            </a:tbl>
          </a:graphicData>
        </a:graphic>
      </p:graphicFrame>
    </p:spTree>
    <p:extLst>
      <p:ext uri="{BB962C8B-B14F-4D97-AF65-F5344CB8AC3E}">
        <p14:creationId xmlns:p14="http://schemas.microsoft.com/office/powerpoint/2010/main" val="3584243345"/>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D8C07-D558-B251-D6D9-D108196FEC72}"/>
            </a:ext>
          </a:extLst>
        </p:cNvPr>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9A7C575-4F00-D3AD-D151-3D42AE08A794}"/>
              </a:ext>
            </a:extLst>
          </p:cNvPr>
          <p:cNvGraphicFramePr>
            <a:graphicFrameLocks noGrp="1"/>
          </p:cNvGraphicFramePr>
          <p:nvPr>
            <p:extLst>
              <p:ext uri="{D42A27DB-BD31-4B8C-83A1-F6EECF244321}">
                <p14:modId xmlns:p14="http://schemas.microsoft.com/office/powerpoint/2010/main" val="4153218205"/>
              </p:ext>
            </p:extLst>
          </p:nvPr>
        </p:nvGraphicFramePr>
        <p:xfrm>
          <a:off x="192948" y="905266"/>
          <a:ext cx="6769914" cy="6309360"/>
        </p:xfrm>
        <a:graphic>
          <a:graphicData uri="http://schemas.openxmlformats.org/drawingml/2006/table">
            <a:tbl>
              <a:tblPr firstRow="1" bandRow="1"/>
              <a:tblGrid>
                <a:gridCol w="6769914">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2700" algn="just" defTabSz="914400">
                        <a:spcBef>
                          <a:spcPts val="300"/>
                        </a:spcBef>
                        <a:defRPr/>
                      </a:pPr>
                      <a:endParaRPr lang="en-US" sz="2000" b="0" spc="-20" dirty="0">
                        <a:solidFill>
                          <a:srgbClr val="100717"/>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3294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marR="0" lvl="0" indent="-28575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000" kern="1200">
                          <a:solidFill>
                            <a:schemeClr val="dk1"/>
                          </a:solidFill>
                          <a:effectLst/>
                          <a:latin typeface="Times New Roman" panose="02020603050405020304" pitchFamily="18" charset="0"/>
                          <a:ea typeface="+mn-ea"/>
                          <a:cs typeface="Times New Roman" panose="02020603050405020304" pitchFamily="18" charset="0"/>
                        </a:rPr>
                        <a:t>Cùng trong thời gian tổ chức </a:t>
                      </a:r>
                      <a:r>
                        <a:rPr lang="en-US" sz="2000" b="0" kern="1200">
                          <a:solidFill>
                            <a:schemeClr val="tx1"/>
                          </a:solidFill>
                          <a:effectLst/>
                          <a:latin typeface="Times New Roman" panose="02020603050405020304" pitchFamily="18" charset="0"/>
                          <a:ea typeface="+mn-ea"/>
                          <a:cs typeface="Times New Roman" panose="02020603050405020304" pitchFamily="18" charset="0"/>
                        </a:rPr>
                        <a:t>Tuần lễ Thể thao - Văn hóa - Du lịch Bình Định 2024 - </a:t>
                      </a:r>
                      <a:r>
                        <a:rPr lang="de-DE" sz="2000" b="0" kern="1200">
                          <a:solidFill>
                            <a:schemeClr val="tx1"/>
                          </a:solidFill>
                          <a:effectLst/>
                          <a:latin typeface="Times New Roman" panose="02020603050405020304" pitchFamily="18" charset="0"/>
                          <a:ea typeface="+mn-ea"/>
                          <a:cs typeface="Times New Roman" panose="02020603050405020304" pitchFamily="18" charset="0"/>
                        </a:rPr>
                        <a:t>Amazing Binh Dinh Fest 2024</a:t>
                      </a:r>
                      <a:r>
                        <a:rPr lang="en-US" sz="2000" kern="1200">
                          <a:solidFill>
                            <a:schemeClr val="dk1"/>
                          </a:solidFill>
                          <a:effectLst/>
                          <a:latin typeface="Times New Roman" panose="02020603050405020304" pitchFamily="18" charset="0"/>
                          <a:ea typeface="+mn-ea"/>
                          <a:cs typeface="Times New Roman" panose="02020603050405020304" pitchFamily="18" charset="0"/>
                        </a:rPr>
                        <a:t>, tỉnh cũng đã phối hợp với các Bộ, ngành Trung ương, các địa phương và các cơ quan đại diện ngoại giao, các tổ chức nước ngoài tại Việt Nam, các doanh nghiệp trong nước và quốc tế tổ chức Hội nghị Xúc tiến đầu tư tỉnh Bình Định năm 2024 với sự tham gia của gần </a:t>
                      </a:r>
                      <a:r>
                        <a:rPr lang="en-US" sz="2000" b="1" kern="1200">
                          <a:solidFill>
                            <a:schemeClr val="dk1"/>
                          </a:solidFill>
                          <a:effectLst/>
                          <a:latin typeface="Times New Roman" panose="02020603050405020304" pitchFamily="18" charset="0"/>
                          <a:ea typeface="+mn-ea"/>
                          <a:cs typeface="Times New Roman" panose="02020603050405020304" pitchFamily="18" charset="0"/>
                        </a:rPr>
                        <a:t>500</a:t>
                      </a:r>
                      <a:r>
                        <a:rPr lang="en-US" sz="2000" kern="1200">
                          <a:solidFill>
                            <a:schemeClr val="dk1"/>
                          </a:solidFill>
                          <a:effectLst/>
                          <a:latin typeface="Times New Roman" panose="02020603050405020304" pitchFamily="18" charset="0"/>
                          <a:ea typeface="+mn-ea"/>
                          <a:cs typeface="Times New Roman" panose="02020603050405020304" pitchFamily="18" charset="0"/>
                        </a:rPr>
                        <a:t> doanh nghiệp, các nhà đầu tư, trong đó có </a:t>
                      </a:r>
                      <a:r>
                        <a:rPr lang="en-US" sz="2000" b="1" kern="1200">
                          <a:solidFill>
                            <a:schemeClr val="dk1"/>
                          </a:solidFill>
                          <a:effectLst/>
                          <a:latin typeface="Times New Roman" panose="02020603050405020304" pitchFamily="18" charset="0"/>
                          <a:ea typeface="+mn-ea"/>
                          <a:cs typeface="Times New Roman" panose="02020603050405020304" pitchFamily="18" charset="0"/>
                        </a:rPr>
                        <a:t>0</a:t>
                      </a:r>
                      <a:r>
                        <a:rPr lang="vi-VN" sz="2000" b="1" kern="1200">
                          <a:solidFill>
                            <a:schemeClr val="dk1"/>
                          </a:solidFill>
                          <a:effectLst/>
                          <a:latin typeface="Times New Roman" panose="02020603050405020304" pitchFamily="18" charset="0"/>
                          <a:ea typeface="+mn-ea"/>
                          <a:cs typeface="Times New Roman" panose="02020603050405020304" pitchFamily="18" charset="0"/>
                        </a:rPr>
                        <a:t>9 </a:t>
                      </a:r>
                      <a:r>
                        <a:rPr lang="en-US" sz="2000" kern="1200">
                          <a:solidFill>
                            <a:schemeClr val="dk1"/>
                          </a:solidFill>
                          <a:effectLst/>
                          <a:latin typeface="Times New Roman" panose="02020603050405020304" pitchFamily="18" charset="0"/>
                          <a:ea typeface="+mn-ea"/>
                          <a:cs typeface="Times New Roman" panose="02020603050405020304" pitchFamily="18" charset="0"/>
                        </a:rPr>
                        <a:t>tỷ phú đến từ </a:t>
                      </a:r>
                      <a:r>
                        <a:rPr lang="vi-VN" sz="2000" kern="1200">
                          <a:solidFill>
                            <a:schemeClr val="dk1"/>
                          </a:solidFill>
                          <a:effectLst/>
                          <a:latin typeface="Times New Roman" panose="02020603050405020304" pitchFamily="18" charset="0"/>
                          <a:ea typeface="+mn-ea"/>
                          <a:cs typeface="Times New Roman" panose="02020603050405020304" pitchFamily="18" charset="0"/>
                        </a:rPr>
                        <a:t>Thái Lan</a:t>
                      </a:r>
                      <a:r>
                        <a:rPr lang="en-US" sz="2000" kern="1200">
                          <a:solidFill>
                            <a:schemeClr val="dk1"/>
                          </a:solidFill>
                          <a:effectLst/>
                          <a:latin typeface="Times New Roman" panose="02020603050405020304" pitchFamily="18" charset="0"/>
                          <a:ea typeface="+mn-ea"/>
                          <a:cs typeface="Times New Roman" panose="02020603050405020304" pitchFamily="18" charset="0"/>
                        </a:rPr>
                        <a:t> (1)</a:t>
                      </a:r>
                      <a:r>
                        <a:rPr lang="vi-VN" sz="2000" kern="1200">
                          <a:solidFill>
                            <a:schemeClr val="dk1"/>
                          </a:solidFill>
                          <a:effectLst/>
                          <a:latin typeface="Times New Roman" panose="02020603050405020304" pitchFamily="18" charset="0"/>
                          <a:ea typeface="+mn-ea"/>
                          <a:cs typeface="Times New Roman" panose="02020603050405020304" pitchFamily="18" charset="0"/>
                        </a:rPr>
                        <a:t>, Hàn Quốc</a:t>
                      </a:r>
                      <a:r>
                        <a:rPr lang="en-US" sz="2000" kern="1200">
                          <a:solidFill>
                            <a:schemeClr val="dk1"/>
                          </a:solidFill>
                          <a:effectLst/>
                          <a:latin typeface="Times New Roman" panose="02020603050405020304" pitchFamily="18" charset="0"/>
                          <a:ea typeface="+mn-ea"/>
                          <a:cs typeface="Times New Roman" panose="02020603050405020304" pitchFamily="18" charset="0"/>
                        </a:rPr>
                        <a:t> (1)</a:t>
                      </a:r>
                      <a:r>
                        <a:rPr lang="vi-VN" sz="2000" kern="1200">
                          <a:solidFill>
                            <a:schemeClr val="dk1"/>
                          </a:solidFill>
                          <a:effectLst/>
                          <a:latin typeface="Times New Roman" panose="02020603050405020304" pitchFamily="18" charset="0"/>
                          <a:ea typeface="+mn-ea"/>
                          <a:cs typeface="Times New Roman" panose="02020603050405020304" pitchFamily="18" charset="0"/>
                        </a:rPr>
                        <a:t>, Israel</a:t>
                      </a:r>
                      <a:r>
                        <a:rPr lang="en-US" sz="2000" kern="1200">
                          <a:solidFill>
                            <a:schemeClr val="dk1"/>
                          </a:solidFill>
                          <a:effectLst/>
                          <a:latin typeface="Times New Roman" panose="02020603050405020304" pitchFamily="18" charset="0"/>
                          <a:ea typeface="+mn-ea"/>
                          <a:cs typeface="Times New Roman" panose="02020603050405020304" pitchFamily="18" charset="0"/>
                        </a:rPr>
                        <a:t> (5)</a:t>
                      </a:r>
                      <a:r>
                        <a:rPr lang="vi-VN" sz="2000" kern="1200">
                          <a:solidFill>
                            <a:schemeClr val="dk1"/>
                          </a:solidFill>
                          <a:effectLst/>
                          <a:latin typeface="Times New Roman" panose="02020603050405020304" pitchFamily="18" charset="0"/>
                          <a:ea typeface="+mn-ea"/>
                          <a:cs typeface="Times New Roman" panose="02020603050405020304" pitchFamily="18" charset="0"/>
                        </a:rPr>
                        <a:t>, Singapore</a:t>
                      </a:r>
                      <a:r>
                        <a:rPr lang="en-US" sz="2000" kern="1200">
                          <a:solidFill>
                            <a:schemeClr val="dk1"/>
                          </a:solidFill>
                          <a:effectLst/>
                          <a:latin typeface="Times New Roman" panose="02020603050405020304" pitchFamily="18" charset="0"/>
                          <a:ea typeface="+mn-ea"/>
                          <a:cs typeface="Times New Roman" panose="02020603050405020304" pitchFamily="18" charset="0"/>
                        </a:rPr>
                        <a:t> (1) và UAE (1) là nhà đầu tư lớn của rất nhiều lĩnh vực... Tại hội nghị này, tỉnh đã ký kết chương trình hợp tác với Bộ Thông tin và Truyền thông, trao chủ trương đầu tư cho </a:t>
                      </a:r>
                      <a:r>
                        <a:rPr lang="en-US" sz="2000" b="1" kern="1200">
                          <a:solidFill>
                            <a:schemeClr val="dk1"/>
                          </a:solidFill>
                          <a:effectLst/>
                          <a:latin typeface="Times New Roman" panose="02020603050405020304" pitchFamily="18" charset="0"/>
                          <a:ea typeface="+mn-ea"/>
                          <a:cs typeface="Times New Roman" panose="02020603050405020304" pitchFamily="18" charset="0"/>
                        </a:rPr>
                        <a:t>04</a:t>
                      </a:r>
                      <a:r>
                        <a:rPr lang="en-US" sz="2000" kern="1200">
                          <a:solidFill>
                            <a:schemeClr val="dk1"/>
                          </a:solidFill>
                          <a:effectLst/>
                          <a:latin typeface="Times New Roman" panose="02020603050405020304" pitchFamily="18" charset="0"/>
                          <a:ea typeface="+mn-ea"/>
                          <a:cs typeface="Times New Roman" panose="02020603050405020304" pitchFamily="18" charset="0"/>
                        </a:rPr>
                        <a:t> dự án và bản ghi nhớ đầu tư cho </a:t>
                      </a:r>
                      <a:r>
                        <a:rPr lang="en-US" sz="2000" b="1" kern="1200">
                          <a:solidFill>
                            <a:schemeClr val="dk1"/>
                          </a:solidFill>
                          <a:effectLst/>
                          <a:latin typeface="Times New Roman" panose="02020603050405020304" pitchFamily="18" charset="0"/>
                          <a:ea typeface="+mn-ea"/>
                          <a:cs typeface="Times New Roman" panose="02020603050405020304" pitchFamily="18" charset="0"/>
                        </a:rPr>
                        <a:t>17</a:t>
                      </a:r>
                      <a:r>
                        <a:rPr lang="en-US" sz="2000" kern="1200">
                          <a:solidFill>
                            <a:schemeClr val="dk1"/>
                          </a:solidFill>
                          <a:effectLst/>
                          <a:latin typeface="Times New Roman" panose="02020603050405020304" pitchFamily="18" charset="0"/>
                          <a:ea typeface="+mn-ea"/>
                          <a:cs typeface="Times New Roman" panose="02020603050405020304" pitchFamily="18" charset="0"/>
                        </a:rPr>
                        <a:t> dự án.</a:t>
                      </a:r>
                    </a:p>
                    <a:p>
                      <a:pPr marL="285750" marR="0" lvl="0" indent="-28575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vi-VN" sz="2000" kern="1200">
                          <a:solidFill>
                            <a:schemeClr val="dk1"/>
                          </a:solidFill>
                          <a:effectLst/>
                          <a:latin typeface="Times New Roman" panose="02020603050405020304" pitchFamily="18" charset="0"/>
                          <a:ea typeface="+mn-ea"/>
                          <a:cs typeface="Times New Roman" panose="02020603050405020304" pitchFamily="18" charset="0"/>
                        </a:rPr>
                        <a:t>Bên cạnh đó, tỉnh cũng đã Tổ chức thành công Hội nghị Xúc tiến thương mại với Hội doanh nhân Việt Nam – Canada (VCBA). Đây là cơ hội để tỉnh tiếp cận, mời gọi thu hút đầu tư cũng như mở rộng thị trường tiêu thụ sản phẩm của tỉnh sang Canada.</a:t>
                      </a:r>
                      <a:endParaRPr lang="en-US" sz="2000" kern="1200">
                        <a:solidFill>
                          <a:schemeClr val="dk1"/>
                        </a:solidFill>
                        <a:effectLst/>
                        <a:latin typeface="Times New Roman" panose="02020603050405020304" pitchFamily="18" charset="0"/>
                        <a:ea typeface="+mn-ea"/>
                        <a:cs typeface="Times New Roman" panose="02020603050405020304" pitchFamily="18" charset="0"/>
                      </a:endParaRPr>
                    </a:p>
                    <a:p>
                      <a:pPr algn="just">
                        <a:lnSpc>
                          <a:spcPct val="100000"/>
                        </a:lnSpc>
                        <a:spcBef>
                          <a:spcPts val="600"/>
                        </a:spcBef>
                        <a:spcAft>
                          <a:spcPts val="600"/>
                        </a:spcAft>
                      </a:pPr>
                      <a:endParaRPr lang="en-US" sz="2200" b="0" kern="1200" spc="-10" dirty="0">
                        <a:solidFill>
                          <a:schemeClr val="tx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sp>
        <p:nvSpPr>
          <p:cNvPr id="2" name="Rectangle 1">
            <a:extLst>
              <a:ext uri="{FF2B5EF4-FFF2-40B4-BE49-F238E27FC236}">
                <a16:creationId xmlns:a16="http://schemas.microsoft.com/office/drawing/2014/main" id="{C60EA60A-E5E9-586A-FB97-62A6F5D9D57F}"/>
              </a:ext>
            </a:extLst>
          </p:cNvPr>
          <p:cNvSpPr/>
          <p:nvPr/>
        </p:nvSpPr>
        <p:spPr>
          <a:xfrm>
            <a:off x="1289255" y="643656"/>
            <a:ext cx="3122330" cy="523220"/>
          </a:xfrm>
          <a:prstGeom prst="rect">
            <a:avLst/>
          </a:prstGeom>
        </p:spPr>
        <p:txBody>
          <a:bodyPr wrap="none">
            <a:spAutoFit/>
          </a:bodyPr>
          <a:lstStyle/>
          <a:p>
            <a:pPr marL="12700" defTabSz="914400">
              <a:spcBef>
                <a:spcPts val="300"/>
              </a:spcBef>
              <a:defRPr/>
            </a:pPr>
            <a:r>
              <a:rPr lang="en-US" sz="2800" b="1" spc="-20" dirty="0">
                <a:solidFill>
                  <a:srgbClr val="100717"/>
                </a:solidFill>
                <a:latin typeface="Times New Roman" panose="02020603050405020304" pitchFamily="18" charset="0"/>
                <a:cs typeface="Times New Roman" panose="02020603050405020304" pitchFamily="18" charset="0"/>
              </a:rPr>
              <a:t>5.1. Thu </a:t>
            </a:r>
            <a:r>
              <a:rPr lang="en-US" sz="2800" b="1" spc="-20" dirty="0" err="1">
                <a:solidFill>
                  <a:srgbClr val="100717"/>
                </a:solidFill>
                <a:latin typeface="Times New Roman" panose="02020603050405020304" pitchFamily="18" charset="0"/>
                <a:cs typeface="Times New Roman" panose="02020603050405020304" pitchFamily="18" charset="0"/>
              </a:rPr>
              <a:t>hút</a:t>
            </a:r>
            <a:r>
              <a:rPr lang="en-US" sz="2800" b="1" spc="-20" dirty="0">
                <a:solidFill>
                  <a:srgbClr val="100717"/>
                </a:solidFill>
                <a:latin typeface="Times New Roman" panose="02020603050405020304" pitchFamily="18" charset="0"/>
                <a:cs typeface="Times New Roman" panose="02020603050405020304" pitchFamily="18" charset="0"/>
              </a:rPr>
              <a:t> </a:t>
            </a:r>
            <a:r>
              <a:rPr lang="en-US" sz="2800" b="1" spc="-20" dirty="0" err="1">
                <a:solidFill>
                  <a:srgbClr val="100717"/>
                </a:solidFill>
                <a:latin typeface="Times New Roman" panose="02020603050405020304" pitchFamily="18" charset="0"/>
                <a:cs typeface="Times New Roman" panose="02020603050405020304" pitchFamily="18" charset="0"/>
              </a:rPr>
              <a:t>đầu</a:t>
            </a:r>
            <a:r>
              <a:rPr lang="en-US" sz="2800" b="1" spc="-20" dirty="0">
                <a:solidFill>
                  <a:srgbClr val="100717"/>
                </a:solidFill>
                <a:latin typeface="Times New Roman" panose="02020603050405020304" pitchFamily="18" charset="0"/>
                <a:cs typeface="Times New Roman" panose="02020603050405020304" pitchFamily="18" charset="0"/>
              </a:rPr>
              <a:t> </a:t>
            </a:r>
            <a:r>
              <a:rPr lang="en-US" sz="2800" b="1" spc="-20" dirty="0" err="1">
                <a:solidFill>
                  <a:srgbClr val="100717"/>
                </a:solidFill>
                <a:latin typeface="Times New Roman" panose="02020603050405020304" pitchFamily="18" charset="0"/>
                <a:cs typeface="Times New Roman" panose="02020603050405020304" pitchFamily="18" charset="0"/>
              </a:rPr>
              <a:t>tư</a:t>
            </a:r>
            <a:endParaRPr lang="en-US" sz="2800" b="1" spc="-20" dirty="0">
              <a:solidFill>
                <a:srgbClr val="100717"/>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3513D60-01A2-3928-DA1B-F67325D87D54}"/>
              </a:ext>
            </a:extLst>
          </p:cNvPr>
          <p:cNvSpPr/>
          <p:nvPr/>
        </p:nvSpPr>
        <p:spPr>
          <a:xfrm>
            <a:off x="734183" y="177685"/>
            <a:ext cx="7955319"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5. Thu hút đầu tư và quản lý đăng ký doanh nghiệp</a:t>
            </a:r>
          </a:p>
        </p:txBody>
      </p:sp>
      <p:pic>
        <p:nvPicPr>
          <p:cNvPr id="5" name="Picture 4" descr="A group of people sitting in a room&#10;&#10;Description automatically generated">
            <a:extLst>
              <a:ext uri="{FF2B5EF4-FFF2-40B4-BE49-F238E27FC236}">
                <a16:creationId xmlns:a16="http://schemas.microsoft.com/office/drawing/2014/main" id="{96D8D22E-F287-0D97-CA4F-F65F9C9209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7745" y="4228051"/>
            <a:ext cx="4728419" cy="2269641"/>
          </a:xfrm>
          <a:prstGeom prst="rect">
            <a:avLst/>
          </a:prstGeom>
        </p:spPr>
      </p:pic>
      <p:pic>
        <p:nvPicPr>
          <p:cNvPr id="7" name="Picture 6" descr="A group of people standing in front of a large screen&#10;&#10;Description automatically generated">
            <a:extLst>
              <a:ext uri="{FF2B5EF4-FFF2-40B4-BE49-F238E27FC236}">
                <a16:creationId xmlns:a16="http://schemas.microsoft.com/office/drawing/2014/main" id="{6D4ADD3B-E6F5-2FD1-581A-4D93F94573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7744" y="1166876"/>
            <a:ext cx="4728419" cy="2957119"/>
          </a:xfrm>
          <a:prstGeom prst="rect">
            <a:avLst/>
          </a:prstGeom>
        </p:spPr>
      </p:pic>
    </p:spTree>
    <p:extLst>
      <p:ext uri="{BB962C8B-B14F-4D97-AF65-F5344CB8AC3E}">
        <p14:creationId xmlns:p14="http://schemas.microsoft.com/office/powerpoint/2010/main" val="162674851"/>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41F7B89A-950B-BCEA-7B34-24C31F06EEAE}"/>
              </a:ext>
            </a:extLst>
          </p:cNvPr>
          <p:cNvSpPr txBox="1"/>
          <p:nvPr/>
        </p:nvSpPr>
        <p:spPr>
          <a:xfrm>
            <a:off x="459718" y="63500"/>
            <a:ext cx="11516091" cy="400110"/>
          </a:xfrm>
          <a:prstGeom prst="rect">
            <a:avLst/>
          </a:prstGeom>
          <a:noFill/>
        </p:spPr>
        <p:txBody>
          <a:bodyPr wrap="square">
            <a:spAutoFit/>
          </a:bodyPr>
          <a:lstStyle/>
          <a:p>
            <a:pPr>
              <a:lnSpc>
                <a:spcPct val="100000"/>
              </a:lnSpc>
            </a:pPr>
            <a:r>
              <a:rPr lang="vi-VN" sz="2000" b="1">
                <a:latin typeface="Times New Roman" panose="02020603050405020304" pitchFamily="18" charset="0"/>
                <a:cs typeface="Times New Roman" panose="02020603050405020304" pitchFamily="18" charset="0"/>
              </a:rPr>
              <a:t>B – </a:t>
            </a:r>
            <a:r>
              <a:rPr lang="vi-VN" sz="2000" b="1">
                <a:latin typeface="+mj-lt"/>
                <a:cs typeface="Arial" panose="020B0604020202020204" pitchFamily="34" charset="0"/>
              </a:rPr>
              <a:t>KẾT QUẢ THỰC HIỆN QUÝ I NĂM 2024</a:t>
            </a:r>
          </a:p>
        </p:txBody>
      </p:sp>
      <p:sp>
        <p:nvSpPr>
          <p:cNvPr id="4" name="TextBox 3">
            <a:extLst>
              <a:ext uri="{FF2B5EF4-FFF2-40B4-BE49-F238E27FC236}">
                <a16:creationId xmlns:a16="http://schemas.microsoft.com/office/drawing/2014/main" id="{F2F47907-BFA6-9C9C-7410-0773243570E0}"/>
              </a:ext>
            </a:extLst>
          </p:cNvPr>
          <p:cNvSpPr txBox="1"/>
          <p:nvPr/>
        </p:nvSpPr>
        <p:spPr>
          <a:xfrm>
            <a:off x="953325" y="436572"/>
            <a:ext cx="5050396" cy="400110"/>
          </a:xfrm>
          <a:prstGeom prst="rect">
            <a:avLst/>
          </a:prstGeom>
          <a:noFill/>
        </p:spPr>
        <p:txBody>
          <a:bodyPr wrap="square">
            <a:spAutoFit/>
          </a:bodyPr>
          <a:lstStyle/>
          <a:p>
            <a:pPr>
              <a:lnSpc>
                <a:spcPct val="100000"/>
              </a:lnSpc>
            </a:pPr>
            <a:r>
              <a:rPr lang="vi-VN" sz="2000" b="1">
                <a:latin typeface="+mj-lt"/>
                <a:cs typeface="Arial" panose="020B0604020202020204" pitchFamily="34" charset="0"/>
              </a:rPr>
              <a:t>I. KẾT QUẢ CHUNG TOÀN TỈNH</a:t>
            </a:r>
          </a:p>
        </p:txBody>
      </p:sp>
      <p:sp>
        <p:nvSpPr>
          <p:cNvPr id="5" name="TextBox 4">
            <a:extLst>
              <a:ext uri="{FF2B5EF4-FFF2-40B4-BE49-F238E27FC236}">
                <a16:creationId xmlns:a16="http://schemas.microsoft.com/office/drawing/2014/main" id="{85B0C6AB-4906-5932-12D4-5FAF7DC72C97}"/>
              </a:ext>
            </a:extLst>
          </p:cNvPr>
          <p:cNvSpPr txBox="1"/>
          <p:nvPr/>
        </p:nvSpPr>
        <p:spPr>
          <a:xfrm>
            <a:off x="1233419" y="809644"/>
            <a:ext cx="7483442" cy="400110"/>
          </a:xfrm>
          <a:prstGeom prst="rect">
            <a:avLst/>
          </a:prstGeom>
          <a:noFill/>
        </p:spPr>
        <p:txBody>
          <a:bodyPr wrap="square">
            <a:spAutoFit/>
          </a:bodyPr>
          <a:lstStyle/>
          <a:p>
            <a:pPr>
              <a:lnSpc>
                <a:spcPct val="100000"/>
              </a:lnSpc>
            </a:pPr>
            <a:r>
              <a:rPr lang="vi-VN" sz="2000" b="1">
                <a:latin typeface="+mj-lt"/>
                <a:cs typeface="Arial" panose="020B0604020202020204" pitchFamily="34" charset="0"/>
              </a:rPr>
              <a:t>1. Thực hiện chỉ tiêu HĐND và UBND tỉnh giao</a:t>
            </a:r>
          </a:p>
        </p:txBody>
      </p:sp>
      <p:graphicFrame>
        <p:nvGraphicFramePr>
          <p:cNvPr id="6" name="Table 5">
            <a:extLst>
              <a:ext uri="{FF2B5EF4-FFF2-40B4-BE49-F238E27FC236}">
                <a16:creationId xmlns:a16="http://schemas.microsoft.com/office/drawing/2014/main" id="{0AE21BDB-4AF1-F41D-08E5-AA23A63830D9}"/>
              </a:ext>
            </a:extLst>
          </p:cNvPr>
          <p:cNvGraphicFramePr>
            <a:graphicFrameLocks noGrp="1"/>
          </p:cNvGraphicFramePr>
          <p:nvPr>
            <p:extLst>
              <p:ext uri="{D42A27DB-BD31-4B8C-83A1-F6EECF244321}">
                <p14:modId xmlns:p14="http://schemas.microsoft.com/office/powerpoint/2010/main" val="4157488125"/>
              </p:ext>
            </p:extLst>
          </p:nvPr>
        </p:nvGraphicFramePr>
        <p:xfrm>
          <a:off x="283128" y="1130915"/>
          <a:ext cx="11625744" cy="5727085"/>
        </p:xfrm>
        <a:graphic>
          <a:graphicData uri="http://schemas.openxmlformats.org/drawingml/2006/table">
            <a:tbl>
              <a:tblPr/>
              <a:tblGrid>
                <a:gridCol w="281410">
                  <a:extLst>
                    <a:ext uri="{9D8B030D-6E8A-4147-A177-3AD203B41FA5}">
                      <a16:colId xmlns:a16="http://schemas.microsoft.com/office/drawing/2014/main" val="3419856874"/>
                    </a:ext>
                  </a:extLst>
                </a:gridCol>
                <a:gridCol w="2686895">
                  <a:extLst>
                    <a:ext uri="{9D8B030D-6E8A-4147-A177-3AD203B41FA5}">
                      <a16:colId xmlns:a16="http://schemas.microsoft.com/office/drawing/2014/main" val="3367770838"/>
                    </a:ext>
                  </a:extLst>
                </a:gridCol>
                <a:gridCol w="696287">
                  <a:extLst>
                    <a:ext uri="{9D8B030D-6E8A-4147-A177-3AD203B41FA5}">
                      <a16:colId xmlns:a16="http://schemas.microsoft.com/office/drawing/2014/main" val="3728636134"/>
                    </a:ext>
                  </a:extLst>
                </a:gridCol>
                <a:gridCol w="966933">
                  <a:extLst>
                    <a:ext uri="{9D8B030D-6E8A-4147-A177-3AD203B41FA5}">
                      <a16:colId xmlns:a16="http://schemas.microsoft.com/office/drawing/2014/main" val="3384996876"/>
                    </a:ext>
                  </a:extLst>
                </a:gridCol>
                <a:gridCol w="839201">
                  <a:extLst>
                    <a:ext uri="{9D8B030D-6E8A-4147-A177-3AD203B41FA5}">
                      <a16:colId xmlns:a16="http://schemas.microsoft.com/office/drawing/2014/main" val="2614440432"/>
                    </a:ext>
                  </a:extLst>
                </a:gridCol>
                <a:gridCol w="790626">
                  <a:extLst>
                    <a:ext uri="{9D8B030D-6E8A-4147-A177-3AD203B41FA5}">
                      <a16:colId xmlns:a16="http://schemas.microsoft.com/office/drawing/2014/main" val="1636169017"/>
                    </a:ext>
                  </a:extLst>
                </a:gridCol>
                <a:gridCol w="743725">
                  <a:extLst>
                    <a:ext uri="{9D8B030D-6E8A-4147-A177-3AD203B41FA5}">
                      <a16:colId xmlns:a16="http://schemas.microsoft.com/office/drawing/2014/main" val="1210387712"/>
                    </a:ext>
                  </a:extLst>
                </a:gridCol>
                <a:gridCol w="790626">
                  <a:extLst>
                    <a:ext uri="{9D8B030D-6E8A-4147-A177-3AD203B41FA5}">
                      <a16:colId xmlns:a16="http://schemas.microsoft.com/office/drawing/2014/main" val="179170914"/>
                    </a:ext>
                  </a:extLst>
                </a:gridCol>
                <a:gridCol w="844227">
                  <a:extLst>
                    <a:ext uri="{9D8B030D-6E8A-4147-A177-3AD203B41FA5}">
                      <a16:colId xmlns:a16="http://schemas.microsoft.com/office/drawing/2014/main" val="3834056483"/>
                    </a:ext>
                  </a:extLst>
                </a:gridCol>
                <a:gridCol w="844227">
                  <a:extLst>
                    <a:ext uri="{9D8B030D-6E8A-4147-A177-3AD203B41FA5}">
                      <a16:colId xmlns:a16="http://schemas.microsoft.com/office/drawing/2014/main" val="3479440630"/>
                    </a:ext>
                  </a:extLst>
                </a:gridCol>
                <a:gridCol w="857628">
                  <a:extLst>
                    <a:ext uri="{9D8B030D-6E8A-4147-A177-3AD203B41FA5}">
                      <a16:colId xmlns:a16="http://schemas.microsoft.com/office/drawing/2014/main" val="2167446814"/>
                    </a:ext>
                  </a:extLst>
                </a:gridCol>
                <a:gridCol w="1283959">
                  <a:extLst>
                    <a:ext uri="{9D8B030D-6E8A-4147-A177-3AD203B41FA5}">
                      <a16:colId xmlns:a16="http://schemas.microsoft.com/office/drawing/2014/main" val="2861690568"/>
                    </a:ext>
                  </a:extLst>
                </a:gridCol>
              </a:tblGrid>
              <a:tr h="473285">
                <a:tc>
                  <a:txBody>
                    <a:bodyPr/>
                    <a:lstStyle/>
                    <a:p>
                      <a:pPr algn="ctr" fontAlgn="ctr"/>
                      <a:r>
                        <a:rPr lang="vi-VN" sz="900" b="1" i="0" u="none" strike="noStrike">
                          <a:solidFill>
                            <a:srgbClr val="000000"/>
                          </a:solidFill>
                          <a:effectLst/>
                          <a:latin typeface="Times New Roman" panose="02020603050405020304" pitchFamily="18" charset="0"/>
                        </a:rPr>
                        <a:t>STT</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900" b="1" i="0" u="none" strike="noStrike">
                          <a:solidFill>
                            <a:srgbClr val="000000"/>
                          </a:solidFill>
                          <a:effectLst/>
                          <a:latin typeface="Times New Roman" panose="02020603050405020304" pitchFamily="18" charset="0"/>
                        </a:rPr>
                        <a:t>Chỉ tiêu</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900" b="1" i="0" u="none" strike="noStrike">
                          <a:solidFill>
                            <a:srgbClr val="000000"/>
                          </a:solidFill>
                          <a:effectLst/>
                          <a:latin typeface="Times New Roman" panose="02020603050405020304" pitchFamily="18" charset="0"/>
                        </a:rPr>
                        <a:t>Đơn vị</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900" b="1" i="0" u="none" strike="noStrike">
                          <a:solidFill>
                            <a:srgbClr val="000000"/>
                          </a:solidFill>
                          <a:effectLst/>
                          <a:latin typeface="Times New Roman" panose="02020603050405020304" pitchFamily="18" charset="0"/>
                        </a:rPr>
                        <a:t>Kế hoạch năm 2024 UBND tỉnh giao</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900" b="1" i="0" u="none" strike="noStrike">
                          <a:solidFill>
                            <a:srgbClr val="000000"/>
                          </a:solidFill>
                          <a:effectLst/>
                          <a:latin typeface="Times New Roman" panose="02020603050405020304" pitchFamily="18" charset="0"/>
                        </a:rPr>
                        <a:t>Kế hoạch Quý I năm 2024</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900" b="1" i="0" u="none" strike="noStrike">
                          <a:solidFill>
                            <a:srgbClr val="000000"/>
                          </a:solidFill>
                          <a:effectLst/>
                          <a:latin typeface="Times New Roman" panose="02020603050405020304" pitchFamily="18" charset="0"/>
                        </a:rPr>
                        <a:t>Thực hiện Quý I năm 2023</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900" b="1" i="0" u="none" strike="noStrike">
                          <a:solidFill>
                            <a:srgbClr val="000000"/>
                          </a:solidFill>
                          <a:effectLst/>
                          <a:latin typeface="Times New Roman" panose="02020603050405020304" pitchFamily="18" charset="0"/>
                        </a:rPr>
                        <a:t>Thực hiện tháng 3 năm 2024</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900" b="1" i="0" u="none" strike="noStrike">
                          <a:solidFill>
                            <a:srgbClr val="000000"/>
                          </a:solidFill>
                          <a:effectLst/>
                          <a:latin typeface="Times New Roman" panose="02020603050405020304" pitchFamily="18" charset="0"/>
                        </a:rPr>
                        <a:t>Thực hiện Quý I năm 2024</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900" b="1" i="0" u="none" strike="noStrike">
                          <a:solidFill>
                            <a:srgbClr val="000000"/>
                          </a:solidFill>
                          <a:effectLst/>
                          <a:latin typeface="Times New Roman" panose="02020603050405020304" pitchFamily="18" charset="0"/>
                        </a:rPr>
                        <a:t>Thực hiện Quý I năm 2024 so với kế hoạch năm 2024</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900" b="1" i="0" u="none" strike="noStrike">
                          <a:solidFill>
                            <a:srgbClr val="000000"/>
                          </a:solidFill>
                          <a:effectLst/>
                          <a:latin typeface="Times New Roman" panose="02020603050405020304" pitchFamily="18" charset="0"/>
                        </a:rPr>
                        <a:t>Thực hiện Quý I năm 2024 so với kế hoạch quý I năm 2024</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900" b="1" i="0" u="none" strike="noStrike">
                          <a:solidFill>
                            <a:srgbClr val="000000"/>
                          </a:solidFill>
                          <a:effectLst/>
                          <a:latin typeface="Times New Roman" panose="02020603050405020304" pitchFamily="18" charset="0"/>
                        </a:rPr>
                        <a:t>Thực hiện Quý I năm 2024 so với cùng kỳ</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900" b="1" i="0" u="none" strike="noStrike">
                          <a:solidFill>
                            <a:srgbClr val="000000"/>
                          </a:solidFill>
                          <a:effectLst/>
                          <a:latin typeface="Times New Roman" panose="02020603050405020304" pitchFamily="18" charset="0"/>
                        </a:rPr>
                        <a:t>Nhận xét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44393930"/>
                  </a:ext>
                </a:extLst>
              </a:tr>
              <a:tr h="91965">
                <a:tc>
                  <a:txBody>
                    <a:bodyPr/>
                    <a:lstStyle/>
                    <a:p>
                      <a:pPr algn="ctr" fontAlgn="ctr"/>
                      <a:r>
                        <a:rPr lang="vi-VN" sz="800" b="0" i="1" u="none" strike="noStrike">
                          <a:solidFill>
                            <a:srgbClr val="000000"/>
                          </a:solidFill>
                          <a:effectLst/>
                          <a:latin typeface="Times New Roman" panose="02020603050405020304" pitchFamily="18" charset="0"/>
                        </a:rPr>
                        <a:t>1</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800" b="0" i="1" u="none" strike="noStrike">
                          <a:solidFill>
                            <a:srgbClr val="000000"/>
                          </a:solidFill>
                          <a:effectLst/>
                          <a:latin typeface="Times New Roman" panose="02020603050405020304" pitchFamily="18" charset="0"/>
                        </a:rPr>
                        <a:t>2</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800" b="0" i="1" u="none" strike="noStrike">
                          <a:solidFill>
                            <a:srgbClr val="000000"/>
                          </a:solidFill>
                          <a:effectLst/>
                          <a:latin typeface="Times New Roman" panose="02020603050405020304" pitchFamily="18" charset="0"/>
                        </a:rPr>
                        <a:t>3</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800" b="0" i="1" u="none" strike="noStrike">
                          <a:solidFill>
                            <a:srgbClr val="000000"/>
                          </a:solidFill>
                          <a:effectLst/>
                          <a:latin typeface="Times New Roman" panose="02020603050405020304" pitchFamily="18" charset="0"/>
                        </a:rPr>
                        <a:t>4</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800" b="0" i="1" u="none" strike="noStrike">
                          <a:solidFill>
                            <a:srgbClr val="000000"/>
                          </a:solidFill>
                          <a:effectLst/>
                          <a:latin typeface="Times New Roman" panose="02020603050405020304" pitchFamily="18" charset="0"/>
                        </a:rPr>
                        <a:t>5</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800" b="0" i="1" u="none" strike="noStrike">
                          <a:solidFill>
                            <a:srgbClr val="000000"/>
                          </a:solidFill>
                          <a:effectLst/>
                          <a:latin typeface="Times New Roman" panose="02020603050405020304" pitchFamily="18" charset="0"/>
                        </a:rPr>
                        <a:t>6</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800" b="0" i="1" u="none" strike="noStrike">
                          <a:solidFill>
                            <a:srgbClr val="000000"/>
                          </a:solidFill>
                          <a:effectLst/>
                          <a:latin typeface="Times New Roman" panose="02020603050405020304" pitchFamily="18" charset="0"/>
                        </a:rPr>
                        <a:t>7</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800" b="0" i="1" u="none" strike="noStrike">
                          <a:solidFill>
                            <a:srgbClr val="000000"/>
                          </a:solidFill>
                          <a:effectLst/>
                          <a:latin typeface="Times New Roman" panose="02020603050405020304" pitchFamily="18" charset="0"/>
                        </a:rPr>
                        <a:t>8</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800" b="0" i="1" u="none" strike="noStrike">
                          <a:solidFill>
                            <a:srgbClr val="000000"/>
                          </a:solidFill>
                          <a:effectLst/>
                          <a:latin typeface="Times New Roman" panose="02020603050405020304" pitchFamily="18" charset="0"/>
                        </a:rPr>
                        <a:t>9</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800" b="0" i="1" u="none" strike="noStrike">
                          <a:solidFill>
                            <a:srgbClr val="000000"/>
                          </a:solidFill>
                          <a:effectLst/>
                          <a:latin typeface="Times New Roman" panose="02020603050405020304" pitchFamily="18" charset="0"/>
                        </a:rPr>
                        <a:t>10</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800" b="0" i="1" u="none" strike="noStrike">
                          <a:solidFill>
                            <a:srgbClr val="000000"/>
                          </a:solidFill>
                          <a:effectLst/>
                          <a:latin typeface="Times New Roman" panose="02020603050405020304" pitchFamily="18" charset="0"/>
                        </a:rPr>
                        <a:t>11</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800" b="0" i="1" u="none" strike="noStrike">
                          <a:solidFill>
                            <a:srgbClr val="000000"/>
                          </a:solidFill>
                          <a:effectLst/>
                          <a:latin typeface="Times New Roman" panose="02020603050405020304" pitchFamily="18" charset="0"/>
                        </a:rPr>
                        <a:t>12</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2667173"/>
                  </a:ext>
                </a:extLst>
              </a:tr>
              <a:tr h="191073">
                <a:tc>
                  <a:txBody>
                    <a:bodyPr/>
                    <a:lstStyle/>
                    <a:p>
                      <a:pPr algn="ctr" fontAlgn="ctr"/>
                      <a:r>
                        <a:rPr lang="vi-VN" sz="900" b="1" i="0" u="none" strike="noStrike">
                          <a:solidFill>
                            <a:srgbClr val="000000"/>
                          </a:solidFill>
                          <a:effectLst/>
                          <a:latin typeface="Times New Roman" panose="02020603050405020304" pitchFamily="18" charset="0"/>
                        </a:rPr>
                        <a:t>I</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ctr"/>
                      <a:r>
                        <a:rPr lang="vi-VN" sz="900" b="1" i="0" u="none" strike="noStrike">
                          <a:solidFill>
                            <a:srgbClr val="000000"/>
                          </a:solidFill>
                          <a:effectLst/>
                          <a:latin typeface="Times New Roman" panose="02020603050405020304" pitchFamily="18" charset="0"/>
                        </a:rPr>
                        <a:t>CHỈ TIÊU HỘI ĐỒNG NHÂN DÂN TỈNH GIAO</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900" b="1"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900" b="1"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900" b="1"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900" b="1"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900" b="1"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900" b="1"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900" b="1"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900" b="1"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900" b="1"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900" b="1"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687355595"/>
                  </a:ext>
                </a:extLst>
              </a:tr>
              <a:tr h="285143">
                <a:tc>
                  <a:txBody>
                    <a:bodyPr/>
                    <a:lstStyle/>
                    <a:p>
                      <a:pPr algn="ctr" fontAlgn="ctr"/>
                      <a:r>
                        <a:rPr lang="vi-VN" sz="1200" b="0" i="0" u="none" strike="noStrike">
                          <a:solidFill>
                            <a:srgbClr val="000000"/>
                          </a:solidFill>
                          <a:effectLst/>
                          <a:latin typeface="Times New Roman" panose="02020603050405020304" pitchFamily="18" charset="0"/>
                        </a:rPr>
                        <a:t>1</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Tốc độ tăng GRDP</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7,5 - 8,0</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7,5 - 8,0</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4,93</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6,30</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Thấp hơn kế hoạch quý I là 1,2%</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0598627"/>
                  </a:ext>
                </a:extLst>
              </a:tr>
              <a:tr h="106754">
                <a:tc>
                  <a:txBody>
                    <a:bodyPr/>
                    <a:lstStyle/>
                    <a:p>
                      <a:pPr algn="ctr" fontAlgn="ctr"/>
                      <a:r>
                        <a:rPr lang="vi-VN" sz="1200" b="0"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Trong đó:</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0920969"/>
                  </a:ext>
                </a:extLst>
              </a:tr>
              <a:tr h="210283">
                <a:tc>
                  <a:txBody>
                    <a:bodyPr/>
                    <a:lstStyle/>
                    <a:p>
                      <a:pPr algn="ctr" fontAlgn="ctr"/>
                      <a:r>
                        <a:rPr lang="vi-VN" sz="1200" b="0"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 Nông, lâm, thuỷ sản</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3,2 - 3,6</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3,4 - 3,8</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3,46</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3,36</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Sấp xỉ kế hoạch quý I</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6145617"/>
                  </a:ext>
                </a:extLst>
              </a:tr>
              <a:tr h="285143">
                <a:tc>
                  <a:txBody>
                    <a:bodyPr/>
                    <a:lstStyle/>
                    <a:p>
                      <a:pPr algn="ctr" fontAlgn="ctr"/>
                      <a:r>
                        <a:rPr lang="vi-VN" sz="1200" b="0"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 Công nghiệp và xây dựng</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10,3 - 10,9</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10,2 - 10,8</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4,37</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8,22</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Thấp hơn kế hoạch quý I  là 2,0%</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863319"/>
                  </a:ext>
                </a:extLst>
              </a:tr>
              <a:tr h="285143">
                <a:tc>
                  <a:txBody>
                    <a:bodyPr/>
                    <a:lstStyle/>
                    <a:p>
                      <a:pPr algn="ctr" fontAlgn="ctr"/>
                      <a:r>
                        <a:rPr lang="vi-VN" sz="1200" b="0" i="1"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Times New Roman" panose="02020603050405020304" pitchFamily="18" charset="0"/>
                        </a:rPr>
                        <a:t>     + Công nghiệp</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1" u="none" strike="noStrike">
                          <a:solidFill>
                            <a:srgbClr val="000000"/>
                          </a:solidFill>
                          <a:effectLst/>
                          <a:latin typeface="Times New Roman" panose="02020603050405020304" pitchFamily="18" charset="0"/>
                        </a:rPr>
                        <a:t>%</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9,2 - 9,7</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8,9 - 9,4</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3,04</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8,48</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Thấp hơn kế hoạch quý I là 0,42%</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5120616"/>
                  </a:ext>
                </a:extLst>
              </a:tr>
              <a:tr h="213949">
                <a:tc>
                  <a:txBody>
                    <a:bodyPr/>
                    <a:lstStyle/>
                    <a:p>
                      <a:pPr algn="ctr" fontAlgn="ctr"/>
                      <a:r>
                        <a:rPr lang="vi-VN" sz="1200" b="0" i="1"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Times New Roman" panose="02020603050405020304" pitchFamily="18" charset="0"/>
                        </a:rPr>
                        <a:t>     + Xây dựng</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1" u="none" strike="noStrike">
                          <a:solidFill>
                            <a:srgbClr val="000000"/>
                          </a:solidFill>
                          <a:effectLst/>
                          <a:latin typeface="Times New Roman" panose="02020603050405020304" pitchFamily="18" charset="0"/>
                        </a:rPr>
                        <a:t>%</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12,2 - 13,0</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14,4 - 15,4</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8,59</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7,57</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Thấp hơn kế hoạch quý I là 7%</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2229196"/>
                  </a:ext>
                </a:extLst>
              </a:tr>
              <a:tr h="285143">
                <a:tc>
                  <a:txBody>
                    <a:bodyPr/>
                    <a:lstStyle/>
                    <a:p>
                      <a:pPr algn="ctr" fontAlgn="ctr"/>
                      <a:r>
                        <a:rPr lang="vi-VN" sz="1200" b="0"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 Dịch vụ</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7,9 - 8,4</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7,5 - 8,0</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6,05</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6,33</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Thấp hơn kế hoạch quý I là 1,17%</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0183363"/>
                  </a:ext>
                </a:extLst>
              </a:tr>
              <a:tr h="285143">
                <a:tc>
                  <a:txBody>
                    <a:bodyPr/>
                    <a:lstStyle/>
                    <a:p>
                      <a:pPr algn="ctr" fontAlgn="ctr"/>
                      <a:r>
                        <a:rPr lang="vi-VN" sz="1200" b="0"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 Thuế sản phẩm trừ trợ cấp sản phẩm</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9,0 - 9,5</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8,6 - 9,1</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4,65</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8,04</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Thấp hơn kế hoạch quý I là 0,56%</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531054"/>
                  </a:ext>
                </a:extLst>
              </a:tr>
              <a:tr h="106754">
                <a:tc>
                  <a:txBody>
                    <a:bodyPr/>
                    <a:lstStyle/>
                    <a:p>
                      <a:pPr algn="ctr" fontAlgn="ctr"/>
                      <a:r>
                        <a:rPr lang="vi-VN" sz="1200" b="0"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 GRDP bình quân đầu người</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Triệu đồng</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85,3 - 85,7</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5852452"/>
                  </a:ext>
                </a:extLst>
              </a:tr>
              <a:tr h="379214">
                <a:tc>
                  <a:txBody>
                    <a:bodyPr/>
                    <a:lstStyle/>
                    <a:p>
                      <a:pPr algn="ctr" fontAlgn="ctr"/>
                      <a:r>
                        <a:rPr lang="vi-VN" sz="1200" b="0" i="0" u="none" strike="noStrike">
                          <a:solidFill>
                            <a:srgbClr val="000000"/>
                          </a:solidFill>
                          <a:effectLst/>
                          <a:latin typeface="Times New Roman" panose="02020603050405020304" pitchFamily="18" charset="0"/>
                        </a:rPr>
                        <a:t>2</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Chỉ số sản xuất CN (IIP)</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7,0 - 7,7</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7,0</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1,03</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400" b="0" i="0" u="none" strike="noStrike">
                          <a:solidFill>
                            <a:srgbClr val="000000"/>
                          </a:solidFill>
                          <a:effectLst/>
                          <a:latin typeface="Times New Roman" panose="02020603050405020304" pitchFamily="18" charset="0"/>
                        </a:rPr>
                        <a:t>6,1</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7,05</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0,05</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0,05</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6,02</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Cao hơn kế hoạch quý I là 0,05%</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2326815"/>
                  </a:ext>
                </a:extLst>
              </a:tr>
              <a:tr h="210283">
                <a:tc>
                  <a:txBody>
                    <a:bodyPr/>
                    <a:lstStyle/>
                    <a:p>
                      <a:pPr algn="ctr" fontAlgn="ctr"/>
                      <a:r>
                        <a:rPr lang="vi-VN" sz="1200" b="0" i="0" u="none" strike="noStrike">
                          <a:solidFill>
                            <a:srgbClr val="000000"/>
                          </a:solidFill>
                          <a:effectLst/>
                          <a:latin typeface="Times New Roman" panose="02020603050405020304" pitchFamily="18" charset="0"/>
                        </a:rPr>
                        <a:t>3</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Kim ngạch xuất khẩu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Triệu USD</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1.650</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390</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372,5</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132,2</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390,0</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23,64%</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100,00%</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104,70%</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Đạt 100% kế hoạch quý I</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5332157"/>
                  </a:ext>
                </a:extLst>
              </a:tr>
              <a:tr h="210283">
                <a:tc>
                  <a:txBody>
                    <a:bodyPr/>
                    <a:lstStyle/>
                    <a:p>
                      <a:pPr algn="ctr" fontAlgn="ctr"/>
                      <a:r>
                        <a:rPr lang="vi-VN" sz="1200" b="0" i="0" u="none" strike="noStrike">
                          <a:solidFill>
                            <a:srgbClr val="000000"/>
                          </a:solidFill>
                          <a:effectLst/>
                          <a:latin typeface="Times New Roman" panose="02020603050405020304" pitchFamily="18" charset="0"/>
                        </a:rPr>
                        <a:t>4</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Tổng thu ngân sách trên địa bàn</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Tỷ đồng</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15.000</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3.214</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2.339,7</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790,6</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2.802,8</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18,69%</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87,20%</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119,79%</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Thấp hơn KH quý I là 12,3%</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4122588"/>
                  </a:ext>
                </a:extLst>
              </a:tr>
              <a:tr h="106754">
                <a:tc>
                  <a:txBody>
                    <a:bodyPr/>
                    <a:lstStyle/>
                    <a:p>
                      <a:pPr algn="ctr" fontAlgn="ctr"/>
                      <a:r>
                        <a:rPr lang="vi-VN" sz="1200" b="0"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Trong đó:</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5772127"/>
                  </a:ext>
                </a:extLst>
              </a:tr>
              <a:tr h="210283">
                <a:tc>
                  <a:txBody>
                    <a:bodyPr/>
                    <a:lstStyle/>
                    <a:p>
                      <a:pPr algn="ctr" fontAlgn="ctr"/>
                      <a:r>
                        <a:rPr lang="vi-VN" sz="1200" b="0" i="1"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Times New Roman" panose="02020603050405020304" pitchFamily="18" charset="0"/>
                        </a:rPr>
                        <a:t>- Thu nội địa</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1" u="none" strike="noStrike">
                          <a:solidFill>
                            <a:srgbClr val="000000"/>
                          </a:solidFill>
                          <a:effectLst/>
                          <a:latin typeface="Times New Roman" panose="02020603050405020304" pitchFamily="18" charset="0"/>
                        </a:rPr>
                        <a:t>Tỷ đồng</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14.267</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3.035</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2.233,1</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746,5</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2.564,3</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17,97%</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84,48%</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114,83%</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Thấp hơn KH quý I là 15,52%</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8718756"/>
                  </a:ext>
                </a:extLst>
              </a:tr>
              <a:tr h="210283">
                <a:tc>
                  <a:txBody>
                    <a:bodyPr/>
                    <a:lstStyle/>
                    <a:p>
                      <a:pPr algn="ctr" fontAlgn="ctr"/>
                      <a:r>
                        <a:rPr lang="vi-VN" sz="1200" b="0" i="1" u="none" strike="noStrike">
                          <a:solidFill>
                            <a:srgbClr val="000000"/>
                          </a:solidFill>
                          <a:effectLst/>
                          <a:latin typeface="Times New Roman" panose="02020603050405020304" pitchFamily="18" charset="0"/>
                        </a:rPr>
                        <a:t> </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Times New Roman" panose="02020603050405020304" pitchFamily="18" charset="0"/>
                        </a:rPr>
                        <a:t>- Thu thuế từ hoạt động xuất nhập khẩu</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1" u="none" strike="noStrike">
                          <a:solidFill>
                            <a:srgbClr val="000000"/>
                          </a:solidFill>
                          <a:effectLst/>
                          <a:latin typeface="Times New Roman" panose="02020603050405020304" pitchFamily="18" charset="0"/>
                        </a:rPr>
                        <a:t>Tỷ đồng</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450</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109</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71,4</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30,4</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188,0</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41,78%</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172,48%</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Times New Roman" panose="02020603050405020304" pitchFamily="18" charset="0"/>
                        </a:rPr>
                        <a:t>263,31%</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Cao hơn KH quý I là 72,48%</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7006157"/>
                  </a:ext>
                </a:extLst>
              </a:tr>
              <a:tr h="379214">
                <a:tc>
                  <a:txBody>
                    <a:bodyPr/>
                    <a:lstStyle/>
                    <a:p>
                      <a:pPr algn="ctr" fontAlgn="ctr"/>
                      <a:r>
                        <a:rPr lang="vi-VN" sz="1200" b="0" i="0" u="none" strike="noStrike">
                          <a:solidFill>
                            <a:srgbClr val="000000"/>
                          </a:solidFill>
                          <a:effectLst/>
                          <a:latin typeface="Times New Roman" panose="02020603050405020304" pitchFamily="18" charset="0"/>
                        </a:rPr>
                        <a:t>5</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Tốc độ tăng Tổng vốn đầu tư phát triển toàn xã hội</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50" b="0" i="0" u="none" strike="noStrike">
                          <a:solidFill>
                            <a:srgbClr val="000000"/>
                          </a:solidFill>
                          <a:effectLst/>
                          <a:latin typeface="Times New Roman" panose="02020603050405020304" pitchFamily="18" charset="0"/>
                        </a:rPr>
                        <a:t>%</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10,5</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6</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1,8</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6,5</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-4</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0,5</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4,7</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Cao hơn kế hoạch quý I là 0,5 điểm phần trăm</a:t>
                      </a:r>
                    </a:p>
                  </a:txBody>
                  <a:tcPr marL="3324" marR="3324" marT="3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2930224"/>
                  </a:ext>
                </a:extLst>
              </a:tr>
            </a:tbl>
          </a:graphicData>
        </a:graphic>
      </p:graphicFrame>
    </p:spTree>
    <p:extLst>
      <p:ext uri="{BB962C8B-B14F-4D97-AF65-F5344CB8AC3E}">
        <p14:creationId xmlns:p14="http://schemas.microsoft.com/office/powerpoint/2010/main" val="19576432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D8C07-D558-B251-D6D9-D108196FEC72}"/>
            </a:ext>
          </a:extLst>
        </p:cNvPr>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9A7C575-4F00-D3AD-D151-3D42AE08A794}"/>
              </a:ext>
            </a:extLst>
          </p:cNvPr>
          <p:cNvGraphicFramePr>
            <a:graphicFrameLocks noGrp="1"/>
          </p:cNvGraphicFramePr>
          <p:nvPr/>
        </p:nvGraphicFramePr>
        <p:xfrm>
          <a:off x="210126" y="1920240"/>
          <a:ext cx="11654301" cy="4937760"/>
        </p:xfrm>
        <a:graphic>
          <a:graphicData uri="http://schemas.openxmlformats.org/drawingml/2006/table">
            <a:tbl>
              <a:tblPr firstRow="1" bandRow="1"/>
              <a:tblGrid>
                <a:gridCol w="11654301">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600"/>
                        </a:spcBef>
                        <a:spcAft>
                          <a:spcPts val="600"/>
                        </a:spcAft>
                        <a:buClrTx/>
                        <a:buSzTx/>
                        <a:buFontTx/>
                        <a:buChar char="-"/>
                        <a:tabLst/>
                        <a:defRPr/>
                      </a:pPr>
                      <a:r>
                        <a:rPr lang="nl-NL" sz="2000" b="0" kern="1200" spc="-10" dirty="0">
                          <a:solidFill>
                            <a:schemeClr val="tx1"/>
                          </a:solidFill>
                          <a:effectLst/>
                          <a:latin typeface="Times New Roman" panose="02020603050405020304" pitchFamily="18" charset="0"/>
                          <a:ea typeface="+mn-ea"/>
                          <a:cs typeface="+mn-cs"/>
                        </a:rPr>
                        <a:t>Giao chỉ tiêu CCN: UBND tỉnh đã có Quyết định giao chỉ tiêu cho 46 CCN, trong đó có 19 CCN do doanh nghiệp làm chủ đầu tư và 27 CCN do Nhà nước làm chủ đầu tư.</a:t>
                      </a:r>
                    </a:p>
                    <a:p>
                      <a:pPr marL="342900" marR="0" lvl="0" indent="-342900" algn="just" defTabSz="1219170" rtl="0" eaLnBrk="1" fontAlgn="auto" latinLnBrk="0" hangingPunct="1">
                        <a:lnSpc>
                          <a:spcPct val="100000"/>
                        </a:lnSpc>
                        <a:spcBef>
                          <a:spcPts val="600"/>
                        </a:spcBef>
                        <a:spcAft>
                          <a:spcPts val="600"/>
                        </a:spcAft>
                        <a:buClrTx/>
                        <a:buSzTx/>
                        <a:buFontTx/>
                        <a:buChar char="-"/>
                        <a:tabLst/>
                        <a:defRPr/>
                      </a:pPr>
                      <a:r>
                        <a:rPr lang="nl-NL" sz="2000" b="0" kern="1200" spc="-10" dirty="0">
                          <a:solidFill>
                            <a:schemeClr val="tx1"/>
                          </a:solidFill>
                          <a:effectLst/>
                          <a:latin typeface="Times New Roman" panose="02020603050405020304" pitchFamily="18" charset="0"/>
                          <a:ea typeface="+mn-ea"/>
                          <a:cs typeface="+mn-cs"/>
                        </a:rPr>
                        <a:t>Kết quả triển khai thực hiện: 100% các CCN đã xây dựng Kế hoạch chi tiết đầu tư xây dựng hạ tầng kỹ thuật các CCN đảm bảo tiến độ theo chỉ tiêu được giao.</a:t>
                      </a:r>
                    </a:p>
                    <a:p>
                      <a:pPr marL="342900" marR="0" lvl="0" indent="-342900" algn="just" defTabSz="1219170" rtl="0" eaLnBrk="1" fontAlgn="auto" latinLnBrk="0" hangingPunct="1">
                        <a:lnSpc>
                          <a:spcPct val="100000"/>
                        </a:lnSpc>
                        <a:spcBef>
                          <a:spcPts val="600"/>
                        </a:spcBef>
                        <a:spcAft>
                          <a:spcPts val="600"/>
                        </a:spcAft>
                        <a:buClrTx/>
                        <a:buSzTx/>
                        <a:buFontTx/>
                        <a:buChar char="-"/>
                        <a:tabLst/>
                        <a:defRPr/>
                      </a:pPr>
                      <a:r>
                        <a:rPr lang="nl-NL" sz="2000" b="0" kern="1200" spc="-10" dirty="0">
                          <a:solidFill>
                            <a:schemeClr val="tx1"/>
                          </a:solidFill>
                          <a:effectLst/>
                          <a:latin typeface="Times New Roman" panose="02020603050405020304" pitchFamily="18" charset="0"/>
                          <a:ea typeface="+mn-ea"/>
                          <a:cs typeface="+mn-cs"/>
                        </a:rPr>
                        <a:t>Đối với các CCN do Nhà nước làm Chủ đầu tư: UBND các huyện, thị xã, thành phố đã chỉ đạo BQL Dự án đầu tư xây dựng và phát triển Quỹ đất cấp huyện triển khai thực hiện việc quản lý, đầu tư xây dựng hạ tầng kỹ thuật các CCN, tập trung hoàn thiện hồ sơ pháp lý CCN.</a:t>
                      </a:r>
                    </a:p>
                    <a:p>
                      <a:pPr marL="342900" marR="0" lvl="0" indent="-342900" algn="just" defTabSz="1219170" rtl="0" eaLnBrk="1" fontAlgn="auto" latinLnBrk="0" hangingPunct="1">
                        <a:lnSpc>
                          <a:spcPct val="100000"/>
                        </a:lnSpc>
                        <a:spcBef>
                          <a:spcPts val="600"/>
                        </a:spcBef>
                        <a:spcAft>
                          <a:spcPts val="600"/>
                        </a:spcAft>
                        <a:buClrTx/>
                        <a:buSzTx/>
                        <a:buFontTx/>
                        <a:buChar char="-"/>
                        <a:tabLst/>
                        <a:defRPr/>
                      </a:pPr>
                      <a:r>
                        <a:rPr lang="nl-NL" sz="2000" b="0" kern="1200" spc="-10" dirty="0">
                          <a:solidFill>
                            <a:schemeClr val="tx1"/>
                          </a:solidFill>
                          <a:effectLst/>
                          <a:latin typeface="Times New Roman" panose="02020603050405020304" pitchFamily="18" charset="0"/>
                          <a:ea typeface="+mn-ea"/>
                          <a:cs typeface="+mn-cs"/>
                        </a:rPr>
                        <a:t>Đối với CCN do doanh nghiệp làm CĐT: một số CCN đã triển khai đảm bảo tiến độ theo chỉ tiêu đề ra như CCN Gò Cầy </a:t>
                      </a:r>
                      <a:r>
                        <a:rPr lang="nl-NL" sz="2000" b="0" i="1" kern="1200" spc="-10" dirty="0">
                          <a:solidFill>
                            <a:schemeClr val="tx1"/>
                          </a:solidFill>
                          <a:effectLst/>
                          <a:latin typeface="Times New Roman" panose="02020603050405020304" pitchFamily="18" charset="0"/>
                          <a:ea typeface="+mn-ea"/>
                          <a:cs typeface="+mn-cs"/>
                        </a:rPr>
                        <a:t>(đã hoàn thành thủ tục và đầu tư xây dựng cơ bản hoàn thiện hạ tầng kỹ thuật CCN)</a:t>
                      </a:r>
                      <a:r>
                        <a:rPr lang="nl-NL" sz="2000" b="0" kern="1200" spc="-10" dirty="0">
                          <a:solidFill>
                            <a:schemeClr val="tx1"/>
                          </a:solidFill>
                          <a:effectLst/>
                          <a:latin typeface="Times New Roman" panose="02020603050405020304" pitchFamily="18" charset="0"/>
                          <a:ea typeface="+mn-ea"/>
                          <a:cs typeface="+mn-cs"/>
                        </a:rPr>
                        <a:t>, CCN Bình Nghi </a:t>
                      </a:r>
                      <a:r>
                        <a:rPr lang="nl-NL" sz="2000" b="0" i="1" kern="1200" spc="-10" dirty="0">
                          <a:solidFill>
                            <a:schemeClr val="tx1"/>
                          </a:solidFill>
                          <a:effectLst/>
                          <a:latin typeface="Times New Roman" panose="02020603050405020304" pitchFamily="18" charset="0"/>
                          <a:ea typeface="+mn-ea"/>
                          <a:cs typeface="+mn-cs"/>
                        </a:rPr>
                        <a:t>(đã hoàn thành (1) </a:t>
                      </a:r>
                      <a:r>
                        <a:rPr lang="vi-VN" sz="2000" b="0" i="1" kern="1200" spc="-10" dirty="0">
                          <a:solidFill>
                            <a:schemeClr val="tx1"/>
                          </a:solidFill>
                          <a:effectLst/>
                          <a:latin typeface="Times New Roman" panose="02020603050405020304" pitchFamily="18" charset="0"/>
                          <a:ea typeface="+mn-ea"/>
                          <a:cs typeface="+mn-cs"/>
                        </a:rPr>
                        <a:t>Báo cáo nghiên cứu khả thi, thiết kế cơ sở, (2) Báo cáo đánh giá tác động môi trường CCN, (3) thẩm duyệt phòng cháy chữa cháy, (4) thiết kế bản vẽ thi công</a:t>
                      </a:r>
                      <a:r>
                        <a:rPr lang="en-US" sz="2000" b="0" i="1" kern="1200" spc="-10" dirty="0">
                          <a:solidFill>
                            <a:schemeClr val="tx1"/>
                          </a:solidFill>
                          <a:effectLst/>
                          <a:latin typeface="Times New Roman" panose="02020603050405020304" pitchFamily="18" charset="0"/>
                          <a:ea typeface="+mn-ea"/>
                          <a:cs typeface="+mn-cs"/>
                        </a:rPr>
                        <a:t> </a:t>
                      </a:r>
                      <a:r>
                        <a:rPr lang="en-US" sz="2000" b="0" i="1" kern="1200" spc="-10" dirty="0" err="1">
                          <a:solidFill>
                            <a:schemeClr val="tx1"/>
                          </a:solidFill>
                          <a:effectLst/>
                          <a:latin typeface="Times New Roman" panose="02020603050405020304" pitchFamily="18" charset="0"/>
                          <a:ea typeface="+mn-ea"/>
                          <a:cs typeface="+mn-cs"/>
                        </a:rPr>
                        <a:t>và</a:t>
                      </a:r>
                      <a:r>
                        <a:rPr lang="en-US" sz="2000" b="0" i="1" kern="1200" spc="-10" dirty="0">
                          <a:solidFill>
                            <a:schemeClr val="tx1"/>
                          </a:solidFill>
                          <a:effectLst/>
                          <a:latin typeface="Times New Roman" panose="02020603050405020304" pitchFamily="18" charset="0"/>
                          <a:ea typeface="+mn-ea"/>
                          <a:cs typeface="+mn-cs"/>
                        </a:rPr>
                        <a:t> </a:t>
                      </a:r>
                      <a:r>
                        <a:rPr lang="en-US" sz="2000" b="0" i="1" kern="1200" spc="-10" dirty="0" err="1">
                          <a:solidFill>
                            <a:schemeClr val="tx1"/>
                          </a:solidFill>
                          <a:effectLst/>
                          <a:latin typeface="Times New Roman" panose="02020603050405020304" pitchFamily="18" charset="0"/>
                          <a:ea typeface="+mn-ea"/>
                          <a:cs typeface="+mn-cs"/>
                        </a:rPr>
                        <a:t>dự</a:t>
                      </a:r>
                      <a:r>
                        <a:rPr lang="en-US" sz="2000" b="0" i="1" kern="1200" spc="-10" dirty="0">
                          <a:solidFill>
                            <a:schemeClr val="tx1"/>
                          </a:solidFill>
                          <a:effectLst/>
                          <a:latin typeface="Times New Roman" panose="02020603050405020304" pitchFamily="18" charset="0"/>
                          <a:ea typeface="+mn-ea"/>
                          <a:cs typeface="+mn-cs"/>
                        </a:rPr>
                        <a:t> </a:t>
                      </a:r>
                      <a:r>
                        <a:rPr lang="en-US" sz="2000" b="0" i="1" kern="1200" spc="-10" dirty="0" err="1">
                          <a:solidFill>
                            <a:schemeClr val="tx1"/>
                          </a:solidFill>
                          <a:effectLst/>
                          <a:latin typeface="Times New Roman" panose="02020603050405020304" pitchFamily="18" charset="0"/>
                          <a:ea typeface="+mn-ea"/>
                          <a:cs typeface="+mn-cs"/>
                        </a:rPr>
                        <a:t>kiến</a:t>
                      </a:r>
                      <a:r>
                        <a:rPr lang="en-US" sz="2000" b="0" i="1" kern="1200" spc="-10" dirty="0">
                          <a:solidFill>
                            <a:schemeClr val="tx1"/>
                          </a:solidFill>
                          <a:effectLst/>
                          <a:latin typeface="Times New Roman" panose="02020603050405020304" pitchFamily="18" charset="0"/>
                          <a:ea typeface="+mn-ea"/>
                          <a:cs typeface="+mn-cs"/>
                        </a:rPr>
                        <a:t> </a:t>
                      </a:r>
                      <a:r>
                        <a:rPr lang="en-US" sz="2000" b="0" i="1" kern="1200" spc="-10" dirty="0" err="1">
                          <a:solidFill>
                            <a:schemeClr val="tx1"/>
                          </a:solidFill>
                          <a:effectLst/>
                          <a:latin typeface="Times New Roman" panose="02020603050405020304" pitchFamily="18" charset="0"/>
                          <a:ea typeface="+mn-ea"/>
                          <a:cs typeface="+mn-cs"/>
                        </a:rPr>
                        <a:t>khởi</a:t>
                      </a:r>
                      <a:r>
                        <a:rPr lang="en-US" sz="2000" b="0" i="1" kern="1200" spc="-10" dirty="0">
                          <a:solidFill>
                            <a:schemeClr val="tx1"/>
                          </a:solidFill>
                          <a:effectLst/>
                          <a:latin typeface="Times New Roman" panose="02020603050405020304" pitchFamily="18" charset="0"/>
                          <a:ea typeface="+mn-ea"/>
                          <a:cs typeface="+mn-cs"/>
                        </a:rPr>
                        <a:t> </a:t>
                      </a:r>
                      <a:r>
                        <a:rPr lang="en-US" sz="2000" b="0" i="1" kern="1200" spc="-10" dirty="0" err="1">
                          <a:solidFill>
                            <a:schemeClr val="tx1"/>
                          </a:solidFill>
                          <a:effectLst/>
                          <a:latin typeface="Times New Roman" panose="02020603050405020304" pitchFamily="18" charset="0"/>
                          <a:ea typeface="+mn-ea"/>
                          <a:cs typeface="+mn-cs"/>
                        </a:rPr>
                        <a:t>công</a:t>
                      </a:r>
                      <a:r>
                        <a:rPr lang="en-US" sz="2000" b="0" i="1" kern="1200" spc="-10" dirty="0">
                          <a:solidFill>
                            <a:schemeClr val="tx1"/>
                          </a:solidFill>
                          <a:effectLst/>
                          <a:latin typeface="Times New Roman" panose="02020603050405020304" pitchFamily="18" charset="0"/>
                          <a:ea typeface="+mn-ea"/>
                          <a:cs typeface="+mn-cs"/>
                        </a:rPr>
                        <a:t> </a:t>
                      </a:r>
                      <a:r>
                        <a:rPr lang="en-US" sz="2000" b="0" i="1" kern="1200" spc="-10" dirty="0" err="1">
                          <a:solidFill>
                            <a:schemeClr val="tx1"/>
                          </a:solidFill>
                          <a:effectLst/>
                          <a:latin typeface="Times New Roman" panose="02020603050405020304" pitchFamily="18" charset="0"/>
                          <a:ea typeface="+mn-ea"/>
                          <a:cs typeface="+mn-cs"/>
                        </a:rPr>
                        <a:t>trong</a:t>
                      </a:r>
                      <a:r>
                        <a:rPr lang="en-US" sz="2000" b="0" i="1" kern="1200" spc="-10" dirty="0">
                          <a:solidFill>
                            <a:schemeClr val="tx1"/>
                          </a:solidFill>
                          <a:effectLst/>
                          <a:latin typeface="Times New Roman" panose="02020603050405020304" pitchFamily="18" charset="0"/>
                          <a:ea typeface="+mn-ea"/>
                          <a:cs typeface="+mn-cs"/>
                        </a:rPr>
                        <a:t> </a:t>
                      </a:r>
                      <a:r>
                        <a:rPr lang="en-US" sz="2000" b="0" i="1" kern="1200" spc="-10" dirty="0" err="1">
                          <a:solidFill>
                            <a:schemeClr val="tx1"/>
                          </a:solidFill>
                          <a:effectLst/>
                          <a:latin typeface="Times New Roman" panose="02020603050405020304" pitchFamily="18" charset="0"/>
                          <a:ea typeface="+mn-ea"/>
                          <a:cs typeface="+mn-cs"/>
                        </a:rPr>
                        <a:t>Quý</a:t>
                      </a:r>
                      <a:r>
                        <a:rPr lang="en-US" sz="2000" b="0" i="1" kern="1200" spc="-10" dirty="0">
                          <a:solidFill>
                            <a:schemeClr val="tx1"/>
                          </a:solidFill>
                          <a:effectLst/>
                          <a:latin typeface="Times New Roman" panose="02020603050405020304" pitchFamily="18" charset="0"/>
                          <a:ea typeface="+mn-ea"/>
                          <a:cs typeface="+mn-cs"/>
                        </a:rPr>
                        <a:t> 1/2024)</a:t>
                      </a:r>
                      <a:r>
                        <a:rPr lang="vi-VN" sz="2000" b="0" kern="1200" spc="-10" dirty="0">
                          <a:solidFill>
                            <a:schemeClr val="tx1"/>
                          </a:solidFill>
                          <a:effectLst/>
                          <a:latin typeface="Times New Roman" panose="02020603050405020304" pitchFamily="18" charset="0"/>
                          <a:ea typeface="+mn-ea"/>
                          <a:cs typeface="+mn-cs"/>
                        </a:rPr>
                        <a:t> </a:t>
                      </a:r>
                      <a:r>
                        <a:rPr lang="nl-NL" sz="2000" b="0" kern="1200" spc="-10" dirty="0">
                          <a:solidFill>
                            <a:schemeClr val="tx1"/>
                          </a:solidFill>
                          <a:effectLst/>
                          <a:latin typeface="Times New Roman" panose="02020603050405020304" pitchFamily="18" charset="0"/>
                          <a:ea typeface="+mn-ea"/>
                          <a:cs typeface="+mn-cs"/>
                        </a:rPr>
                        <a:t>, CCN Đệ Đức – Hoài Tân </a:t>
                      </a:r>
                      <a:r>
                        <a:rPr lang="nl-NL" sz="2000" b="0" i="1" kern="1200" spc="-10" dirty="0">
                          <a:solidFill>
                            <a:schemeClr val="tx1"/>
                          </a:solidFill>
                          <a:effectLst/>
                          <a:latin typeface="Times New Roman" panose="02020603050405020304" pitchFamily="18" charset="0"/>
                          <a:ea typeface="+mn-ea"/>
                          <a:cs typeface="+mn-cs"/>
                        </a:rPr>
                        <a:t>(đã hoàn thành </a:t>
                      </a:r>
                      <a:r>
                        <a:rPr lang="vi-VN" sz="2000" b="0" i="1" kern="1200" spc="-10" dirty="0">
                          <a:solidFill>
                            <a:schemeClr val="tx1"/>
                          </a:solidFill>
                          <a:effectLst/>
                          <a:latin typeface="Times New Roman" panose="02020603050405020304" pitchFamily="18" charset="0"/>
                          <a:ea typeface="+mn-ea"/>
                          <a:cs typeface="+mn-cs"/>
                        </a:rPr>
                        <a:t>(1) Báo cáo nghiên cứu khả thi, thiết kế cơ sở, (2) Báo cáo đánh giá tác động môi trường CCN</a:t>
                      </a:r>
                      <a:r>
                        <a:rPr lang="en-US" sz="2000" b="0" i="1" kern="1200" spc="-10" dirty="0">
                          <a:solidFill>
                            <a:schemeClr val="tx1"/>
                          </a:solidFill>
                          <a:effectLst/>
                          <a:latin typeface="Times New Roman" panose="02020603050405020304" pitchFamily="18" charset="0"/>
                          <a:ea typeface="+mn-ea"/>
                          <a:cs typeface="+mn-cs"/>
                        </a:rPr>
                        <a:t> </a:t>
                      </a:r>
                      <a:r>
                        <a:rPr lang="en-US" sz="2000" b="0" i="1" kern="1200" spc="-10" dirty="0" err="1">
                          <a:solidFill>
                            <a:schemeClr val="tx1"/>
                          </a:solidFill>
                          <a:effectLst/>
                          <a:latin typeface="Times New Roman" panose="02020603050405020304" pitchFamily="18" charset="0"/>
                          <a:ea typeface="+mn-ea"/>
                          <a:cs typeface="+mn-cs"/>
                        </a:rPr>
                        <a:t>và</a:t>
                      </a:r>
                      <a:r>
                        <a:rPr lang="en-US" sz="2000" b="0" i="1" kern="1200" spc="-10" dirty="0">
                          <a:solidFill>
                            <a:schemeClr val="tx1"/>
                          </a:solidFill>
                          <a:effectLst/>
                          <a:latin typeface="Times New Roman" panose="02020603050405020304" pitchFamily="18" charset="0"/>
                          <a:ea typeface="+mn-ea"/>
                          <a:cs typeface="+mn-cs"/>
                        </a:rPr>
                        <a:t> </a:t>
                      </a:r>
                      <a:r>
                        <a:rPr lang="en-US" sz="2000" b="0" i="1" kern="1200" spc="-10" dirty="0" err="1">
                          <a:solidFill>
                            <a:schemeClr val="tx1"/>
                          </a:solidFill>
                          <a:effectLst/>
                          <a:latin typeface="Times New Roman" panose="02020603050405020304" pitchFamily="18" charset="0"/>
                          <a:ea typeface="+mn-ea"/>
                          <a:cs typeface="+mn-cs"/>
                        </a:rPr>
                        <a:t>dự</a:t>
                      </a:r>
                      <a:r>
                        <a:rPr lang="en-US" sz="2000" b="0" i="1" kern="1200" spc="-10" dirty="0">
                          <a:solidFill>
                            <a:schemeClr val="tx1"/>
                          </a:solidFill>
                          <a:effectLst/>
                          <a:latin typeface="Times New Roman" panose="02020603050405020304" pitchFamily="18" charset="0"/>
                          <a:ea typeface="+mn-ea"/>
                          <a:cs typeface="+mn-cs"/>
                        </a:rPr>
                        <a:t> </a:t>
                      </a:r>
                      <a:r>
                        <a:rPr lang="en-US" sz="2000" b="0" i="1" kern="1200" spc="-10" dirty="0" err="1">
                          <a:solidFill>
                            <a:schemeClr val="tx1"/>
                          </a:solidFill>
                          <a:effectLst/>
                          <a:latin typeface="Times New Roman" panose="02020603050405020304" pitchFamily="18" charset="0"/>
                          <a:ea typeface="+mn-ea"/>
                          <a:cs typeface="+mn-cs"/>
                        </a:rPr>
                        <a:t>kiến</a:t>
                      </a:r>
                      <a:r>
                        <a:rPr lang="en-US" sz="2000" b="0" i="1" kern="1200" spc="-10" dirty="0">
                          <a:solidFill>
                            <a:schemeClr val="tx1"/>
                          </a:solidFill>
                          <a:effectLst/>
                          <a:latin typeface="Times New Roman" panose="02020603050405020304" pitchFamily="18" charset="0"/>
                          <a:ea typeface="+mn-ea"/>
                          <a:cs typeface="+mn-cs"/>
                        </a:rPr>
                        <a:t> </a:t>
                      </a:r>
                      <a:r>
                        <a:rPr lang="en-US" sz="2000" b="0" i="1" kern="1200" spc="-10" dirty="0" err="1">
                          <a:solidFill>
                            <a:schemeClr val="tx1"/>
                          </a:solidFill>
                          <a:effectLst/>
                          <a:latin typeface="Times New Roman" panose="02020603050405020304" pitchFamily="18" charset="0"/>
                          <a:ea typeface="+mn-ea"/>
                          <a:cs typeface="+mn-cs"/>
                        </a:rPr>
                        <a:t>khởi</a:t>
                      </a:r>
                      <a:r>
                        <a:rPr lang="en-US" sz="2000" b="0" i="1" kern="1200" spc="-10" dirty="0">
                          <a:solidFill>
                            <a:schemeClr val="tx1"/>
                          </a:solidFill>
                          <a:effectLst/>
                          <a:latin typeface="Times New Roman" panose="02020603050405020304" pitchFamily="18" charset="0"/>
                          <a:ea typeface="+mn-ea"/>
                          <a:cs typeface="+mn-cs"/>
                        </a:rPr>
                        <a:t> </a:t>
                      </a:r>
                      <a:r>
                        <a:rPr lang="en-US" sz="2000" b="0" i="1" kern="1200" spc="-10" dirty="0" err="1">
                          <a:solidFill>
                            <a:schemeClr val="tx1"/>
                          </a:solidFill>
                          <a:effectLst/>
                          <a:latin typeface="Times New Roman" panose="02020603050405020304" pitchFamily="18" charset="0"/>
                          <a:ea typeface="+mn-ea"/>
                          <a:cs typeface="+mn-cs"/>
                        </a:rPr>
                        <a:t>công</a:t>
                      </a:r>
                      <a:r>
                        <a:rPr lang="en-US" sz="2000" b="0" i="1" kern="1200" spc="-10" dirty="0">
                          <a:solidFill>
                            <a:schemeClr val="tx1"/>
                          </a:solidFill>
                          <a:effectLst/>
                          <a:latin typeface="Times New Roman" panose="02020603050405020304" pitchFamily="18" charset="0"/>
                          <a:ea typeface="+mn-ea"/>
                          <a:cs typeface="+mn-cs"/>
                        </a:rPr>
                        <a:t> </a:t>
                      </a:r>
                      <a:r>
                        <a:rPr lang="en-US" sz="2000" b="0" i="1" kern="1200" spc="-10" dirty="0" err="1">
                          <a:solidFill>
                            <a:schemeClr val="tx1"/>
                          </a:solidFill>
                          <a:effectLst/>
                          <a:latin typeface="Times New Roman" panose="02020603050405020304" pitchFamily="18" charset="0"/>
                          <a:ea typeface="+mn-ea"/>
                          <a:cs typeface="+mn-cs"/>
                        </a:rPr>
                        <a:t>trong</a:t>
                      </a:r>
                      <a:r>
                        <a:rPr lang="en-US" sz="2000" b="0" i="1" kern="1200" spc="-10" dirty="0">
                          <a:solidFill>
                            <a:schemeClr val="tx1"/>
                          </a:solidFill>
                          <a:effectLst/>
                          <a:latin typeface="Times New Roman" panose="02020603050405020304" pitchFamily="18" charset="0"/>
                          <a:ea typeface="+mn-ea"/>
                          <a:cs typeface="+mn-cs"/>
                        </a:rPr>
                        <a:t> </a:t>
                      </a:r>
                      <a:r>
                        <a:rPr lang="en-US" sz="2000" b="0" i="1" kern="1200" spc="-10" dirty="0" err="1">
                          <a:solidFill>
                            <a:schemeClr val="tx1"/>
                          </a:solidFill>
                          <a:effectLst/>
                          <a:latin typeface="Times New Roman" panose="02020603050405020304" pitchFamily="18" charset="0"/>
                          <a:ea typeface="+mn-ea"/>
                          <a:cs typeface="+mn-cs"/>
                        </a:rPr>
                        <a:t>Quý</a:t>
                      </a:r>
                      <a:r>
                        <a:rPr lang="en-US" sz="2000" b="0" i="1" kern="1200" spc="-10" dirty="0">
                          <a:solidFill>
                            <a:schemeClr val="tx1"/>
                          </a:solidFill>
                          <a:effectLst/>
                          <a:latin typeface="Times New Roman" panose="02020603050405020304" pitchFamily="18" charset="0"/>
                          <a:ea typeface="+mn-ea"/>
                          <a:cs typeface="+mn-cs"/>
                        </a:rPr>
                        <a:t> </a:t>
                      </a:r>
                      <a:r>
                        <a:rPr lang="en-US" sz="2000" b="0" i="1" kern="1200" spc="-10">
                          <a:solidFill>
                            <a:schemeClr val="tx1"/>
                          </a:solidFill>
                          <a:effectLst/>
                          <a:latin typeface="Times New Roman" panose="02020603050405020304" pitchFamily="18" charset="0"/>
                          <a:ea typeface="+mn-ea"/>
                          <a:cs typeface="+mn-cs"/>
                        </a:rPr>
                        <a:t>1/2024)</a:t>
                      </a:r>
                      <a:r>
                        <a:rPr lang="en-US" sz="2000" b="0" i="0" kern="1200" spc="-10">
                          <a:solidFill>
                            <a:schemeClr val="tx1"/>
                          </a:solidFill>
                          <a:effectLst/>
                          <a:latin typeface="Times New Roman" panose="02020603050405020304" pitchFamily="18" charset="0"/>
                          <a:ea typeface="+mn-ea"/>
                          <a:cs typeface="+mn-cs"/>
                        </a:rPr>
                        <a:t>…</a:t>
                      </a:r>
                      <a:endParaRPr lang="en-US" sz="2000" b="0" i="0" kern="1200" spc="-10" dirty="0">
                        <a:solidFill>
                          <a:schemeClr val="tx1"/>
                        </a:solidFill>
                        <a:effectLst/>
                        <a:latin typeface="Times New Roman" panose="02020603050405020304" pitchFamily="18" charset="0"/>
                        <a:ea typeface="+mn-ea"/>
                        <a:cs typeface="+mn-cs"/>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3294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Bef>
                          <a:spcPts val="600"/>
                        </a:spcBef>
                        <a:spcAft>
                          <a:spcPts val="600"/>
                        </a:spcAft>
                      </a:pPr>
                      <a:endParaRPr lang="en-US" sz="2200" b="0" kern="1200" spc="-10" dirty="0">
                        <a:solidFill>
                          <a:schemeClr val="tx1"/>
                        </a:solidFill>
                        <a:effectLst/>
                        <a:latin typeface="Times New Roman" panose="02020603050405020304" pitchFamily="18" charset="0"/>
                        <a:ea typeface="+mn-ea"/>
                        <a:cs typeface="+mn-cs"/>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sp>
        <p:nvSpPr>
          <p:cNvPr id="2" name="Rectangle 1">
            <a:extLst>
              <a:ext uri="{FF2B5EF4-FFF2-40B4-BE49-F238E27FC236}">
                <a16:creationId xmlns:a16="http://schemas.microsoft.com/office/drawing/2014/main" id="{C60EA60A-E5E9-586A-FB97-62A6F5D9D57F}"/>
              </a:ext>
            </a:extLst>
          </p:cNvPr>
          <p:cNvSpPr/>
          <p:nvPr/>
        </p:nvSpPr>
        <p:spPr>
          <a:xfrm>
            <a:off x="1289255" y="643656"/>
            <a:ext cx="3320717" cy="523220"/>
          </a:xfrm>
          <a:prstGeom prst="rect">
            <a:avLst/>
          </a:prstGeom>
        </p:spPr>
        <p:txBody>
          <a:bodyPr wrap="none">
            <a:spAutoFit/>
          </a:bodyPr>
          <a:lstStyle/>
          <a:p>
            <a:pPr marL="12700" defTabSz="914400">
              <a:spcBef>
                <a:spcPts val="300"/>
              </a:spcBef>
              <a:defRPr/>
            </a:pPr>
            <a:r>
              <a:rPr lang="en-US" sz="2800" b="1" spc="-20" dirty="0">
                <a:solidFill>
                  <a:srgbClr val="100717"/>
                </a:solidFill>
                <a:latin typeface="Times New Roman" panose="02020603050405020304" pitchFamily="18" charset="0"/>
                <a:cs typeface="Times New Roman" panose="02020603050405020304" pitchFamily="18" charset="0"/>
              </a:rPr>
              <a:t>5.1. Thu </a:t>
            </a:r>
            <a:r>
              <a:rPr lang="en-US" sz="2800" b="1" spc="-20" dirty="0" err="1">
                <a:solidFill>
                  <a:srgbClr val="100717"/>
                </a:solidFill>
                <a:latin typeface="Times New Roman" panose="02020603050405020304" pitchFamily="18" charset="0"/>
                <a:cs typeface="Times New Roman" panose="02020603050405020304" pitchFamily="18" charset="0"/>
              </a:rPr>
              <a:t>hút</a:t>
            </a:r>
            <a:r>
              <a:rPr lang="en-US" sz="2800" b="1" spc="-20" dirty="0">
                <a:solidFill>
                  <a:srgbClr val="100717"/>
                </a:solidFill>
                <a:latin typeface="Times New Roman" panose="02020603050405020304" pitchFamily="18" charset="0"/>
                <a:cs typeface="Times New Roman" panose="02020603050405020304" pitchFamily="18" charset="0"/>
              </a:rPr>
              <a:t> </a:t>
            </a:r>
            <a:r>
              <a:rPr lang="en-US" sz="2800" b="1" spc="-20" dirty="0" err="1">
                <a:solidFill>
                  <a:srgbClr val="100717"/>
                </a:solidFill>
                <a:latin typeface="Times New Roman" panose="02020603050405020304" pitchFamily="18" charset="0"/>
                <a:cs typeface="Times New Roman" panose="02020603050405020304" pitchFamily="18" charset="0"/>
              </a:rPr>
              <a:t>đầu</a:t>
            </a:r>
            <a:r>
              <a:rPr lang="en-US" sz="2800" b="1" spc="-20" dirty="0">
                <a:solidFill>
                  <a:srgbClr val="100717"/>
                </a:solidFill>
                <a:latin typeface="Times New Roman" panose="02020603050405020304" pitchFamily="18" charset="0"/>
                <a:cs typeface="Times New Roman" panose="02020603050405020304" pitchFamily="18" charset="0"/>
              </a:rPr>
              <a:t> </a:t>
            </a:r>
            <a:r>
              <a:rPr lang="en-US" sz="2800" b="1" spc="-20" err="1">
                <a:solidFill>
                  <a:srgbClr val="100717"/>
                </a:solidFill>
                <a:latin typeface="Times New Roman" panose="02020603050405020304" pitchFamily="18" charset="0"/>
                <a:cs typeface="Times New Roman" panose="02020603050405020304" pitchFamily="18" charset="0"/>
              </a:rPr>
              <a:t>tư</a:t>
            </a:r>
            <a:r>
              <a:rPr lang="en-US" sz="2800" b="1" spc="-20">
                <a:solidFill>
                  <a:srgbClr val="100717"/>
                </a:solidFill>
                <a:latin typeface="Times New Roman" panose="02020603050405020304" pitchFamily="18" charset="0"/>
                <a:cs typeface="Times New Roman" panose="02020603050405020304" pitchFamily="18" charset="0"/>
              </a:rPr>
              <a:t> </a:t>
            </a:r>
            <a:endParaRPr lang="en-US" sz="2800" b="1" spc="-20" dirty="0">
              <a:solidFill>
                <a:srgbClr val="100717"/>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3513D60-01A2-3928-DA1B-F67325D87D54}"/>
              </a:ext>
            </a:extLst>
          </p:cNvPr>
          <p:cNvSpPr/>
          <p:nvPr/>
        </p:nvSpPr>
        <p:spPr>
          <a:xfrm>
            <a:off x="734183" y="177685"/>
            <a:ext cx="7955319"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5. Thu hút đầu tư và quản lý đăng ký doanh nghiệp</a:t>
            </a:r>
          </a:p>
        </p:txBody>
      </p:sp>
      <p:sp>
        <p:nvSpPr>
          <p:cNvPr id="4" name="Rectangle 3">
            <a:extLst>
              <a:ext uri="{FF2B5EF4-FFF2-40B4-BE49-F238E27FC236}">
                <a16:creationId xmlns:a16="http://schemas.microsoft.com/office/drawing/2014/main" id="{F71328DA-6D2C-25F7-EF0B-3AD39C475B54}"/>
              </a:ext>
            </a:extLst>
          </p:cNvPr>
          <p:cNvSpPr/>
          <p:nvPr/>
        </p:nvSpPr>
        <p:spPr>
          <a:xfrm>
            <a:off x="1289255" y="1166876"/>
            <a:ext cx="7259680" cy="523220"/>
          </a:xfrm>
          <a:prstGeom prst="rect">
            <a:avLst/>
          </a:prstGeom>
        </p:spPr>
        <p:txBody>
          <a:bodyPr wrap="none">
            <a:spAutoFit/>
          </a:bodyPr>
          <a:lstStyle/>
          <a:p>
            <a:pPr marL="12700" defTabSz="914400">
              <a:spcBef>
                <a:spcPts val="300"/>
              </a:spcBef>
              <a:defRPr/>
            </a:pPr>
            <a:r>
              <a:rPr lang="en-US" sz="2800" b="1" spc="-20" dirty="0">
                <a:solidFill>
                  <a:srgbClr val="100717"/>
                </a:solidFill>
                <a:latin typeface="Times New Roman" panose="02020603050405020304" pitchFamily="18" charset="0"/>
                <a:cs typeface="Times New Roman" panose="02020603050405020304" pitchFamily="18" charset="0"/>
              </a:rPr>
              <a:t>* </a:t>
            </a:r>
            <a:r>
              <a:rPr lang="en-US" sz="2800" b="1" spc="-20" dirty="0" err="1">
                <a:solidFill>
                  <a:srgbClr val="100717"/>
                </a:solidFill>
                <a:latin typeface="Times New Roman" panose="02020603050405020304" pitchFamily="18" charset="0"/>
                <a:cs typeface="Times New Roman" panose="02020603050405020304" pitchFamily="18" charset="0"/>
              </a:rPr>
              <a:t>Kết</a:t>
            </a:r>
            <a:r>
              <a:rPr lang="en-US" sz="2800" b="1" spc="-20" dirty="0">
                <a:solidFill>
                  <a:srgbClr val="100717"/>
                </a:solidFill>
                <a:latin typeface="Times New Roman" panose="02020603050405020304" pitchFamily="18" charset="0"/>
                <a:cs typeface="Times New Roman" panose="02020603050405020304" pitchFamily="18" charset="0"/>
              </a:rPr>
              <a:t> </a:t>
            </a:r>
            <a:r>
              <a:rPr lang="en-US" sz="2800" b="1" spc="-20" dirty="0" err="1">
                <a:solidFill>
                  <a:srgbClr val="100717"/>
                </a:solidFill>
                <a:latin typeface="Times New Roman" panose="02020603050405020304" pitchFamily="18" charset="0"/>
                <a:cs typeface="Times New Roman" panose="02020603050405020304" pitchFamily="18" charset="0"/>
              </a:rPr>
              <a:t>quả</a:t>
            </a:r>
            <a:r>
              <a:rPr lang="en-US" sz="2800" b="1" spc="-20" dirty="0">
                <a:solidFill>
                  <a:srgbClr val="100717"/>
                </a:solidFill>
                <a:latin typeface="Times New Roman" panose="02020603050405020304" pitchFamily="18" charset="0"/>
                <a:cs typeface="Times New Roman" panose="02020603050405020304" pitchFamily="18" charset="0"/>
              </a:rPr>
              <a:t> </a:t>
            </a:r>
            <a:r>
              <a:rPr lang="en-US" sz="2800" b="1" spc="-20" dirty="0" err="1">
                <a:solidFill>
                  <a:srgbClr val="100717"/>
                </a:solidFill>
                <a:latin typeface="Times New Roman" panose="02020603050405020304" pitchFamily="18" charset="0"/>
                <a:cs typeface="Times New Roman" panose="02020603050405020304" pitchFamily="18" charset="0"/>
              </a:rPr>
              <a:t>giao</a:t>
            </a:r>
            <a:r>
              <a:rPr lang="en-US" sz="2800" b="1" spc="-20" dirty="0">
                <a:solidFill>
                  <a:srgbClr val="100717"/>
                </a:solidFill>
                <a:latin typeface="Times New Roman" panose="02020603050405020304" pitchFamily="18" charset="0"/>
                <a:cs typeface="Times New Roman" panose="02020603050405020304" pitchFamily="18" charset="0"/>
              </a:rPr>
              <a:t> </a:t>
            </a:r>
            <a:r>
              <a:rPr lang="en-US" sz="2800" b="1" spc="-20" dirty="0" err="1">
                <a:solidFill>
                  <a:srgbClr val="100717"/>
                </a:solidFill>
                <a:latin typeface="Times New Roman" panose="02020603050405020304" pitchFamily="18" charset="0"/>
                <a:cs typeface="Times New Roman" panose="02020603050405020304" pitchFamily="18" charset="0"/>
              </a:rPr>
              <a:t>chỉ</a:t>
            </a:r>
            <a:r>
              <a:rPr lang="en-US" sz="2800" b="1" spc="-20" dirty="0">
                <a:solidFill>
                  <a:srgbClr val="100717"/>
                </a:solidFill>
                <a:latin typeface="Times New Roman" panose="02020603050405020304" pitchFamily="18" charset="0"/>
                <a:cs typeface="Times New Roman" panose="02020603050405020304" pitchFamily="18" charset="0"/>
              </a:rPr>
              <a:t> </a:t>
            </a:r>
            <a:r>
              <a:rPr lang="en-US" sz="2800" b="1" spc="-20" dirty="0" err="1">
                <a:solidFill>
                  <a:srgbClr val="100717"/>
                </a:solidFill>
                <a:latin typeface="Times New Roman" panose="02020603050405020304" pitchFamily="18" charset="0"/>
                <a:cs typeface="Times New Roman" panose="02020603050405020304" pitchFamily="18" charset="0"/>
              </a:rPr>
              <a:t>tiêu</a:t>
            </a:r>
            <a:r>
              <a:rPr lang="en-US" sz="2800" b="1" spc="-20" dirty="0">
                <a:solidFill>
                  <a:srgbClr val="100717"/>
                </a:solidFill>
                <a:latin typeface="Times New Roman" panose="02020603050405020304" pitchFamily="18" charset="0"/>
                <a:cs typeface="Times New Roman" panose="02020603050405020304" pitchFamily="18" charset="0"/>
              </a:rPr>
              <a:t> </a:t>
            </a:r>
            <a:r>
              <a:rPr lang="en-US" sz="2800" b="1" spc="-20" dirty="0" err="1">
                <a:solidFill>
                  <a:srgbClr val="100717"/>
                </a:solidFill>
                <a:latin typeface="Times New Roman" panose="02020603050405020304" pitchFamily="18" charset="0"/>
                <a:cs typeface="Times New Roman" panose="02020603050405020304" pitchFamily="18" charset="0"/>
              </a:rPr>
              <a:t>các</a:t>
            </a:r>
            <a:r>
              <a:rPr lang="en-US" sz="2800" b="1" spc="-20" dirty="0">
                <a:solidFill>
                  <a:srgbClr val="100717"/>
                </a:solidFill>
                <a:latin typeface="Times New Roman" panose="02020603050405020304" pitchFamily="18" charset="0"/>
                <a:cs typeface="Times New Roman" panose="02020603050405020304" pitchFamily="18" charset="0"/>
              </a:rPr>
              <a:t> </a:t>
            </a:r>
            <a:r>
              <a:rPr lang="en-US" sz="2800" b="1" spc="-20" dirty="0" err="1">
                <a:solidFill>
                  <a:srgbClr val="100717"/>
                </a:solidFill>
                <a:latin typeface="Times New Roman" panose="02020603050405020304" pitchFamily="18" charset="0"/>
                <a:cs typeface="Times New Roman" panose="02020603050405020304" pitchFamily="18" charset="0"/>
              </a:rPr>
              <a:t>Cụm</a:t>
            </a:r>
            <a:r>
              <a:rPr lang="en-US" sz="2800" b="1" spc="-20" dirty="0">
                <a:solidFill>
                  <a:srgbClr val="100717"/>
                </a:solidFill>
                <a:latin typeface="Times New Roman" panose="02020603050405020304" pitchFamily="18" charset="0"/>
                <a:cs typeface="Times New Roman" panose="02020603050405020304" pitchFamily="18" charset="0"/>
              </a:rPr>
              <a:t> </a:t>
            </a:r>
            <a:r>
              <a:rPr lang="en-US" sz="2800" b="1" spc="-20" dirty="0" err="1">
                <a:solidFill>
                  <a:srgbClr val="100717"/>
                </a:solidFill>
                <a:latin typeface="Times New Roman" panose="02020603050405020304" pitchFamily="18" charset="0"/>
                <a:cs typeface="Times New Roman" panose="02020603050405020304" pitchFamily="18" charset="0"/>
              </a:rPr>
              <a:t>Công</a:t>
            </a:r>
            <a:r>
              <a:rPr lang="en-US" sz="2800" b="1" spc="-20" dirty="0">
                <a:solidFill>
                  <a:srgbClr val="100717"/>
                </a:solidFill>
                <a:latin typeface="Times New Roman" panose="02020603050405020304" pitchFamily="18" charset="0"/>
                <a:cs typeface="Times New Roman" panose="02020603050405020304" pitchFamily="18" charset="0"/>
              </a:rPr>
              <a:t> </a:t>
            </a:r>
            <a:r>
              <a:rPr lang="en-US" sz="2800" b="1" spc="-20" dirty="0" err="1">
                <a:solidFill>
                  <a:srgbClr val="100717"/>
                </a:solidFill>
                <a:latin typeface="Times New Roman" panose="02020603050405020304" pitchFamily="18" charset="0"/>
                <a:cs typeface="Times New Roman" panose="02020603050405020304" pitchFamily="18" charset="0"/>
              </a:rPr>
              <a:t>nghiệp</a:t>
            </a:r>
            <a:endParaRPr lang="en-US" sz="2800" b="1" spc="-20" dirty="0">
              <a:solidFill>
                <a:srgbClr val="10071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0677742"/>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1566611017"/>
              </p:ext>
            </p:extLst>
          </p:nvPr>
        </p:nvGraphicFramePr>
        <p:xfrm>
          <a:off x="537699" y="1433898"/>
          <a:ext cx="11654301" cy="5090160"/>
        </p:xfrm>
        <a:graphic>
          <a:graphicData uri="http://schemas.openxmlformats.org/drawingml/2006/table">
            <a:tbl>
              <a:tblPr firstRow="1" bandRow="1"/>
              <a:tblGrid>
                <a:gridCol w="11654301">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en-US" sz="2200" b="0" kern="1200" spc="-10">
                          <a:solidFill>
                            <a:schemeClr val="tx1"/>
                          </a:solidFill>
                          <a:effectLst/>
                          <a:latin typeface="Times New Roman" panose="02020603050405020304" pitchFamily="18" charset="0"/>
                          <a:ea typeface="+mn-ea"/>
                          <a:cs typeface="+mn-cs"/>
                        </a:rPr>
                        <a:t> Kết quả thu hút đầu tư quý I năm 2024 như sau:</a:t>
                      </a:r>
                      <a:endParaRPr lang="nl-NL" sz="2200" b="0" kern="1200" spc="-10">
                        <a:solidFill>
                          <a:schemeClr val="tx1"/>
                        </a:solidFill>
                        <a:effectLst/>
                        <a:latin typeface="Times New Roman" panose="02020603050405020304" pitchFamily="18" charset="0"/>
                        <a:ea typeface="+mn-ea"/>
                        <a:cs typeface="+mn-cs"/>
                      </a:endParaRPr>
                    </a:p>
                    <a:p>
                      <a:pPr marL="0" marR="0" lvl="0" indent="0" algn="just" defTabSz="121917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nl-NL" sz="2200" b="1" i="1">
                          <a:solidFill>
                            <a:schemeClr val="tx1"/>
                          </a:solidFill>
                          <a:effectLst/>
                          <a:latin typeface="Times New Roman" panose="02020603050405020304" pitchFamily="18" charset="0"/>
                          <a:ea typeface="Times New Roman" panose="02020603050405020304" pitchFamily="18" charset="0"/>
                        </a:rPr>
                        <a:t>+ Về </a:t>
                      </a:r>
                      <a:r>
                        <a:rPr lang="nl-NL" sz="2200" b="1" i="1" dirty="0">
                          <a:solidFill>
                            <a:schemeClr val="tx1"/>
                          </a:solidFill>
                          <a:effectLst/>
                          <a:latin typeface="Times New Roman" panose="02020603050405020304" pitchFamily="18" charset="0"/>
                          <a:ea typeface="Times New Roman" panose="02020603050405020304" pitchFamily="18" charset="0"/>
                        </a:rPr>
                        <a:t>đầu tư nước ngoài (</a:t>
                      </a:r>
                      <a:r>
                        <a:rPr lang="nl-NL" sz="2200" b="1" i="1">
                          <a:solidFill>
                            <a:schemeClr val="tx1"/>
                          </a:solidFill>
                          <a:effectLst/>
                          <a:latin typeface="Times New Roman" panose="02020603050405020304" pitchFamily="18" charset="0"/>
                          <a:ea typeface="Times New Roman" panose="02020603050405020304" pitchFamily="18" charset="0"/>
                        </a:rPr>
                        <a:t>FDI):</a:t>
                      </a:r>
                      <a:r>
                        <a:rPr lang="vi-VN" sz="2200" b="1" i="1" spc="-10">
                          <a:solidFill>
                            <a:schemeClr val="tx1"/>
                          </a:solidFill>
                          <a:effectLst/>
                          <a:latin typeface="Times New Roman" panose="02020603050405020304" pitchFamily="18" charset="0"/>
                          <a:ea typeface="Times New Roman" panose="02020603050405020304" pitchFamily="18" charset="0"/>
                        </a:rPr>
                        <a:t> </a:t>
                      </a:r>
                      <a:r>
                        <a:rPr lang="vi-VN" sz="2200" b="0" spc="-10">
                          <a:solidFill>
                            <a:schemeClr val="tx1"/>
                          </a:solidFill>
                          <a:effectLst/>
                          <a:latin typeface="Times New Roman" panose="02020603050405020304" pitchFamily="18" charset="0"/>
                          <a:ea typeface="Times New Roman" panose="02020603050405020304" pitchFamily="18" charset="0"/>
                        </a:rPr>
                        <a:t>Từ đầu năm đến nay chưa phát sinh dự án mới.</a:t>
                      </a:r>
                      <a:endParaRPr lang="vi-VN" sz="2200" b="0" kern="1200" spc="-10" dirty="0">
                        <a:solidFill>
                          <a:schemeClr val="tx1"/>
                        </a:solidFill>
                        <a:effectLst/>
                        <a:latin typeface="Times New Roman" panose="02020603050405020304" pitchFamily="18" charset="0"/>
                        <a:ea typeface="+mn-ea"/>
                        <a:cs typeface="+mn-cs"/>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3294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Bef>
                          <a:spcPts val="600"/>
                        </a:spcBef>
                        <a:spcAft>
                          <a:spcPts val="600"/>
                        </a:spcAft>
                      </a:pPr>
                      <a:r>
                        <a:rPr lang="en-US" sz="2200" b="1" i="1">
                          <a:effectLst/>
                          <a:latin typeface="Times New Roman" panose="02020603050405020304" pitchFamily="18" charset="0"/>
                          <a:ea typeface="Times New Roman" panose="02020603050405020304" pitchFamily="18" charset="0"/>
                        </a:rPr>
                        <a:t>+</a:t>
                      </a:r>
                      <a:r>
                        <a:rPr lang="vi-VN" sz="2200" b="1" i="1">
                          <a:effectLst/>
                          <a:latin typeface="Times New Roman" panose="02020603050405020304" pitchFamily="18" charset="0"/>
                          <a:ea typeface="Times New Roman" panose="02020603050405020304" pitchFamily="18" charset="0"/>
                        </a:rPr>
                        <a:t> </a:t>
                      </a:r>
                      <a:r>
                        <a:rPr lang="nl-NL" sz="2200" b="1" i="1">
                          <a:effectLst/>
                          <a:latin typeface="Times New Roman" panose="02020603050405020304" pitchFamily="18" charset="0"/>
                          <a:ea typeface="Times New Roman" panose="02020603050405020304" pitchFamily="18" charset="0"/>
                        </a:rPr>
                        <a:t>Về đầu tư trong nước:</a:t>
                      </a:r>
                      <a:r>
                        <a:rPr lang="vi-VN" sz="2200" b="1" i="1">
                          <a:effectLst/>
                          <a:latin typeface="Times New Roman" panose="02020603050405020304" pitchFamily="18" charset="0"/>
                          <a:ea typeface="Times New Roman" panose="02020603050405020304" pitchFamily="18" charset="0"/>
                        </a:rPr>
                        <a:t> </a:t>
                      </a:r>
                      <a:r>
                        <a:rPr lang="vi-VN" sz="2200" b="0" kern="1200" spc="-10">
                          <a:solidFill>
                            <a:schemeClr val="tx1"/>
                          </a:solidFill>
                          <a:effectLst/>
                          <a:latin typeface="Times New Roman" panose="02020603050405020304" pitchFamily="18" charset="0"/>
                          <a:ea typeface="+mn-ea"/>
                          <a:cs typeface="+mn-cs"/>
                        </a:rPr>
                        <a:t>Lũy kế từ </a:t>
                      </a:r>
                      <a:r>
                        <a:rPr lang="en-US" sz="2200" b="0" kern="1200" spc="-10">
                          <a:solidFill>
                            <a:schemeClr val="tx1"/>
                          </a:solidFill>
                          <a:effectLst/>
                          <a:latin typeface="Times New Roman" panose="02020603050405020304" pitchFamily="18" charset="0"/>
                          <a:ea typeface="+mn-ea"/>
                          <a:cs typeface="+mn-cs"/>
                        </a:rPr>
                        <a:t>đầu năm </a:t>
                      </a:r>
                      <a:r>
                        <a:rPr lang="vi-VN" sz="2200" b="0" kern="1200" spc="-10">
                          <a:solidFill>
                            <a:schemeClr val="tx1"/>
                          </a:solidFill>
                          <a:effectLst/>
                          <a:latin typeface="Times New Roman" panose="02020603050405020304" pitchFamily="18" charset="0"/>
                          <a:ea typeface="+mn-ea"/>
                          <a:cs typeface="+mn-cs"/>
                        </a:rPr>
                        <a:t>đến nay</a:t>
                      </a:r>
                      <a:r>
                        <a:rPr lang="en-US" sz="2200" b="0" kern="1200" spc="-10">
                          <a:solidFill>
                            <a:schemeClr val="tx1"/>
                          </a:solidFill>
                          <a:effectLst/>
                          <a:latin typeface="Times New Roman" panose="02020603050405020304" pitchFamily="18" charset="0"/>
                          <a:ea typeface="+mn-ea"/>
                          <a:cs typeface="+mn-cs"/>
                        </a:rPr>
                        <a:t>,</a:t>
                      </a:r>
                      <a:r>
                        <a:rPr lang="vi-VN" sz="2200" b="0" kern="1200" spc="-10">
                          <a:solidFill>
                            <a:schemeClr val="tx1"/>
                          </a:solidFill>
                          <a:effectLst/>
                          <a:latin typeface="Times New Roman" panose="02020603050405020304" pitchFamily="18" charset="0"/>
                          <a:ea typeface="+mn-ea"/>
                          <a:cs typeface="+mn-cs"/>
                        </a:rPr>
                        <a:t> toàn tỉnh thu hút mới </a:t>
                      </a:r>
                      <a:r>
                        <a:rPr lang="en-US" sz="2200" b="0" kern="1200" spc="-10">
                          <a:solidFill>
                            <a:schemeClr val="tx1"/>
                          </a:solidFill>
                          <a:effectLst/>
                          <a:latin typeface="Times New Roman" panose="02020603050405020304" pitchFamily="18" charset="0"/>
                          <a:ea typeface="+mn-ea"/>
                          <a:cs typeface="+mn-cs"/>
                        </a:rPr>
                        <a:t>13</a:t>
                      </a:r>
                      <a:r>
                        <a:rPr lang="vi-VN" sz="2200" b="0" kern="1200" spc="-10">
                          <a:solidFill>
                            <a:schemeClr val="tx1"/>
                          </a:solidFill>
                          <a:effectLst/>
                          <a:latin typeface="Times New Roman" panose="02020603050405020304" pitchFamily="18" charset="0"/>
                          <a:ea typeface="+mn-ea"/>
                          <a:cs typeface="+mn-cs"/>
                        </a:rPr>
                        <a:t> dự án đầu tư </a:t>
                      </a:r>
                      <a:r>
                        <a:rPr lang="en-US" sz="2200" b="0" kern="1200" spc="-10">
                          <a:solidFill>
                            <a:schemeClr val="tx1"/>
                          </a:solidFill>
                          <a:effectLst/>
                          <a:latin typeface="Times New Roman" panose="02020603050405020304" pitchFamily="18" charset="0"/>
                          <a:ea typeface="+mn-ea"/>
                          <a:cs typeface="+mn-cs"/>
                        </a:rPr>
                        <a:t>trong nước </a:t>
                      </a:r>
                      <a:r>
                        <a:rPr lang="vi-VN" sz="2200" b="0" kern="1200" spc="-10">
                          <a:solidFill>
                            <a:schemeClr val="tx1"/>
                          </a:solidFill>
                          <a:effectLst/>
                          <a:latin typeface="Times New Roman" panose="02020603050405020304" pitchFamily="18" charset="0"/>
                          <a:ea typeface="+mn-ea"/>
                          <a:cs typeface="+mn-cs"/>
                        </a:rPr>
                        <a:t>với tổng vốn đăng ký là </a:t>
                      </a:r>
                      <a:r>
                        <a:rPr lang="en-US" sz="2200" b="0" kern="1200" spc="-10">
                          <a:solidFill>
                            <a:schemeClr val="tx1"/>
                          </a:solidFill>
                          <a:effectLst/>
                          <a:latin typeface="Times New Roman" panose="02020603050405020304" pitchFamily="18" charset="0"/>
                          <a:ea typeface="+mn-ea"/>
                          <a:cs typeface="+mn-cs"/>
                        </a:rPr>
                        <a:t>2.203,6</a:t>
                      </a:r>
                      <a:r>
                        <a:rPr lang="vi-VN" sz="2200" b="0" kern="1200" spc="-10">
                          <a:solidFill>
                            <a:schemeClr val="tx1"/>
                          </a:solidFill>
                          <a:effectLst/>
                          <a:latin typeface="Times New Roman" panose="02020603050405020304" pitchFamily="18" charset="0"/>
                          <a:ea typeface="+mn-ea"/>
                          <a:cs typeface="+mn-cs"/>
                        </a:rPr>
                        <a:t> tỷ đồng. </a:t>
                      </a:r>
                      <a:r>
                        <a:rPr lang="en-US" sz="2200" b="0" kern="1200" spc="-10">
                          <a:solidFill>
                            <a:schemeClr val="tx1"/>
                          </a:solidFill>
                          <a:effectLst/>
                          <a:latin typeface="Times New Roman" panose="02020603050405020304" pitchFamily="18" charset="0"/>
                          <a:ea typeface="+mn-ea"/>
                          <a:cs typeface="+mn-cs"/>
                        </a:rPr>
                        <a:t>Trong đó: </a:t>
                      </a:r>
                      <a:endParaRPr lang="vi-VN" sz="2200" b="0" kern="1200" spc="-10">
                        <a:solidFill>
                          <a:schemeClr val="tx1"/>
                        </a:solidFill>
                        <a:effectLst/>
                        <a:latin typeface="Times New Roman" panose="02020603050405020304" pitchFamily="18" charset="0"/>
                        <a:ea typeface="+mn-ea"/>
                        <a:cs typeface="+mn-cs"/>
                      </a:endParaRPr>
                    </a:p>
                    <a:p>
                      <a:pPr marL="0" marR="0" lvl="0" indent="457200" algn="just" defTabSz="121917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vi-VN" sz="2200" b="0" kern="1200" spc="-10">
                          <a:solidFill>
                            <a:schemeClr val="tx1"/>
                          </a:solidFill>
                          <a:effectLst/>
                          <a:latin typeface="Times New Roman" panose="02020603050405020304" pitchFamily="18" charset="0"/>
                          <a:ea typeface="+mn-ea"/>
                          <a:cs typeface="+mn-cs"/>
                        </a:rPr>
                        <a:t>- Ngoài Khu kinh tế, Khu công nghiệp là 0</a:t>
                      </a:r>
                      <a:r>
                        <a:rPr lang="en-US" sz="2200" b="0" kern="1200" spc="-10">
                          <a:solidFill>
                            <a:schemeClr val="tx1"/>
                          </a:solidFill>
                          <a:effectLst/>
                          <a:latin typeface="Times New Roman" panose="02020603050405020304" pitchFamily="18" charset="0"/>
                          <a:ea typeface="+mn-ea"/>
                          <a:cs typeface="+mn-cs"/>
                        </a:rPr>
                        <a:t>9</a:t>
                      </a:r>
                      <a:r>
                        <a:rPr lang="vi-VN" sz="2200" b="0" kern="1200" spc="-10">
                          <a:solidFill>
                            <a:schemeClr val="tx1"/>
                          </a:solidFill>
                          <a:effectLst/>
                          <a:latin typeface="Times New Roman" panose="02020603050405020304" pitchFamily="18" charset="0"/>
                          <a:ea typeface="+mn-ea"/>
                          <a:cs typeface="+mn-cs"/>
                        </a:rPr>
                        <a:t> dự án. Trong đó:</a:t>
                      </a:r>
                    </a:p>
                    <a:p>
                      <a:pPr marL="0" marR="0" lvl="0" indent="900000" algn="just" defTabSz="121917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vi-VN" sz="2200" b="0" kern="1200" spc="-10">
                          <a:solidFill>
                            <a:schemeClr val="tx1"/>
                          </a:solidFill>
                          <a:effectLst/>
                          <a:latin typeface="Times New Roman" panose="02020603050405020304" pitchFamily="18" charset="0"/>
                          <a:ea typeface="+mn-ea"/>
                          <a:cs typeface="+mn-cs"/>
                        </a:rPr>
                        <a:t>+ 0</a:t>
                      </a:r>
                      <a:r>
                        <a:rPr lang="en-US" sz="2200" b="0" kern="1200" spc="-10">
                          <a:solidFill>
                            <a:schemeClr val="tx1"/>
                          </a:solidFill>
                          <a:effectLst/>
                          <a:latin typeface="Times New Roman" panose="02020603050405020304" pitchFamily="18" charset="0"/>
                          <a:ea typeface="+mn-ea"/>
                          <a:cs typeface="+mn-cs"/>
                        </a:rPr>
                        <a:t>8</a:t>
                      </a:r>
                      <a:r>
                        <a:rPr lang="vi-VN" sz="2200" b="0" kern="1200" spc="-10">
                          <a:solidFill>
                            <a:schemeClr val="tx1"/>
                          </a:solidFill>
                          <a:effectLst/>
                          <a:latin typeface="Times New Roman" panose="02020603050405020304" pitchFamily="18" charset="0"/>
                          <a:ea typeface="+mn-ea"/>
                          <a:cs typeface="+mn-cs"/>
                        </a:rPr>
                        <a:t> dự án có vốn đầu tư trên 20 tỷ đồng.</a:t>
                      </a:r>
                    </a:p>
                    <a:p>
                      <a:pPr marL="0" marR="0" lvl="0" indent="900000" algn="just" defTabSz="121917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vi-VN" sz="2200" b="0" kern="1200" spc="-10">
                          <a:solidFill>
                            <a:schemeClr val="tx1"/>
                          </a:solidFill>
                          <a:effectLst/>
                          <a:latin typeface="Times New Roman" panose="02020603050405020304" pitchFamily="18" charset="0"/>
                          <a:ea typeface="+mn-ea"/>
                          <a:cs typeface="+mn-cs"/>
                        </a:rPr>
                        <a:t>+ 01 dự án có vốn đầu tư dưới 20 tỷ đồng.</a:t>
                      </a:r>
                    </a:p>
                    <a:p>
                      <a:pPr marL="0" marR="0" lvl="0" indent="457200" algn="just" defTabSz="121917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vi-VN" sz="2200" b="0" kern="1200" spc="-10">
                          <a:solidFill>
                            <a:schemeClr val="tx1"/>
                          </a:solidFill>
                          <a:effectLst/>
                          <a:latin typeface="Times New Roman" panose="02020603050405020304" pitchFamily="18" charset="0"/>
                          <a:ea typeface="+mn-ea"/>
                          <a:cs typeface="+mn-cs"/>
                        </a:rPr>
                        <a:t>- Trong Khu kinh tế, Khu công nghiệp là 04 dự án. Trong đó:</a:t>
                      </a:r>
                    </a:p>
                    <a:p>
                      <a:pPr marL="0" marR="0" lvl="0" indent="900000" algn="just" defTabSz="121917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vi-VN" sz="2200" b="0" kern="1200" spc="-10">
                          <a:solidFill>
                            <a:schemeClr val="tx1"/>
                          </a:solidFill>
                          <a:effectLst/>
                          <a:latin typeface="Times New Roman" panose="02020603050405020304" pitchFamily="18" charset="0"/>
                          <a:ea typeface="+mn-ea"/>
                          <a:cs typeface="+mn-cs"/>
                        </a:rPr>
                        <a:t>+ 01 dự án có vốn đầu tư trên 100 tỷ đồng.</a:t>
                      </a:r>
                    </a:p>
                    <a:p>
                      <a:pPr marL="0" marR="0" lvl="0" indent="900000" algn="just" defTabSz="121917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vi-VN" sz="2200" b="0" kern="1200" spc="-10">
                          <a:solidFill>
                            <a:schemeClr val="tx1"/>
                          </a:solidFill>
                          <a:effectLst/>
                          <a:latin typeface="Times New Roman" panose="02020603050405020304" pitchFamily="18" charset="0"/>
                          <a:ea typeface="+mn-ea"/>
                          <a:cs typeface="+mn-cs"/>
                        </a:rPr>
                        <a:t>+ 03 dự án có vốn đầu tư dưới 100 tỷ đồng.</a:t>
                      </a:r>
                    </a:p>
                    <a:p>
                      <a:pPr marL="171450" marR="0" lvl="0" indent="-171450" algn="just" defTabSz="121917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vi-VN" sz="2200" b="0" kern="1200" spc="-10">
                          <a:solidFill>
                            <a:schemeClr val="tx1"/>
                          </a:solidFill>
                          <a:effectLst/>
                          <a:latin typeface="Times New Roman" panose="02020603050405020304" pitchFamily="18" charset="0"/>
                          <a:ea typeface="+mn-ea"/>
                          <a:cs typeface="+mn-cs"/>
                        </a:rPr>
                        <a:t> </a:t>
                      </a:r>
                      <a:r>
                        <a:rPr lang="en-US" sz="2200" b="0" kern="1200" spc="-10">
                          <a:solidFill>
                            <a:schemeClr val="tx1"/>
                          </a:solidFill>
                          <a:effectLst/>
                          <a:latin typeface="Times New Roman" panose="02020603050405020304" pitchFamily="18" charset="0"/>
                          <a:ea typeface="+mn-ea"/>
                          <a:cs typeface="+mn-cs"/>
                        </a:rPr>
                        <a:t>Bên cạnh đó đã thực hiện điều chỉnh 13 dự án với vốn đầu tư tăng thêm khoảng 250 tỷ đồng</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sp>
        <p:nvSpPr>
          <p:cNvPr id="2" name="Rectangle 1">
            <a:extLst>
              <a:ext uri="{FF2B5EF4-FFF2-40B4-BE49-F238E27FC236}">
                <a16:creationId xmlns:a16="http://schemas.microsoft.com/office/drawing/2014/main" id="{E3F2BF9A-C482-E244-621B-6DF71CDC208B}"/>
              </a:ext>
            </a:extLst>
          </p:cNvPr>
          <p:cNvSpPr/>
          <p:nvPr/>
        </p:nvSpPr>
        <p:spPr>
          <a:xfrm>
            <a:off x="1381534" y="501043"/>
            <a:ext cx="3673698"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5.1. Thu hút đầu tư (tt)</a:t>
            </a:r>
          </a:p>
        </p:txBody>
      </p:sp>
    </p:spTree>
    <p:extLst>
      <p:ext uri="{BB962C8B-B14F-4D97-AF65-F5344CB8AC3E}">
        <p14:creationId xmlns:p14="http://schemas.microsoft.com/office/powerpoint/2010/main" val="2446367148"/>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0FB05-B195-29C4-2F5D-E896CC5E438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807BF7A-9982-6031-B760-FE1EECDE3F3E}"/>
              </a:ext>
            </a:extLst>
          </p:cNvPr>
          <p:cNvSpPr/>
          <p:nvPr/>
        </p:nvSpPr>
        <p:spPr>
          <a:xfrm>
            <a:off x="1149525" y="92681"/>
            <a:ext cx="3791359" cy="992579"/>
          </a:xfrm>
          <a:prstGeom prst="rect">
            <a:avLst/>
          </a:prstGeom>
        </p:spPr>
        <p:txBody>
          <a:bodyPr wrap="none">
            <a:spAutoFit/>
          </a:bodyPr>
          <a:lstStyle/>
          <a:p>
            <a:pPr marL="127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5.1. Thu hút đầu tư (tt):</a:t>
            </a:r>
            <a:endParaRPr lang="vi-VN" sz="2800" b="0" kern="1200" spc="-10">
              <a:solidFill>
                <a:schemeClr val="tx1"/>
              </a:solidFill>
              <a:effectLst/>
              <a:latin typeface="Times New Roman" panose="02020603050405020304" pitchFamily="18" charset="0"/>
              <a:ea typeface="+mn-ea"/>
              <a:cs typeface="+mn-cs"/>
            </a:endParaRPr>
          </a:p>
          <a:p>
            <a:pPr marL="12700" defTabSz="914400">
              <a:spcBef>
                <a:spcPts val="300"/>
              </a:spcBef>
              <a:defRPr/>
            </a:pPr>
            <a:endParaRPr lang="en-US" sz="2800" b="1" spc="-20">
              <a:solidFill>
                <a:srgbClr val="100717"/>
              </a:solidFill>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2B5B5C0D-9D10-3FFC-A717-0D2391342329}"/>
              </a:ext>
            </a:extLst>
          </p:cNvPr>
          <p:cNvGraphicFramePr>
            <a:graphicFrameLocks noGrp="1"/>
          </p:cNvGraphicFramePr>
          <p:nvPr>
            <p:extLst>
              <p:ext uri="{D42A27DB-BD31-4B8C-83A1-F6EECF244321}">
                <p14:modId xmlns:p14="http://schemas.microsoft.com/office/powerpoint/2010/main" val="2086582812"/>
              </p:ext>
            </p:extLst>
          </p:nvPr>
        </p:nvGraphicFramePr>
        <p:xfrm>
          <a:off x="369117" y="695753"/>
          <a:ext cx="5352176" cy="5573276"/>
        </p:xfrm>
        <a:graphic>
          <a:graphicData uri="http://schemas.openxmlformats.org/drawingml/2006/table">
            <a:tbl>
              <a:tblPr/>
              <a:tblGrid>
                <a:gridCol w="328840">
                  <a:extLst>
                    <a:ext uri="{9D8B030D-6E8A-4147-A177-3AD203B41FA5}">
                      <a16:colId xmlns:a16="http://schemas.microsoft.com/office/drawing/2014/main" val="3347772493"/>
                    </a:ext>
                  </a:extLst>
                </a:gridCol>
                <a:gridCol w="1462778">
                  <a:extLst>
                    <a:ext uri="{9D8B030D-6E8A-4147-A177-3AD203B41FA5}">
                      <a16:colId xmlns:a16="http://schemas.microsoft.com/office/drawing/2014/main" val="3989235663"/>
                    </a:ext>
                  </a:extLst>
                </a:gridCol>
                <a:gridCol w="725719">
                  <a:extLst>
                    <a:ext uri="{9D8B030D-6E8A-4147-A177-3AD203B41FA5}">
                      <a16:colId xmlns:a16="http://schemas.microsoft.com/office/drawing/2014/main" val="3437264855"/>
                    </a:ext>
                  </a:extLst>
                </a:gridCol>
                <a:gridCol w="771076">
                  <a:extLst>
                    <a:ext uri="{9D8B030D-6E8A-4147-A177-3AD203B41FA5}">
                      <a16:colId xmlns:a16="http://schemas.microsoft.com/office/drawing/2014/main" val="3823758141"/>
                    </a:ext>
                  </a:extLst>
                </a:gridCol>
                <a:gridCol w="680361">
                  <a:extLst>
                    <a:ext uri="{9D8B030D-6E8A-4147-A177-3AD203B41FA5}">
                      <a16:colId xmlns:a16="http://schemas.microsoft.com/office/drawing/2014/main" val="2587659093"/>
                    </a:ext>
                  </a:extLst>
                </a:gridCol>
                <a:gridCol w="1383402">
                  <a:extLst>
                    <a:ext uri="{9D8B030D-6E8A-4147-A177-3AD203B41FA5}">
                      <a16:colId xmlns:a16="http://schemas.microsoft.com/office/drawing/2014/main" val="3932648953"/>
                    </a:ext>
                  </a:extLst>
                </a:gridCol>
              </a:tblGrid>
              <a:tr h="404620">
                <a:tc>
                  <a:txBody>
                    <a:bodyPr/>
                    <a:lstStyle/>
                    <a:p>
                      <a:pPr algn="ctr" fontAlgn="ctr"/>
                      <a:r>
                        <a:rPr lang="vi-VN" sz="1400" b="1" i="0" u="none" strike="noStrike">
                          <a:solidFill>
                            <a:srgbClr val="000000"/>
                          </a:solidFill>
                          <a:effectLst/>
                          <a:latin typeface="Times New Roman" panose="02020603050405020304" pitchFamily="18" charset="0"/>
                        </a:rPr>
                        <a:t>STT</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Địa phương</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Chỉ tiêu 2024</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Đã thực hiện</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Tỷ lệ</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Vốn đầu tư đăng ký (đồng)</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8336605"/>
                  </a:ext>
                </a:extLst>
              </a:tr>
              <a:tr h="404620">
                <a:tc>
                  <a:txBody>
                    <a:bodyPr/>
                    <a:lstStyle/>
                    <a:p>
                      <a:pPr algn="ctr" fontAlgn="ctr"/>
                      <a:r>
                        <a:rPr lang="vi-VN" sz="1400" b="1" i="0" u="none" strike="noStrike">
                          <a:solidFill>
                            <a:srgbClr val="000000"/>
                          </a:solidFill>
                          <a:effectLst/>
                          <a:latin typeface="Times New Roman" panose="02020603050405020304" pitchFamily="18" charset="0"/>
                        </a:rPr>
                        <a:t> </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400" b="1" i="0" u="none" strike="noStrike">
                          <a:solidFill>
                            <a:srgbClr val="000000"/>
                          </a:solidFill>
                          <a:effectLst/>
                          <a:latin typeface="Times New Roman" panose="02020603050405020304" pitchFamily="18" charset="0"/>
                        </a:rPr>
                        <a:t>Tổng số dự án thu hút năm 2024</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400" b="1" i="0" u="none" strike="noStrike">
                          <a:solidFill>
                            <a:srgbClr val="000000"/>
                          </a:solidFill>
                          <a:effectLst/>
                          <a:latin typeface="Times New Roman" panose="02020603050405020304" pitchFamily="18" charset="0"/>
                        </a:rPr>
                        <a:t>100</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300" b="1" i="0" u="none" strike="noStrike">
                          <a:solidFill>
                            <a:srgbClr val="000000"/>
                          </a:solidFill>
                          <a:effectLst/>
                          <a:latin typeface="Times New Roman" panose="02020603050405020304" pitchFamily="18" charset="0"/>
                        </a:rPr>
                        <a:t>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300" b="1" i="0" u="none" strike="noStrike">
                          <a:solidFill>
                            <a:srgbClr val="000000"/>
                          </a:solidFill>
                          <a:effectLst/>
                          <a:latin typeface="Times New Roman" panose="02020603050405020304" pitchFamily="18" charset="0"/>
                        </a:rPr>
                        <a:t>13,00%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n-US" sz="1300" b="1" i="0" u="none" strike="noStrike">
                          <a:solidFill>
                            <a:srgbClr val="000000"/>
                          </a:solidFill>
                          <a:effectLst/>
                          <a:latin typeface="Times New Roman" panose="02020603050405020304" pitchFamily="18" charset="0"/>
                        </a:rPr>
                        <a:t>2.023.606.189.000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3739992"/>
                  </a:ext>
                </a:extLst>
              </a:tr>
              <a:tr h="899156">
                <a:tc>
                  <a:txBody>
                    <a:bodyPr/>
                    <a:lstStyle/>
                    <a:p>
                      <a:pPr algn="ctr" fontAlgn="ctr"/>
                      <a:r>
                        <a:rPr lang="vi-VN" sz="1400" b="1" i="0" u="none" strike="noStrike">
                          <a:solidFill>
                            <a:srgbClr val="000000"/>
                          </a:solidFill>
                          <a:effectLst/>
                          <a:latin typeface="Times New Roman" panose="02020603050405020304" pitchFamily="18" charset="0"/>
                        </a:rPr>
                        <a:t>I</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vi-VN" sz="1200" b="1" i="0" u="none" strike="noStrike">
                          <a:solidFill>
                            <a:srgbClr val="000000"/>
                          </a:solidFill>
                          <a:effectLst/>
                          <a:latin typeface="Times New Roman" panose="02020603050405020304" pitchFamily="18" charset="0"/>
                        </a:rPr>
                        <a:t>Chỉ tiêu giao cho Sở Kế hoạch và Đầu tư và UBND các huyện, thị xã, thành phố</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vi-VN" sz="1400" b="1" i="0" u="none" strike="noStrike">
                          <a:solidFill>
                            <a:srgbClr val="000000"/>
                          </a:solidFill>
                          <a:effectLst/>
                          <a:latin typeface="Times New Roman" panose="02020603050405020304" pitchFamily="18" charset="0"/>
                        </a:rPr>
                        <a:t>70</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300" b="1" i="0" u="none" strike="noStrike">
                          <a:solidFill>
                            <a:srgbClr val="000000"/>
                          </a:solidFill>
                          <a:effectLst/>
                          <a:latin typeface="Times New Roman" panose="02020603050405020304" pitchFamily="18" charset="0"/>
                        </a:rPr>
                        <a:t>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300" b="1" i="0" u="none" strike="noStrike">
                          <a:solidFill>
                            <a:srgbClr val="000000"/>
                          </a:solidFill>
                          <a:effectLst/>
                          <a:latin typeface="Times New Roman" panose="02020603050405020304" pitchFamily="18" charset="0"/>
                        </a:rPr>
                        <a:t>12,86%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ctr"/>
                      <a:r>
                        <a:rPr lang="en-US" sz="1300" b="1" i="0" u="none" strike="noStrike">
                          <a:solidFill>
                            <a:srgbClr val="000000"/>
                          </a:solidFill>
                          <a:effectLst/>
                          <a:latin typeface="Times New Roman" panose="02020603050405020304" pitchFamily="18" charset="0"/>
                        </a:rPr>
                        <a:t>1.865.255.024.000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71869783"/>
                  </a:ext>
                </a:extLst>
              </a:tr>
              <a:tr h="224789">
                <a:tc>
                  <a:txBody>
                    <a:bodyPr/>
                    <a:lstStyle/>
                    <a:p>
                      <a:pPr algn="ctr" fontAlgn="b"/>
                      <a:r>
                        <a:rPr lang="vi-VN" sz="1400" b="1" i="0" u="none" strike="noStrike">
                          <a:solidFill>
                            <a:srgbClr val="000000"/>
                          </a:solidFill>
                          <a:effectLst/>
                          <a:latin typeface="Times New Roman" panose="02020603050405020304" pitchFamily="18" charset="0"/>
                        </a:rPr>
                        <a:t>1</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1" i="0" u="none" strike="noStrike">
                          <a:solidFill>
                            <a:srgbClr val="000000"/>
                          </a:solidFill>
                          <a:effectLst/>
                          <a:latin typeface="Times New Roman" panose="02020603050405020304" pitchFamily="18" charset="0"/>
                        </a:rPr>
                        <a:t>Thành phố Quy Nhơn</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7</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a:solidFill>
                            <a:srgbClr val="000000"/>
                          </a:solidFill>
                          <a:effectLst/>
                          <a:latin typeface="Times New Roman" panose="02020603050405020304" pitchFamily="18"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300" b="1" i="0" u="none" strike="noStrike">
                          <a:solidFill>
                            <a:srgbClr val="000000"/>
                          </a:solidFill>
                          <a:effectLst/>
                          <a:latin typeface="Times New Roman" panose="02020603050405020304" pitchFamily="18"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300" b="1" i="0" u="none" strike="noStrike">
                          <a:solidFill>
                            <a:srgbClr val="000000"/>
                          </a:solidFill>
                          <a:effectLst/>
                          <a:latin typeface="Times New Roman" panose="02020603050405020304" pitchFamily="18"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2888689"/>
                  </a:ext>
                </a:extLst>
              </a:tr>
              <a:tr h="224789">
                <a:tc>
                  <a:txBody>
                    <a:bodyPr/>
                    <a:lstStyle/>
                    <a:p>
                      <a:pPr algn="ctr" fontAlgn="ctr"/>
                      <a:r>
                        <a:rPr lang="vi-VN" sz="1400" b="1" i="0" u="none" strike="noStrike">
                          <a:solidFill>
                            <a:srgbClr val="000000"/>
                          </a:solidFill>
                          <a:effectLst/>
                          <a:latin typeface="Times New Roman" panose="02020603050405020304" pitchFamily="18" charset="0"/>
                        </a:rPr>
                        <a:t>2</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1" i="0" u="none" strike="noStrike">
                          <a:solidFill>
                            <a:srgbClr val="000000"/>
                          </a:solidFill>
                          <a:effectLst/>
                          <a:latin typeface="Times New Roman" panose="02020603050405020304" pitchFamily="18" charset="0"/>
                        </a:rPr>
                        <a:t>Thị xã An Nhơn</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7</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a:solidFill>
                            <a:srgbClr val="000000"/>
                          </a:solidFill>
                          <a:effectLst/>
                          <a:latin typeface="Times New Roman" panose="02020603050405020304" pitchFamily="18"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300" b="1" i="0" u="none" strike="noStrike">
                          <a:solidFill>
                            <a:srgbClr val="000000"/>
                          </a:solidFill>
                          <a:effectLst/>
                          <a:latin typeface="Times New Roman" panose="02020603050405020304" pitchFamily="18"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300" b="1" i="0" u="none" strike="noStrike">
                          <a:solidFill>
                            <a:srgbClr val="000000"/>
                          </a:solidFill>
                          <a:effectLst/>
                          <a:latin typeface="Times New Roman" panose="02020603050405020304" pitchFamily="18"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7424741"/>
                  </a:ext>
                </a:extLst>
              </a:tr>
              <a:tr h="224789">
                <a:tc rowSpan="4">
                  <a:txBody>
                    <a:bodyPr/>
                    <a:lstStyle/>
                    <a:p>
                      <a:pPr algn="ctr" fontAlgn="ctr"/>
                      <a:r>
                        <a:rPr lang="vi-VN" sz="1400" b="1" i="0" u="none" strike="noStrike">
                          <a:solidFill>
                            <a:srgbClr val="000000"/>
                          </a:solidFill>
                          <a:effectLst/>
                          <a:latin typeface="Times New Roman" panose="02020603050405020304" pitchFamily="18" charset="0"/>
                        </a:rPr>
                        <a:t> </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0" i="1" u="none" strike="noStrike">
                          <a:solidFill>
                            <a:srgbClr val="000000"/>
                          </a:solidFill>
                          <a:effectLst/>
                          <a:latin typeface="Times New Roman" panose="02020603050405020304" pitchFamily="18" charset="0"/>
                        </a:rPr>
                        <a:t>Ngoài CCN</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3</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300" b="0" i="0" u="none" strike="noStrike">
                          <a:solidFill>
                            <a:srgbClr val="000000"/>
                          </a:solidFill>
                          <a:effectLst/>
                          <a:latin typeface="Times New Roman" panose="02020603050405020304" pitchFamily="18"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300" b="0" i="0" u="none" strike="noStrike">
                          <a:solidFill>
                            <a:srgbClr val="000000"/>
                          </a:solidFill>
                          <a:effectLst/>
                          <a:latin typeface="Times New Roman" panose="02020603050405020304" pitchFamily="18"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3555330"/>
                  </a:ext>
                </a:extLst>
              </a:tr>
              <a:tr h="224789">
                <a:tc vMerge="1">
                  <a:txBody>
                    <a:bodyPr/>
                    <a:lstStyle/>
                    <a:p>
                      <a:endParaRPr lang="vi-VN"/>
                    </a:p>
                  </a:txBody>
                  <a:tcPr/>
                </a:tc>
                <a:tc>
                  <a:txBody>
                    <a:bodyPr/>
                    <a:lstStyle/>
                    <a:p>
                      <a:pPr algn="l" fontAlgn="b"/>
                      <a:r>
                        <a:rPr lang="vi-VN" sz="1400" b="0" i="1" u="none" strike="noStrike">
                          <a:solidFill>
                            <a:srgbClr val="000000"/>
                          </a:solidFill>
                          <a:effectLst/>
                          <a:latin typeface="Times New Roman" panose="02020603050405020304" pitchFamily="18" charset="0"/>
                        </a:rPr>
                        <a:t>CCN Tân Đức</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2</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300" b="0" i="0" u="none" strike="noStrike">
                          <a:solidFill>
                            <a:srgbClr val="000000"/>
                          </a:solidFill>
                          <a:effectLst/>
                          <a:latin typeface="Times New Roman" panose="02020603050405020304" pitchFamily="18"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300" b="0" i="0" u="none" strike="noStrike">
                          <a:solidFill>
                            <a:srgbClr val="000000"/>
                          </a:solidFill>
                          <a:effectLst/>
                          <a:latin typeface="Times New Roman" panose="02020603050405020304" pitchFamily="18"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3144365"/>
                  </a:ext>
                </a:extLst>
              </a:tr>
              <a:tr h="224789">
                <a:tc vMerge="1">
                  <a:txBody>
                    <a:bodyPr/>
                    <a:lstStyle/>
                    <a:p>
                      <a:endParaRPr lang="vi-VN"/>
                    </a:p>
                  </a:txBody>
                  <a:tcPr/>
                </a:tc>
                <a:tc>
                  <a:txBody>
                    <a:bodyPr/>
                    <a:lstStyle/>
                    <a:p>
                      <a:pPr algn="l" fontAlgn="b"/>
                      <a:r>
                        <a:rPr lang="vi-VN" sz="1400" b="0" i="1" u="none" strike="noStrike">
                          <a:solidFill>
                            <a:srgbClr val="000000"/>
                          </a:solidFill>
                          <a:effectLst/>
                          <a:latin typeface="Times New Roman" panose="02020603050405020304" pitchFamily="18" charset="0"/>
                        </a:rPr>
                        <a:t>CCN Nhơn Tân 1</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300" b="0" i="0" u="none" strike="noStrike">
                          <a:solidFill>
                            <a:srgbClr val="000000"/>
                          </a:solidFill>
                          <a:effectLst/>
                          <a:latin typeface="Times New Roman" panose="02020603050405020304" pitchFamily="18"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300" b="0" i="0" u="none" strike="noStrike">
                          <a:solidFill>
                            <a:srgbClr val="000000"/>
                          </a:solidFill>
                          <a:effectLst/>
                          <a:latin typeface="Times New Roman" panose="02020603050405020304" pitchFamily="18"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6546843"/>
                  </a:ext>
                </a:extLst>
              </a:tr>
              <a:tr h="224789">
                <a:tc vMerge="1">
                  <a:txBody>
                    <a:bodyPr/>
                    <a:lstStyle/>
                    <a:p>
                      <a:endParaRPr lang="vi-VN"/>
                    </a:p>
                  </a:txBody>
                  <a:tcPr/>
                </a:tc>
                <a:tc>
                  <a:txBody>
                    <a:bodyPr/>
                    <a:lstStyle/>
                    <a:p>
                      <a:pPr algn="l" fontAlgn="b"/>
                      <a:r>
                        <a:rPr lang="vi-VN" sz="1400" b="0" i="1" u="none" strike="noStrike">
                          <a:solidFill>
                            <a:srgbClr val="000000"/>
                          </a:solidFill>
                          <a:effectLst/>
                          <a:latin typeface="Times New Roman" panose="02020603050405020304" pitchFamily="18" charset="0"/>
                        </a:rPr>
                        <a:t>CCN An Mơ</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300" b="0" i="0" u="none" strike="noStrike">
                          <a:solidFill>
                            <a:srgbClr val="000000"/>
                          </a:solidFill>
                          <a:effectLst/>
                          <a:latin typeface="Times New Roman" panose="02020603050405020304" pitchFamily="18"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300" b="0" i="0" u="none" strike="noStrike">
                          <a:solidFill>
                            <a:srgbClr val="000000"/>
                          </a:solidFill>
                          <a:effectLst/>
                          <a:latin typeface="Times New Roman" panose="02020603050405020304" pitchFamily="18"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02359102"/>
                  </a:ext>
                </a:extLst>
              </a:tr>
              <a:tr h="224789">
                <a:tc>
                  <a:txBody>
                    <a:bodyPr/>
                    <a:lstStyle/>
                    <a:p>
                      <a:pPr algn="ctr" fontAlgn="ctr"/>
                      <a:r>
                        <a:rPr lang="vi-VN" sz="1400" b="1" i="0" u="none" strike="noStrike">
                          <a:solidFill>
                            <a:srgbClr val="000000"/>
                          </a:solidFill>
                          <a:effectLst/>
                          <a:latin typeface="Times New Roman" panose="02020603050405020304" pitchFamily="18" charset="0"/>
                        </a:rPr>
                        <a:t>3</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1" i="0" u="none" strike="noStrike">
                          <a:solidFill>
                            <a:srgbClr val="000000"/>
                          </a:solidFill>
                          <a:effectLst/>
                          <a:latin typeface="Times New Roman" panose="02020603050405020304" pitchFamily="18" charset="0"/>
                        </a:rPr>
                        <a:t>Thị xã Hoài Nhơn</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10</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a:solidFill>
                            <a:srgbClr val="000000"/>
                          </a:solidFill>
                          <a:effectLst/>
                          <a:latin typeface="Times New Roman" panose="02020603050405020304" pitchFamily="18"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300" b="1" i="0" u="none" strike="noStrike">
                          <a:solidFill>
                            <a:srgbClr val="000000"/>
                          </a:solidFill>
                          <a:effectLst/>
                          <a:latin typeface="Times New Roman" panose="02020603050405020304" pitchFamily="18" charset="0"/>
                        </a:rPr>
                        <a:t>30,00%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300" b="1" i="0" u="none" strike="noStrike">
                          <a:solidFill>
                            <a:srgbClr val="000000"/>
                          </a:solidFill>
                          <a:effectLst/>
                          <a:latin typeface="Times New Roman" panose="02020603050405020304" pitchFamily="18" charset="0"/>
                        </a:rPr>
                        <a:t>281.500.000.000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2349519"/>
                  </a:ext>
                </a:extLst>
              </a:tr>
              <a:tr h="224789">
                <a:tc rowSpan="4">
                  <a:txBody>
                    <a:bodyPr/>
                    <a:lstStyle/>
                    <a:p>
                      <a:pPr algn="ctr" fontAlgn="ctr"/>
                      <a:r>
                        <a:rPr lang="vi-VN" sz="1400" b="1" i="0" u="none" strike="noStrike">
                          <a:solidFill>
                            <a:srgbClr val="000000"/>
                          </a:solidFill>
                          <a:effectLst/>
                          <a:latin typeface="Times New Roman" panose="02020603050405020304" pitchFamily="18" charset="0"/>
                        </a:rPr>
                        <a:t> </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0" i="1" u="none" strike="noStrike">
                          <a:solidFill>
                            <a:srgbClr val="000000"/>
                          </a:solidFill>
                          <a:effectLst/>
                          <a:latin typeface="Times New Roman" panose="02020603050405020304" pitchFamily="18" charset="0"/>
                        </a:rPr>
                        <a:t>Ngoài CCN</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6</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300" b="0" i="0" u="none" strike="noStrike">
                          <a:solidFill>
                            <a:srgbClr val="000000"/>
                          </a:solidFill>
                          <a:effectLst/>
                          <a:latin typeface="Times New Roman" panose="02020603050405020304" pitchFamily="18" charset="0"/>
                        </a:rPr>
                        <a:t>33,33%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300" b="0" i="0" u="none" strike="noStrike">
                          <a:solidFill>
                            <a:srgbClr val="000000"/>
                          </a:solidFill>
                          <a:effectLst/>
                          <a:latin typeface="Times New Roman" panose="02020603050405020304" pitchFamily="18" charset="0"/>
                        </a:rPr>
                        <a:t>231.500.000.000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7228600"/>
                  </a:ext>
                </a:extLst>
              </a:tr>
              <a:tr h="224789">
                <a:tc vMerge="1">
                  <a:txBody>
                    <a:bodyPr/>
                    <a:lstStyle/>
                    <a:p>
                      <a:endParaRPr lang="vi-VN"/>
                    </a:p>
                  </a:txBody>
                  <a:tcPr/>
                </a:tc>
                <a:tc>
                  <a:txBody>
                    <a:bodyPr/>
                    <a:lstStyle/>
                    <a:p>
                      <a:pPr algn="l" fontAlgn="b"/>
                      <a:r>
                        <a:rPr lang="vi-VN" sz="1400" b="0" i="1" u="none" strike="noStrike">
                          <a:solidFill>
                            <a:srgbClr val="000000"/>
                          </a:solidFill>
                          <a:effectLst/>
                          <a:latin typeface="Times New Roman" panose="02020603050405020304" pitchFamily="18" charset="0"/>
                        </a:rPr>
                        <a:t>CCN Hoài Tân</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2</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0</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0" i="0" u="none" strike="noStrike">
                          <a:solidFill>
                            <a:srgbClr val="000000"/>
                          </a:solidFill>
                          <a:effectLst/>
                          <a:latin typeface="Times New Roman" panose="02020603050405020304" pitchFamily="18" charset="0"/>
                        </a:rPr>
                        <a:t> </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Times New Roman" panose="02020603050405020304" pitchFamily="18" charset="0"/>
                        </a:rPr>
                        <a:t>0</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8928136"/>
                  </a:ext>
                </a:extLst>
              </a:tr>
              <a:tr h="224789">
                <a:tc vMerge="1">
                  <a:txBody>
                    <a:bodyPr/>
                    <a:lstStyle/>
                    <a:p>
                      <a:endParaRPr lang="vi-VN"/>
                    </a:p>
                  </a:txBody>
                  <a:tcPr/>
                </a:tc>
                <a:tc>
                  <a:txBody>
                    <a:bodyPr/>
                    <a:lstStyle/>
                    <a:p>
                      <a:pPr algn="l" fontAlgn="b"/>
                      <a:r>
                        <a:rPr lang="vi-VN" sz="1400" b="0" i="1" u="none" strike="noStrike">
                          <a:solidFill>
                            <a:srgbClr val="000000"/>
                          </a:solidFill>
                          <a:effectLst/>
                          <a:latin typeface="Times New Roman" panose="02020603050405020304" pitchFamily="18" charset="0"/>
                        </a:rPr>
                        <a:t>CCN Ngọc Sơn</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0</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0" i="0" u="none" strike="noStrike">
                          <a:solidFill>
                            <a:srgbClr val="000000"/>
                          </a:solidFill>
                          <a:effectLst/>
                          <a:latin typeface="Times New Roman" panose="02020603050405020304" pitchFamily="18" charset="0"/>
                        </a:rPr>
                        <a:t> </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Times New Roman" panose="02020603050405020304" pitchFamily="18" charset="0"/>
                        </a:rPr>
                        <a:t>0</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6493434"/>
                  </a:ext>
                </a:extLst>
              </a:tr>
              <a:tr h="224789">
                <a:tc vMerge="1">
                  <a:txBody>
                    <a:bodyPr/>
                    <a:lstStyle/>
                    <a:p>
                      <a:endParaRPr lang="vi-VN"/>
                    </a:p>
                  </a:txBody>
                  <a:tcPr/>
                </a:tc>
                <a:tc>
                  <a:txBody>
                    <a:bodyPr/>
                    <a:lstStyle/>
                    <a:p>
                      <a:pPr algn="l" fontAlgn="b"/>
                      <a:r>
                        <a:rPr lang="vi-VN" sz="1400" b="0" i="1" u="none" strike="noStrike">
                          <a:solidFill>
                            <a:srgbClr val="000000"/>
                          </a:solidFill>
                          <a:effectLst/>
                          <a:latin typeface="Times New Roman" panose="02020603050405020304" pitchFamily="18" charset="0"/>
                        </a:rPr>
                        <a:t>CCN Tường Sơn</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Times New Roman" panose="02020603050405020304" pitchFamily="18" charset="0"/>
                        </a:rPr>
                        <a:t> 100%</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Times New Roman" panose="02020603050405020304" pitchFamily="18" charset="0"/>
                        </a:rPr>
                        <a:t>50.000.000.000</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6401013"/>
                  </a:ext>
                </a:extLst>
              </a:tr>
              <a:tr h="224789">
                <a:tc>
                  <a:txBody>
                    <a:bodyPr/>
                    <a:lstStyle/>
                    <a:p>
                      <a:pPr algn="ctr" fontAlgn="ctr"/>
                      <a:r>
                        <a:rPr lang="vi-VN" sz="1400" b="1" i="0" u="none" strike="noStrike">
                          <a:solidFill>
                            <a:srgbClr val="000000"/>
                          </a:solidFill>
                          <a:effectLst/>
                          <a:latin typeface="Times New Roman" panose="02020603050405020304" pitchFamily="18" charset="0"/>
                        </a:rPr>
                        <a:t>4</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1" i="0" u="none" strike="noStrike">
                          <a:solidFill>
                            <a:srgbClr val="000000"/>
                          </a:solidFill>
                          <a:effectLst/>
                          <a:latin typeface="Times New Roman" panose="02020603050405020304" pitchFamily="18" charset="0"/>
                        </a:rPr>
                        <a:t>Huyện An Lão</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4</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0</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1" i="0" u="none" strike="noStrike">
                          <a:solidFill>
                            <a:srgbClr val="000000"/>
                          </a:solidFill>
                          <a:effectLst/>
                          <a:latin typeface="Times New Roman" panose="02020603050405020304" pitchFamily="18" charset="0"/>
                        </a:rPr>
                        <a:t> </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1" i="0" u="none" strike="noStrike">
                          <a:solidFill>
                            <a:srgbClr val="000000"/>
                          </a:solidFill>
                          <a:effectLst/>
                          <a:latin typeface="Times New Roman" panose="02020603050405020304" pitchFamily="18" charset="0"/>
                        </a:rPr>
                        <a:t>0</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1857327"/>
                  </a:ext>
                </a:extLst>
              </a:tr>
              <a:tr h="224789">
                <a:tc>
                  <a:txBody>
                    <a:bodyPr/>
                    <a:lstStyle/>
                    <a:p>
                      <a:pPr algn="ctr" fontAlgn="ctr"/>
                      <a:r>
                        <a:rPr lang="vi-VN" sz="1400" b="1" i="0" u="none" strike="noStrike">
                          <a:solidFill>
                            <a:srgbClr val="000000"/>
                          </a:solidFill>
                          <a:effectLst/>
                          <a:latin typeface="Times New Roman" panose="02020603050405020304" pitchFamily="18" charset="0"/>
                        </a:rPr>
                        <a:t>5</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1" i="0" u="none" strike="noStrike">
                          <a:solidFill>
                            <a:srgbClr val="000000"/>
                          </a:solidFill>
                          <a:effectLst/>
                          <a:latin typeface="Times New Roman" panose="02020603050405020304" pitchFamily="18" charset="0"/>
                        </a:rPr>
                        <a:t>Huyện Hoài Ân</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4</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0</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1" i="0" u="none" strike="noStrike">
                          <a:solidFill>
                            <a:srgbClr val="000000"/>
                          </a:solidFill>
                          <a:effectLst/>
                          <a:latin typeface="Times New Roman" panose="02020603050405020304" pitchFamily="18" charset="0"/>
                        </a:rPr>
                        <a:t> </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1" i="0" u="none" strike="noStrike">
                          <a:solidFill>
                            <a:srgbClr val="000000"/>
                          </a:solidFill>
                          <a:effectLst/>
                          <a:latin typeface="Times New Roman" panose="02020603050405020304" pitchFamily="18" charset="0"/>
                        </a:rPr>
                        <a:t>0</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6185052"/>
                  </a:ext>
                </a:extLst>
              </a:tr>
              <a:tr h="224789">
                <a:tc>
                  <a:txBody>
                    <a:bodyPr/>
                    <a:lstStyle/>
                    <a:p>
                      <a:pPr algn="ctr" fontAlgn="ctr"/>
                      <a:r>
                        <a:rPr lang="vi-VN" sz="1400" b="1" i="0" u="none" strike="noStrike">
                          <a:solidFill>
                            <a:srgbClr val="000000"/>
                          </a:solidFill>
                          <a:effectLst/>
                          <a:latin typeface="Times New Roman" panose="02020603050405020304" pitchFamily="18" charset="0"/>
                        </a:rPr>
                        <a:t>6</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1" i="0" u="none" strike="noStrike">
                          <a:solidFill>
                            <a:srgbClr val="000000"/>
                          </a:solidFill>
                          <a:effectLst/>
                          <a:latin typeface="Times New Roman" panose="02020603050405020304" pitchFamily="18" charset="0"/>
                        </a:rPr>
                        <a:t>Huyện Phù Cát</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7</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Times New Roman" panose="02020603050405020304" pitchFamily="18" charset="0"/>
                        </a:rPr>
                        <a:t>0</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1" i="0" u="none" strike="noStrike">
                          <a:solidFill>
                            <a:srgbClr val="000000"/>
                          </a:solidFill>
                          <a:effectLst/>
                          <a:latin typeface="Times New Roman" panose="02020603050405020304" pitchFamily="18" charset="0"/>
                        </a:rPr>
                        <a:t> </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1" i="0" u="none" strike="noStrike">
                          <a:solidFill>
                            <a:srgbClr val="000000"/>
                          </a:solidFill>
                          <a:effectLst/>
                          <a:latin typeface="Times New Roman" panose="02020603050405020304" pitchFamily="18" charset="0"/>
                        </a:rPr>
                        <a:t>0</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8912928"/>
                  </a:ext>
                </a:extLst>
              </a:tr>
              <a:tr h="224789">
                <a:tc rowSpan="2">
                  <a:txBody>
                    <a:bodyPr/>
                    <a:lstStyle/>
                    <a:p>
                      <a:pPr algn="ctr" fontAlgn="ctr"/>
                      <a:r>
                        <a:rPr lang="vi-VN" sz="1400" b="1" i="0" u="none" strike="noStrike">
                          <a:solidFill>
                            <a:srgbClr val="000000"/>
                          </a:solidFill>
                          <a:effectLst/>
                          <a:latin typeface="Times New Roman" panose="02020603050405020304" pitchFamily="18" charset="0"/>
                        </a:rPr>
                        <a:t> </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0" i="1" u="none" strike="noStrike">
                          <a:solidFill>
                            <a:srgbClr val="000000"/>
                          </a:solidFill>
                          <a:effectLst/>
                          <a:latin typeface="Times New Roman" panose="02020603050405020304" pitchFamily="18" charset="0"/>
                        </a:rPr>
                        <a:t>Ngoài CCN</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6</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0</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0" i="0" u="none" strike="noStrike">
                          <a:solidFill>
                            <a:srgbClr val="000000"/>
                          </a:solidFill>
                          <a:effectLst/>
                          <a:latin typeface="Times New Roman" panose="02020603050405020304" pitchFamily="18" charset="0"/>
                        </a:rPr>
                        <a:t> </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Times New Roman" panose="02020603050405020304" pitchFamily="18" charset="0"/>
                        </a:rPr>
                        <a:t>0</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6224885"/>
                  </a:ext>
                </a:extLst>
              </a:tr>
              <a:tr h="224789">
                <a:tc vMerge="1">
                  <a:txBody>
                    <a:bodyPr/>
                    <a:lstStyle/>
                    <a:p>
                      <a:endParaRPr lang="vi-VN"/>
                    </a:p>
                  </a:txBody>
                  <a:tcPr/>
                </a:tc>
                <a:tc>
                  <a:txBody>
                    <a:bodyPr/>
                    <a:lstStyle/>
                    <a:p>
                      <a:pPr algn="l" fontAlgn="b"/>
                      <a:r>
                        <a:rPr lang="vi-VN" sz="1400" b="0" i="1" u="none" strike="noStrike">
                          <a:solidFill>
                            <a:srgbClr val="000000"/>
                          </a:solidFill>
                          <a:effectLst/>
                          <a:latin typeface="Times New Roman" panose="02020603050405020304" pitchFamily="18" charset="0"/>
                        </a:rPr>
                        <a:t>CCN Cát Trinh</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1</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Times New Roman" panose="02020603050405020304" pitchFamily="18" charset="0"/>
                        </a:rPr>
                        <a:t>0</a:t>
                      </a:r>
                    </a:p>
                  </a:txBody>
                  <a:tcPr marL="7375" marR="7375" marT="7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400" b="0" i="0" u="none" strike="noStrike">
                          <a:solidFill>
                            <a:srgbClr val="000000"/>
                          </a:solidFill>
                          <a:effectLst/>
                          <a:latin typeface="Times New Roman" panose="02020603050405020304" pitchFamily="18" charset="0"/>
                        </a:rPr>
                        <a:t> </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Times New Roman" panose="02020603050405020304" pitchFamily="18" charset="0"/>
                        </a:rPr>
                        <a:t>0</a:t>
                      </a:r>
                    </a:p>
                  </a:txBody>
                  <a:tcPr marL="7375" marR="7375" marT="7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7366962"/>
                  </a:ext>
                </a:extLst>
              </a:tr>
            </a:tbl>
          </a:graphicData>
        </a:graphic>
      </p:graphicFrame>
      <p:graphicFrame>
        <p:nvGraphicFramePr>
          <p:cNvPr id="4" name="Table 3">
            <a:extLst>
              <a:ext uri="{FF2B5EF4-FFF2-40B4-BE49-F238E27FC236}">
                <a16:creationId xmlns:a16="http://schemas.microsoft.com/office/drawing/2014/main" id="{A08A075D-3B96-E23C-61F9-FE576ECC5998}"/>
              </a:ext>
            </a:extLst>
          </p:cNvPr>
          <p:cNvGraphicFramePr>
            <a:graphicFrameLocks noGrp="1"/>
          </p:cNvGraphicFramePr>
          <p:nvPr>
            <p:extLst>
              <p:ext uri="{D42A27DB-BD31-4B8C-83A1-F6EECF244321}">
                <p14:modId xmlns:p14="http://schemas.microsoft.com/office/powerpoint/2010/main" val="55111659"/>
              </p:ext>
            </p:extLst>
          </p:nvPr>
        </p:nvGraphicFramePr>
        <p:xfrm>
          <a:off x="6095999" y="719387"/>
          <a:ext cx="5866702" cy="5568406"/>
        </p:xfrm>
        <a:graphic>
          <a:graphicData uri="http://schemas.openxmlformats.org/drawingml/2006/table">
            <a:tbl>
              <a:tblPr/>
              <a:tblGrid>
                <a:gridCol w="318605">
                  <a:extLst>
                    <a:ext uri="{9D8B030D-6E8A-4147-A177-3AD203B41FA5}">
                      <a16:colId xmlns:a16="http://schemas.microsoft.com/office/drawing/2014/main" val="2794068364"/>
                    </a:ext>
                  </a:extLst>
                </a:gridCol>
                <a:gridCol w="1417237">
                  <a:extLst>
                    <a:ext uri="{9D8B030D-6E8A-4147-A177-3AD203B41FA5}">
                      <a16:colId xmlns:a16="http://schemas.microsoft.com/office/drawing/2014/main" val="3684531388"/>
                    </a:ext>
                  </a:extLst>
                </a:gridCol>
                <a:gridCol w="703125">
                  <a:extLst>
                    <a:ext uri="{9D8B030D-6E8A-4147-A177-3AD203B41FA5}">
                      <a16:colId xmlns:a16="http://schemas.microsoft.com/office/drawing/2014/main" val="4273756615"/>
                    </a:ext>
                  </a:extLst>
                </a:gridCol>
                <a:gridCol w="747071">
                  <a:extLst>
                    <a:ext uri="{9D8B030D-6E8A-4147-A177-3AD203B41FA5}">
                      <a16:colId xmlns:a16="http://schemas.microsoft.com/office/drawing/2014/main" val="800744324"/>
                    </a:ext>
                  </a:extLst>
                </a:gridCol>
                <a:gridCol w="1340332">
                  <a:extLst>
                    <a:ext uri="{9D8B030D-6E8A-4147-A177-3AD203B41FA5}">
                      <a16:colId xmlns:a16="http://schemas.microsoft.com/office/drawing/2014/main" val="587516465"/>
                    </a:ext>
                  </a:extLst>
                </a:gridCol>
                <a:gridCol w="1340332">
                  <a:extLst>
                    <a:ext uri="{9D8B030D-6E8A-4147-A177-3AD203B41FA5}">
                      <a16:colId xmlns:a16="http://schemas.microsoft.com/office/drawing/2014/main" val="1125608726"/>
                    </a:ext>
                  </a:extLst>
                </a:gridCol>
              </a:tblGrid>
              <a:tr h="351326">
                <a:tc>
                  <a:txBody>
                    <a:bodyPr/>
                    <a:lstStyle/>
                    <a:p>
                      <a:pPr algn="ctr" fontAlgn="ctr"/>
                      <a:r>
                        <a:rPr lang="vi-VN" sz="1200" b="1" i="0" u="none" strike="noStrike">
                          <a:solidFill>
                            <a:srgbClr val="000000"/>
                          </a:solidFill>
                          <a:effectLst/>
                          <a:latin typeface="Times New Roman" panose="02020603050405020304" pitchFamily="18" charset="0"/>
                        </a:rPr>
                        <a:t>STT</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Địa phương</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Chỉ tiêu 2024</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Đã thực hiện</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Tỷ lệ</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Vốn đầu tư đăng ký (đồng)</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0289077"/>
                  </a:ext>
                </a:extLst>
              </a:tr>
              <a:tr h="195182">
                <a:tc>
                  <a:txBody>
                    <a:bodyPr/>
                    <a:lstStyle/>
                    <a:p>
                      <a:pPr algn="ctr" fontAlgn="ctr"/>
                      <a:r>
                        <a:rPr lang="vi-VN" sz="1200" b="1" i="0" u="none" strike="noStrike">
                          <a:solidFill>
                            <a:srgbClr val="000000"/>
                          </a:solidFill>
                          <a:effectLst/>
                          <a:latin typeface="Times New Roman" panose="02020603050405020304" pitchFamily="18" charset="0"/>
                        </a:rPr>
                        <a:t>7</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1" i="0" u="none" strike="noStrike">
                          <a:solidFill>
                            <a:srgbClr val="000000"/>
                          </a:solidFill>
                          <a:effectLst/>
                          <a:latin typeface="Times New Roman" panose="02020603050405020304" pitchFamily="18" charset="0"/>
                        </a:rPr>
                        <a:t>Huyện Phù Mỹ</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8</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1" i="0" u="none" strike="noStrike">
                          <a:solidFill>
                            <a:srgbClr val="000000"/>
                          </a:solidFill>
                          <a:effectLst/>
                          <a:latin typeface="Times New Roman" panose="02020603050405020304" pitchFamily="18" charset="0"/>
                        </a:rPr>
                        <a:t>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1" i="0" u="none" strike="noStrike">
                          <a:solidFill>
                            <a:srgbClr val="000000"/>
                          </a:solidFill>
                          <a:effectLst/>
                          <a:latin typeface="Times New Roman" panose="02020603050405020304" pitchFamily="18" charset="0"/>
                        </a:rPr>
                        <a:t>0</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3959324"/>
                  </a:ext>
                </a:extLst>
              </a:tr>
              <a:tr h="195182">
                <a:tc rowSpan="4">
                  <a:txBody>
                    <a:bodyPr/>
                    <a:lstStyle/>
                    <a:p>
                      <a:pPr algn="ctr" fontAlgn="ctr"/>
                      <a:r>
                        <a:rPr lang="vi-VN" sz="1200" b="1" i="0" u="none" strike="noStrike">
                          <a:solidFill>
                            <a:srgbClr val="000000"/>
                          </a:solidFill>
                          <a:effectLst/>
                          <a:latin typeface="Times New Roman" panose="02020603050405020304" pitchFamily="18" charset="0"/>
                        </a:rPr>
                        <a:t> </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1" u="none" strike="noStrike">
                          <a:solidFill>
                            <a:srgbClr val="000000"/>
                          </a:solidFill>
                          <a:effectLst/>
                          <a:latin typeface="Times New Roman" panose="02020603050405020304" pitchFamily="18" charset="0"/>
                        </a:rPr>
                        <a:t>Ngoài CCN</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3</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0" u="none" strike="noStrike">
                          <a:solidFill>
                            <a:srgbClr val="000000"/>
                          </a:solidFill>
                          <a:effectLst/>
                          <a:latin typeface="Times New Roman" panose="02020603050405020304" pitchFamily="18" charset="0"/>
                        </a:rPr>
                        <a:t>0</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3233029"/>
                  </a:ext>
                </a:extLst>
              </a:tr>
              <a:tr h="195182">
                <a:tc vMerge="1">
                  <a:txBody>
                    <a:bodyPr/>
                    <a:lstStyle/>
                    <a:p>
                      <a:endParaRPr lang="vi-VN"/>
                    </a:p>
                  </a:txBody>
                  <a:tcPr/>
                </a:tc>
                <a:tc>
                  <a:txBody>
                    <a:bodyPr/>
                    <a:lstStyle/>
                    <a:p>
                      <a:pPr algn="l" fontAlgn="b"/>
                      <a:r>
                        <a:rPr lang="vi-VN" sz="1200" b="0" i="1" u="none" strike="noStrike">
                          <a:solidFill>
                            <a:srgbClr val="000000"/>
                          </a:solidFill>
                          <a:effectLst/>
                          <a:latin typeface="Times New Roman" panose="02020603050405020304" pitchFamily="18" charset="0"/>
                        </a:rPr>
                        <a:t>CCN Bình Dương</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0" u="none" strike="noStrike">
                          <a:solidFill>
                            <a:srgbClr val="000000"/>
                          </a:solidFill>
                          <a:effectLst/>
                          <a:latin typeface="Times New Roman" panose="02020603050405020304" pitchFamily="18" charset="0"/>
                        </a:rPr>
                        <a:t>0</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991902"/>
                  </a:ext>
                </a:extLst>
              </a:tr>
              <a:tr h="195182">
                <a:tc vMerge="1">
                  <a:txBody>
                    <a:bodyPr/>
                    <a:lstStyle/>
                    <a:p>
                      <a:endParaRPr lang="vi-VN"/>
                    </a:p>
                  </a:txBody>
                  <a:tcPr/>
                </a:tc>
                <a:tc>
                  <a:txBody>
                    <a:bodyPr/>
                    <a:lstStyle/>
                    <a:p>
                      <a:pPr algn="l" fontAlgn="b"/>
                      <a:r>
                        <a:rPr lang="vi-VN" sz="1200" b="0" i="1" u="none" strike="noStrike">
                          <a:solidFill>
                            <a:srgbClr val="000000"/>
                          </a:solidFill>
                          <a:effectLst/>
                          <a:latin typeface="Times New Roman" panose="02020603050405020304" pitchFamily="18" charset="0"/>
                        </a:rPr>
                        <a:t>CCN Đại Thạnh</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2</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0" u="none" strike="noStrike">
                          <a:solidFill>
                            <a:srgbClr val="000000"/>
                          </a:solidFill>
                          <a:effectLst/>
                          <a:latin typeface="Times New Roman" panose="02020603050405020304" pitchFamily="18" charset="0"/>
                        </a:rPr>
                        <a:t>0</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8051153"/>
                  </a:ext>
                </a:extLst>
              </a:tr>
              <a:tr h="195182">
                <a:tc vMerge="1">
                  <a:txBody>
                    <a:bodyPr/>
                    <a:lstStyle/>
                    <a:p>
                      <a:endParaRPr lang="vi-VN"/>
                    </a:p>
                  </a:txBody>
                  <a:tcPr/>
                </a:tc>
                <a:tc>
                  <a:txBody>
                    <a:bodyPr/>
                    <a:lstStyle/>
                    <a:p>
                      <a:pPr algn="l" fontAlgn="b"/>
                      <a:r>
                        <a:rPr lang="vi-VN" sz="1200" b="0" i="1" u="none" strike="noStrike">
                          <a:solidFill>
                            <a:srgbClr val="000000"/>
                          </a:solidFill>
                          <a:effectLst/>
                          <a:latin typeface="Times New Roman" panose="02020603050405020304" pitchFamily="18" charset="0"/>
                        </a:rPr>
                        <a:t>CCN Diêm Tiêu</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2</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0" u="none" strike="noStrike">
                          <a:solidFill>
                            <a:srgbClr val="000000"/>
                          </a:solidFill>
                          <a:effectLst/>
                          <a:latin typeface="Times New Roman" panose="02020603050405020304" pitchFamily="18" charset="0"/>
                        </a:rPr>
                        <a:t>0</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905746"/>
                  </a:ext>
                </a:extLst>
              </a:tr>
              <a:tr h="195182">
                <a:tc>
                  <a:txBody>
                    <a:bodyPr/>
                    <a:lstStyle/>
                    <a:p>
                      <a:pPr algn="ctr" fontAlgn="ctr"/>
                      <a:r>
                        <a:rPr lang="vi-VN" sz="1200" b="1" i="0" u="none" strike="noStrike">
                          <a:solidFill>
                            <a:srgbClr val="000000"/>
                          </a:solidFill>
                          <a:effectLst/>
                          <a:latin typeface="Times New Roman" panose="02020603050405020304" pitchFamily="18" charset="0"/>
                        </a:rPr>
                        <a:t>8</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1" i="0" u="none" strike="noStrike">
                          <a:solidFill>
                            <a:srgbClr val="000000"/>
                          </a:solidFill>
                          <a:effectLst/>
                          <a:latin typeface="Times New Roman" panose="02020603050405020304" pitchFamily="18" charset="0"/>
                        </a:rPr>
                        <a:t>Huyện Tây Sơn</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10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5</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1" i="0" u="none" strike="noStrike">
                          <a:solidFill>
                            <a:srgbClr val="000000"/>
                          </a:solidFill>
                          <a:effectLst/>
                          <a:latin typeface="Times New Roman" panose="02020603050405020304" pitchFamily="18" charset="0"/>
                        </a:rPr>
                        <a:t>50</a:t>
                      </a:r>
                      <a:r>
                        <a:rPr lang="en-US" sz="1200" b="1" i="0" u="none" strike="noStrike">
                          <a:solidFill>
                            <a:srgbClr val="000000"/>
                          </a:solidFill>
                          <a:effectLst/>
                          <a:latin typeface="Times New Roman" panose="02020603050405020304" pitchFamily="18" charset="0"/>
                        </a:rPr>
                        <a:t>,00</a:t>
                      </a:r>
                      <a:r>
                        <a:rPr lang="vi-VN" sz="1200" b="1" i="0" u="none" strike="noStrike">
                          <a:solidFill>
                            <a:srgbClr val="000000"/>
                          </a:solidFill>
                          <a:effectLst/>
                          <a:latin typeface="Times New Roman" panose="02020603050405020304" pitchFamily="18" charset="0"/>
                        </a:rPr>
                        <a:t>%</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1" i="0" u="none" strike="noStrike">
                          <a:solidFill>
                            <a:srgbClr val="000000"/>
                          </a:solidFill>
                          <a:effectLst/>
                          <a:latin typeface="Times New Roman" panose="02020603050405020304" pitchFamily="18" charset="0"/>
                        </a:rPr>
                        <a:t>722.708.973.000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7369442"/>
                  </a:ext>
                </a:extLst>
              </a:tr>
              <a:tr h="195182">
                <a:tc rowSpan="8">
                  <a:txBody>
                    <a:bodyPr/>
                    <a:lstStyle/>
                    <a:p>
                      <a:pPr algn="ctr" fontAlgn="ctr"/>
                      <a:r>
                        <a:rPr lang="vi-VN" sz="1200" b="1" i="0" u="none" strike="noStrike">
                          <a:solidFill>
                            <a:srgbClr val="000000"/>
                          </a:solidFill>
                          <a:effectLst/>
                          <a:latin typeface="Times New Roman" panose="02020603050405020304" pitchFamily="18" charset="0"/>
                        </a:rPr>
                        <a:t> </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1" u="none" strike="noStrike">
                          <a:solidFill>
                            <a:srgbClr val="000000"/>
                          </a:solidFill>
                          <a:effectLst/>
                          <a:latin typeface="Times New Roman" panose="02020603050405020304" pitchFamily="18" charset="0"/>
                        </a:rPr>
                        <a:t>Ngoài CCN</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3</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2</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Times New Roman" panose="02020603050405020304" pitchFamily="18" charset="0"/>
                        </a:rPr>
                        <a:t>66,</a:t>
                      </a:r>
                      <a:r>
                        <a:rPr lang="vi-VN" sz="1200" b="0" i="0" u="none" strike="noStrike">
                          <a:solidFill>
                            <a:srgbClr val="000000"/>
                          </a:solidFill>
                          <a:effectLst/>
                          <a:latin typeface="Times New Roman" panose="02020603050405020304" pitchFamily="18" charset="0"/>
                        </a:rPr>
                        <a:t>67%</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646.635.837.000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8472637"/>
                  </a:ext>
                </a:extLst>
              </a:tr>
              <a:tr h="195182">
                <a:tc vMerge="1">
                  <a:txBody>
                    <a:bodyPr/>
                    <a:lstStyle/>
                    <a:p>
                      <a:endParaRPr lang="vi-VN"/>
                    </a:p>
                  </a:txBody>
                  <a:tcPr/>
                </a:tc>
                <a:tc>
                  <a:txBody>
                    <a:bodyPr/>
                    <a:lstStyle/>
                    <a:p>
                      <a:pPr algn="l" fontAlgn="b"/>
                      <a:r>
                        <a:rPr lang="vi-VN" sz="1200" b="0" i="1" u="none" strike="noStrike">
                          <a:solidFill>
                            <a:srgbClr val="000000"/>
                          </a:solidFill>
                          <a:effectLst/>
                          <a:latin typeface="Times New Roman" panose="02020603050405020304" pitchFamily="18" charset="0"/>
                        </a:rPr>
                        <a:t>CCN Phú An</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0" u="none" strike="noStrike">
                          <a:solidFill>
                            <a:srgbClr val="000000"/>
                          </a:solidFill>
                          <a:effectLst/>
                          <a:latin typeface="Times New Roman" panose="02020603050405020304" pitchFamily="18" charset="0"/>
                        </a:rPr>
                        <a:t>0</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7150552"/>
                  </a:ext>
                </a:extLst>
              </a:tr>
              <a:tr h="332589">
                <a:tc vMerge="1">
                  <a:txBody>
                    <a:bodyPr/>
                    <a:lstStyle/>
                    <a:p>
                      <a:endParaRPr lang="vi-VN"/>
                    </a:p>
                  </a:txBody>
                  <a:tcPr/>
                </a:tc>
                <a:tc>
                  <a:txBody>
                    <a:bodyPr/>
                    <a:lstStyle/>
                    <a:p>
                      <a:pPr algn="l" fontAlgn="b"/>
                      <a:r>
                        <a:rPr lang="vi-VN" sz="1200" b="0" i="1" u="none" strike="noStrike">
                          <a:solidFill>
                            <a:srgbClr val="000000"/>
                          </a:solidFill>
                          <a:effectLst/>
                          <a:latin typeface="Times New Roman" panose="02020603050405020304" pitchFamily="18" charset="0"/>
                        </a:rPr>
                        <a:t>CCN Cầu Nước Xanh</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0" u="none" strike="noStrike">
                          <a:solidFill>
                            <a:srgbClr val="000000"/>
                          </a:solidFill>
                          <a:effectLst/>
                          <a:latin typeface="Times New Roman" panose="02020603050405020304" pitchFamily="18" charset="0"/>
                        </a:rPr>
                        <a:t>0</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4112771"/>
                  </a:ext>
                </a:extLst>
              </a:tr>
              <a:tr h="195182">
                <a:tc vMerge="1">
                  <a:txBody>
                    <a:bodyPr/>
                    <a:lstStyle/>
                    <a:p>
                      <a:endParaRPr lang="vi-VN"/>
                    </a:p>
                  </a:txBody>
                  <a:tcPr/>
                </a:tc>
                <a:tc>
                  <a:txBody>
                    <a:bodyPr/>
                    <a:lstStyle/>
                    <a:p>
                      <a:pPr algn="l" fontAlgn="b"/>
                      <a:r>
                        <a:rPr lang="vi-VN" sz="1200" b="0" i="1" u="none" strike="noStrike">
                          <a:solidFill>
                            <a:srgbClr val="000000"/>
                          </a:solidFill>
                          <a:effectLst/>
                          <a:latin typeface="Times New Roman" panose="02020603050405020304" pitchFamily="18" charset="0"/>
                        </a:rPr>
                        <a:t>CCN Hóc Bợm</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0" u="none" strike="noStrike">
                          <a:solidFill>
                            <a:srgbClr val="000000"/>
                          </a:solidFill>
                          <a:effectLst/>
                          <a:latin typeface="Times New Roman" panose="02020603050405020304" pitchFamily="18" charset="0"/>
                        </a:rPr>
                        <a:t>0</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6385199"/>
                  </a:ext>
                </a:extLst>
              </a:tr>
              <a:tr h="195182">
                <a:tc vMerge="1">
                  <a:txBody>
                    <a:bodyPr/>
                    <a:lstStyle/>
                    <a:p>
                      <a:endParaRPr lang="vi-VN"/>
                    </a:p>
                  </a:txBody>
                  <a:tcPr/>
                </a:tc>
                <a:tc>
                  <a:txBody>
                    <a:bodyPr/>
                    <a:lstStyle/>
                    <a:p>
                      <a:pPr algn="l" fontAlgn="b"/>
                      <a:r>
                        <a:rPr lang="vi-VN" sz="1200" b="0" i="1" u="none" strike="noStrike">
                          <a:solidFill>
                            <a:srgbClr val="000000"/>
                          </a:solidFill>
                          <a:effectLst/>
                          <a:latin typeface="Times New Roman" panose="02020603050405020304" pitchFamily="18" charset="0"/>
                        </a:rPr>
                        <a:t>CCN Bình Nghi</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0" u="none" strike="noStrike">
                          <a:solidFill>
                            <a:srgbClr val="000000"/>
                          </a:solidFill>
                          <a:effectLst/>
                          <a:latin typeface="Times New Roman" panose="02020603050405020304" pitchFamily="18" charset="0"/>
                        </a:rPr>
                        <a:t>100,00%</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25.000.000.000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7022375"/>
                  </a:ext>
                </a:extLst>
              </a:tr>
              <a:tr h="195182">
                <a:tc vMerge="1">
                  <a:txBody>
                    <a:bodyPr/>
                    <a:lstStyle/>
                    <a:p>
                      <a:endParaRPr lang="vi-VN"/>
                    </a:p>
                  </a:txBody>
                  <a:tcPr/>
                </a:tc>
                <a:tc>
                  <a:txBody>
                    <a:bodyPr/>
                    <a:lstStyle/>
                    <a:p>
                      <a:pPr algn="l" fontAlgn="b"/>
                      <a:r>
                        <a:rPr lang="vi-VN" sz="1200" b="0" i="1" u="none" strike="noStrike">
                          <a:solidFill>
                            <a:srgbClr val="000000"/>
                          </a:solidFill>
                          <a:effectLst/>
                          <a:latin typeface="Times New Roman" panose="02020603050405020304" pitchFamily="18" charset="0"/>
                        </a:rPr>
                        <a:t>CCN Tây Giang</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0" u="none" strike="noStrike">
                          <a:solidFill>
                            <a:srgbClr val="000000"/>
                          </a:solidFill>
                          <a:effectLst/>
                          <a:latin typeface="Times New Roman" panose="02020603050405020304" pitchFamily="18" charset="0"/>
                        </a:rPr>
                        <a:t>0</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6133223"/>
                  </a:ext>
                </a:extLst>
              </a:tr>
              <a:tr h="195182">
                <a:tc vMerge="1">
                  <a:txBody>
                    <a:bodyPr/>
                    <a:lstStyle/>
                    <a:p>
                      <a:endParaRPr lang="vi-VN"/>
                    </a:p>
                  </a:txBody>
                  <a:tcPr/>
                </a:tc>
                <a:tc>
                  <a:txBody>
                    <a:bodyPr/>
                    <a:lstStyle/>
                    <a:p>
                      <a:pPr algn="l" fontAlgn="b"/>
                      <a:r>
                        <a:rPr lang="vi-VN" sz="1200" b="0" i="1" u="none" strike="noStrike">
                          <a:solidFill>
                            <a:srgbClr val="000000"/>
                          </a:solidFill>
                          <a:effectLst/>
                          <a:latin typeface="Times New Roman" panose="02020603050405020304" pitchFamily="18" charset="0"/>
                        </a:rPr>
                        <a:t>CCN Bình Tân</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2</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0" u="none" strike="noStrike">
                          <a:solidFill>
                            <a:srgbClr val="000000"/>
                          </a:solidFill>
                          <a:effectLst/>
                          <a:latin typeface="Times New Roman" panose="02020603050405020304" pitchFamily="18" charset="0"/>
                        </a:rPr>
                        <a:t>0</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4415548"/>
                  </a:ext>
                </a:extLst>
              </a:tr>
              <a:tr h="195182">
                <a:tc vMerge="1">
                  <a:txBody>
                    <a:bodyPr/>
                    <a:lstStyle/>
                    <a:p>
                      <a:endParaRPr lang="vi-VN"/>
                    </a:p>
                  </a:txBody>
                  <a:tcPr/>
                </a:tc>
                <a:tc>
                  <a:txBody>
                    <a:bodyPr/>
                    <a:lstStyle/>
                    <a:p>
                      <a:pPr algn="l" fontAlgn="b"/>
                      <a:r>
                        <a:rPr lang="vi-VN" sz="1200" b="0" i="1" u="none" strike="noStrike">
                          <a:solidFill>
                            <a:srgbClr val="000000"/>
                          </a:solidFill>
                          <a:effectLst/>
                          <a:latin typeface="Times New Roman" panose="02020603050405020304" pitchFamily="18" charset="0"/>
                        </a:rPr>
                        <a:t>CCN Gò Cầy</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2</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51.073.136.000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3236142"/>
                  </a:ext>
                </a:extLst>
              </a:tr>
              <a:tr h="195182">
                <a:tc>
                  <a:txBody>
                    <a:bodyPr/>
                    <a:lstStyle/>
                    <a:p>
                      <a:pPr algn="ctr" fontAlgn="ctr"/>
                      <a:r>
                        <a:rPr lang="vi-VN" sz="1200" b="1" i="0" u="none" strike="noStrike">
                          <a:solidFill>
                            <a:srgbClr val="000000"/>
                          </a:solidFill>
                          <a:effectLst/>
                          <a:latin typeface="Times New Roman" panose="02020603050405020304" pitchFamily="18" charset="0"/>
                        </a:rPr>
                        <a:t>9</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1" i="0" u="none" strike="noStrike">
                          <a:solidFill>
                            <a:srgbClr val="000000"/>
                          </a:solidFill>
                          <a:effectLst/>
                          <a:latin typeface="Times New Roman" panose="02020603050405020304" pitchFamily="18" charset="0"/>
                        </a:rPr>
                        <a:t>Huyện Tuy Phước</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5</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1</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1" i="0" u="none" strike="noStrike">
                          <a:solidFill>
                            <a:srgbClr val="000000"/>
                          </a:solidFill>
                          <a:effectLst/>
                          <a:latin typeface="Times New Roman" panose="02020603050405020304" pitchFamily="18" charset="0"/>
                        </a:rPr>
                        <a:t>20</a:t>
                      </a:r>
                      <a:r>
                        <a:rPr lang="en-US" sz="1200" b="1" i="0" u="none" strike="noStrike">
                          <a:solidFill>
                            <a:srgbClr val="000000"/>
                          </a:solidFill>
                          <a:effectLst/>
                          <a:latin typeface="Times New Roman" panose="02020603050405020304" pitchFamily="18" charset="0"/>
                        </a:rPr>
                        <a:t>,00</a:t>
                      </a:r>
                      <a:r>
                        <a:rPr lang="vi-VN" sz="1200" b="1" i="0" u="none" strike="noStrike">
                          <a:solidFill>
                            <a:srgbClr val="000000"/>
                          </a:solidFill>
                          <a:effectLst/>
                          <a:latin typeface="Times New Roman" panose="02020603050405020304" pitchFamily="18" charset="0"/>
                        </a:rPr>
                        <a:t>%</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1" i="0" u="none" strike="noStrike">
                          <a:solidFill>
                            <a:srgbClr val="000000"/>
                          </a:solidFill>
                          <a:effectLst/>
                          <a:latin typeface="Times New Roman" panose="02020603050405020304" pitchFamily="18" charset="0"/>
                        </a:rPr>
                        <a:t>861.046.051.000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6602169"/>
                  </a:ext>
                </a:extLst>
              </a:tr>
              <a:tr h="195182">
                <a:tc>
                  <a:txBody>
                    <a:bodyPr/>
                    <a:lstStyle/>
                    <a:p>
                      <a:pPr algn="l" fontAlgn="ctr"/>
                      <a:r>
                        <a:rPr lang="vi-VN" sz="1200" b="1" i="0" u="none" strike="noStrike">
                          <a:solidFill>
                            <a:srgbClr val="000000"/>
                          </a:solidFill>
                          <a:effectLst/>
                          <a:latin typeface="Times New Roman" panose="02020603050405020304" pitchFamily="18" charset="0"/>
                        </a:rPr>
                        <a:t> </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Ngoài CCN</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5</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0" u="none" strike="noStrike">
                          <a:solidFill>
                            <a:srgbClr val="000000"/>
                          </a:solidFill>
                          <a:effectLst/>
                          <a:latin typeface="Times New Roman" panose="02020603050405020304" pitchFamily="18" charset="0"/>
                        </a:rPr>
                        <a:t>20,00%</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861.046.051.000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9590390"/>
                  </a:ext>
                </a:extLst>
              </a:tr>
              <a:tr h="195182">
                <a:tc>
                  <a:txBody>
                    <a:bodyPr/>
                    <a:lstStyle/>
                    <a:p>
                      <a:pPr algn="ctr" fontAlgn="ctr"/>
                      <a:r>
                        <a:rPr lang="vi-VN" sz="1200" b="1" i="0" u="none" strike="noStrike">
                          <a:solidFill>
                            <a:srgbClr val="000000"/>
                          </a:solidFill>
                          <a:effectLst/>
                          <a:latin typeface="Times New Roman" panose="02020603050405020304" pitchFamily="18" charset="0"/>
                        </a:rPr>
                        <a:t>10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1" i="0" u="none" strike="noStrike">
                          <a:solidFill>
                            <a:srgbClr val="000000"/>
                          </a:solidFill>
                          <a:effectLst/>
                          <a:latin typeface="Times New Roman" panose="02020603050405020304" pitchFamily="18" charset="0"/>
                        </a:rPr>
                        <a:t>Huyện Vân Canh</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5</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1" i="0" u="none" strike="noStrike">
                          <a:solidFill>
                            <a:srgbClr val="000000"/>
                          </a:solidFill>
                          <a:effectLst/>
                          <a:latin typeface="Times New Roman" panose="02020603050405020304" pitchFamily="18" charset="0"/>
                        </a:rPr>
                        <a:t>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1" i="0" u="none" strike="noStrike">
                          <a:solidFill>
                            <a:srgbClr val="000000"/>
                          </a:solidFill>
                          <a:effectLst/>
                          <a:latin typeface="Times New Roman" panose="02020603050405020304" pitchFamily="18" charset="0"/>
                        </a:rPr>
                        <a:t>0</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5372528"/>
                  </a:ext>
                </a:extLst>
              </a:tr>
              <a:tr h="195182">
                <a:tc>
                  <a:txBody>
                    <a:bodyPr/>
                    <a:lstStyle/>
                    <a:p>
                      <a:pPr algn="ctr" fontAlgn="ctr"/>
                      <a:r>
                        <a:rPr lang="vi-VN" sz="1200" b="1" i="0" u="none" strike="noStrike">
                          <a:solidFill>
                            <a:srgbClr val="000000"/>
                          </a:solidFill>
                          <a:effectLst/>
                          <a:latin typeface="Times New Roman" panose="02020603050405020304" pitchFamily="18" charset="0"/>
                        </a:rPr>
                        <a:t>11</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1" i="0" u="none" strike="noStrike">
                          <a:solidFill>
                            <a:srgbClr val="000000"/>
                          </a:solidFill>
                          <a:effectLst/>
                          <a:latin typeface="Times New Roman" panose="02020603050405020304" pitchFamily="18" charset="0"/>
                        </a:rPr>
                        <a:t>Huyện Vĩnh Thạnh</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3</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Times New Roman" panose="02020603050405020304" pitchFamily="18" charset="0"/>
                        </a:rPr>
                        <a:t>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1" i="0" u="none" strike="noStrike">
                          <a:solidFill>
                            <a:srgbClr val="000000"/>
                          </a:solidFill>
                          <a:effectLst/>
                          <a:latin typeface="Times New Roman" panose="02020603050405020304" pitchFamily="18" charset="0"/>
                        </a:rPr>
                        <a:t>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1" i="0" u="none" strike="noStrike">
                          <a:solidFill>
                            <a:srgbClr val="000000"/>
                          </a:solidFill>
                          <a:effectLst/>
                          <a:latin typeface="Times New Roman" panose="02020603050405020304" pitchFamily="18" charset="0"/>
                        </a:rPr>
                        <a:t>0</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00129096"/>
                  </a:ext>
                </a:extLst>
              </a:tr>
              <a:tr h="374748">
                <a:tc>
                  <a:txBody>
                    <a:bodyPr/>
                    <a:lstStyle/>
                    <a:p>
                      <a:pPr algn="ctr" fontAlgn="ctr"/>
                      <a:r>
                        <a:rPr lang="vi-VN" sz="1200" b="1" i="0" u="none" strike="noStrike">
                          <a:solidFill>
                            <a:srgbClr val="000000"/>
                          </a:solidFill>
                          <a:effectLst/>
                          <a:latin typeface="Times New Roman" panose="02020603050405020304" pitchFamily="18" charset="0"/>
                        </a:rPr>
                        <a:t>II</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ctr"/>
                      <a:r>
                        <a:rPr lang="vi-VN" sz="1200" b="1" i="0" u="none" strike="noStrike">
                          <a:solidFill>
                            <a:srgbClr val="000000"/>
                          </a:solidFill>
                          <a:effectLst/>
                          <a:latin typeface="Times New Roman" panose="02020603050405020304" pitchFamily="18" charset="0"/>
                        </a:rPr>
                        <a:t>Ban Quản lý Khu kinh tế và các KCN</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vi-VN" sz="1200" b="1" i="0" u="none" strike="noStrike">
                          <a:solidFill>
                            <a:srgbClr val="000000"/>
                          </a:solidFill>
                          <a:effectLst/>
                          <a:latin typeface="Times New Roman" panose="02020603050405020304" pitchFamily="18" charset="0"/>
                        </a:rPr>
                        <a:t>30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vi-VN" sz="1200" b="1" i="0" u="none" strike="noStrike">
                          <a:solidFill>
                            <a:srgbClr val="000000"/>
                          </a:solidFill>
                          <a:effectLst/>
                          <a:latin typeface="Times New Roman" panose="02020603050405020304" pitchFamily="18" charset="0"/>
                        </a:rPr>
                        <a:t>4</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ctr"/>
                      <a:r>
                        <a:rPr lang="vi-VN" sz="1200" b="1" i="0" u="none" strike="noStrike">
                          <a:solidFill>
                            <a:srgbClr val="000000"/>
                          </a:solidFill>
                          <a:effectLst/>
                          <a:latin typeface="Times New Roman" panose="02020603050405020304" pitchFamily="18" charset="0"/>
                        </a:rPr>
                        <a:t>13,3</a:t>
                      </a:r>
                      <a:r>
                        <a:rPr lang="en-US" sz="1200" b="1" i="0" u="none" strike="noStrike">
                          <a:solidFill>
                            <a:srgbClr val="000000"/>
                          </a:solidFill>
                          <a:effectLst/>
                          <a:latin typeface="Times New Roman" panose="02020603050405020304" pitchFamily="18" charset="0"/>
                        </a:rPr>
                        <a:t>3</a:t>
                      </a:r>
                      <a:r>
                        <a:rPr lang="vi-VN" sz="1200" b="1" i="0" u="none" strike="noStrike">
                          <a:solidFill>
                            <a:srgbClr val="000000"/>
                          </a:solidFill>
                          <a:effectLst/>
                          <a:latin typeface="Times New Roman" panose="02020603050405020304" pitchFamily="18" charset="0"/>
                        </a:rPr>
                        <a:t>%</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ctr"/>
                      <a:r>
                        <a:rPr lang="vi-VN" sz="1200" b="1" i="0" u="none" strike="noStrike">
                          <a:solidFill>
                            <a:srgbClr val="000000"/>
                          </a:solidFill>
                          <a:effectLst/>
                          <a:latin typeface="Times New Roman" panose="02020603050405020304" pitchFamily="18" charset="0"/>
                        </a:rPr>
                        <a:t>158.351.165.000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59682586"/>
                  </a:ext>
                </a:extLst>
              </a:tr>
              <a:tr h="195182">
                <a:tc>
                  <a:txBody>
                    <a:bodyPr/>
                    <a:lstStyle/>
                    <a:p>
                      <a:pPr algn="ctr" fontAlgn="ctr"/>
                      <a:r>
                        <a:rPr lang="vi-VN" sz="1200" b="1" i="0" u="none" strike="noStrike">
                          <a:solidFill>
                            <a:srgbClr val="000000"/>
                          </a:solidFill>
                          <a:effectLst/>
                          <a:latin typeface="Times New Roman" panose="02020603050405020304" pitchFamily="18" charset="0"/>
                        </a:rPr>
                        <a:t>1</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1" u="none" strike="noStrike">
                          <a:solidFill>
                            <a:srgbClr val="000000"/>
                          </a:solidFill>
                          <a:effectLst/>
                          <a:latin typeface="Times New Roman" panose="02020603050405020304" pitchFamily="18" charset="0"/>
                        </a:rPr>
                        <a:t>KCN Becamex</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15</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0" u="none" strike="noStrike">
                          <a:solidFill>
                            <a:srgbClr val="000000"/>
                          </a:solidFill>
                          <a:effectLst/>
                          <a:latin typeface="Times New Roman" panose="02020603050405020304" pitchFamily="18" charset="0"/>
                        </a:rPr>
                        <a:t>0</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2528400"/>
                  </a:ext>
                </a:extLst>
              </a:tr>
              <a:tr h="195182">
                <a:tc>
                  <a:txBody>
                    <a:bodyPr/>
                    <a:lstStyle/>
                    <a:p>
                      <a:pPr algn="ctr" fontAlgn="ctr"/>
                      <a:r>
                        <a:rPr lang="vi-VN" sz="1200" b="1" i="0" u="none" strike="noStrike">
                          <a:solidFill>
                            <a:srgbClr val="000000"/>
                          </a:solidFill>
                          <a:effectLst/>
                          <a:latin typeface="Times New Roman" panose="02020603050405020304" pitchFamily="18" charset="0"/>
                        </a:rPr>
                        <a:t>2</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1" u="none" strike="noStrike">
                          <a:solidFill>
                            <a:srgbClr val="000000"/>
                          </a:solidFill>
                          <a:effectLst/>
                          <a:latin typeface="Times New Roman" panose="02020603050405020304" pitchFamily="18" charset="0"/>
                        </a:rPr>
                        <a:t>KCN Hoà Hội</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7</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0" u="none" strike="noStrike">
                          <a:solidFill>
                            <a:srgbClr val="000000"/>
                          </a:solidFill>
                          <a:effectLst/>
                          <a:latin typeface="Times New Roman" panose="02020603050405020304" pitchFamily="18" charset="0"/>
                        </a:rPr>
                        <a:t>0</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6888260"/>
                  </a:ext>
                </a:extLst>
              </a:tr>
              <a:tr h="195182">
                <a:tc>
                  <a:txBody>
                    <a:bodyPr/>
                    <a:lstStyle/>
                    <a:p>
                      <a:pPr algn="ctr" fontAlgn="ctr"/>
                      <a:r>
                        <a:rPr lang="vi-VN" sz="1200" b="1" i="0" u="none" strike="noStrike">
                          <a:solidFill>
                            <a:srgbClr val="000000"/>
                          </a:solidFill>
                          <a:effectLst/>
                          <a:latin typeface="Times New Roman" panose="02020603050405020304" pitchFamily="18" charset="0"/>
                        </a:rPr>
                        <a:t>3</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1" u="none" strike="noStrike">
                          <a:solidFill>
                            <a:srgbClr val="000000"/>
                          </a:solidFill>
                          <a:effectLst/>
                          <a:latin typeface="Times New Roman" panose="02020603050405020304" pitchFamily="18" charset="0"/>
                        </a:rPr>
                        <a:t>KCN Nhơn Hoà</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0" u="none" strike="noStrike">
                          <a:solidFill>
                            <a:srgbClr val="000000"/>
                          </a:solidFill>
                          <a:effectLst/>
                          <a:latin typeface="Times New Roman" panose="02020603050405020304" pitchFamily="18" charset="0"/>
                        </a:rPr>
                        <a:t>0</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9916997"/>
                  </a:ext>
                </a:extLst>
              </a:tr>
              <a:tr h="195182">
                <a:tc>
                  <a:txBody>
                    <a:bodyPr/>
                    <a:lstStyle/>
                    <a:p>
                      <a:pPr algn="ctr" fontAlgn="ctr"/>
                      <a:r>
                        <a:rPr lang="vi-VN" sz="1200" b="1" i="0" u="none" strike="noStrike">
                          <a:solidFill>
                            <a:srgbClr val="000000"/>
                          </a:solidFill>
                          <a:effectLst/>
                          <a:latin typeface="Times New Roman" panose="02020603050405020304" pitchFamily="18" charset="0"/>
                        </a:rPr>
                        <a:t>4</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1" u="none" strike="noStrike">
                          <a:solidFill>
                            <a:srgbClr val="000000"/>
                          </a:solidFill>
                          <a:effectLst/>
                          <a:latin typeface="Times New Roman" panose="02020603050405020304" pitchFamily="18" charset="0"/>
                        </a:rPr>
                        <a:t>KCN Nhơn Hội A</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7</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0" u="none" strike="noStrike">
                          <a:solidFill>
                            <a:srgbClr val="000000"/>
                          </a:solidFill>
                          <a:effectLst/>
                          <a:latin typeface="Times New Roman" panose="02020603050405020304" pitchFamily="18" charset="0"/>
                        </a:rPr>
                        <a:t>0</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4448782"/>
                  </a:ext>
                </a:extLst>
              </a:tr>
              <a:tr h="195182">
                <a:tc>
                  <a:txBody>
                    <a:bodyPr/>
                    <a:lstStyle/>
                    <a:p>
                      <a:pPr algn="ctr" fontAlgn="ctr"/>
                      <a:r>
                        <a:rPr lang="vi-VN" sz="1200" b="1" i="0" u="none" strike="noStrike">
                          <a:solidFill>
                            <a:srgbClr val="000000"/>
                          </a:solidFill>
                          <a:effectLst/>
                          <a:latin typeface="Times New Roman" panose="02020603050405020304" pitchFamily="18" charset="0"/>
                        </a:rPr>
                        <a:t>5</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1" u="none" strike="noStrike">
                          <a:solidFill>
                            <a:srgbClr val="000000"/>
                          </a:solidFill>
                          <a:effectLst/>
                          <a:latin typeface="Times New Roman" panose="02020603050405020304" pitchFamily="18" charset="0"/>
                        </a:rPr>
                        <a:t>KCN Long Mỹ</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119.970.013.000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9612425"/>
                  </a:ext>
                </a:extLst>
              </a:tr>
              <a:tr h="195182">
                <a:tc>
                  <a:txBody>
                    <a:bodyPr/>
                    <a:lstStyle/>
                    <a:p>
                      <a:pPr algn="ctr" fontAlgn="ctr"/>
                      <a:r>
                        <a:rPr lang="vi-VN" sz="1200" b="1" i="0" u="none" strike="noStrike">
                          <a:solidFill>
                            <a:srgbClr val="000000"/>
                          </a:solidFill>
                          <a:effectLst/>
                          <a:latin typeface="Times New Roman" panose="02020603050405020304" pitchFamily="18" charset="0"/>
                        </a:rPr>
                        <a:t>6</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1" u="none" strike="noStrike">
                          <a:solidFill>
                            <a:srgbClr val="000000"/>
                          </a:solidFill>
                          <a:effectLst/>
                          <a:latin typeface="Times New Roman" panose="02020603050405020304" pitchFamily="18" charset="0"/>
                        </a:rPr>
                        <a:t>KCN Phú Tài</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3</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Times New Roman" panose="02020603050405020304" pitchFamily="18" charset="0"/>
                        </a:rPr>
                        <a:t>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Times New Roman" panose="02020603050405020304" pitchFamily="18" charset="0"/>
                        </a:rPr>
                        <a:t>38.381.152.000</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65685209"/>
                  </a:ext>
                </a:extLst>
              </a:tr>
            </a:tbl>
          </a:graphicData>
        </a:graphic>
      </p:graphicFrame>
    </p:spTree>
    <p:extLst>
      <p:ext uri="{BB962C8B-B14F-4D97-AF65-F5344CB8AC3E}">
        <p14:creationId xmlns:p14="http://schemas.microsoft.com/office/powerpoint/2010/main" val="21564158"/>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FAC93A3-CC52-7E25-D621-8AF9041E90C3}"/>
              </a:ext>
            </a:extLst>
          </p:cNvPr>
          <p:cNvGrpSpPr>
            <a:grpSpLocks/>
          </p:cNvGrpSpPr>
          <p:nvPr/>
        </p:nvGrpSpPr>
        <p:grpSpPr>
          <a:xfrm>
            <a:off x="6938749" y="1225664"/>
            <a:ext cx="2576082" cy="1683379"/>
            <a:chOff x="3724249" y="3747130"/>
            <a:chExt cx="1932061" cy="1167660"/>
          </a:xfrm>
        </p:grpSpPr>
        <p:sp>
          <p:nvSpPr>
            <p:cNvPr id="18" name="Rectangle: Rounded Corners 17">
              <a:extLst>
                <a:ext uri="{FF2B5EF4-FFF2-40B4-BE49-F238E27FC236}">
                  <a16:creationId xmlns:a16="http://schemas.microsoft.com/office/drawing/2014/main" id="{E673C169-3C56-42A3-8AE4-82AC7DD83B78}"/>
                </a:ext>
              </a:extLst>
            </p:cNvPr>
            <p:cNvSpPr>
              <a:spLocks/>
            </p:cNvSpPr>
            <p:nvPr/>
          </p:nvSpPr>
          <p:spPr>
            <a:xfrm>
              <a:off x="3724249" y="3747130"/>
              <a:ext cx="1932061" cy="1167660"/>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schemeClr val="tx1"/>
                </a:solidFill>
                <a:ea typeface="Roboto"/>
                <a:cs typeface="Roboto"/>
                <a:sym typeface="Roboto"/>
              </a:endParaRPr>
            </a:p>
          </p:txBody>
        </p:sp>
        <p:sp>
          <p:nvSpPr>
            <p:cNvPr id="23" name="TextBox 22">
              <a:extLst>
                <a:ext uri="{FF2B5EF4-FFF2-40B4-BE49-F238E27FC236}">
                  <a16:creationId xmlns:a16="http://schemas.microsoft.com/office/drawing/2014/main" id="{9B99CA6F-60A4-1539-0412-8BA71C01EAF3}"/>
                </a:ext>
              </a:extLst>
            </p:cNvPr>
            <p:cNvSpPr txBox="1">
              <a:spLocks/>
            </p:cNvSpPr>
            <p:nvPr/>
          </p:nvSpPr>
          <p:spPr>
            <a:xfrm>
              <a:off x="3954330" y="3876701"/>
              <a:ext cx="1406058" cy="405624"/>
            </a:xfrm>
            <a:prstGeom prst="rect">
              <a:avLst/>
            </a:prstGeom>
            <a:noFill/>
          </p:spPr>
          <p:txBody>
            <a:bodyPr wrap="none" rtlCol="0">
              <a:spAutoFit/>
            </a:bodyPr>
            <a:lstStyle/>
            <a:p>
              <a:r>
                <a:rPr lang="vi-VN" sz="1600" b="1" spc="-31">
                  <a:ea typeface="Roboto"/>
                  <a:cs typeface="Roboto"/>
                  <a:sym typeface="Roboto"/>
                </a:rPr>
                <a:t>Tổng vốn đăng ký</a:t>
              </a:r>
              <a:endParaRPr lang="en-US" sz="1600" b="1" spc="-31" dirty="0">
                <a:ea typeface="Roboto"/>
                <a:cs typeface="Roboto"/>
                <a:sym typeface="Roboto"/>
              </a:endParaRPr>
            </a:p>
            <a:p>
              <a:endParaRPr lang="en-US" sz="1600" dirty="0"/>
            </a:p>
          </p:txBody>
        </p:sp>
        <p:sp>
          <p:nvSpPr>
            <p:cNvPr id="27" name="TextBox 26">
              <a:extLst>
                <a:ext uri="{FF2B5EF4-FFF2-40B4-BE49-F238E27FC236}">
                  <a16:creationId xmlns:a16="http://schemas.microsoft.com/office/drawing/2014/main" id="{8D0CB480-EC39-4DC1-0353-768C8526261D}"/>
                </a:ext>
              </a:extLst>
            </p:cNvPr>
            <p:cNvSpPr txBox="1">
              <a:spLocks/>
            </p:cNvSpPr>
            <p:nvPr/>
          </p:nvSpPr>
          <p:spPr>
            <a:xfrm>
              <a:off x="3805911" y="4090606"/>
              <a:ext cx="1656944" cy="405624"/>
            </a:xfrm>
            <a:prstGeom prst="rect">
              <a:avLst/>
            </a:prstGeom>
            <a:noFill/>
          </p:spPr>
          <p:txBody>
            <a:bodyPr wrap="none" rtlCol="0">
              <a:spAutoFit/>
            </a:bodyPr>
            <a:lstStyle/>
            <a:p>
              <a:r>
                <a:rPr lang="en-US" sz="2800" b="1">
                  <a:solidFill>
                    <a:srgbClr val="C00000"/>
                  </a:solidFill>
                  <a:latin typeface="Arial" panose="020B0604020202020204" pitchFamily="34" charset="0"/>
                  <a:ea typeface="Roboto"/>
                  <a:cs typeface="Arial" panose="020B0604020202020204" pitchFamily="34" charset="0"/>
                  <a:sym typeface="Wingdings 3" panose="05040102010807070707" pitchFamily="18" charset="2"/>
                </a:rPr>
                <a:t>1.815</a:t>
              </a:r>
              <a:r>
                <a:rPr lang="en" sz="3200" b="1">
                  <a:solidFill>
                    <a:schemeClr val="accent6">
                      <a:lumMod val="50000"/>
                    </a:schemeClr>
                  </a:solidFill>
                  <a:latin typeface="Arial" panose="020B0604020202020204" pitchFamily="34" charset="0"/>
                  <a:ea typeface="Roboto"/>
                  <a:cs typeface="Arial" panose="020B0604020202020204" pitchFamily="34" charset="0"/>
                  <a:sym typeface="Wingdings 3" panose="05040102010807070707" pitchFamily="18" charset="2"/>
                </a:rPr>
                <a:t> </a:t>
              </a:r>
              <a:r>
                <a:rPr lang="en" sz="2400" dirty="0">
                  <a:solidFill>
                    <a:schemeClr val="accent4">
                      <a:lumMod val="75000"/>
                    </a:schemeClr>
                  </a:solidFill>
                  <a:latin typeface="Arial" panose="020B0604020202020204" pitchFamily="34" charset="0"/>
                  <a:ea typeface="Roboto"/>
                  <a:cs typeface="Arial" panose="020B0604020202020204" pitchFamily="34" charset="0"/>
                  <a:sym typeface="Wingdings 3" panose="05040102010807070707" pitchFamily="18" charset="2"/>
                </a:rPr>
                <a:t>tỷ đồng</a:t>
              </a:r>
              <a:endParaRPr lang="en-US" sz="1467" dirty="0">
                <a:solidFill>
                  <a:schemeClr val="accent4">
                    <a:lumMod val="7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8DD5A653-6B03-584A-539A-C531FCC0C782}"/>
                </a:ext>
              </a:extLst>
            </p:cNvPr>
            <p:cNvSpPr txBox="1">
              <a:spLocks/>
            </p:cNvSpPr>
            <p:nvPr/>
          </p:nvSpPr>
          <p:spPr>
            <a:xfrm>
              <a:off x="3987466" y="4464660"/>
              <a:ext cx="1466988" cy="362927"/>
            </a:xfrm>
            <a:prstGeom prst="rect">
              <a:avLst/>
            </a:prstGeom>
            <a:noFill/>
          </p:spPr>
          <p:txBody>
            <a:bodyPr wrap="none" rtlCol="0">
              <a:spAutoFit/>
            </a:bodyPr>
            <a:lstStyle/>
            <a:p>
              <a:r>
                <a:rPr lang="en-US" sz="2800" b="1">
                  <a:solidFill>
                    <a:schemeClr val="accent6">
                      <a:lumMod val="50000"/>
                    </a:schemeClr>
                  </a:solidFill>
                  <a:ea typeface="Roboto" panose="02000000000000000000" pitchFamily="2" charset="0"/>
                  <a:cs typeface="Fira Sans Extra Condensed"/>
                  <a:sym typeface="Wingdings 3" panose="05040102010807070707" pitchFamily="18" charset="2"/>
                </a:rPr>
                <a:t>Giảm 43,9</a:t>
              </a:r>
              <a:r>
                <a:rPr lang="en" sz="2800" b="1">
                  <a:solidFill>
                    <a:schemeClr val="accent6">
                      <a:lumMod val="50000"/>
                    </a:schemeClr>
                  </a:solidFill>
                  <a:ea typeface="Roboto" panose="02000000000000000000" pitchFamily="2" charset="0"/>
                  <a:cs typeface="Fira Sans Extra Condensed"/>
                  <a:sym typeface="Wingdings 3" panose="05040102010807070707" pitchFamily="18" charset="2"/>
                </a:rPr>
                <a:t>%</a:t>
              </a:r>
              <a:endParaRPr lang="en-US" sz="2800" b="1" dirty="0">
                <a:solidFill>
                  <a:schemeClr val="accent6">
                    <a:lumMod val="50000"/>
                  </a:schemeClr>
                </a:solidFill>
              </a:endParaRPr>
            </a:p>
          </p:txBody>
        </p:sp>
      </p:grpSp>
      <p:grpSp>
        <p:nvGrpSpPr>
          <p:cNvPr id="16" name="Group 15">
            <a:extLst>
              <a:ext uri="{FF2B5EF4-FFF2-40B4-BE49-F238E27FC236}">
                <a16:creationId xmlns:a16="http://schemas.microsoft.com/office/drawing/2014/main" id="{2A2B04AE-86A0-AF97-8E7B-7F49808F4821}"/>
              </a:ext>
            </a:extLst>
          </p:cNvPr>
          <p:cNvGrpSpPr>
            <a:grpSpLocks/>
          </p:cNvGrpSpPr>
          <p:nvPr/>
        </p:nvGrpSpPr>
        <p:grpSpPr>
          <a:xfrm>
            <a:off x="2631252" y="1280861"/>
            <a:ext cx="2725529" cy="1655629"/>
            <a:chOff x="1689126" y="3163300"/>
            <a:chExt cx="2044147" cy="1241722"/>
          </a:xfrm>
        </p:grpSpPr>
        <p:sp>
          <p:nvSpPr>
            <p:cNvPr id="17" name="Rectangle: Rounded Corners 16">
              <a:extLst>
                <a:ext uri="{FF2B5EF4-FFF2-40B4-BE49-F238E27FC236}">
                  <a16:creationId xmlns:a16="http://schemas.microsoft.com/office/drawing/2014/main" id="{A8D2D624-BB6D-4108-9EA0-2C505879A899}"/>
                </a:ext>
              </a:extLst>
            </p:cNvPr>
            <p:cNvSpPr>
              <a:spLocks/>
            </p:cNvSpPr>
            <p:nvPr/>
          </p:nvSpPr>
          <p:spPr>
            <a:xfrm>
              <a:off x="1689126" y="3163300"/>
              <a:ext cx="1988453" cy="1241722"/>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6600"/>
                  </a:solidFill>
                  <a:ea typeface="Roboto"/>
                  <a:cs typeface="Roboto"/>
                  <a:sym typeface="Roboto"/>
                </a:rPr>
                <a:t> </a:t>
              </a:r>
              <a:endParaRPr lang="en-US" sz="1600" dirty="0">
                <a:solidFill>
                  <a:schemeClr val="tx1"/>
                </a:solidFill>
                <a:ea typeface="Roboto"/>
                <a:cs typeface="Roboto"/>
                <a:sym typeface="Roboto"/>
              </a:endParaRPr>
            </a:p>
          </p:txBody>
        </p:sp>
        <p:sp>
          <p:nvSpPr>
            <p:cNvPr id="20" name="TextBox 19">
              <a:extLst>
                <a:ext uri="{FF2B5EF4-FFF2-40B4-BE49-F238E27FC236}">
                  <a16:creationId xmlns:a16="http://schemas.microsoft.com/office/drawing/2014/main" id="{394D8737-1CA3-C18F-155A-3F82403D4E3B}"/>
                </a:ext>
              </a:extLst>
            </p:cNvPr>
            <p:cNvSpPr txBox="1">
              <a:spLocks/>
            </p:cNvSpPr>
            <p:nvPr/>
          </p:nvSpPr>
          <p:spPr>
            <a:xfrm>
              <a:off x="1825058" y="3493286"/>
              <a:ext cx="1908215" cy="438581"/>
            </a:xfrm>
            <a:prstGeom prst="rect">
              <a:avLst/>
            </a:prstGeom>
            <a:noFill/>
          </p:spPr>
          <p:txBody>
            <a:bodyPr wrap="none" rtlCol="0">
              <a:spAutoFit/>
            </a:bodyPr>
            <a:lstStyle/>
            <a:p>
              <a:r>
                <a:rPr lang="en-US" sz="2800" b="1">
                  <a:solidFill>
                    <a:srgbClr val="C00000"/>
                  </a:solidFill>
                  <a:ea typeface="Roboto"/>
                  <a:cs typeface="Roboto"/>
                  <a:sym typeface="Wingdings 3" panose="05040102010807070707" pitchFamily="18" charset="2"/>
                </a:rPr>
                <a:t>285</a:t>
              </a:r>
              <a:r>
                <a:rPr lang="en" sz="3200" b="1">
                  <a:solidFill>
                    <a:schemeClr val="accent6">
                      <a:lumMod val="50000"/>
                    </a:schemeClr>
                  </a:solidFill>
                  <a:ea typeface="Roboto"/>
                  <a:cs typeface="Roboto"/>
                  <a:sym typeface="Wingdings 3" panose="05040102010807070707" pitchFamily="18" charset="2"/>
                </a:rPr>
                <a:t> </a:t>
              </a:r>
              <a:r>
                <a:rPr lang="en" sz="2400" dirty="0">
                  <a:solidFill>
                    <a:schemeClr val="accent4">
                      <a:lumMod val="75000"/>
                    </a:schemeClr>
                  </a:solidFill>
                  <a:ea typeface="Roboto"/>
                  <a:cs typeface="Roboto"/>
                  <a:sym typeface="Wingdings 3" panose="05040102010807070707" pitchFamily="18" charset="2"/>
                </a:rPr>
                <a:t>doanh nghiệp</a:t>
              </a:r>
              <a:endParaRPr lang="en-US" sz="1467" dirty="0">
                <a:solidFill>
                  <a:schemeClr val="accent4">
                    <a:lumMod val="75000"/>
                  </a:schemeClr>
                </a:solidFill>
              </a:endParaRPr>
            </a:p>
          </p:txBody>
        </p:sp>
        <p:sp>
          <p:nvSpPr>
            <p:cNvPr id="7" name="TextBox 6">
              <a:extLst>
                <a:ext uri="{FF2B5EF4-FFF2-40B4-BE49-F238E27FC236}">
                  <a16:creationId xmlns:a16="http://schemas.microsoft.com/office/drawing/2014/main" id="{9D6372A8-9B94-C236-4A83-70E1DF9D7C7D}"/>
                </a:ext>
              </a:extLst>
            </p:cNvPr>
            <p:cNvSpPr txBox="1">
              <a:spLocks/>
            </p:cNvSpPr>
            <p:nvPr/>
          </p:nvSpPr>
          <p:spPr>
            <a:xfrm>
              <a:off x="1789715" y="3268785"/>
              <a:ext cx="1892009" cy="438581"/>
            </a:xfrm>
            <a:prstGeom prst="rect">
              <a:avLst/>
            </a:prstGeom>
            <a:noFill/>
          </p:spPr>
          <p:txBody>
            <a:bodyPr wrap="none" rtlCol="0">
              <a:spAutoFit/>
            </a:bodyPr>
            <a:lstStyle/>
            <a:p>
              <a:r>
                <a:rPr lang="en-US" sz="1600" b="1" spc="-31">
                  <a:ea typeface="Roboto"/>
                  <a:cs typeface="Roboto"/>
                  <a:sym typeface="Roboto"/>
                </a:rPr>
                <a:t>Doanh nghiệp thành lập </a:t>
              </a:r>
              <a:r>
                <a:rPr lang="en-US" sz="1600" b="1" spc="-31" dirty="0" err="1">
                  <a:ea typeface="Roboto"/>
                  <a:cs typeface="Roboto"/>
                  <a:sym typeface="Roboto"/>
                </a:rPr>
                <a:t>mới</a:t>
              </a:r>
              <a:endParaRPr lang="en-US" sz="1600" b="1" spc="-31" dirty="0">
                <a:ea typeface="Roboto"/>
                <a:cs typeface="Roboto"/>
                <a:sym typeface="Roboto"/>
              </a:endParaRPr>
            </a:p>
            <a:p>
              <a:endParaRPr lang="en-US" sz="1600" dirty="0"/>
            </a:p>
          </p:txBody>
        </p:sp>
        <p:sp>
          <p:nvSpPr>
            <p:cNvPr id="28" name="TextBox 27">
              <a:extLst>
                <a:ext uri="{FF2B5EF4-FFF2-40B4-BE49-F238E27FC236}">
                  <a16:creationId xmlns:a16="http://schemas.microsoft.com/office/drawing/2014/main" id="{0F9FC2CC-E142-6E69-C8D8-33B29DA66359}"/>
                </a:ext>
              </a:extLst>
            </p:cNvPr>
            <p:cNvSpPr txBox="1">
              <a:spLocks/>
            </p:cNvSpPr>
            <p:nvPr/>
          </p:nvSpPr>
          <p:spPr>
            <a:xfrm>
              <a:off x="1941155" y="3897733"/>
              <a:ext cx="1456217" cy="392415"/>
            </a:xfrm>
            <a:prstGeom prst="rect">
              <a:avLst/>
            </a:prstGeom>
            <a:noFill/>
          </p:spPr>
          <p:txBody>
            <a:bodyPr wrap="none" rtlCol="0">
              <a:spAutoFit/>
            </a:bodyPr>
            <a:lstStyle/>
            <a:p>
              <a:r>
                <a:rPr lang="en-US" sz="2800" b="1">
                  <a:solidFill>
                    <a:schemeClr val="accent6">
                      <a:lumMod val="50000"/>
                    </a:schemeClr>
                  </a:solidFill>
                  <a:ea typeface="Roboto" panose="02000000000000000000" pitchFamily="2" charset="0"/>
                  <a:cs typeface="Roboto"/>
                  <a:sym typeface="Wingdings 3" panose="05040102010807070707" pitchFamily="18" charset="2"/>
                </a:rPr>
                <a:t> Tăng 1,06%</a:t>
              </a:r>
              <a:endParaRPr lang="en-US" sz="2800" b="1" dirty="0">
                <a:solidFill>
                  <a:schemeClr val="accent6">
                    <a:lumMod val="50000"/>
                  </a:schemeClr>
                </a:solidFill>
              </a:endParaRPr>
            </a:p>
          </p:txBody>
        </p:sp>
      </p:grpSp>
      <p:grpSp>
        <p:nvGrpSpPr>
          <p:cNvPr id="11" name="Group 10">
            <a:extLst>
              <a:ext uri="{FF2B5EF4-FFF2-40B4-BE49-F238E27FC236}">
                <a16:creationId xmlns:a16="http://schemas.microsoft.com/office/drawing/2014/main" id="{A056682A-FE84-E5E6-AC49-2B648878C1ED}"/>
              </a:ext>
            </a:extLst>
          </p:cNvPr>
          <p:cNvGrpSpPr>
            <a:grpSpLocks/>
          </p:cNvGrpSpPr>
          <p:nvPr/>
        </p:nvGrpSpPr>
        <p:grpSpPr>
          <a:xfrm>
            <a:off x="4981275" y="3216013"/>
            <a:ext cx="2612051" cy="1683379"/>
            <a:chOff x="3724249" y="3747130"/>
            <a:chExt cx="1959038" cy="1167660"/>
          </a:xfrm>
        </p:grpSpPr>
        <p:sp>
          <p:nvSpPr>
            <p:cNvPr id="13" name="Rectangle: Rounded Corners 12">
              <a:extLst>
                <a:ext uri="{FF2B5EF4-FFF2-40B4-BE49-F238E27FC236}">
                  <a16:creationId xmlns:a16="http://schemas.microsoft.com/office/drawing/2014/main" id="{FB5C4770-67EE-8583-040C-598D9C5C9E53}"/>
                </a:ext>
              </a:extLst>
            </p:cNvPr>
            <p:cNvSpPr>
              <a:spLocks/>
            </p:cNvSpPr>
            <p:nvPr/>
          </p:nvSpPr>
          <p:spPr>
            <a:xfrm>
              <a:off x="3724249" y="3747130"/>
              <a:ext cx="1932061" cy="1167660"/>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schemeClr val="tx1"/>
                </a:solidFill>
                <a:ea typeface="Roboto"/>
                <a:cs typeface="Roboto"/>
                <a:sym typeface="Roboto"/>
              </a:endParaRPr>
            </a:p>
          </p:txBody>
        </p:sp>
        <p:sp>
          <p:nvSpPr>
            <p:cNvPr id="31" name="TextBox 30">
              <a:extLst>
                <a:ext uri="{FF2B5EF4-FFF2-40B4-BE49-F238E27FC236}">
                  <a16:creationId xmlns:a16="http://schemas.microsoft.com/office/drawing/2014/main" id="{F63E7A46-F560-1E4C-2CD4-65FEB0E1A690}"/>
                </a:ext>
              </a:extLst>
            </p:cNvPr>
            <p:cNvSpPr txBox="1">
              <a:spLocks/>
            </p:cNvSpPr>
            <p:nvPr/>
          </p:nvSpPr>
          <p:spPr>
            <a:xfrm>
              <a:off x="3764396" y="3966243"/>
              <a:ext cx="1918891" cy="426973"/>
            </a:xfrm>
            <a:prstGeom prst="rect">
              <a:avLst/>
            </a:prstGeom>
            <a:noFill/>
          </p:spPr>
          <p:txBody>
            <a:bodyPr wrap="none" rtlCol="0">
              <a:spAutoFit/>
            </a:bodyPr>
            <a:lstStyle/>
            <a:p>
              <a:r>
                <a:rPr lang="vi-VN" b="1" spc="-31">
                  <a:ea typeface="Roboto"/>
                  <a:cs typeface="Roboto"/>
                  <a:sym typeface="Roboto"/>
                </a:rPr>
                <a:t>Tạm ngừng hoạt động</a:t>
              </a:r>
              <a:endParaRPr lang="en-US" b="1" spc="-31" dirty="0">
                <a:ea typeface="Roboto"/>
                <a:cs typeface="Roboto"/>
                <a:sym typeface="Roboto"/>
              </a:endParaRPr>
            </a:p>
            <a:p>
              <a:endParaRPr lang="en-US" sz="1600" dirty="0"/>
            </a:p>
          </p:txBody>
        </p:sp>
        <p:sp>
          <p:nvSpPr>
            <p:cNvPr id="37" name="TextBox 36">
              <a:extLst>
                <a:ext uri="{FF2B5EF4-FFF2-40B4-BE49-F238E27FC236}">
                  <a16:creationId xmlns:a16="http://schemas.microsoft.com/office/drawing/2014/main" id="{A633A4AB-4B54-9DFF-1D3F-EE9B0A4D52DA}"/>
                </a:ext>
              </a:extLst>
            </p:cNvPr>
            <p:cNvSpPr txBox="1">
              <a:spLocks/>
            </p:cNvSpPr>
            <p:nvPr/>
          </p:nvSpPr>
          <p:spPr>
            <a:xfrm>
              <a:off x="3929226" y="4249559"/>
              <a:ext cx="1602843" cy="405624"/>
            </a:xfrm>
            <a:prstGeom prst="rect">
              <a:avLst/>
            </a:prstGeom>
            <a:noFill/>
          </p:spPr>
          <p:txBody>
            <a:bodyPr wrap="none" rtlCol="0">
              <a:spAutoFit/>
            </a:bodyPr>
            <a:lstStyle/>
            <a:p>
              <a:r>
                <a:rPr lang="en-US" sz="2800" b="1">
                  <a:solidFill>
                    <a:srgbClr val="C00000"/>
                  </a:solidFill>
                  <a:latin typeface="Arial" panose="020B0604020202020204" pitchFamily="34" charset="0"/>
                  <a:ea typeface="Roboto"/>
                  <a:cs typeface="Arial" panose="020B0604020202020204" pitchFamily="34" charset="0"/>
                  <a:sym typeface="Wingdings 3" panose="05040102010807070707" pitchFamily="18" charset="2"/>
                </a:rPr>
                <a:t>389</a:t>
              </a:r>
              <a:r>
                <a:rPr lang="en" sz="3200" b="1">
                  <a:solidFill>
                    <a:schemeClr val="accent6">
                      <a:lumMod val="50000"/>
                    </a:schemeClr>
                  </a:solidFill>
                  <a:latin typeface="Arial" panose="020B0604020202020204" pitchFamily="34" charset="0"/>
                  <a:ea typeface="Roboto"/>
                  <a:cs typeface="Arial" panose="020B0604020202020204" pitchFamily="34" charset="0"/>
                  <a:sym typeface="Wingdings 3" panose="05040102010807070707" pitchFamily="18" charset="2"/>
                </a:rPr>
                <a:t> </a:t>
              </a:r>
              <a:r>
                <a:rPr lang="en" sz="1467" b="1" dirty="0">
                  <a:solidFill>
                    <a:schemeClr val="accent4">
                      <a:lumMod val="75000"/>
                    </a:schemeClr>
                  </a:solidFill>
                  <a:latin typeface="Arial" panose="020B0604020202020204" pitchFamily="34" charset="0"/>
                  <a:ea typeface="Roboto"/>
                  <a:cs typeface="Arial" panose="020B0604020202020204" pitchFamily="34" charset="0"/>
                  <a:sym typeface="Wingdings 3" panose="05040102010807070707" pitchFamily="18" charset="2"/>
                </a:rPr>
                <a:t>doanh nghiệp</a:t>
              </a:r>
              <a:endParaRPr lang="en-US" sz="1467" dirty="0">
                <a:solidFill>
                  <a:schemeClr val="accent4">
                    <a:lumMod val="75000"/>
                  </a:schemeClr>
                </a:solidFill>
                <a:latin typeface="Arial" panose="020B0604020202020204" pitchFamily="34" charset="0"/>
                <a:cs typeface="Arial" panose="020B0604020202020204" pitchFamily="34" charset="0"/>
              </a:endParaRPr>
            </a:p>
          </p:txBody>
        </p:sp>
      </p:grpSp>
      <p:grpSp>
        <p:nvGrpSpPr>
          <p:cNvPr id="40" name="Group 39">
            <a:extLst>
              <a:ext uri="{FF2B5EF4-FFF2-40B4-BE49-F238E27FC236}">
                <a16:creationId xmlns:a16="http://schemas.microsoft.com/office/drawing/2014/main" id="{B728041A-EE30-07B5-495B-2067B5FDBF53}"/>
              </a:ext>
            </a:extLst>
          </p:cNvPr>
          <p:cNvGrpSpPr>
            <a:grpSpLocks/>
          </p:cNvGrpSpPr>
          <p:nvPr/>
        </p:nvGrpSpPr>
        <p:grpSpPr>
          <a:xfrm>
            <a:off x="8226788" y="3197946"/>
            <a:ext cx="2511155" cy="1701444"/>
            <a:chOff x="5735584" y="3158455"/>
            <a:chExt cx="1883366" cy="1246567"/>
          </a:xfrm>
        </p:grpSpPr>
        <p:sp>
          <p:nvSpPr>
            <p:cNvPr id="41" name="Rectangle: Rounded Corners 40">
              <a:extLst>
                <a:ext uri="{FF2B5EF4-FFF2-40B4-BE49-F238E27FC236}">
                  <a16:creationId xmlns:a16="http://schemas.microsoft.com/office/drawing/2014/main" id="{D82F5D01-EF85-0D4F-9DD2-72C3C2018CDA}"/>
                </a:ext>
              </a:extLst>
            </p:cNvPr>
            <p:cNvSpPr>
              <a:spLocks/>
            </p:cNvSpPr>
            <p:nvPr/>
          </p:nvSpPr>
          <p:spPr>
            <a:xfrm>
              <a:off x="5735584" y="3158455"/>
              <a:ext cx="1883366" cy="1246567"/>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FF6600"/>
                </a:solidFill>
                <a:ea typeface="Roboto" panose="02000000000000000000" pitchFamily="2" charset="0"/>
              </a:endParaRPr>
            </a:p>
          </p:txBody>
        </p:sp>
        <p:sp>
          <p:nvSpPr>
            <p:cNvPr id="42" name="TextBox 41">
              <a:extLst>
                <a:ext uri="{FF2B5EF4-FFF2-40B4-BE49-F238E27FC236}">
                  <a16:creationId xmlns:a16="http://schemas.microsoft.com/office/drawing/2014/main" id="{533E850C-484F-6D85-E716-06C684F9ABA9}"/>
                </a:ext>
              </a:extLst>
            </p:cNvPr>
            <p:cNvSpPr txBox="1">
              <a:spLocks/>
            </p:cNvSpPr>
            <p:nvPr/>
          </p:nvSpPr>
          <p:spPr>
            <a:xfrm>
              <a:off x="5931560" y="3391853"/>
              <a:ext cx="1502527" cy="473536"/>
            </a:xfrm>
            <a:prstGeom prst="rect">
              <a:avLst/>
            </a:prstGeom>
            <a:noFill/>
          </p:spPr>
          <p:txBody>
            <a:bodyPr wrap="none" rtlCol="0">
              <a:spAutoFit/>
            </a:bodyPr>
            <a:lstStyle/>
            <a:p>
              <a:pPr algn="ctr" defTabSz="914377">
                <a:defRPr/>
              </a:pPr>
              <a:r>
                <a:rPr lang="en-US" sz="2000" b="1">
                  <a:ea typeface="Roboto"/>
                  <a:cs typeface="Roboto"/>
                  <a:sym typeface="Roboto"/>
                </a:rPr>
                <a:t>Hoạt động trở lại</a:t>
              </a:r>
              <a:endParaRPr lang="en-US" sz="2000" b="1" dirty="0">
                <a:ea typeface="Roboto"/>
                <a:cs typeface="Roboto"/>
                <a:sym typeface="Roboto"/>
              </a:endParaRPr>
            </a:p>
            <a:p>
              <a:endParaRPr lang="en-US" sz="1600" dirty="0"/>
            </a:p>
          </p:txBody>
        </p:sp>
      </p:grpSp>
      <p:grpSp>
        <p:nvGrpSpPr>
          <p:cNvPr id="45" name="Group 44">
            <a:extLst>
              <a:ext uri="{FF2B5EF4-FFF2-40B4-BE49-F238E27FC236}">
                <a16:creationId xmlns:a16="http://schemas.microsoft.com/office/drawing/2014/main" id="{06271152-2A41-D1BC-EC51-7E4D229A886C}"/>
              </a:ext>
            </a:extLst>
          </p:cNvPr>
          <p:cNvGrpSpPr>
            <a:grpSpLocks/>
          </p:cNvGrpSpPr>
          <p:nvPr/>
        </p:nvGrpSpPr>
        <p:grpSpPr>
          <a:xfrm>
            <a:off x="1631165" y="3195189"/>
            <a:ext cx="2651269" cy="1655630"/>
            <a:chOff x="1655332" y="3147681"/>
            <a:chExt cx="1988453" cy="1241722"/>
          </a:xfrm>
        </p:grpSpPr>
        <p:sp>
          <p:nvSpPr>
            <p:cNvPr id="46" name="Rectangle: Rounded Corners 45">
              <a:extLst>
                <a:ext uri="{FF2B5EF4-FFF2-40B4-BE49-F238E27FC236}">
                  <a16:creationId xmlns:a16="http://schemas.microsoft.com/office/drawing/2014/main" id="{DAD5D991-4CEF-4143-52FE-FD87F16E38D8}"/>
                </a:ext>
              </a:extLst>
            </p:cNvPr>
            <p:cNvSpPr>
              <a:spLocks/>
            </p:cNvSpPr>
            <p:nvPr/>
          </p:nvSpPr>
          <p:spPr>
            <a:xfrm>
              <a:off x="1655332" y="3147681"/>
              <a:ext cx="1988453" cy="1241722"/>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6600"/>
                  </a:solidFill>
                  <a:ea typeface="Roboto"/>
                  <a:cs typeface="Roboto"/>
                  <a:sym typeface="Roboto"/>
                </a:rPr>
                <a:t> </a:t>
              </a:r>
              <a:endParaRPr lang="en-US" sz="1600" dirty="0">
                <a:solidFill>
                  <a:schemeClr val="tx1"/>
                </a:solidFill>
                <a:ea typeface="Roboto"/>
                <a:cs typeface="Roboto"/>
                <a:sym typeface="Roboto"/>
              </a:endParaRPr>
            </a:p>
          </p:txBody>
        </p:sp>
        <p:sp>
          <p:nvSpPr>
            <p:cNvPr id="47" name="TextBox 46">
              <a:extLst>
                <a:ext uri="{FF2B5EF4-FFF2-40B4-BE49-F238E27FC236}">
                  <a16:creationId xmlns:a16="http://schemas.microsoft.com/office/drawing/2014/main" id="{615E2FF8-44B4-E5D2-386A-D270D5A07DA1}"/>
                </a:ext>
              </a:extLst>
            </p:cNvPr>
            <p:cNvSpPr txBox="1">
              <a:spLocks/>
            </p:cNvSpPr>
            <p:nvPr/>
          </p:nvSpPr>
          <p:spPr>
            <a:xfrm>
              <a:off x="1840130" y="3707823"/>
              <a:ext cx="1771159" cy="438581"/>
            </a:xfrm>
            <a:prstGeom prst="rect">
              <a:avLst/>
            </a:prstGeom>
            <a:noFill/>
          </p:spPr>
          <p:txBody>
            <a:bodyPr wrap="none" rtlCol="0">
              <a:spAutoFit/>
            </a:bodyPr>
            <a:lstStyle/>
            <a:p>
              <a:r>
                <a:rPr lang="en-US" sz="2800" b="1">
                  <a:solidFill>
                    <a:srgbClr val="C00000"/>
                  </a:solidFill>
                  <a:ea typeface="Roboto"/>
                  <a:cs typeface="Roboto"/>
                  <a:sym typeface="Wingdings 3" panose="05040102010807070707" pitchFamily="18" charset="2"/>
                </a:rPr>
                <a:t>25</a:t>
              </a:r>
              <a:r>
                <a:rPr lang="en" sz="3200" b="1">
                  <a:solidFill>
                    <a:schemeClr val="accent6">
                      <a:lumMod val="50000"/>
                    </a:schemeClr>
                  </a:solidFill>
                  <a:ea typeface="Roboto"/>
                  <a:cs typeface="Roboto"/>
                  <a:sym typeface="Wingdings 3" panose="05040102010807070707" pitchFamily="18" charset="2"/>
                </a:rPr>
                <a:t> </a:t>
              </a:r>
              <a:r>
                <a:rPr lang="en" sz="2400" dirty="0">
                  <a:solidFill>
                    <a:schemeClr val="accent4">
                      <a:lumMod val="75000"/>
                    </a:schemeClr>
                  </a:solidFill>
                  <a:ea typeface="Roboto"/>
                  <a:cs typeface="Roboto"/>
                  <a:sym typeface="Wingdings 3" panose="05040102010807070707" pitchFamily="18" charset="2"/>
                </a:rPr>
                <a:t>doanh nghiệp</a:t>
              </a:r>
              <a:endParaRPr lang="en-US" sz="1467" dirty="0">
                <a:solidFill>
                  <a:schemeClr val="accent4">
                    <a:lumMod val="75000"/>
                  </a:schemeClr>
                </a:solidFill>
              </a:endParaRPr>
            </a:p>
          </p:txBody>
        </p:sp>
        <p:sp>
          <p:nvSpPr>
            <p:cNvPr id="48" name="TextBox 47">
              <a:extLst>
                <a:ext uri="{FF2B5EF4-FFF2-40B4-BE49-F238E27FC236}">
                  <a16:creationId xmlns:a16="http://schemas.microsoft.com/office/drawing/2014/main" id="{7D127646-423A-8F39-6355-BB4B258FA23E}"/>
                </a:ext>
              </a:extLst>
            </p:cNvPr>
            <p:cNvSpPr txBox="1">
              <a:spLocks/>
            </p:cNvSpPr>
            <p:nvPr/>
          </p:nvSpPr>
          <p:spPr>
            <a:xfrm>
              <a:off x="2122292" y="3350033"/>
              <a:ext cx="1132978" cy="577081"/>
            </a:xfrm>
            <a:prstGeom prst="rect">
              <a:avLst/>
            </a:prstGeom>
            <a:noFill/>
          </p:spPr>
          <p:txBody>
            <a:bodyPr wrap="square" rtlCol="0">
              <a:spAutoFit/>
            </a:bodyPr>
            <a:lstStyle/>
            <a:p>
              <a:r>
                <a:rPr lang="en-US" sz="2800" b="1" spc="-31">
                  <a:ea typeface="Roboto"/>
                  <a:cs typeface="Roboto"/>
                  <a:sym typeface="Roboto"/>
                </a:rPr>
                <a:t>Giải thể</a:t>
              </a:r>
              <a:endParaRPr lang="en-US" sz="2800" b="1" spc="-31" dirty="0">
                <a:ea typeface="Roboto"/>
                <a:cs typeface="Roboto"/>
                <a:sym typeface="Roboto"/>
              </a:endParaRPr>
            </a:p>
            <a:p>
              <a:endParaRPr lang="en-US" sz="1600" dirty="0"/>
            </a:p>
          </p:txBody>
        </p:sp>
      </p:grpSp>
      <p:sp>
        <p:nvSpPr>
          <p:cNvPr id="53" name="TextBox 52">
            <a:extLst>
              <a:ext uri="{FF2B5EF4-FFF2-40B4-BE49-F238E27FC236}">
                <a16:creationId xmlns:a16="http://schemas.microsoft.com/office/drawing/2014/main" id="{940E7436-8D16-138B-2BFE-178612083DAB}"/>
              </a:ext>
            </a:extLst>
          </p:cNvPr>
          <p:cNvSpPr txBox="1">
            <a:spLocks/>
          </p:cNvSpPr>
          <p:nvPr/>
        </p:nvSpPr>
        <p:spPr>
          <a:xfrm>
            <a:off x="8488090" y="3918197"/>
            <a:ext cx="2137124" cy="584775"/>
          </a:xfrm>
          <a:prstGeom prst="rect">
            <a:avLst/>
          </a:prstGeom>
          <a:noFill/>
        </p:spPr>
        <p:txBody>
          <a:bodyPr wrap="none" rtlCol="0">
            <a:spAutoFit/>
          </a:bodyPr>
          <a:lstStyle/>
          <a:p>
            <a:r>
              <a:rPr lang="en-US" sz="2800" b="1">
                <a:solidFill>
                  <a:srgbClr val="C00000"/>
                </a:solidFill>
                <a:latin typeface="Arial" panose="020B0604020202020204" pitchFamily="34" charset="0"/>
                <a:ea typeface="Roboto"/>
                <a:cs typeface="Arial" panose="020B0604020202020204" pitchFamily="34" charset="0"/>
                <a:sym typeface="Wingdings 3" panose="05040102010807070707" pitchFamily="18" charset="2"/>
              </a:rPr>
              <a:t>168</a:t>
            </a:r>
            <a:r>
              <a:rPr lang="en" sz="3200" b="1">
                <a:solidFill>
                  <a:schemeClr val="accent6">
                    <a:lumMod val="50000"/>
                  </a:schemeClr>
                </a:solidFill>
                <a:latin typeface="Arial" panose="020B0604020202020204" pitchFamily="34" charset="0"/>
                <a:ea typeface="Roboto"/>
                <a:cs typeface="Arial" panose="020B0604020202020204" pitchFamily="34" charset="0"/>
                <a:sym typeface="Wingdings 3" panose="05040102010807070707" pitchFamily="18" charset="2"/>
              </a:rPr>
              <a:t> </a:t>
            </a:r>
            <a:r>
              <a:rPr lang="en" sz="1467" b="1" dirty="0">
                <a:solidFill>
                  <a:schemeClr val="accent4">
                    <a:lumMod val="75000"/>
                  </a:schemeClr>
                </a:solidFill>
                <a:latin typeface="Arial" panose="020B0604020202020204" pitchFamily="34" charset="0"/>
                <a:ea typeface="Roboto"/>
                <a:cs typeface="Arial" panose="020B0604020202020204" pitchFamily="34" charset="0"/>
                <a:sym typeface="Wingdings 3" panose="05040102010807070707" pitchFamily="18" charset="2"/>
              </a:rPr>
              <a:t>doanh nghiệp</a:t>
            </a:r>
            <a:endParaRPr lang="en-US" sz="1467" dirty="0">
              <a:solidFill>
                <a:schemeClr val="accent4">
                  <a:lumMod val="75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2518717-EF87-0090-E7D4-4415084501BD}"/>
              </a:ext>
            </a:extLst>
          </p:cNvPr>
          <p:cNvSpPr/>
          <p:nvPr/>
        </p:nvSpPr>
        <p:spPr>
          <a:xfrm>
            <a:off x="1086319" y="472939"/>
            <a:ext cx="8198078"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5.2. Quản lý đăng ký doanh nghiệp: Quý I năm 2024</a:t>
            </a:r>
            <a:endParaRPr lang="en-US" sz="2800" b="1" spc="-20" dirty="0">
              <a:solidFill>
                <a:srgbClr val="100717"/>
              </a:solidFill>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171034FF-7275-EC11-9453-C0D71EC6AE4B}"/>
              </a:ext>
            </a:extLst>
          </p:cNvPr>
          <p:cNvGraphicFramePr>
            <a:graphicFrameLocks noGrp="1"/>
          </p:cNvGraphicFramePr>
          <p:nvPr/>
        </p:nvGraphicFramePr>
        <p:xfrm>
          <a:off x="690664" y="5188293"/>
          <a:ext cx="11128442" cy="1188720"/>
        </p:xfrm>
        <a:graphic>
          <a:graphicData uri="http://schemas.openxmlformats.org/drawingml/2006/table">
            <a:tbl>
              <a:tblPr firstRow="1" bandRow="1"/>
              <a:tblGrid>
                <a:gridCol w="11128442">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just" defTabSz="121917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en-US" sz="2400" b="1" i="1">
                          <a:solidFill>
                            <a:schemeClr val="tx1"/>
                          </a:solidFill>
                          <a:effectLst/>
                          <a:latin typeface="Times New Roman" panose="02020603050405020304" pitchFamily="18" charset="0"/>
                          <a:ea typeface="Times New Roman" panose="02020603050405020304" pitchFamily="18" charset="0"/>
                        </a:rPr>
                        <a:t>Nguyên nhân Tổng vốn đăng ký của các doanh nghiệp thành lập mới năm 2024 giảm mạnh so với năm 2023 vì đầu năm 2023 có doanh nghiệp dự án thành lập với số vốn đăng ký lớn (Công ty Cổ phần An Quang Holdings với vốn điều lệ 1.045 tỷ đồng)</a:t>
                      </a:r>
                      <a:endParaRPr lang="vi-VN" sz="2400" b="0" kern="1200" spc="-10" dirty="0">
                        <a:solidFill>
                          <a:schemeClr val="tx1"/>
                        </a:solidFill>
                        <a:effectLst/>
                        <a:latin typeface="Times New Roman" panose="02020603050405020304" pitchFamily="18" charset="0"/>
                        <a:ea typeface="+mn-ea"/>
                        <a:cs typeface="+mn-cs"/>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Tree>
    <p:extLst>
      <p:ext uri="{BB962C8B-B14F-4D97-AF65-F5344CB8AC3E}">
        <p14:creationId xmlns:p14="http://schemas.microsoft.com/office/powerpoint/2010/main" val="16615139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8FCB44-5401-4810-551D-B0072A6956BA}"/>
              </a:ext>
            </a:extLst>
          </p:cNvPr>
          <p:cNvSpPr txBox="1"/>
          <p:nvPr/>
        </p:nvSpPr>
        <p:spPr>
          <a:xfrm>
            <a:off x="1081291" y="398478"/>
            <a:ext cx="3977270"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6. Tài nguyên - Môi trường</a:t>
            </a:r>
          </a:p>
        </p:txBody>
      </p:sp>
      <p:graphicFrame>
        <p:nvGraphicFramePr>
          <p:cNvPr id="10" name="Table 9">
            <a:extLst>
              <a:ext uri="{FF2B5EF4-FFF2-40B4-BE49-F238E27FC236}">
                <a16:creationId xmlns:a16="http://schemas.microsoft.com/office/drawing/2014/main" id="{83C0D92A-467E-3F41-0043-586F35EFB2C8}"/>
              </a:ext>
            </a:extLst>
          </p:cNvPr>
          <p:cNvGraphicFramePr>
            <a:graphicFrameLocks noGrp="1"/>
          </p:cNvGraphicFramePr>
          <p:nvPr/>
        </p:nvGraphicFramePr>
        <p:xfrm>
          <a:off x="126999" y="1077987"/>
          <a:ext cx="5969002" cy="6035040"/>
        </p:xfrm>
        <a:graphic>
          <a:graphicData uri="http://schemas.openxmlformats.org/drawingml/2006/table">
            <a:tbl>
              <a:tblPr firstRow="1" bandRow="1"/>
              <a:tblGrid>
                <a:gridCol w="5969002">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s-ES" sz="2400" b="0" kern="1200">
                          <a:solidFill>
                            <a:schemeClr val="dk1"/>
                          </a:solidFill>
                          <a:effectLst/>
                          <a:latin typeface="Times New Roman" panose="02020603050405020304" pitchFamily="18" charset="0"/>
                          <a:ea typeface="+mn-ea"/>
                          <a:cs typeface="Times New Roman" panose="02020603050405020304" pitchFamily="18" charset="0"/>
                        </a:rPr>
                        <a:t>Công tác quản lý đất đai, tài nguyên khoáng sản và bảo vệ môi trường trên địa bàn tỉnh tiếp tục được tăng </a:t>
                      </a:r>
                      <a:r>
                        <a:rPr lang="pt-BR" sz="2400" b="0" kern="1200">
                          <a:solidFill>
                            <a:schemeClr val="dk1"/>
                          </a:solidFill>
                          <a:effectLst/>
                          <a:latin typeface="Times New Roman" panose="02020603050405020304" pitchFamily="18" charset="0"/>
                          <a:ea typeface="+mn-ea"/>
                          <a:cs typeface="Times New Roman" panose="02020603050405020304" pitchFamily="18" charset="0"/>
                        </a:rPr>
                        <a:t>cường.</a:t>
                      </a:r>
                      <a:endParaRPr lang="vi-VN" sz="2400" b="0" kern="1200">
                        <a:solidFill>
                          <a:schemeClr val="dk1"/>
                        </a:solidFill>
                        <a:effectLst/>
                        <a:latin typeface="Times New Roman" panose="02020603050405020304" pitchFamily="18" charset="0"/>
                        <a:ea typeface="+mn-ea"/>
                        <a:cs typeface="Times New Roman" panose="02020603050405020304" pitchFamily="18"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de-DE" sz="2400" b="0" kern="1200">
                          <a:solidFill>
                            <a:schemeClr val="dk1"/>
                          </a:solidFill>
                          <a:effectLst/>
                          <a:latin typeface="Times New Roman" panose="02020603050405020304" pitchFamily="18" charset="0"/>
                          <a:ea typeface="+mn-ea"/>
                          <a:cs typeface="Times New Roman" panose="02020603050405020304" pitchFamily="18" charset="0"/>
                        </a:rPr>
                        <a:t>UBND tỉnh đã chỉ đạo các sở, ngành, địa phương tăng cường công tác quản lý tài nguyên khoáng sản, kiểm tra, kịp thời xử lý nghiêm các trường hợp khai thác đất, đá, cát… trái phép</a:t>
                      </a:r>
                      <a:r>
                        <a:rPr lang="vi-VN" sz="2400" b="0" kern="1200">
                          <a:solidFill>
                            <a:schemeClr val="dk1"/>
                          </a:solidFill>
                          <a:effectLst/>
                          <a:latin typeface="Times New Roman" panose="02020603050405020304" pitchFamily="18" charset="0"/>
                          <a:ea typeface="+mn-ea"/>
                          <a:cs typeface="Times New Roman" panose="02020603050405020304" pitchFamily="18" charset="0"/>
                        </a:rPr>
                        <a:t>,</a:t>
                      </a:r>
                      <a:r>
                        <a:rPr lang="de-DE" sz="2400" b="0" kern="1200">
                          <a:solidFill>
                            <a:schemeClr val="dk1"/>
                          </a:solidFill>
                          <a:effectLst/>
                          <a:latin typeface="Times New Roman" panose="02020603050405020304" pitchFamily="18" charset="0"/>
                          <a:ea typeface="+mn-ea"/>
                          <a:cs typeface="Times New Roman" panose="02020603050405020304" pitchFamily="18" charset="0"/>
                        </a:rPr>
                        <a:t> không đúng quy định.</a:t>
                      </a:r>
                      <a:endParaRPr lang="vi-VN" sz="2400" b="0" kern="1200">
                        <a:solidFill>
                          <a:schemeClr val="dk1"/>
                        </a:solidFill>
                        <a:effectLst/>
                        <a:latin typeface="Times New Roman" panose="02020603050405020304" pitchFamily="18" charset="0"/>
                        <a:ea typeface="+mn-ea"/>
                        <a:cs typeface="Times New Roman" panose="02020603050405020304" pitchFamily="18"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400" b="0" kern="1200">
                          <a:solidFill>
                            <a:schemeClr val="dk1"/>
                          </a:solidFill>
                          <a:effectLst/>
                          <a:latin typeface="Times New Roman" panose="02020603050405020304" pitchFamily="18" charset="0"/>
                          <a:ea typeface="+mn-ea"/>
                          <a:cs typeface="Times New Roman" panose="02020603050405020304" pitchFamily="18" charset="0"/>
                        </a:rPr>
                        <a:t>Ngày 21/02/2024, UBND thị xã Hoài Nhơn đã tổ chức Lễ ra quân giải phóng mặt bằng, xử lý lấn chiếm đất đai năm 2024. Đây là địa phương duy nhất trong 11 huyện, thị xã, thành phố tổ chức Lễ ra quân giải phóng mặt bằng, xử lý lấn chiếm đất đai</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endParaRPr lang="vi-VN" sz="2400" b="0" kern="120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3" name="Picture 2" descr="A group of people standing on a stage&#10;&#10;Description automatically generated">
            <a:extLst>
              <a:ext uri="{FF2B5EF4-FFF2-40B4-BE49-F238E27FC236}">
                <a16:creationId xmlns:a16="http://schemas.microsoft.com/office/drawing/2014/main" id="{0EC16028-1A48-76EB-F868-EFAEDDA440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6871" y="1232676"/>
            <a:ext cx="5848130" cy="3932574"/>
          </a:xfrm>
          <a:prstGeom prst="rect">
            <a:avLst/>
          </a:prstGeom>
        </p:spPr>
      </p:pic>
    </p:spTree>
    <p:extLst>
      <p:ext uri="{BB962C8B-B14F-4D97-AF65-F5344CB8AC3E}">
        <p14:creationId xmlns:p14="http://schemas.microsoft.com/office/powerpoint/2010/main" val="4501956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B3F84-FF51-6B3B-D1EE-7DB859AA0E1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78A1601-9C98-9AFE-2816-FB28BDC5E5EF}"/>
              </a:ext>
            </a:extLst>
          </p:cNvPr>
          <p:cNvSpPr/>
          <p:nvPr/>
        </p:nvSpPr>
        <p:spPr>
          <a:xfrm>
            <a:off x="823943" y="46771"/>
            <a:ext cx="5120561" cy="1325563"/>
          </a:xfrm>
          <a:prstGeom prst="rect">
            <a:avLst/>
          </a:prstGeom>
        </p:spPr>
        <p:txBody>
          <a:bodyPr vert="horz" lIns="91440" tIns="45720" rIns="91440" bIns="45720" rtlCol="0" anchor="ctr">
            <a:normAutofit/>
          </a:bodyPr>
          <a:lstStyle/>
          <a:p>
            <a:pPr marL="12700">
              <a:lnSpc>
                <a:spcPct val="90000"/>
              </a:lnSpc>
              <a:spcBef>
                <a:spcPct val="0"/>
              </a:spcBef>
              <a:spcAft>
                <a:spcPts val="600"/>
              </a:spcAft>
              <a:defRPr/>
            </a:pPr>
            <a:r>
              <a:rPr lang="en-US" sz="4000" b="1" kern="1200" spc="-20">
                <a:solidFill>
                  <a:schemeClr val="tx1"/>
                </a:solidFill>
                <a:latin typeface="Times New Roman" panose="02020603050405020304" pitchFamily="18" charset="0"/>
                <a:ea typeface="+mj-ea"/>
                <a:cs typeface="Times New Roman" panose="02020603050405020304" pitchFamily="18" charset="0"/>
              </a:rPr>
              <a:t>7. Văn hóa – xã hội</a:t>
            </a:r>
          </a:p>
        </p:txBody>
      </p:sp>
      <p:sp>
        <p:nvSpPr>
          <p:cNvPr id="3" name="Rectangle 2">
            <a:extLst>
              <a:ext uri="{FF2B5EF4-FFF2-40B4-BE49-F238E27FC236}">
                <a16:creationId xmlns:a16="http://schemas.microsoft.com/office/drawing/2014/main" id="{B0E1E633-D255-1218-5C50-869F2AB0F13A}"/>
              </a:ext>
            </a:extLst>
          </p:cNvPr>
          <p:cNvSpPr/>
          <p:nvPr/>
        </p:nvSpPr>
        <p:spPr>
          <a:xfrm>
            <a:off x="-155512" y="1321919"/>
            <a:ext cx="6251512" cy="5489310"/>
          </a:xfrm>
          <a:prstGeom prst="rect">
            <a:avLst/>
          </a:prstGeom>
        </p:spPr>
        <p:txBody>
          <a:bodyPr vert="horz" lIns="91440" tIns="45720" rIns="91440" bIns="45720" rtlCol="0">
            <a:normAutofit/>
          </a:bodyPr>
          <a:lstStyle/>
          <a:p>
            <a:pPr lvl="1" indent="-228600" algn="just">
              <a:lnSpc>
                <a:spcPct val="110000"/>
              </a:lnSpc>
              <a:spcBef>
                <a:spcPts val="435"/>
              </a:spcBef>
              <a:spcAft>
                <a:spcPts val="1200"/>
              </a:spcAft>
              <a:buSzPct val="100000"/>
              <a:buFont typeface="Arial" panose="020B0604020202020204" pitchFamily="34" charset="0"/>
              <a:buChar char="•"/>
            </a:pPr>
            <a:r>
              <a:rPr lang="vi-VN" sz="2000" b="0" kern="1200" dirty="0">
                <a:solidFill>
                  <a:schemeClr val="dk1"/>
                </a:solidFill>
                <a:effectLst/>
                <a:latin typeface="Times New Roman" panose="02020603050405020304" pitchFamily="18" charset="0"/>
                <a:ea typeface="+mn-ea"/>
                <a:cs typeface="Times New Roman" panose="02020603050405020304" pitchFamily="18" charset="0"/>
              </a:rPr>
              <a:t>N</a:t>
            </a:r>
            <a:r>
              <a:rPr lang="nl-NL" sz="2000" b="0" kern="1200" dirty="0">
                <a:solidFill>
                  <a:schemeClr val="dk1"/>
                </a:solidFill>
                <a:effectLst/>
                <a:latin typeface="Times New Roman" panose="02020603050405020304" pitchFamily="18" charset="0"/>
                <a:ea typeface="+mn-ea"/>
                <a:cs typeface="Times New Roman" panose="02020603050405020304" pitchFamily="18" charset="0"/>
              </a:rPr>
              <a:t>gành Giáo dục và Đào</a:t>
            </a:r>
            <a:r>
              <a:rPr lang="nl-NL" sz="2100" dirty="0">
                <a:solidFill>
                  <a:schemeClr val="dk1"/>
                </a:solidFill>
                <a:latin typeface="Times New Roman" panose="02020603050405020304" pitchFamily="18" charset="0"/>
                <a:cs typeface="Times New Roman" panose="02020603050405020304" pitchFamily="18" charset="0"/>
              </a:rPr>
              <a:t> tạo đã </a:t>
            </a:r>
            <a:r>
              <a:rPr lang="en-US" sz="2100" dirty="0" err="1">
                <a:solidFill>
                  <a:schemeClr val="dk1"/>
                </a:solidFill>
                <a:latin typeface="Times New Roman" panose="02020603050405020304" pitchFamily="18" charset="0"/>
                <a:cs typeface="Times New Roman" panose="02020603050405020304" pitchFamily="18" charset="0"/>
              </a:rPr>
              <a:t>chỉ</a:t>
            </a:r>
            <a:r>
              <a:rPr lang="en-US" sz="2100" dirty="0">
                <a:solidFill>
                  <a:schemeClr val="dk1"/>
                </a:solidFill>
                <a:latin typeface="Times New Roman" panose="02020603050405020304" pitchFamily="18" charset="0"/>
                <a:cs typeface="Times New Roman" panose="02020603050405020304" pitchFamily="18" charset="0"/>
              </a:rPr>
              <a:t> </a:t>
            </a:r>
            <a:r>
              <a:rPr lang="en-US" sz="2100" dirty="0" err="1">
                <a:solidFill>
                  <a:schemeClr val="dk1"/>
                </a:solidFill>
                <a:latin typeface="Times New Roman" panose="02020603050405020304" pitchFamily="18" charset="0"/>
                <a:cs typeface="Times New Roman" panose="02020603050405020304" pitchFamily="18" charset="0"/>
              </a:rPr>
              <a:t>đạo</a:t>
            </a:r>
            <a:r>
              <a:rPr lang="en-US" sz="2100" dirty="0">
                <a:solidFill>
                  <a:schemeClr val="dk1"/>
                </a:solidFill>
                <a:latin typeface="Times New Roman" panose="02020603050405020304" pitchFamily="18" charset="0"/>
                <a:cs typeface="Times New Roman" panose="02020603050405020304" pitchFamily="18" charset="0"/>
              </a:rPr>
              <a:t>, </a:t>
            </a:r>
            <a:r>
              <a:rPr lang="en-US" sz="2100" dirty="0" err="1">
                <a:solidFill>
                  <a:schemeClr val="dk1"/>
                </a:solidFill>
                <a:latin typeface="Times New Roman" panose="02020603050405020304" pitchFamily="18" charset="0"/>
                <a:cs typeface="Times New Roman" panose="02020603050405020304" pitchFamily="18" charset="0"/>
              </a:rPr>
              <a:t>kiểm</a:t>
            </a:r>
            <a:r>
              <a:rPr lang="en-US" sz="2100" dirty="0">
                <a:solidFill>
                  <a:schemeClr val="dk1"/>
                </a:solidFill>
                <a:latin typeface="Times New Roman" panose="02020603050405020304" pitchFamily="18" charset="0"/>
                <a:cs typeface="Times New Roman" panose="02020603050405020304" pitchFamily="18" charset="0"/>
              </a:rPr>
              <a:t> </a:t>
            </a:r>
            <a:r>
              <a:rPr lang="en-US" sz="2100" dirty="0" err="1">
                <a:solidFill>
                  <a:schemeClr val="dk1"/>
                </a:solidFill>
                <a:latin typeface="Times New Roman" panose="02020603050405020304" pitchFamily="18" charset="0"/>
                <a:cs typeface="Times New Roman" panose="02020603050405020304" pitchFamily="18" charset="0"/>
              </a:rPr>
              <a:t>tra</a:t>
            </a:r>
            <a:r>
              <a:rPr lang="en-US" sz="2100" dirty="0">
                <a:solidFill>
                  <a:schemeClr val="dk1"/>
                </a:solidFill>
                <a:latin typeface="Times New Roman" panose="02020603050405020304" pitchFamily="18" charset="0"/>
                <a:cs typeface="Times New Roman" panose="02020603050405020304" pitchFamily="18" charset="0"/>
              </a:rPr>
              <a:t>, </a:t>
            </a:r>
            <a:r>
              <a:rPr lang="en-US" sz="2100" dirty="0" err="1">
                <a:solidFill>
                  <a:schemeClr val="dk1"/>
                </a:solidFill>
                <a:latin typeface="Times New Roman" panose="02020603050405020304" pitchFamily="18" charset="0"/>
                <a:cs typeface="Times New Roman" panose="02020603050405020304" pitchFamily="18" charset="0"/>
              </a:rPr>
              <a:t>hướng</a:t>
            </a:r>
            <a:r>
              <a:rPr lang="en-US" sz="2100" dirty="0">
                <a:solidFill>
                  <a:schemeClr val="dk1"/>
                </a:solidFill>
                <a:latin typeface="Times New Roman" panose="02020603050405020304" pitchFamily="18" charset="0"/>
                <a:cs typeface="Times New Roman" panose="02020603050405020304" pitchFamily="18" charset="0"/>
              </a:rPr>
              <a:t> </a:t>
            </a:r>
            <a:r>
              <a:rPr lang="en-US" sz="2100" dirty="0" err="1">
                <a:solidFill>
                  <a:schemeClr val="dk1"/>
                </a:solidFill>
                <a:latin typeface="Times New Roman" panose="02020603050405020304" pitchFamily="18" charset="0"/>
                <a:cs typeface="Times New Roman" panose="02020603050405020304" pitchFamily="18" charset="0"/>
              </a:rPr>
              <a:t>dẫn</a:t>
            </a:r>
            <a:r>
              <a:rPr lang="en-US" sz="2100" dirty="0">
                <a:solidFill>
                  <a:schemeClr val="dk1"/>
                </a:solidFill>
                <a:latin typeface="Times New Roman" panose="02020603050405020304" pitchFamily="18" charset="0"/>
                <a:cs typeface="Times New Roman" panose="02020603050405020304" pitchFamily="18" charset="0"/>
              </a:rPr>
              <a:t> </a:t>
            </a:r>
            <a:r>
              <a:rPr lang="en-US" sz="2100" dirty="0" err="1">
                <a:solidFill>
                  <a:schemeClr val="dk1"/>
                </a:solidFill>
                <a:latin typeface="Times New Roman" panose="02020603050405020304" pitchFamily="18" charset="0"/>
                <a:cs typeface="Times New Roman" panose="02020603050405020304" pitchFamily="18" charset="0"/>
              </a:rPr>
              <a:t>các</a:t>
            </a:r>
            <a:r>
              <a:rPr lang="en-US" sz="2100" dirty="0">
                <a:solidFill>
                  <a:schemeClr val="dk1"/>
                </a:solidFill>
                <a:latin typeface="Times New Roman" panose="02020603050405020304" pitchFamily="18" charset="0"/>
                <a:cs typeface="Times New Roman" panose="02020603050405020304" pitchFamily="18" charset="0"/>
              </a:rPr>
              <a:t> </a:t>
            </a:r>
            <a:r>
              <a:rPr lang="en-US" sz="2100" dirty="0" err="1">
                <a:solidFill>
                  <a:schemeClr val="dk1"/>
                </a:solidFill>
                <a:latin typeface="Times New Roman" panose="02020603050405020304" pitchFamily="18" charset="0"/>
                <a:cs typeface="Times New Roman" panose="02020603050405020304" pitchFamily="18" charset="0"/>
              </a:rPr>
              <a:t>cơ</a:t>
            </a:r>
            <a:r>
              <a:rPr lang="en-US" sz="2100" dirty="0">
                <a:solidFill>
                  <a:schemeClr val="dk1"/>
                </a:solidFill>
                <a:latin typeface="Times New Roman" panose="02020603050405020304" pitchFamily="18" charset="0"/>
                <a:cs typeface="Times New Roman" panose="02020603050405020304" pitchFamily="18" charset="0"/>
              </a:rPr>
              <a:t> </a:t>
            </a:r>
            <a:r>
              <a:rPr lang="en-US" sz="2100" dirty="0" err="1">
                <a:solidFill>
                  <a:schemeClr val="dk1"/>
                </a:solidFill>
                <a:latin typeface="Times New Roman" panose="02020603050405020304" pitchFamily="18" charset="0"/>
                <a:cs typeface="Times New Roman" panose="02020603050405020304" pitchFamily="18" charset="0"/>
              </a:rPr>
              <a:t>sở</a:t>
            </a:r>
            <a:r>
              <a:rPr lang="en-US" sz="2100" dirty="0">
                <a:solidFill>
                  <a:schemeClr val="dk1"/>
                </a:solidFill>
                <a:latin typeface="Times New Roman" panose="02020603050405020304" pitchFamily="18" charset="0"/>
                <a:cs typeface="Times New Roman" panose="02020603050405020304" pitchFamily="18" charset="0"/>
              </a:rPr>
              <a:t> </a:t>
            </a:r>
            <a:r>
              <a:rPr lang="en-US" sz="2100" dirty="0" err="1">
                <a:solidFill>
                  <a:schemeClr val="dk1"/>
                </a:solidFill>
                <a:latin typeface="Times New Roman" panose="02020603050405020304" pitchFamily="18" charset="0"/>
                <a:cs typeface="Times New Roman" panose="02020603050405020304" pitchFamily="18" charset="0"/>
              </a:rPr>
              <a:t>giáo</a:t>
            </a:r>
            <a:r>
              <a:rPr lang="en-US" sz="2100" dirty="0">
                <a:solidFill>
                  <a:schemeClr val="dk1"/>
                </a:solidFill>
                <a:latin typeface="Times New Roman" panose="02020603050405020304" pitchFamily="18" charset="0"/>
                <a:cs typeface="Times New Roman" panose="02020603050405020304" pitchFamily="18" charset="0"/>
              </a:rPr>
              <a:t> </a:t>
            </a:r>
            <a:r>
              <a:rPr lang="en-US" sz="2100" dirty="0" err="1">
                <a:solidFill>
                  <a:schemeClr val="dk1"/>
                </a:solidFill>
                <a:latin typeface="Times New Roman" panose="02020603050405020304" pitchFamily="18" charset="0"/>
                <a:cs typeface="Times New Roman" panose="02020603050405020304" pitchFamily="18" charset="0"/>
              </a:rPr>
              <a:t>dục</a:t>
            </a:r>
            <a:r>
              <a:rPr lang="en-US" sz="2100" dirty="0">
                <a:solidFill>
                  <a:schemeClr val="dk1"/>
                </a:solidFill>
                <a:latin typeface="Times New Roman" panose="02020603050405020304" pitchFamily="18" charset="0"/>
                <a:cs typeface="Times New Roman" panose="02020603050405020304" pitchFamily="18" charset="0"/>
              </a:rPr>
              <a:t> </a:t>
            </a:r>
            <a:r>
              <a:rPr lang="en-US" sz="2100" dirty="0" err="1">
                <a:solidFill>
                  <a:schemeClr val="dk1"/>
                </a:solidFill>
                <a:latin typeface="Times New Roman" panose="02020603050405020304" pitchFamily="18" charset="0"/>
                <a:cs typeface="Times New Roman" panose="02020603050405020304" pitchFamily="18" charset="0"/>
              </a:rPr>
              <a:t>tiếp</a:t>
            </a:r>
            <a:r>
              <a:rPr lang="en-US" sz="2100" dirty="0">
                <a:solidFill>
                  <a:schemeClr val="dk1"/>
                </a:solidFill>
                <a:latin typeface="Times New Roman" panose="02020603050405020304" pitchFamily="18" charset="0"/>
                <a:cs typeface="Times New Roman" panose="02020603050405020304" pitchFamily="18" charset="0"/>
              </a:rPr>
              <a:t> </a:t>
            </a:r>
            <a:r>
              <a:rPr lang="en-US" sz="2100" dirty="0" err="1">
                <a:solidFill>
                  <a:schemeClr val="dk1"/>
                </a:solidFill>
                <a:latin typeface="Times New Roman" panose="02020603050405020304" pitchFamily="18" charset="0"/>
                <a:cs typeface="Times New Roman" panose="02020603050405020304" pitchFamily="18" charset="0"/>
              </a:rPr>
              <a:t>tục</a:t>
            </a:r>
            <a:r>
              <a:rPr lang="en-US" sz="2100" dirty="0">
                <a:solidFill>
                  <a:schemeClr val="dk1"/>
                </a:solidFill>
                <a:latin typeface="Times New Roman" panose="02020603050405020304" pitchFamily="18" charset="0"/>
                <a:cs typeface="Times New Roman" panose="02020603050405020304" pitchFamily="18" charset="0"/>
              </a:rPr>
              <a:t> </a:t>
            </a:r>
            <a:r>
              <a:rPr lang="en-US" sz="2100" dirty="0" err="1">
                <a:solidFill>
                  <a:schemeClr val="dk1"/>
                </a:solidFill>
                <a:latin typeface="Times New Roman" panose="02020603050405020304" pitchFamily="18" charset="0"/>
                <a:cs typeface="Times New Roman" panose="02020603050405020304" pitchFamily="18" charset="0"/>
              </a:rPr>
              <a:t>tổ</a:t>
            </a:r>
            <a:r>
              <a:rPr lang="en-US" sz="2100" dirty="0">
                <a:solidFill>
                  <a:schemeClr val="dk1"/>
                </a:solidFill>
                <a:latin typeface="Times New Roman" panose="02020603050405020304" pitchFamily="18" charset="0"/>
                <a:cs typeface="Times New Roman" panose="02020603050405020304" pitchFamily="18" charset="0"/>
              </a:rPr>
              <a:t> </a:t>
            </a:r>
            <a:r>
              <a:rPr lang="en-US" sz="2100" dirty="0" err="1">
                <a:solidFill>
                  <a:schemeClr val="dk1"/>
                </a:solidFill>
                <a:latin typeface="Times New Roman" panose="02020603050405020304" pitchFamily="18" charset="0"/>
                <a:cs typeface="Times New Roman" panose="02020603050405020304" pitchFamily="18" charset="0"/>
              </a:rPr>
              <a:t>chức</a:t>
            </a:r>
            <a:r>
              <a:rPr lang="en-US" sz="2100" dirty="0">
                <a:solidFill>
                  <a:schemeClr val="dk1"/>
                </a:solidFill>
                <a:latin typeface="Times New Roman" panose="02020603050405020304" pitchFamily="18" charset="0"/>
                <a:cs typeface="Times New Roman" panose="02020603050405020304" pitchFamily="18" charset="0"/>
              </a:rPr>
              <a:t> </a:t>
            </a:r>
            <a:r>
              <a:rPr lang="en-US" sz="2100" dirty="0" err="1">
                <a:solidFill>
                  <a:schemeClr val="dk1"/>
                </a:solidFill>
                <a:latin typeface="Times New Roman" panose="02020603050405020304" pitchFamily="18" charset="0"/>
                <a:cs typeface="Times New Roman" panose="02020603050405020304" pitchFamily="18" charset="0"/>
              </a:rPr>
              <a:t>dạy</a:t>
            </a:r>
            <a:r>
              <a:rPr lang="en-US" sz="2100" dirty="0">
                <a:solidFill>
                  <a:schemeClr val="dk1"/>
                </a:solidFill>
                <a:latin typeface="Times New Roman" panose="02020603050405020304" pitchFamily="18" charset="0"/>
                <a:cs typeface="Times New Roman" panose="02020603050405020304" pitchFamily="18" charset="0"/>
              </a:rPr>
              <a:t> </a:t>
            </a:r>
            <a:r>
              <a:rPr lang="en-US" sz="2100" dirty="0" err="1">
                <a:solidFill>
                  <a:schemeClr val="dk1"/>
                </a:solidFill>
                <a:latin typeface="Times New Roman" panose="02020603050405020304" pitchFamily="18" charset="0"/>
                <a:cs typeface="Times New Roman" panose="02020603050405020304" pitchFamily="18" charset="0"/>
              </a:rPr>
              <a:t>học</a:t>
            </a:r>
            <a:r>
              <a:rPr lang="en-US" sz="2100" dirty="0">
                <a:solidFill>
                  <a:schemeClr val="dk1"/>
                </a:solidFill>
                <a:latin typeface="Times New Roman" panose="02020603050405020304" pitchFamily="18" charset="0"/>
                <a:cs typeface="Times New Roman" panose="02020603050405020304" pitchFamily="18" charset="0"/>
              </a:rPr>
              <a:t> </a:t>
            </a:r>
            <a:r>
              <a:rPr lang="en-US" sz="2100" dirty="0" err="1">
                <a:solidFill>
                  <a:schemeClr val="dk1"/>
                </a:solidFill>
                <a:latin typeface="Times New Roman" panose="02020603050405020304" pitchFamily="18" charset="0"/>
                <a:cs typeface="Times New Roman" panose="02020603050405020304" pitchFamily="18" charset="0"/>
              </a:rPr>
              <a:t>sau</a:t>
            </a:r>
            <a:r>
              <a:rPr lang="en-US" sz="2100" dirty="0">
                <a:solidFill>
                  <a:schemeClr val="dk1"/>
                </a:solidFill>
                <a:latin typeface="Times New Roman" panose="02020603050405020304" pitchFamily="18" charset="0"/>
                <a:cs typeface="Times New Roman" panose="02020603050405020304" pitchFamily="18" charset="0"/>
              </a:rPr>
              <a:t> </a:t>
            </a:r>
            <a:r>
              <a:rPr lang="en-US" sz="2100" dirty="0" err="1">
                <a:solidFill>
                  <a:schemeClr val="dk1"/>
                </a:solidFill>
                <a:latin typeface="Times New Roman" panose="02020603050405020304" pitchFamily="18" charset="0"/>
                <a:cs typeface="Times New Roman" panose="02020603050405020304" pitchFamily="18" charset="0"/>
              </a:rPr>
              <a:t>thời</a:t>
            </a:r>
            <a:r>
              <a:rPr lang="en-US" sz="2100" dirty="0">
                <a:solidFill>
                  <a:schemeClr val="dk1"/>
                </a:solidFill>
                <a:latin typeface="Times New Roman" panose="02020603050405020304" pitchFamily="18" charset="0"/>
                <a:cs typeface="Times New Roman" panose="02020603050405020304" pitchFamily="18" charset="0"/>
              </a:rPr>
              <a:t> </a:t>
            </a:r>
            <a:r>
              <a:rPr lang="en-US" sz="2100" dirty="0" err="1">
                <a:solidFill>
                  <a:schemeClr val="dk1"/>
                </a:solidFill>
                <a:latin typeface="Times New Roman" panose="02020603050405020304" pitchFamily="18" charset="0"/>
                <a:cs typeface="Times New Roman" panose="02020603050405020304" pitchFamily="18" charset="0"/>
              </a:rPr>
              <a:t>gian</a:t>
            </a:r>
            <a:r>
              <a:rPr lang="en-US" sz="2100" dirty="0">
                <a:solidFill>
                  <a:schemeClr val="dk1"/>
                </a:solidFill>
                <a:latin typeface="Times New Roman" panose="02020603050405020304" pitchFamily="18" charset="0"/>
                <a:cs typeface="Times New Roman" panose="02020603050405020304" pitchFamily="18" charset="0"/>
              </a:rPr>
              <a:t> </a:t>
            </a:r>
            <a:r>
              <a:rPr lang="en-US" sz="2100" dirty="0" err="1">
                <a:solidFill>
                  <a:schemeClr val="dk1"/>
                </a:solidFill>
                <a:latin typeface="Times New Roman" panose="02020603050405020304" pitchFamily="18" charset="0"/>
                <a:cs typeface="Times New Roman" panose="02020603050405020304" pitchFamily="18" charset="0"/>
              </a:rPr>
              <a:t>nghỉ</a:t>
            </a:r>
            <a:r>
              <a:rPr lang="en-US" sz="2100" dirty="0">
                <a:solidFill>
                  <a:schemeClr val="dk1"/>
                </a:solidFill>
                <a:latin typeface="Times New Roman" panose="02020603050405020304" pitchFamily="18" charset="0"/>
                <a:cs typeface="Times New Roman" panose="02020603050405020304" pitchFamily="18" charset="0"/>
              </a:rPr>
              <a:t> </a:t>
            </a:r>
            <a:r>
              <a:rPr lang="en-US" sz="2100" dirty="0" err="1">
                <a:solidFill>
                  <a:schemeClr val="dk1"/>
                </a:solidFill>
                <a:latin typeface="Times New Roman" panose="02020603050405020304" pitchFamily="18" charset="0"/>
                <a:cs typeface="Times New Roman" panose="02020603050405020304" pitchFamily="18" charset="0"/>
              </a:rPr>
              <a:t>Tết</a:t>
            </a:r>
            <a:r>
              <a:rPr lang="en-US" sz="2100" dirty="0">
                <a:solidFill>
                  <a:schemeClr val="dk1"/>
                </a:solidFill>
                <a:latin typeface="Times New Roman" panose="02020603050405020304" pitchFamily="18" charset="0"/>
                <a:cs typeface="Times New Roman" panose="02020603050405020304" pitchFamily="18" charset="0"/>
              </a:rPr>
              <a:t> </a:t>
            </a:r>
            <a:r>
              <a:rPr lang="en-US" sz="2100" dirty="0" err="1">
                <a:solidFill>
                  <a:schemeClr val="dk1"/>
                </a:solidFill>
                <a:latin typeface="Times New Roman" panose="02020603050405020304" pitchFamily="18" charset="0"/>
                <a:cs typeface="Times New Roman" panose="02020603050405020304" pitchFamily="18" charset="0"/>
              </a:rPr>
              <a:t>Nguyên</a:t>
            </a:r>
            <a:r>
              <a:rPr lang="en-US" sz="2100" dirty="0">
                <a:solidFill>
                  <a:schemeClr val="dk1"/>
                </a:solidFill>
                <a:latin typeface="Times New Roman" panose="02020603050405020304" pitchFamily="18" charset="0"/>
                <a:cs typeface="Times New Roman" panose="02020603050405020304" pitchFamily="18" charset="0"/>
              </a:rPr>
              <a:t> </a:t>
            </a:r>
            <a:r>
              <a:rPr lang="en-US" sz="2100" dirty="0" err="1">
                <a:solidFill>
                  <a:schemeClr val="dk1"/>
                </a:solidFill>
                <a:latin typeface="Times New Roman" panose="02020603050405020304" pitchFamily="18" charset="0"/>
                <a:cs typeface="Times New Roman" panose="02020603050405020304" pitchFamily="18" charset="0"/>
              </a:rPr>
              <a:t>đán</a:t>
            </a:r>
            <a:endParaRPr lang="nl-NL" sz="2100" dirty="0">
              <a:solidFill>
                <a:schemeClr val="dk1"/>
              </a:solidFill>
              <a:latin typeface="Times New Roman" panose="02020603050405020304" pitchFamily="18" charset="0"/>
              <a:cs typeface="Times New Roman" panose="02020603050405020304" pitchFamily="18" charset="0"/>
            </a:endParaRPr>
          </a:p>
          <a:p>
            <a:pPr lvl="1" indent="-228600" algn="just">
              <a:lnSpc>
                <a:spcPct val="110000"/>
              </a:lnSpc>
              <a:spcBef>
                <a:spcPts val="435"/>
              </a:spcBef>
              <a:spcAft>
                <a:spcPts val="1200"/>
              </a:spcAft>
              <a:buSzPct val="100000"/>
              <a:buFont typeface="Arial" panose="020B0604020202020204" pitchFamily="34" charset="0"/>
              <a:buChar char="•"/>
            </a:pPr>
            <a:r>
              <a:rPr lang="vi-VN" sz="2100" dirty="0">
                <a:solidFill>
                  <a:schemeClr val="dk1"/>
                </a:solidFill>
                <a:latin typeface="Times New Roman" panose="02020603050405020304" pitchFamily="18" charset="0"/>
                <a:cs typeface="Times New Roman" panose="02020603050405020304" pitchFamily="18" charset="0"/>
              </a:rPr>
              <a:t>Các hoạt động văn hoá, thông tin, văn nghệ, thể dục thể thao, báo chí, phát thanh truyền hình chuẩn bị mừng Đảng mừng Xuân, đón tết Giáp Thìn 2024 được các ngành và các địa phương quan tâm</a:t>
            </a:r>
            <a:r>
              <a:rPr lang="en-US" sz="2100" dirty="0">
                <a:solidFill>
                  <a:schemeClr val="dk1"/>
                </a:solidFill>
                <a:latin typeface="Times New Roman" panose="02020603050405020304" pitchFamily="18" charset="0"/>
                <a:cs typeface="Times New Roman" panose="02020603050405020304" pitchFamily="18" charset="0"/>
              </a:rPr>
              <a:t>.</a:t>
            </a:r>
          </a:p>
          <a:p>
            <a:pPr lvl="1" indent="-228600" algn="just">
              <a:lnSpc>
                <a:spcPct val="110000"/>
              </a:lnSpc>
              <a:spcBef>
                <a:spcPts val="435"/>
              </a:spcBef>
              <a:spcAft>
                <a:spcPts val="1200"/>
              </a:spcAft>
              <a:buSzPct val="100000"/>
              <a:buFont typeface="Arial" panose="020B0604020202020204" pitchFamily="34" charset="0"/>
              <a:buChar char="•"/>
            </a:pPr>
            <a:r>
              <a:rPr lang="en-US" sz="2100" dirty="0" err="1">
                <a:solidFill>
                  <a:schemeClr val="dk1"/>
                </a:solidFill>
                <a:latin typeface="Times New Roman" panose="02020603050405020304" pitchFamily="18" charset="0"/>
                <a:cs typeface="Times New Roman" panose="02020603050405020304" pitchFamily="18" charset="0"/>
              </a:rPr>
              <a:t>Tổ</a:t>
            </a:r>
            <a:r>
              <a:rPr lang="en-US" sz="2100" dirty="0">
                <a:solidFill>
                  <a:schemeClr val="dk1"/>
                </a:solidFill>
                <a:latin typeface="Times New Roman" panose="02020603050405020304" pitchFamily="18" charset="0"/>
                <a:cs typeface="Times New Roman" panose="02020603050405020304" pitchFamily="18" charset="0"/>
              </a:rPr>
              <a:t> </a:t>
            </a:r>
            <a:r>
              <a:rPr lang="en-US" sz="2100" dirty="0" err="1">
                <a:solidFill>
                  <a:schemeClr val="dk1"/>
                </a:solidFill>
                <a:latin typeface="Times New Roman" panose="02020603050405020304" pitchFamily="18" charset="0"/>
                <a:cs typeface="Times New Roman" panose="02020603050405020304" pitchFamily="18" charset="0"/>
              </a:rPr>
              <a:t>chức</a:t>
            </a:r>
            <a:r>
              <a:rPr lang="en-US" sz="2100" dirty="0">
                <a:solidFill>
                  <a:schemeClr val="dk1"/>
                </a:solidFill>
                <a:latin typeface="Times New Roman" panose="02020603050405020304" pitchFamily="18" charset="0"/>
                <a:cs typeface="Times New Roman" panose="02020603050405020304" pitchFamily="18" charset="0"/>
              </a:rPr>
              <a:t> </a:t>
            </a:r>
            <a:r>
              <a:rPr lang="en-US" sz="2100" dirty="0" err="1">
                <a:solidFill>
                  <a:schemeClr val="dk1"/>
                </a:solidFill>
                <a:latin typeface="Times New Roman" panose="02020603050405020304" pitchFamily="18" charset="0"/>
                <a:cs typeface="Times New Roman" panose="02020603050405020304" pitchFamily="18" charset="0"/>
              </a:rPr>
              <a:t>thành</a:t>
            </a:r>
            <a:r>
              <a:rPr lang="en-US" sz="2100" dirty="0">
                <a:solidFill>
                  <a:schemeClr val="dk1"/>
                </a:solidFill>
                <a:latin typeface="Times New Roman" panose="02020603050405020304" pitchFamily="18" charset="0"/>
                <a:cs typeface="Times New Roman" panose="02020603050405020304" pitchFamily="18" charset="0"/>
              </a:rPr>
              <a:t> </a:t>
            </a:r>
            <a:r>
              <a:rPr lang="en-US" sz="2100" dirty="0" err="1">
                <a:solidFill>
                  <a:schemeClr val="dk1"/>
                </a:solidFill>
                <a:latin typeface="Times New Roman" panose="02020603050405020304" pitchFamily="18" charset="0"/>
                <a:cs typeface="Times New Roman" panose="02020603050405020304" pitchFamily="18" charset="0"/>
              </a:rPr>
              <a:t>công</a:t>
            </a:r>
            <a:r>
              <a:rPr lang="en-US" sz="2100" dirty="0">
                <a:solidFill>
                  <a:schemeClr val="dk1"/>
                </a:solidFill>
                <a:latin typeface="Times New Roman" panose="02020603050405020304" pitchFamily="18" charset="0"/>
                <a:cs typeface="Times New Roman" panose="02020603050405020304" pitchFamily="18" charset="0"/>
              </a:rPr>
              <a:t> </a:t>
            </a:r>
            <a:r>
              <a:rPr lang="en-US" sz="2100" dirty="0" err="1">
                <a:solidFill>
                  <a:schemeClr val="dk1"/>
                </a:solidFill>
                <a:latin typeface="Times New Roman" panose="02020603050405020304" pitchFamily="18" charset="0"/>
                <a:cs typeface="Times New Roman" panose="02020603050405020304" pitchFamily="18" charset="0"/>
              </a:rPr>
              <a:t>Tuần</a:t>
            </a:r>
            <a:r>
              <a:rPr lang="en-US" sz="2100" dirty="0">
                <a:solidFill>
                  <a:schemeClr val="dk1"/>
                </a:solidFill>
                <a:latin typeface="Times New Roman" panose="02020603050405020304" pitchFamily="18" charset="0"/>
                <a:cs typeface="Times New Roman" panose="02020603050405020304" pitchFamily="18" charset="0"/>
              </a:rPr>
              <a:t> </a:t>
            </a:r>
            <a:r>
              <a:rPr lang="en-US" sz="2100" dirty="0" err="1">
                <a:solidFill>
                  <a:schemeClr val="dk1"/>
                </a:solidFill>
                <a:latin typeface="Times New Roman" panose="02020603050405020304" pitchFamily="18" charset="0"/>
                <a:cs typeface="Times New Roman" panose="02020603050405020304" pitchFamily="18" charset="0"/>
              </a:rPr>
              <a:t>lễ</a:t>
            </a:r>
            <a:r>
              <a:rPr lang="en-US" sz="2100" dirty="0">
                <a:solidFill>
                  <a:schemeClr val="dk1"/>
                </a:solidFill>
                <a:latin typeface="Times New Roman" panose="02020603050405020304" pitchFamily="18" charset="0"/>
                <a:cs typeface="Times New Roman" panose="02020603050405020304" pitchFamily="18" charset="0"/>
              </a:rPr>
              <a:t> </a:t>
            </a:r>
            <a:r>
              <a:rPr lang="en-US" sz="2100" dirty="0" err="1">
                <a:solidFill>
                  <a:schemeClr val="dk1"/>
                </a:solidFill>
                <a:latin typeface="Times New Roman" panose="02020603050405020304" pitchFamily="18" charset="0"/>
                <a:cs typeface="Times New Roman" panose="02020603050405020304" pitchFamily="18" charset="0"/>
              </a:rPr>
              <a:t>Thể</a:t>
            </a:r>
            <a:r>
              <a:rPr lang="en-US" sz="2100" dirty="0">
                <a:solidFill>
                  <a:schemeClr val="dk1"/>
                </a:solidFill>
                <a:latin typeface="Times New Roman" panose="02020603050405020304" pitchFamily="18" charset="0"/>
                <a:cs typeface="Times New Roman" panose="02020603050405020304" pitchFamily="18" charset="0"/>
              </a:rPr>
              <a:t> </a:t>
            </a:r>
            <a:r>
              <a:rPr lang="en-US" sz="2100" dirty="0" err="1">
                <a:solidFill>
                  <a:schemeClr val="dk1"/>
                </a:solidFill>
                <a:latin typeface="Times New Roman" panose="02020603050405020304" pitchFamily="18" charset="0"/>
                <a:cs typeface="Times New Roman" panose="02020603050405020304" pitchFamily="18" charset="0"/>
              </a:rPr>
              <a:t>thao</a:t>
            </a:r>
            <a:r>
              <a:rPr lang="en-US" sz="2100" dirty="0">
                <a:solidFill>
                  <a:schemeClr val="dk1"/>
                </a:solidFill>
                <a:latin typeface="Times New Roman" panose="02020603050405020304" pitchFamily="18" charset="0"/>
                <a:cs typeface="Times New Roman" panose="02020603050405020304" pitchFamily="18" charset="0"/>
              </a:rPr>
              <a:t> - Văn </a:t>
            </a:r>
            <a:r>
              <a:rPr lang="en-US" sz="2100" dirty="0" err="1">
                <a:solidFill>
                  <a:schemeClr val="dk1"/>
                </a:solidFill>
                <a:latin typeface="Times New Roman" panose="02020603050405020304" pitchFamily="18" charset="0"/>
                <a:cs typeface="Times New Roman" panose="02020603050405020304" pitchFamily="18" charset="0"/>
              </a:rPr>
              <a:t>hóa</a:t>
            </a:r>
            <a:r>
              <a:rPr lang="en-US" sz="2100" dirty="0">
                <a:solidFill>
                  <a:schemeClr val="dk1"/>
                </a:solidFill>
                <a:latin typeface="Times New Roman" panose="02020603050405020304" pitchFamily="18" charset="0"/>
                <a:cs typeface="Times New Roman" panose="02020603050405020304" pitchFamily="18" charset="0"/>
              </a:rPr>
              <a:t> - Du </a:t>
            </a:r>
            <a:r>
              <a:rPr lang="en-US" sz="2100" dirty="0" err="1">
                <a:solidFill>
                  <a:schemeClr val="dk1"/>
                </a:solidFill>
                <a:latin typeface="Times New Roman" panose="02020603050405020304" pitchFamily="18" charset="0"/>
                <a:cs typeface="Times New Roman" panose="02020603050405020304" pitchFamily="18" charset="0"/>
              </a:rPr>
              <a:t>lịch</a:t>
            </a:r>
            <a:r>
              <a:rPr lang="en-US" sz="2100" dirty="0">
                <a:solidFill>
                  <a:schemeClr val="dk1"/>
                </a:solidFill>
                <a:latin typeface="Times New Roman" panose="02020603050405020304" pitchFamily="18" charset="0"/>
                <a:cs typeface="Times New Roman" panose="02020603050405020304" pitchFamily="18" charset="0"/>
              </a:rPr>
              <a:t> Bình </a:t>
            </a:r>
            <a:r>
              <a:rPr lang="en-US" sz="2100" dirty="0" err="1">
                <a:solidFill>
                  <a:schemeClr val="dk1"/>
                </a:solidFill>
                <a:latin typeface="Times New Roman" panose="02020603050405020304" pitchFamily="18" charset="0"/>
                <a:cs typeface="Times New Roman" panose="02020603050405020304" pitchFamily="18" charset="0"/>
              </a:rPr>
              <a:t>Định</a:t>
            </a:r>
            <a:r>
              <a:rPr lang="en-US" sz="2100" dirty="0">
                <a:solidFill>
                  <a:schemeClr val="dk1"/>
                </a:solidFill>
                <a:latin typeface="Times New Roman" panose="02020603050405020304" pitchFamily="18" charset="0"/>
                <a:cs typeface="Times New Roman" panose="02020603050405020304" pitchFamily="18" charset="0"/>
              </a:rPr>
              <a:t> 2024.</a:t>
            </a:r>
          </a:p>
          <a:p>
            <a:pPr lvl="1" indent="-228600" algn="just">
              <a:lnSpc>
                <a:spcPct val="110000"/>
              </a:lnSpc>
              <a:spcBef>
                <a:spcPts val="435"/>
              </a:spcBef>
              <a:spcAft>
                <a:spcPts val="1200"/>
              </a:spcAft>
              <a:buSzPct val="100000"/>
              <a:buFont typeface="Arial" panose="020B0604020202020204" pitchFamily="34" charset="0"/>
              <a:buChar char="•"/>
            </a:pPr>
            <a:r>
              <a:rPr lang="vi-VN" sz="2100" dirty="0">
                <a:solidFill>
                  <a:schemeClr val="dk1"/>
                </a:solidFill>
                <a:latin typeface="Times New Roman" panose="02020603050405020304" pitchFamily="18" charset="0"/>
                <a:cs typeface="Times New Roman" panose="02020603050405020304" pitchFamily="18" charset="0"/>
              </a:rPr>
              <a:t>Công tác phòng, chống dịch bệnh được tập trung triển khai kịp thời, hiệu quả. Đảm bảo đầy đủ thuốc, hóa chất, vật tư, thiết bị phòng chống dịch bệnh trên địa bàn tỉnh</a:t>
            </a:r>
          </a:p>
        </p:txBody>
      </p:sp>
      <p:pic>
        <p:nvPicPr>
          <p:cNvPr id="10" name="Picture 9" descr="A group of people on a podium with flags&#10;&#10;Description automatically generated">
            <a:extLst>
              <a:ext uri="{FF2B5EF4-FFF2-40B4-BE49-F238E27FC236}">
                <a16:creationId xmlns:a16="http://schemas.microsoft.com/office/drawing/2014/main" id="{2B8338A4-F372-95F9-FBE0-883B92BE29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7404" y="444616"/>
            <a:ext cx="5505974" cy="2984383"/>
          </a:xfrm>
          <a:prstGeom prst="rect">
            <a:avLst/>
          </a:prstGeom>
        </p:spPr>
      </p:pic>
      <p:pic>
        <p:nvPicPr>
          <p:cNvPr id="13" name="Picture 12" descr="A group of people on a stage&#10;&#10;Description automatically generated">
            <a:extLst>
              <a:ext uri="{FF2B5EF4-FFF2-40B4-BE49-F238E27FC236}">
                <a16:creationId xmlns:a16="http://schemas.microsoft.com/office/drawing/2014/main" id="{2B6469F2-B92A-354B-46E9-5CADD909E8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7404" y="3850546"/>
            <a:ext cx="5505974" cy="2813803"/>
          </a:xfrm>
          <a:prstGeom prst="rect">
            <a:avLst/>
          </a:prstGeom>
        </p:spPr>
      </p:pic>
    </p:spTree>
    <p:extLst>
      <p:ext uri="{BB962C8B-B14F-4D97-AF65-F5344CB8AC3E}">
        <p14:creationId xmlns:p14="http://schemas.microsoft.com/office/powerpoint/2010/main" val="2537962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1DC26C3-E6F4-C27A-8624-3A65D81B6008}"/>
              </a:ext>
            </a:extLst>
          </p:cNvPr>
          <p:cNvSpPr/>
          <p:nvPr/>
        </p:nvSpPr>
        <p:spPr>
          <a:xfrm>
            <a:off x="1101825" y="390575"/>
            <a:ext cx="3447419"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8. Công tác Nội chính</a:t>
            </a:r>
          </a:p>
        </p:txBody>
      </p:sp>
      <p:graphicFrame>
        <p:nvGraphicFramePr>
          <p:cNvPr id="9" name="Table 8">
            <a:extLst>
              <a:ext uri="{FF2B5EF4-FFF2-40B4-BE49-F238E27FC236}">
                <a16:creationId xmlns:a16="http://schemas.microsoft.com/office/drawing/2014/main" id="{0FC7DBA8-03B5-1D5D-B7A1-68AA6F62DF7E}"/>
              </a:ext>
            </a:extLst>
          </p:cNvPr>
          <p:cNvGraphicFramePr>
            <a:graphicFrameLocks noGrp="1"/>
          </p:cNvGraphicFramePr>
          <p:nvPr>
            <p:extLst>
              <p:ext uri="{D42A27DB-BD31-4B8C-83A1-F6EECF244321}">
                <p14:modId xmlns:p14="http://schemas.microsoft.com/office/powerpoint/2010/main" val="3382877891"/>
              </p:ext>
            </p:extLst>
          </p:nvPr>
        </p:nvGraphicFramePr>
        <p:xfrm>
          <a:off x="314072" y="913794"/>
          <a:ext cx="11262885" cy="4381245"/>
        </p:xfrm>
        <a:graphic>
          <a:graphicData uri="http://schemas.openxmlformats.org/drawingml/2006/table">
            <a:tbl>
              <a:tblPr firstRow="1" bandRow="1"/>
              <a:tblGrid>
                <a:gridCol w="11262885">
                  <a:extLst>
                    <a:ext uri="{9D8B030D-6E8A-4147-A177-3AD203B41FA5}">
                      <a16:colId xmlns:a16="http://schemas.microsoft.com/office/drawing/2014/main" val="3655493598"/>
                    </a:ext>
                  </a:extLst>
                </a:gridCol>
              </a:tblGrid>
              <a:tr h="438124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s-ES" sz="2400" b="0" kern="1200">
                          <a:solidFill>
                            <a:schemeClr val="dk1"/>
                          </a:solidFill>
                          <a:effectLst/>
                          <a:latin typeface="Times New Roman" panose="02020603050405020304" pitchFamily="18" charset="0"/>
                          <a:ea typeface="+mn-ea"/>
                          <a:cs typeface="Times New Roman" panose="02020603050405020304" pitchFamily="18" charset="0"/>
                        </a:rPr>
                        <a:t> Tăng cường công tác kiểm tra cải cách hành chính, thực thi công vụ tại các cơ quan</a:t>
                      </a:r>
                      <a:endParaRPr lang="vi-VN" sz="2400" b="0" kern="1200">
                        <a:solidFill>
                          <a:schemeClr val="dk1"/>
                        </a:solidFill>
                        <a:effectLst/>
                        <a:latin typeface="Times New Roman" panose="02020603050405020304" pitchFamily="18" charset="0"/>
                        <a:ea typeface="+mn-ea"/>
                        <a:cs typeface="Times New Roman" panose="02020603050405020304" pitchFamily="18"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400" b="0" kern="1200">
                          <a:solidFill>
                            <a:schemeClr val="dk1"/>
                          </a:solidFill>
                          <a:effectLst/>
                          <a:latin typeface="Times New Roman" panose="02020603050405020304" pitchFamily="18" charset="0"/>
                          <a:ea typeface="+mn-ea"/>
                          <a:cs typeface="Times New Roman" panose="02020603050405020304" pitchFamily="18" charset="0"/>
                        </a:rPr>
                        <a:t> Đã t</a:t>
                      </a:r>
                      <a:r>
                        <a:rPr lang="nl-NL" sz="2400" b="0" kern="1200">
                          <a:solidFill>
                            <a:schemeClr val="dk1"/>
                          </a:solidFill>
                          <a:effectLst/>
                          <a:latin typeface="Times New Roman" panose="02020603050405020304" pitchFamily="18" charset="0"/>
                          <a:ea typeface="+mn-ea"/>
                          <a:cs typeface="Times New Roman" panose="02020603050405020304" pitchFamily="18" charset="0"/>
                        </a:rPr>
                        <a:t>ổ chức tốt công tác giao nhận quân năm 2024 theo chỉ tiêu kế hoạch đề ra</a:t>
                      </a:r>
                      <a:endParaRPr lang="vi-VN" sz="2400" b="0" kern="1200">
                        <a:solidFill>
                          <a:schemeClr val="dk1"/>
                        </a:solidFill>
                        <a:effectLst/>
                        <a:latin typeface="Times New Roman" panose="02020603050405020304" pitchFamily="18" charset="0"/>
                        <a:ea typeface="+mn-ea"/>
                        <a:cs typeface="Times New Roman" panose="02020603050405020304" pitchFamily="18"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400" b="0" kern="1200">
                          <a:solidFill>
                            <a:schemeClr val="dk1"/>
                          </a:solidFill>
                          <a:effectLst/>
                          <a:latin typeface="Times New Roman" panose="02020603050405020304" pitchFamily="18" charset="0"/>
                          <a:ea typeface="+mn-ea"/>
                          <a:cs typeface="Times New Roman" panose="02020603050405020304" pitchFamily="18" charset="0"/>
                        </a:rPr>
                        <a:t> Tình hình an ninh chính trị và trật tự an toàn xã hội cơ bản ổn định. Tuy nhiên tai nạn giao thông tăng cao. </a:t>
                      </a:r>
                      <a:r>
                        <a:rPr lang="es-ES" sz="2400" b="0" kern="1200">
                          <a:solidFill>
                            <a:schemeClr val="tx1"/>
                          </a:solidFill>
                          <a:effectLst/>
                          <a:latin typeface="Times New Roman" panose="02020603050405020304" pitchFamily="18" charset="0"/>
                          <a:ea typeface="+mn-ea"/>
                          <a:cs typeface="Times New Roman" panose="02020603050405020304" pitchFamily="18" charset="0"/>
                        </a:rPr>
                        <a:t>Trong quý I năm 2024, trên địa bàn tỉnh </a:t>
                      </a:r>
                      <a:r>
                        <a:rPr lang="vi-VN" sz="2400" b="0" kern="1200">
                          <a:solidFill>
                            <a:schemeClr val="tx1"/>
                          </a:solidFill>
                          <a:effectLst/>
                          <a:latin typeface="Times New Roman" panose="02020603050405020304" pitchFamily="18" charset="0"/>
                          <a:ea typeface="+mn-ea"/>
                          <a:cs typeface="Times New Roman" panose="02020603050405020304" pitchFamily="18" charset="0"/>
                        </a:rPr>
                        <a:t>xảy ra </a:t>
                      </a:r>
                      <a:r>
                        <a:rPr lang="en-US" sz="2400" b="0" kern="1200">
                          <a:solidFill>
                            <a:schemeClr val="tx1"/>
                          </a:solidFill>
                          <a:effectLst/>
                          <a:latin typeface="Times New Roman" panose="02020603050405020304" pitchFamily="18" charset="0"/>
                          <a:ea typeface="+mn-ea"/>
                          <a:cs typeface="Times New Roman" panose="02020603050405020304" pitchFamily="18" charset="0"/>
                        </a:rPr>
                        <a:t>114</a:t>
                      </a:r>
                      <a:r>
                        <a:rPr lang="vi-VN" sz="2400" b="0" kern="1200">
                          <a:solidFill>
                            <a:schemeClr val="tx1"/>
                          </a:solidFill>
                          <a:effectLst/>
                          <a:latin typeface="Times New Roman" panose="02020603050405020304" pitchFamily="18" charset="0"/>
                          <a:ea typeface="+mn-ea"/>
                          <a:cs typeface="Times New Roman" panose="02020603050405020304" pitchFamily="18" charset="0"/>
                        </a:rPr>
                        <a:t> vụ tai nạn giao thông, </a:t>
                      </a:r>
                      <a:r>
                        <a:rPr lang="en-US" sz="2400" b="0" kern="1200">
                          <a:solidFill>
                            <a:schemeClr val="tx1"/>
                          </a:solidFill>
                          <a:effectLst/>
                          <a:latin typeface="Times New Roman" panose="02020603050405020304" pitchFamily="18" charset="0"/>
                          <a:ea typeface="+mn-ea"/>
                          <a:cs typeface="Times New Roman" panose="02020603050405020304" pitchFamily="18" charset="0"/>
                        </a:rPr>
                        <a:t>tăng </a:t>
                      </a:r>
                      <a:r>
                        <a:rPr lang="vi-VN" sz="2400" b="0" kern="1200">
                          <a:solidFill>
                            <a:schemeClr val="tx1"/>
                          </a:solidFill>
                          <a:effectLst/>
                          <a:latin typeface="Times New Roman" panose="02020603050405020304" pitchFamily="18" charset="0"/>
                          <a:ea typeface="+mn-ea"/>
                          <a:cs typeface="Times New Roman" panose="02020603050405020304" pitchFamily="18" charset="0"/>
                        </a:rPr>
                        <a:t>42,4% </a:t>
                      </a:r>
                      <a:r>
                        <a:rPr lang="vi-VN" sz="2400" b="0" i="1" kern="1200">
                          <a:solidFill>
                            <a:schemeClr val="tx1"/>
                          </a:solidFill>
                          <a:effectLst/>
                          <a:latin typeface="Times New Roman" panose="02020603050405020304" pitchFamily="18" charset="0"/>
                          <a:ea typeface="+mn-ea"/>
                          <a:cs typeface="Times New Roman" panose="02020603050405020304" pitchFamily="18" charset="0"/>
                        </a:rPr>
                        <a:t>(</a:t>
                      </a:r>
                      <a:r>
                        <a:rPr lang="en-US" sz="2400" b="0" i="1" kern="1200">
                          <a:solidFill>
                            <a:schemeClr val="tx1"/>
                          </a:solidFill>
                          <a:effectLst/>
                          <a:latin typeface="Times New Roman" panose="02020603050405020304" pitchFamily="18" charset="0"/>
                          <a:ea typeface="+mn-ea"/>
                          <a:cs typeface="Times New Roman" panose="02020603050405020304" pitchFamily="18" charset="0"/>
                        </a:rPr>
                        <a:t>tăng 42</a:t>
                      </a:r>
                      <a:r>
                        <a:rPr lang="vi-VN" sz="2400" b="0" i="1" kern="1200">
                          <a:solidFill>
                            <a:schemeClr val="tx1"/>
                          </a:solidFill>
                          <a:effectLst/>
                          <a:latin typeface="Times New Roman" panose="02020603050405020304" pitchFamily="18" charset="0"/>
                          <a:ea typeface="+mn-ea"/>
                          <a:cs typeface="Times New Roman" panose="02020603050405020304" pitchFamily="18" charset="0"/>
                        </a:rPr>
                        <a:t> vụ); </a:t>
                      </a:r>
                      <a:r>
                        <a:rPr lang="vi-VN" sz="2400" b="0" kern="1200">
                          <a:solidFill>
                            <a:schemeClr val="tx1"/>
                          </a:solidFill>
                          <a:effectLst/>
                          <a:latin typeface="Times New Roman" panose="02020603050405020304" pitchFamily="18" charset="0"/>
                          <a:ea typeface="+mn-ea"/>
                          <a:cs typeface="Times New Roman" panose="02020603050405020304" pitchFamily="18" charset="0"/>
                        </a:rPr>
                        <a:t>số người chết là 45 người, </a:t>
                      </a:r>
                      <a:r>
                        <a:rPr lang="en-US" sz="2400" b="0" kern="1200">
                          <a:solidFill>
                            <a:schemeClr val="tx1"/>
                          </a:solidFill>
                          <a:effectLst/>
                          <a:latin typeface="Times New Roman" panose="02020603050405020304" pitchFamily="18" charset="0"/>
                          <a:ea typeface="+mn-ea"/>
                          <a:cs typeface="Times New Roman" panose="02020603050405020304" pitchFamily="18" charset="0"/>
                        </a:rPr>
                        <a:t>giảm 34,8</a:t>
                      </a:r>
                      <a:r>
                        <a:rPr lang="vi-VN" sz="2400" b="0" kern="1200">
                          <a:solidFill>
                            <a:schemeClr val="tx1"/>
                          </a:solidFill>
                          <a:effectLst/>
                          <a:latin typeface="Times New Roman" panose="02020603050405020304" pitchFamily="18" charset="0"/>
                          <a:ea typeface="+mn-ea"/>
                          <a:cs typeface="Times New Roman" panose="02020603050405020304" pitchFamily="18" charset="0"/>
                        </a:rPr>
                        <a:t>% </a:t>
                      </a:r>
                      <a:r>
                        <a:rPr lang="vi-VN" sz="2400" b="0" i="1" kern="1200">
                          <a:solidFill>
                            <a:schemeClr val="tx1"/>
                          </a:solidFill>
                          <a:effectLst/>
                          <a:latin typeface="Times New Roman" panose="02020603050405020304" pitchFamily="18" charset="0"/>
                          <a:ea typeface="+mn-ea"/>
                          <a:cs typeface="Times New Roman" panose="02020603050405020304" pitchFamily="18" charset="0"/>
                        </a:rPr>
                        <a:t>(</a:t>
                      </a:r>
                      <a:r>
                        <a:rPr lang="en-US" sz="2400" b="0" i="1" kern="1200">
                          <a:solidFill>
                            <a:schemeClr val="tx1"/>
                          </a:solidFill>
                          <a:effectLst/>
                          <a:latin typeface="Times New Roman" panose="02020603050405020304" pitchFamily="18" charset="0"/>
                          <a:ea typeface="+mn-ea"/>
                          <a:cs typeface="Times New Roman" panose="02020603050405020304" pitchFamily="18" charset="0"/>
                        </a:rPr>
                        <a:t>giảm </a:t>
                      </a:r>
                      <a:r>
                        <a:rPr lang="vi-VN" sz="2400" b="0" i="1" kern="1200">
                          <a:solidFill>
                            <a:schemeClr val="tx1"/>
                          </a:solidFill>
                          <a:effectLst/>
                          <a:latin typeface="Times New Roman" panose="02020603050405020304" pitchFamily="18" charset="0"/>
                          <a:ea typeface="+mn-ea"/>
                          <a:cs typeface="Times New Roman" panose="02020603050405020304" pitchFamily="18" charset="0"/>
                        </a:rPr>
                        <a:t>24 người)</a:t>
                      </a:r>
                      <a:r>
                        <a:rPr lang="vi-VN" sz="2400" b="0" kern="1200">
                          <a:solidFill>
                            <a:schemeClr val="tx1"/>
                          </a:solidFill>
                          <a:effectLst/>
                          <a:latin typeface="Times New Roman" panose="02020603050405020304" pitchFamily="18" charset="0"/>
                          <a:ea typeface="+mn-ea"/>
                          <a:cs typeface="Times New Roman" panose="02020603050405020304" pitchFamily="18" charset="0"/>
                        </a:rPr>
                        <a:t>; số người bị thương là </a:t>
                      </a:r>
                      <a:r>
                        <a:rPr lang="en-US" sz="2400" b="0" kern="1200">
                          <a:solidFill>
                            <a:schemeClr val="tx1"/>
                          </a:solidFill>
                          <a:effectLst/>
                          <a:latin typeface="Times New Roman" panose="02020603050405020304" pitchFamily="18" charset="0"/>
                          <a:ea typeface="+mn-ea"/>
                          <a:cs typeface="Times New Roman" panose="02020603050405020304" pitchFamily="18" charset="0"/>
                        </a:rPr>
                        <a:t>137</a:t>
                      </a:r>
                      <a:r>
                        <a:rPr lang="vi-VN" sz="2400" b="0" kern="1200">
                          <a:solidFill>
                            <a:schemeClr val="tx1"/>
                          </a:solidFill>
                          <a:effectLst/>
                          <a:latin typeface="Times New Roman" panose="02020603050405020304" pitchFamily="18" charset="0"/>
                          <a:ea typeface="+mn-ea"/>
                          <a:cs typeface="Times New Roman" panose="02020603050405020304" pitchFamily="18" charset="0"/>
                        </a:rPr>
                        <a:t> người, tăng </a:t>
                      </a:r>
                      <a:r>
                        <a:rPr lang="en-US" sz="2400" b="0" kern="1200">
                          <a:solidFill>
                            <a:schemeClr val="tx1"/>
                          </a:solidFill>
                          <a:effectLst/>
                          <a:latin typeface="Times New Roman" panose="02020603050405020304" pitchFamily="18" charset="0"/>
                          <a:ea typeface="+mn-ea"/>
                          <a:cs typeface="Times New Roman" panose="02020603050405020304" pitchFamily="18" charset="0"/>
                        </a:rPr>
                        <a:t>153,7</a:t>
                      </a:r>
                      <a:r>
                        <a:rPr lang="vi-VN" sz="2400" b="0" kern="1200">
                          <a:solidFill>
                            <a:schemeClr val="tx1"/>
                          </a:solidFill>
                          <a:effectLst/>
                          <a:latin typeface="Times New Roman" panose="02020603050405020304" pitchFamily="18" charset="0"/>
                          <a:ea typeface="+mn-ea"/>
                          <a:cs typeface="Times New Roman" panose="02020603050405020304" pitchFamily="18" charset="0"/>
                        </a:rPr>
                        <a:t>% </a:t>
                      </a:r>
                      <a:r>
                        <a:rPr lang="vi-VN" sz="2400" b="0" i="1" kern="1200">
                          <a:solidFill>
                            <a:schemeClr val="tx1"/>
                          </a:solidFill>
                          <a:effectLst/>
                          <a:latin typeface="Times New Roman" panose="02020603050405020304" pitchFamily="18" charset="0"/>
                          <a:ea typeface="+mn-ea"/>
                          <a:cs typeface="Times New Roman" panose="02020603050405020304" pitchFamily="18" charset="0"/>
                        </a:rPr>
                        <a:t>(tăng 83 người) </a:t>
                      </a:r>
                      <a:r>
                        <a:rPr lang="en-US" sz="2400" b="0" kern="1200">
                          <a:solidFill>
                            <a:schemeClr val="tx1"/>
                          </a:solidFill>
                          <a:effectLst/>
                          <a:latin typeface="Times New Roman" panose="02020603050405020304" pitchFamily="18" charset="0"/>
                          <a:ea typeface="+mn-ea"/>
                          <a:cs typeface="Times New Roman" panose="02020603050405020304" pitchFamily="18" charset="0"/>
                        </a:rPr>
                        <a:t>so với cùng kỳ.</a:t>
                      </a:r>
                      <a:endParaRPr lang="vi-VN" sz="2400" b="0" kern="1200">
                        <a:solidFill>
                          <a:schemeClr val="tx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Tree>
    <p:extLst>
      <p:ext uri="{BB962C8B-B14F-4D97-AF65-F5344CB8AC3E}">
        <p14:creationId xmlns:p14="http://schemas.microsoft.com/office/powerpoint/2010/main" val="1076555901"/>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2322F-6C53-59A2-600B-FFE6DC38496E}"/>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5E3CD766-7C65-CBCF-9F6A-1001EC443F6F}"/>
              </a:ext>
            </a:extLst>
          </p:cNvPr>
          <p:cNvSpPr/>
          <p:nvPr/>
        </p:nvSpPr>
        <p:spPr>
          <a:xfrm>
            <a:off x="1101825" y="390575"/>
            <a:ext cx="4005264"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8. Công tác Nội chính (tt)</a:t>
            </a:r>
          </a:p>
        </p:txBody>
      </p:sp>
      <p:graphicFrame>
        <p:nvGraphicFramePr>
          <p:cNvPr id="9" name="Table 8">
            <a:extLst>
              <a:ext uri="{FF2B5EF4-FFF2-40B4-BE49-F238E27FC236}">
                <a16:creationId xmlns:a16="http://schemas.microsoft.com/office/drawing/2014/main" id="{C5B87FED-E5E4-057B-E313-5D9F03CDFE62}"/>
              </a:ext>
            </a:extLst>
          </p:cNvPr>
          <p:cNvGraphicFramePr>
            <a:graphicFrameLocks noGrp="1"/>
          </p:cNvGraphicFramePr>
          <p:nvPr>
            <p:extLst>
              <p:ext uri="{D42A27DB-BD31-4B8C-83A1-F6EECF244321}">
                <p14:modId xmlns:p14="http://schemas.microsoft.com/office/powerpoint/2010/main" val="4103877361"/>
              </p:ext>
            </p:extLst>
          </p:nvPr>
        </p:nvGraphicFramePr>
        <p:xfrm>
          <a:off x="352984" y="1342417"/>
          <a:ext cx="6291007" cy="2682240"/>
        </p:xfrm>
        <a:graphic>
          <a:graphicData uri="http://schemas.openxmlformats.org/drawingml/2006/table">
            <a:tbl>
              <a:tblPr firstRow="1" bandRow="1"/>
              <a:tblGrid>
                <a:gridCol w="6291007">
                  <a:extLst>
                    <a:ext uri="{9D8B030D-6E8A-4147-A177-3AD203B41FA5}">
                      <a16:colId xmlns:a16="http://schemas.microsoft.com/office/drawing/2014/main" val="3655493598"/>
                    </a:ext>
                  </a:extLst>
                </a:gridCol>
              </a:tblGrid>
              <a:tr h="135214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000" b="0" kern="1200">
                          <a:solidFill>
                            <a:schemeClr val="tx1"/>
                          </a:solidFill>
                          <a:effectLst/>
                          <a:latin typeface="Times New Roman" panose="02020603050405020304" pitchFamily="18" charset="0"/>
                          <a:ea typeface="+mn-ea"/>
                          <a:cs typeface="Times New Roman" panose="02020603050405020304" pitchFamily="18" charset="0"/>
                        </a:rPr>
                        <a:t> Ngày 29/02/2024, UBND tỉnh đã tổ chức Hội nghị Công bố các chỉ số cải cách hành chính năm 2023 và triển khai nhiệm vụ cải cách hành chính năm 2024</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000" b="0" kern="1200">
                          <a:solidFill>
                            <a:schemeClr val="tx1"/>
                          </a:solidFill>
                          <a:effectLst/>
                          <a:latin typeface="Times New Roman" panose="02020603050405020304" pitchFamily="18" charset="0"/>
                          <a:ea typeface="+mn-ea"/>
                          <a:cs typeface="Times New Roman" panose="02020603050405020304" pitchFamily="18" charset="0"/>
                        </a:rPr>
                        <a:t> </a:t>
                      </a:r>
                      <a:r>
                        <a:rPr lang="vi-VN" sz="2000" b="0" kern="1200">
                          <a:solidFill>
                            <a:schemeClr val="tx1"/>
                          </a:solidFill>
                          <a:effectLst/>
                          <a:latin typeface="Times New Roman" panose="02020603050405020304" pitchFamily="18" charset="0"/>
                          <a:ea typeface="+mn-ea"/>
                          <a:cs typeface="Times New Roman" panose="02020603050405020304" pitchFamily="18" charset="0"/>
                        </a:rPr>
                        <a:t>Hội nghị đã công bố Kết quả Chỉ số Cải cách hành chính (PAR INDEX), Chỉ số hài lòng của người dân, tổ chức đối với sự phục vụ của các cơ quan hành chính nhà nước (SIPAS), Chỉ số năng lực cạnh tranh các sở, ban, ngành và UBND các huyện, thị xã, thành phố (DDCI) năm 2023. </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3" name="Picture 2" descr="A group of people standing on a stage with awards&#10;&#10;Description automatically generated">
            <a:extLst>
              <a:ext uri="{FF2B5EF4-FFF2-40B4-BE49-F238E27FC236}">
                <a16:creationId xmlns:a16="http://schemas.microsoft.com/office/drawing/2014/main" id="{5320F8B0-34E3-3C58-638F-B7290E7340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154" y="4202884"/>
            <a:ext cx="5195025" cy="2470826"/>
          </a:xfrm>
          <a:prstGeom prst="rect">
            <a:avLst/>
          </a:prstGeom>
        </p:spPr>
      </p:pic>
      <p:pic>
        <p:nvPicPr>
          <p:cNvPr id="4" name="Picture 3">
            <a:extLst>
              <a:ext uri="{FF2B5EF4-FFF2-40B4-BE49-F238E27FC236}">
                <a16:creationId xmlns:a16="http://schemas.microsoft.com/office/drawing/2014/main" id="{63173197-82F8-0F91-8B9A-E23D50D2B925}"/>
              </a:ext>
            </a:extLst>
          </p:cNvPr>
          <p:cNvPicPr>
            <a:picLocks noChangeAspect="1"/>
          </p:cNvPicPr>
          <p:nvPr/>
        </p:nvPicPr>
        <p:blipFill rotWithShape="1">
          <a:blip r:embed="rId3"/>
          <a:srcRect l="32973" t="15849" r="33981" b="4032"/>
          <a:stretch/>
        </p:blipFill>
        <p:spPr>
          <a:xfrm>
            <a:off x="7063531" y="1247990"/>
            <a:ext cx="4521666" cy="5251330"/>
          </a:xfrm>
          <a:prstGeom prst="rect">
            <a:avLst/>
          </a:prstGeom>
        </p:spPr>
      </p:pic>
    </p:spTree>
    <p:extLst>
      <p:ext uri="{BB962C8B-B14F-4D97-AF65-F5344CB8AC3E}">
        <p14:creationId xmlns:p14="http://schemas.microsoft.com/office/powerpoint/2010/main" val="1126041171"/>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hidden="1">
            <a:extLst>
              <a:ext uri="{FF2B5EF4-FFF2-40B4-BE49-F238E27FC236}">
                <a16:creationId xmlns:a16="http://schemas.microsoft.com/office/drawing/2014/main" id="{2370DE8C-E81A-4D58-A227-5CD8F3D79F8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1" imgH="351" progId="TCLayout.ActiveDocument.1">
                  <p:embed/>
                </p:oleObj>
              </mc:Choice>
              <mc:Fallback>
                <p:oleObj name="think-cell Slide" r:id="rId4" imgW="351" imgH="351" progId="TCLayout.ActiveDocument.1">
                  <p:embed/>
                  <p:pic>
                    <p:nvPicPr>
                      <p:cNvPr id="7" name="Object 1" hidden="1">
                        <a:extLst>
                          <a:ext uri="{FF2B5EF4-FFF2-40B4-BE49-F238E27FC236}">
                            <a16:creationId xmlns:a16="http://schemas.microsoft.com/office/drawing/2014/main" id="{2370DE8C-E81A-4D58-A227-5CD8F3D79F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C7EF3BED-81DF-2DD1-C4B4-7B19AE4E2F47}"/>
              </a:ext>
            </a:extLst>
          </p:cNvPr>
          <p:cNvSpPr/>
          <p:nvPr/>
        </p:nvSpPr>
        <p:spPr>
          <a:xfrm>
            <a:off x="0" y="2131519"/>
            <a:ext cx="5578677" cy="14757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8ED73C0-6DEB-F036-A81D-A84B4FA62951}"/>
              </a:ext>
            </a:extLst>
          </p:cNvPr>
          <p:cNvSpPr/>
          <p:nvPr/>
        </p:nvSpPr>
        <p:spPr>
          <a:xfrm>
            <a:off x="308518" y="2456151"/>
            <a:ext cx="5240573" cy="954107"/>
          </a:xfrm>
          <a:prstGeom prst="rect">
            <a:avLst/>
          </a:prstGeom>
        </p:spPr>
        <p:txBody>
          <a:bodyPr wrap="square">
            <a:spAutoFit/>
          </a:bodyPr>
          <a:lstStyle/>
          <a:p>
            <a:pPr algn="ctr"/>
            <a:r>
              <a:rPr lang="en-US" sz="2800" b="1" spc="-10">
                <a:solidFill>
                  <a:srgbClr val="FF0000"/>
                </a:solidFill>
                <a:latin typeface="Times New Roman" panose="02020603050405020304" pitchFamily="18" charset="0"/>
                <a:cs typeface="Times New Roman" panose="02020603050405020304" pitchFamily="18" charset="0"/>
              </a:rPr>
              <a:t>NHIỆM VỤ TRỌNG TÂM</a:t>
            </a:r>
          </a:p>
          <a:p>
            <a:pPr algn="ctr"/>
            <a:r>
              <a:rPr lang="en-US" sz="2800" b="1" spc="-10">
                <a:solidFill>
                  <a:srgbClr val="FF0000"/>
                </a:solidFill>
                <a:latin typeface="Times New Roman" panose="02020603050405020304" pitchFamily="18" charset="0"/>
                <a:cs typeface="Times New Roman" panose="02020603050405020304" pitchFamily="18" charset="0"/>
              </a:rPr>
              <a:t>QUÝ II NĂM 2024</a:t>
            </a:r>
            <a:endParaRPr lang="en-US" sz="4000" b="1">
              <a:solidFill>
                <a:srgbClr val="FF0000"/>
              </a:solidFill>
              <a:latin typeface="Times New Roman" panose="02020603050405020304" pitchFamily="18" charset="0"/>
              <a:cs typeface="Times New Roman" pitchFamily="18" charset="0"/>
            </a:endParaRPr>
          </a:p>
        </p:txBody>
      </p:sp>
      <p:sp>
        <p:nvSpPr>
          <p:cNvPr id="5" name="Rectangle 4">
            <a:extLst>
              <a:ext uri="{FF2B5EF4-FFF2-40B4-BE49-F238E27FC236}">
                <a16:creationId xmlns:a16="http://schemas.microsoft.com/office/drawing/2014/main" id="{00568357-6F46-CC25-AEB3-C1F680836026}"/>
              </a:ext>
            </a:extLst>
          </p:cNvPr>
          <p:cNvSpPr/>
          <p:nvPr/>
        </p:nvSpPr>
        <p:spPr bwMode="auto">
          <a:xfrm>
            <a:off x="287772" y="1329831"/>
            <a:ext cx="1672658" cy="801687"/>
          </a:xfrm>
          <a:prstGeom prst="rect">
            <a:avLst/>
          </a:prstGeom>
          <a:gradFill flip="none" rotWithShape="1">
            <a:gsLst>
              <a:gs pos="20000">
                <a:srgbClr val="11AFEE">
                  <a:shade val="30000"/>
                  <a:satMod val="115000"/>
                  <a:lumMod val="80000"/>
                </a:srgbClr>
              </a:gs>
              <a:gs pos="100000">
                <a:srgbClr val="11AFEE">
                  <a:shade val="100000"/>
                  <a:satMod val="115000"/>
                </a:srgbClr>
              </a:gs>
            </a:gsLst>
            <a:lin ang="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6" name="Freeform 14">
            <a:extLst>
              <a:ext uri="{FF2B5EF4-FFF2-40B4-BE49-F238E27FC236}">
                <a16:creationId xmlns:a16="http://schemas.microsoft.com/office/drawing/2014/main" id="{9412CF5D-F479-7C1F-DFC6-BDFB9796AB94}"/>
              </a:ext>
            </a:extLst>
          </p:cNvPr>
          <p:cNvSpPr/>
          <p:nvPr/>
        </p:nvSpPr>
        <p:spPr bwMode="auto">
          <a:xfrm>
            <a:off x="1960430" y="473785"/>
            <a:ext cx="1001712" cy="804862"/>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 fmla="*/ 0 w 1002506"/>
              <a:gd name="connsiteY0" fmla="*/ 0 h 823912"/>
              <a:gd name="connsiteX1" fmla="*/ 792956 w 1002506"/>
              <a:gd name="connsiteY1" fmla="*/ 4762 h 823912"/>
              <a:gd name="connsiteX2" fmla="*/ 1002506 w 1002506"/>
              <a:gd name="connsiteY2" fmla="*/ 404812 h 823912"/>
              <a:gd name="connsiteX3" fmla="*/ 792956 w 1002506"/>
              <a:gd name="connsiteY3" fmla="*/ 823912 h 823912"/>
              <a:gd name="connsiteX4" fmla="*/ 5556 w 1002506"/>
              <a:gd name="connsiteY4" fmla="*/ 823912 h 823912"/>
              <a:gd name="connsiteX5" fmla="*/ 0 w 1002506"/>
              <a:gd name="connsiteY5" fmla="*/ 0 h 823912"/>
              <a:gd name="connsiteX0" fmla="*/ 0 w 997744"/>
              <a:gd name="connsiteY0" fmla="*/ 1 h 819150"/>
              <a:gd name="connsiteX1" fmla="*/ 788194 w 997744"/>
              <a:gd name="connsiteY1" fmla="*/ 0 h 819150"/>
              <a:gd name="connsiteX2" fmla="*/ 997744 w 997744"/>
              <a:gd name="connsiteY2" fmla="*/ 400050 h 819150"/>
              <a:gd name="connsiteX3" fmla="*/ 788194 w 997744"/>
              <a:gd name="connsiteY3" fmla="*/ 819150 h 819150"/>
              <a:gd name="connsiteX4" fmla="*/ 794 w 997744"/>
              <a:gd name="connsiteY4" fmla="*/ 819150 h 819150"/>
              <a:gd name="connsiteX5" fmla="*/ 0 w 997744"/>
              <a:gd name="connsiteY5" fmla="*/ 1 h 819150"/>
              <a:gd name="connsiteX0" fmla="*/ 3980 w 1001724"/>
              <a:gd name="connsiteY0" fmla="*/ 1 h 819150"/>
              <a:gd name="connsiteX1" fmla="*/ 792174 w 1001724"/>
              <a:gd name="connsiteY1" fmla="*/ 0 h 819150"/>
              <a:gd name="connsiteX2" fmla="*/ 1001724 w 1001724"/>
              <a:gd name="connsiteY2" fmla="*/ 400050 h 819150"/>
              <a:gd name="connsiteX3" fmla="*/ 792174 w 1001724"/>
              <a:gd name="connsiteY3" fmla="*/ 819150 h 819150"/>
              <a:gd name="connsiteX4" fmla="*/ 11 w 1001724"/>
              <a:gd name="connsiteY4" fmla="*/ 797719 h 819150"/>
              <a:gd name="connsiteX5" fmla="*/ 3980 w 1001724"/>
              <a:gd name="connsiteY5" fmla="*/ 1 h 819150"/>
              <a:gd name="connsiteX0" fmla="*/ 3980 w 1001724"/>
              <a:gd name="connsiteY0" fmla="*/ 1 h 804862"/>
              <a:gd name="connsiteX1" fmla="*/ 792174 w 1001724"/>
              <a:gd name="connsiteY1" fmla="*/ 0 h 804862"/>
              <a:gd name="connsiteX2" fmla="*/ 1001724 w 1001724"/>
              <a:gd name="connsiteY2" fmla="*/ 400050 h 804862"/>
              <a:gd name="connsiteX3" fmla="*/ 799318 w 1001724"/>
              <a:gd name="connsiteY3" fmla="*/ 804862 h 804862"/>
              <a:gd name="connsiteX4" fmla="*/ 11 w 1001724"/>
              <a:gd name="connsiteY4" fmla="*/ 797719 h 804862"/>
              <a:gd name="connsiteX5" fmla="*/ 3980 w 1001724"/>
              <a:gd name="connsiteY5" fmla="*/ 1 h 804862"/>
              <a:gd name="connsiteX0" fmla="*/ 0 w 1016794"/>
              <a:gd name="connsiteY0" fmla="*/ 0 h 807242"/>
              <a:gd name="connsiteX1" fmla="*/ 807244 w 1016794"/>
              <a:gd name="connsiteY1" fmla="*/ 2380 h 807242"/>
              <a:gd name="connsiteX2" fmla="*/ 1016794 w 1016794"/>
              <a:gd name="connsiteY2" fmla="*/ 402430 h 807242"/>
              <a:gd name="connsiteX3" fmla="*/ 814388 w 1016794"/>
              <a:gd name="connsiteY3" fmla="*/ 807242 h 807242"/>
              <a:gd name="connsiteX4" fmla="*/ 15081 w 1016794"/>
              <a:gd name="connsiteY4" fmla="*/ 800099 h 807242"/>
              <a:gd name="connsiteX5" fmla="*/ 0 w 1016794"/>
              <a:gd name="connsiteY5" fmla="*/ 0 h 807242"/>
              <a:gd name="connsiteX0" fmla="*/ 3981 w 1001725"/>
              <a:gd name="connsiteY0" fmla="*/ 0 h 807242"/>
              <a:gd name="connsiteX1" fmla="*/ 792175 w 1001725"/>
              <a:gd name="connsiteY1" fmla="*/ 2380 h 807242"/>
              <a:gd name="connsiteX2" fmla="*/ 1001725 w 1001725"/>
              <a:gd name="connsiteY2" fmla="*/ 402430 h 807242"/>
              <a:gd name="connsiteX3" fmla="*/ 799319 w 1001725"/>
              <a:gd name="connsiteY3" fmla="*/ 807242 h 807242"/>
              <a:gd name="connsiteX4" fmla="*/ 12 w 1001725"/>
              <a:gd name="connsiteY4" fmla="*/ 800099 h 807242"/>
              <a:gd name="connsiteX5" fmla="*/ 3981 w 1001725"/>
              <a:gd name="connsiteY5" fmla="*/ 0 h 807242"/>
              <a:gd name="connsiteX0" fmla="*/ 0 w 1007269"/>
              <a:gd name="connsiteY0" fmla="*/ 0 h 807242"/>
              <a:gd name="connsiteX1" fmla="*/ 797719 w 1007269"/>
              <a:gd name="connsiteY1" fmla="*/ 2380 h 807242"/>
              <a:gd name="connsiteX2" fmla="*/ 1007269 w 1007269"/>
              <a:gd name="connsiteY2" fmla="*/ 402430 h 807242"/>
              <a:gd name="connsiteX3" fmla="*/ 804863 w 1007269"/>
              <a:gd name="connsiteY3" fmla="*/ 807242 h 807242"/>
              <a:gd name="connsiteX4" fmla="*/ 5556 w 1007269"/>
              <a:gd name="connsiteY4" fmla="*/ 800099 h 807242"/>
              <a:gd name="connsiteX5" fmla="*/ 0 w 1007269"/>
              <a:gd name="connsiteY5" fmla="*/ 0 h 807242"/>
              <a:gd name="connsiteX0" fmla="*/ 1611 w 1001736"/>
              <a:gd name="connsiteY0" fmla="*/ 2383 h 804862"/>
              <a:gd name="connsiteX1" fmla="*/ 792186 w 1001736"/>
              <a:gd name="connsiteY1" fmla="*/ 0 h 804862"/>
              <a:gd name="connsiteX2" fmla="*/ 1001736 w 1001736"/>
              <a:gd name="connsiteY2" fmla="*/ 400050 h 804862"/>
              <a:gd name="connsiteX3" fmla="*/ 799330 w 1001736"/>
              <a:gd name="connsiteY3" fmla="*/ 804862 h 804862"/>
              <a:gd name="connsiteX4" fmla="*/ 23 w 1001736"/>
              <a:gd name="connsiteY4" fmla="*/ 797719 h 804862"/>
              <a:gd name="connsiteX5" fmla="*/ 1611 w 1001736"/>
              <a:gd name="connsiteY5" fmla="*/ 2383 h 80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rgbClr val="11AFEE"/>
          </a:soli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8" name="TextBox 42">
            <a:extLst>
              <a:ext uri="{FF2B5EF4-FFF2-40B4-BE49-F238E27FC236}">
                <a16:creationId xmlns:a16="http://schemas.microsoft.com/office/drawing/2014/main" id="{DD9DC42D-6B32-D0D8-CA99-BF990F83F37A}"/>
              </a:ext>
            </a:extLst>
          </p:cNvPr>
          <p:cNvSpPr txBox="1">
            <a:spLocks noChangeArrowheads="1"/>
          </p:cNvSpPr>
          <p:nvPr/>
        </p:nvSpPr>
        <p:spPr bwMode="auto">
          <a:xfrm>
            <a:off x="1987419" y="512769"/>
            <a:ext cx="8418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defRPr/>
            </a:pPr>
            <a:r>
              <a:rPr lang="en-US" sz="3600" b="1" kern="0">
                <a:solidFill>
                  <a:srgbClr val="FFFF00"/>
                </a:solidFill>
                <a:latin typeface="Verdana" pitchFamily="34" charset="0"/>
              </a:rPr>
              <a:t>02</a:t>
            </a:r>
          </a:p>
        </p:txBody>
      </p:sp>
      <p:sp>
        <p:nvSpPr>
          <p:cNvPr id="9" name="Freeform 17">
            <a:extLst>
              <a:ext uri="{FF2B5EF4-FFF2-40B4-BE49-F238E27FC236}">
                <a16:creationId xmlns:a16="http://schemas.microsoft.com/office/drawing/2014/main" id="{AEB693ED-476B-E950-769B-2EB75A7D8DE8}"/>
              </a:ext>
            </a:extLst>
          </p:cNvPr>
          <p:cNvSpPr/>
          <p:nvPr/>
        </p:nvSpPr>
        <p:spPr bwMode="auto">
          <a:xfrm>
            <a:off x="0" y="473785"/>
            <a:ext cx="1960430" cy="1639977"/>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 fmla="*/ 4762 w 3657600"/>
              <a:gd name="connsiteY0" fmla="*/ 2629514 h 2629514"/>
              <a:gd name="connsiteX1" fmla="*/ 0 w 3657600"/>
              <a:gd name="connsiteY1" fmla="*/ 1828800 h 2629514"/>
              <a:gd name="connsiteX2" fmla="*/ 3657600 w 3657600"/>
              <a:gd name="connsiteY2" fmla="*/ 0 h 2629514"/>
              <a:gd name="connsiteX3" fmla="*/ 3657600 w 3657600"/>
              <a:gd name="connsiteY3" fmla="*/ 796413 h 2629514"/>
              <a:gd name="connsiteX4" fmla="*/ 4762 w 3657600"/>
              <a:gd name="connsiteY4" fmla="*/ 2629514 h 2629514"/>
              <a:gd name="connsiteX0" fmla="*/ 137 w 3667263"/>
              <a:gd name="connsiteY0" fmla="*/ 2624751 h 2624751"/>
              <a:gd name="connsiteX1" fmla="*/ 9663 w 3667263"/>
              <a:gd name="connsiteY1" fmla="*/ 1828800 h 2624751"/>
              <a:gd name="connsiteX2" fmla="*/ 3667263 w 3667263"/>
              <a:gd name="connsiteY2" fmla="*/ 0 h 2624751"/>
              <a:gd name="connsiteX3" fmla="*/ 3667263 w 3667263"/>
              <a:gd name="connsiteY3" fmla="*/ 796413 h 2624751"/>
              <a:gd name="connsiteX4" fmla="*/ 137 w 3667263"/>
              <a:gd name="connsiteY4" fmla="*/ 2624751 h 2624751"/>
              <a:gd name="connsiteX0" fmla="*/ 4761 w 3657600"/>
              <a:gd name="connsiteY0" fmla="*/ 2634276 h 2634276"/>
              <a:gd name="connsiteX1" fmla="*/ 0 w 3657600"/>
              <a:gd name="connsiteY1" fmla="*/ 1828800 h 2634276"/>
              <a:gd name="connsiteX2" fmla="*/ 3657600 w 3657600"/>
              <a:gd name="connsiteY2" fmla="*/ 0 h 2634276"/>
              <a:gd name="connsiteX3" fmla="*/ 3657600 w 3657600"/>
              <a:gd name="connsiteY3" fmla="*/ 796413 h 2634276"/>
              <a:gd name="connsiteX4" fmla="*/ 4761 w 3657600"/>
              <a:gd name="connsiteY4" fmla="*/ 2634276 h 2634276"/>
              <a:gd name="connsiteX0" fmla="*/ 459 w 3653298"/>
              <a:gd name="connsiteY0" fmla="*/ 2634276 h 2634276"/>
              <a:gd name="connsiteX1" fmla="*/ 460 w 3653298"/>
              <a:gd name="connsiteY1" fmla="*/ 1828800 h 2634276"/>
              <a:gd name="connsiteX2" fmla="*/ 3653298 w 3653298"/>
              <a:gd name="connsiteY2" fmla="*/ 0 h 2634276"/>
              <a:gd name="connsiteX3" fmla="*/ 3653298 w 3653298"/>
              <a:gd name="connsiteY3" fmla="*/ 796413 h 2634276"/>
              <a:gd name="connsiteX4" fmla="*/ 459 w 3653298"/>
              <a:gd name="connsiteY4" fmla="*/ 2634276 h 2634276"/>
              <a:gd name="connsiteX0" fmla="*/ 1 w 3652840"/>
              <a:gd name="connsiteY0" fmla="*/ 2634276 h 2634276"/>
              <a:gd name="connsiteX1" fmla="*/ 2299608 w 3652840"/>
              <a:gd name="connsiteY1" fmla="*/ 683740 h 2634276"/>
              <a:gd name="connsiteX2" fmla="*/ 3652840 w 3652840"/>
              <a:gd name="connsiteY2" fmla="*/ 0 h 2634276"/>
              <a:gd name="connsiteX3" fmla="*/ 3652840 w 3652840"/>
              <a:gd name="connsiteY3" fmla="*/ 796413 h 2634276"/>
              <a:gd name="connsiteX4" fmla="*/ 1 w 3652840"/>
              <a:gd name="connsiteY4" fmla="*/ 2634276 h 2634276"/>
              <a:gd name="connsiteX0" fmla="*/ 0 w 3652839"/>
              <a:gd name="connsiteY0" fmla="*/ 2634276 h 2634276"/>
              <a:gd name="connsiteX1" fmla="*/ 2299607 w 3652839"/>
              <a:gd name="connsiteY1" fmla="*/ 683740 h 2634276"/>
              <a:gd name="connsiteX2" fmla="*/ 3652839 w 3652839"/>
              <a:gd name="connsiteY2" fmla="*/ 0 h 2634276"/>
              <a:gd name="connsiteX3" fmla="*/ 3652839 w 3652839"/>
              <a:gd name="connsiteY3" fmla="*/ 796413 h 2634276"/>
              <a:gd name="connsiteX4" fmla="*/ 0 w 3652839"/>
              <a:gd name="connsiteY4" fmla="*/ 2634276 h 2634276"/>
              <a:gd name="connsiteX0" fmla="*/ 0 w 1672869"/>
              <a:gd name="connsiteY0" fmla="*/ 1640359 h 1640359"/>
              <a:gd name="connsiteX1" fmla="*/ 319637 w 1672869"/>
              <a:gd name="connsiteY1" fmla="*/ 683740 h 1640359"/>
              <a:gd name="connsiteX2" fmla="*/ 1672869 w 1672869"/>
              <a:gd name="connsiteY2" fmla="*/ 0 h 1640359"/>
              <a:gd name="connsiteX3" fmla="*/ 1672869 w 1672869"/>
              <a:gd name="connsiteY3" fmla="*/ 796413 h 1640359"/>
              <a:gd name="connsiteX4" fmla="*/ 0 w 1672869"/>
              <a:gd name="connsiteY4" fmla="*/ 1640359 h 1640359"/>
              <a:gd name="connsiteX0" fmla="*/ 8837 w 1681706"/>
              <a:gd name="connsiteY0" fmla="*/ 1640359 h 1640359"/>
              <a:gd name="connsiteX1" fmla="*/ 0 w 1681706"/>
              <a:gd name="connsiteY1" fmla="*/ 861495 h 1640359"/>
              <a:gd name="connsiteX2" fmla="*/ 1681706 w 1681706"/>
              <a:gd name="connsiteY2" fmla="*/ 0 h 1640359"/>
              <a:gd name="connsiteX3" fmla="*/ 1681706 w 1681706"/>
              <a:gd name="connsiteY3" fmla="*/ 796413 h 1640359"/>
              <a:gd name="connsiteX4" fmla="*/ 8837 w 1681706"/>
              <a:gd name="connsiteY4" fmla="*/ 1640359 h 1640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706" h="1640359">
                <a:moveTo>
                  <a:pt x="8837" y="1640359"/>
                </a:moveTo>
                <a:cubicBezTo>
                  <a:pt x="5891" y="1380738"/>
                  <a:pt x="2946" y="1121116"/>
                  <a:pt x="0" y="861495"/>
                </a:cubicBezTo>
                <a:lnTo>
                  <a:pt x="1681706" y="0"/>
                </a:lnTo>
                <a:lnTo>
                  <a:pt x="1681706" y="796413"/>
                </a:lnTo>
                <a:lnTo>
                  <a:pt x="8837" y="1640359"/>
                </a:lnTo>
                <a:close/>
              </a:path>
            </a:pathLst>
          </a:custGeom>
          <a:gradFill flip="none" rotWithShape="1">
            <a:gsLst>
              <a:gs pos="0">
                <a:srgbClr val="11AFEE">
                  <a:lumMod val="80000"/>
                </a:srgbClr>
              </a:gs>
              <a:gs pos="35000">
                <a:srgbClr val="11AFEE">
                  <a:shade val="67500"/>
                  <a:satMod val="115000"/>
                </a:srgbClr>
              </a:gs>
              <a:gs pos="70000">
                <a:srgbClr val="11AFEE">
                  <a:shade val="100000"/>
                  <a:satMod val="115000"/>
                </a:srgbClr>
              </a:gs>
            </a:gsLst>
            <a:lin ang="810000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10" name="Rectangle 9">
            <a:extLst>
              <a:ext uri="{FF2B5EF4-FFF2-40B4-BE49-F238E27FC236}">
                <a16:creationId xmlns:a16="http://schemas.microsoft.com/office/drawing/2014/main" id="{AB93E868-C3B5-B18D-8957-E69A45CFF9DE}"/>
              </a:ext>
            </a:extLst>
          </p:cNvPr>
          <p:cNvSpPr/>
          <p:nvPr/>
        </p:nvSpPr>
        <p:spPr>
          <a:xfrm>
            <a:off x="480719" y="904306"/>
            <a:ext cx="1313181" cy="646331"/>
          </a:xfrm>
          <a:prstGeom prst="rect">
            <a:avLst/>
          </a:prstGeom>
        </p:spPr>
        <p:txBody>
          <a:bodyPr wrap="none">
            <a:spAutoFit/>
            <a:scene3d>
              <a:camera prst="perspectiveContrastingRightFacing">
                <a:rot lat="1584000" lon="19024694" rev="232106"/>
              </a:camera>
              <a:lightRig rig="threePt" dir="t"/>
            </a:scene3d>
          </a:bodyPr>
          <a:lstStyle/>
          <a:p>
            <a:pPr algn="ctr">
              <a:defRPr/>
            </a:pPr>
            <a:r>
              <a:rPr lang="en-US" sz="3600" b="1" kern="0">
                <a:solidFill>
                  <a:srgbClr val="FFFF00"/>
                </a:solidFill>
                <a:effectLst>
                  <a:glow rad="114300">
                    <a:srgbClr val="095979">
                      <a:alpha val="80000"/>
                    </a:srgbClr>
                  </a:glow>
                </a:effectLst>
                <a:latin typeface="Arial" pitchFamily="34" charset="0"/>
                <a:cs typeface="Arial" pitchFamily="34" charset="0"/>
              </a:rPr>
              <a:t>Phần</a:t>
            </a:r>
          </a:p>
        </p:txBody>
      </p:sp>
      <p:pic>
        <p:nvPicPr>
          <p:cNvPr id="12" name="Picture 11" descr="A stone structure on a hill&#10;&#10;Description automatically generated">
            <a:extLst>
              <a:ext uri="{FF2B5EF4-FFF2-40B4-BE49-F238E27FC236}">
                <a16:creationId xmlns:a16="http://schemas.microsoft.com/office/drawing/2014/main" id="{01FAFA2F-0A0A-6D16-AC35-872D4668DE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5666" y="0"/>
            <a:ext cx="6586334" cy="6858000"/>
          </a:xfrm>
          <a:prstGeom prst="rect">
            <a:avLst/>
          </a:prstGeom>
        </p:spPr>
      </p:pic>
    </p:spTree>
    <p:extLst>
      <p:ext uri="{BB962C8B-B14F-4D97-AF65-F5344CB8AC3E}">
        <p14:creationId xmlns:p14="http://schemas.microsoft.com/office/powerpoint/2010/main" val="37358508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41F7B89A-950B-BCEA-7B34-24C31F06EEAE}"/>
              </a:ext>
            </a:extLst>
          </p:cNvPr>
          <p:cNvSpPr txBox="1"/>
          <p:nvPr/>
        </p:nvSpPr>
        <p:spPr>
          <a:xfrm>
            <a:off x="459718" y="63500"/>
            <a:ext cx="11516091" cy="461665"/>
          </a:xfrm>
          <a:prstGeom prst="rect">
            <a:avLst/>
          </a:prstGeom>
          <a:noFill/>
        </p:spPr>
        <p:txBody>
          <a:bodyPr wrap="square">
            <a:spAutoFit/>
          </a:bodyPr>
          <a:lstStyle/>
          <a:p>
            <a:pPr>
              <a:lnSpc>
                <a:spcPct val="100000"/>
              </a:lnSpc>
            </a:pPr>
            <a:r>
              <a:rPr lang="en-US" sz="2400" b="1">
                <a:latin typeface="Times New Roman" panose="02020603050405020304" pitchFamily="18" charset="0"/>
                <a:cs typeface="Times New Roman" panose="02020603050405020304" pitchFamily="18" charset="0"/>
              </a:rPr>
              <a:t>I - KẾ HOẠCH QUÝ II NĂM 2024</a:t>
            </a:r>
            <a:endParaRPr lang="vi-VN" sz="2400" b="1">
              <a:latin typeface="+mj-lt"/>
              <a:cs typeface="Arial" panose="020B0604020202020204" pitchFamily="34" charset="0"/>
            </a:endParaRPr>
          </a:p>
        </p:txBody>
      </p:sp>
      <p:sp>
        <p:nvSpPr>
          <p:cNvPr id="5" name="TextBox 4">
            <a:extLst>
              <a:ext uri="{FF2B5EF4-FFF2-40B4-BE49-F238E27FC236}">
                <a16:creationId xmlns:a16="http://schemas.microsoft.com/office/drawing/2014/main" id="{85B0C6AB-4906-5932-12D4-5FAF7DC72C97}"/>
              </a:ext>
            </a:extLst>
          </p:cNvPr>
          <p:cNvSpPr txBox="1"/>
          <p:nvPr/>
        </p:nvSpPr>
        <p:spPr>
          <a:xfrm>
            <a:off x="924825" y="585470"/>
            <a:ext cx="7483442"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1. Thực hiện chỉ tiêu HĐND và UBND tỉnh giao</a:t>
            </a:r>
          </a:p>
        </p:txBody>
      </p:sp>
      <p:graphicFrame>
        <p:nvGraphicFramePr>
          <p:cNvPr id="7" name="Table 6">
            <a:extLst>
              <a:ext uri="{FF2B5EF4-FFF2-40B4-BE49-F238E27FC236}">
                <a16:creationId xmlns:a16="http://schemas.microsoft.com/office/drawing/2014/main" id="{44DF5160-FAD9-6BB3-47D7-3D885B32156A}"/>
              </a:ext>
            </a:extLst>
          </p:cNvPr>
          <p:cNvGraphicFramePr>
            <a:graphicFrameLocks noGrp="1"/>
          </p:cNvGraphicFramePr>
          <p:nvPr>
            <p:extLst>
              <p:ext uri="{D42A27DB-BD31-4B8C-83A1-F6EECF244321}">
                <p14:modId xmlns:p14="http://schemas.microsoft.com/office/powerpoint/2010/main" val="3242473479"/>
              </p:ext>
            </p:extLst>
          </p:nvPr>
        </p:nvGraphicFramePr>
        <p:xfrm>
          <a:off x="2196244" y="1348971"/>
          <a:ext cx="7215851" cy="4351335"/>
        </p:xfrm>
        <a:graphic>
          <a:graphicData uri="http://schemas.openxmlformats.org/drawingml/2006/table">
            <a:tbl>
              <a:tblPr/>
              <a:tblGrid>
                <a:gridCol w="325270">
                  <a:extLst>
                    <a:ext uri="{9D8B030D-6E8A-4147-A177-3AD203B41FA5}">
                      <a16:colId xmlns:a16="http://schemas.microsoft.com/office/drawing/2014/main" val="2162239928"/>
                    </a:ext>
                  </a:extLst>
                </a:gridCol>
                <a:gridCol w="3286936">
                  <a:extLst>
                    <a:ext uri="{9D8B030D-6E8A-4147-A177-3AD203B41FA5}">
                      <a16:colId xmlns:a16="http://schemas.microsoft.com/office/drawing/2014/main" val="730445652"/>
                    </a:ext>
                  </a:extLst>
                </a:gridCol>
                <a:gridCol w="744696">
                  <a:extLst>
                    <a:ext uri="{9D8B030D-6E8A-4147-A177-3AD203B41FA5}">
                      <a16:colId xmlns:a16="http://schemas.microsoft.com/office/drawing/2014/main" val="2715801329"/>
                    </a:ext>
                  </a:extLst>
                </a:gridCol>
                <a:gridCol w="967249">
                  <a:extLst>
                    <a:ext uri="{9D8B030D-6E8A-4147-A177-3AD203B41FA5}">
                      <a16:colId xmlns:a16="http://schemas.microsoft.com/office/drawing/2014/main" val="2745727732"/>
                    </a:ext>
                  </a:extLst>
                </a:gridCol>
                <a:gridCol w="907331">
                  <a:extLst>
                    <a:ext uri="{9D8B030D-6E8A-4147-A177-3AD203B41FA5}">
                      <a16:colId xmlns:a16="http://schemas.microsoft.com/office/drawing/2014/main" val="49874306"/>
                    </a:ext>
                  </a:extLst>
                </a:gridCol>
                <a:gridCol w="984369">
                  <a:extLst>
                    <a:ext uri="{9D8B030D-6E8A-4147-A177-3AD203B41FA5}">
                      <a16:colId xmlns:a16="http://schemas.microsoft.com/office/drawing/2014/main" val="4001849439"/>
                    </a:ext>
                  </a:extLst>
                </a:gridCol>
              </a:tblGrid>
              <a:tr h="559806">
                <a:tc>
                  <a:txBody>
                    <a:bodyPr/>
                    <a:lstStyle/>
                    <a:p>
                      <a:pPr algn="ctr" fontAlgn="ctr"/>
                      <a:r>
                        <a:rPr lang="en-US" sz="1200" b="1" i="0" u="none" strike="noStrike">
                          <a:solidFill>
                            <a:srgbClr val="000000"/>
                          </a:solidFill>
                          <a:effectLst/>
                          <a:latin typeface="Times New Roman" panose="02020603050405020304" pitchFamily="18" charset="0"/>
                        </a:rPr>
                        <a:t>STT</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200" b="1" i="0" u="none" strike="noStrike">
                          <a:solidFill>
                            <a:srgbClr val="000000"/>
                          </a:solidFill>
                          <a:effectLst/>
                          <a:latin typeface="Times New Roman" panose="02020603050405020304" pitchFamily="18" charset="0"/>
                        </a:rPr>
                        <a:t>Chỉ tiêu</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Đơn vị</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200" b="1" i="0" u="none" strike="noStrike">
                          <a:solidFill>
                            <a:srgbClr val="000000"/>
                          </a:solidFill>
                          <a:effectLst/>
                          <a:latin typeface="Times New Roman" panose="02020603050405020304" pitchFamily="18" charset="0"/>
                        </a:rPr>
                        <a:t>Kế hoạch năm 2024 UBND tỉnh giao</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200" b="1" i="0" u="none" strike="noStrike">
                          <a:solidFill>
                            <a:srgbClr val="000000"/>
                          </a:solidFill>
                          <a:effectLst/>
                          <a:latin typeface="Times New Roman" panose="02020603050405020304" pitchFamily="18" charset="0"/>
                        </a:rPr>
                        <a:t>Thực hiện Quý I năm 2024</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200" b="1" i="0" u="none" strike="noStrike">
                          <a:solidFill>
                            <a:srgbClr val="000000"/>
                          </a:solidFill>
                          <a:effectLst/>
                          <a:latin typeface="Times New Roman" panose="02020603050405020304" pitchFamily="18" charset="0"/>
                        </a:rPr>
                        <a:t>Kế hoạch Quý II năm 2024</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571092363"/>
                  </a:ext>
                </a:extLst>
              </a:tr>
              <a:tr h="211853">
                <a:tc>
                  <a:txBody>
                    <a:bodyPr/>
                    <a:lstStyle/>
                    <a:p>
                      <a:pPr algn="ctr" fontAlgn="ctr"/>
                      <a:r>
                        <a:rPr lang="en-US" sz="1100" b="1" i="0" u="none" strike="noStrike">
                          <a:solidFill>
                            <a:srgbClr val="000000"/>
                          </a:solidFill>
                          <a:effectLst/>
                          <a:latin typeface="Times New Roman" panose="02020603050405020304" pitchFamily="18" charset="0"/>
                        </a:rPr>
                        <a:t>I</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ctr"/>
                      <a:r>
                        <a:rPr lang="en-US" sz="1100" b="1" i="0" u="none" strike="noStrike">
                          <a:solidFill>
                            <a:srgbClr val="000000"/>
                          </a:solidFill>
                          <a:effectLst/>
                          <a:latin typeface="Times New Roman" panose="02020603050405020304" pitchFamily="18" charset="0"/>
                        </a:rPr>
                        <a:t>CHỈ TIÊU HỘI ĐỒNG NHÂN DÂN TỈNH GIAO</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100" b="1" i="0" u="none" strike="noStrike">
                          <a:solidFill>
                            <a:srgbClr val="000000"/>
                          </a:solidFill>
                          <a:effectLst/>
                          <a:latin typeface="Times New Roman" panose="02020603050405020304" pitchFamily="18" charset="0"/>
                        </a:rPr>
                        <a:t> </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100" b="1" i="0" u="none" strike="noStrike">
                          <a:solidFill>
                            <a:srgbClr val="000000"/>
                          </a:solidFill>
                          <a:effectLst/>
                          <a:latin typeface="Times New Roman" panose="02020603050405020304" pitchFamily="18" charset="0"/>
                        </a:rPr>
                        <a:t> </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100" b="1" i="0" u="none" strike="noStrike">
                          <a:solidFill>
                            <a:srgbClr val="000000"/>
                          </a:solidFill>
                          <a:effectLst/>
                          <a:latin typeface="Times New Roman" panose="02020603050405020304" pitchFamily="18" charset="0"/>
                        </a:rPr>
                        <a:t> </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100" b="1" i="0" u="none" strike="noStrike">
                          <a:solidFill>
                            <a:srgbClr val="000000"/>
                          </a:solidFill>
                          <a:effectLst/>
                          <a:latin typeface="Times New Roman" panose="02020603050405020304" pitchFamily="18" charset="0"/>
                        </a:rPr>
                        <a:t> </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29542454"/>
                  </a:ext>
                </a:extLst>
              </a:tr>
              <a:tr h="211853">
                <a:tc>
                  <a:txBody>
                    <a:bodyPr/>
                    <a:lstStyle/>
                    <a:p>
                      <a:pPr algn="ctr" fontAlgn="ctr"/>
                      <a:r>
                        <a:rPr lang="en-US" sz="1200" b="0" i="0" u="none" strike="noStrike">
                          <a:solidFill>
                            <a:srgbClr val="000000"/>
                          </a:solidFill>
                          <a:effectLst/>
                          <a:latin typeface="Times New Roman" panose="02020603050405020304" pitchFamily="18" charset="0"/>
                        </a:rPr>
                        <a:t>1</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Times New Roman" panose="02020603050405020304" pitchFamily="18" charset="0"/>
                        </a:rPr>
                        <a:t>Tốc độ tăng GRDP</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Times New Roman" panose="02020603050405020304" pitchFamily="18" charset="0"/>
                        </a:rPr>
                        <a:t>%</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7,5 - 8,0</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6,30</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8,3 - 8,8</a:t>
                      </a:r>
                      <a:endParaRPr lang="en-US" sz="1200" b="0" i="0" u="none" strike="noStrike">
                        <a:solidFill>
                          <a:srgbClr val="000000"/>
                        </a:solidFill>
                        <a:effectLst/>
                        <a:latin typeface="Times New Roman" panose="02020603050405020304" pitchFamily="18" charset="0"/>
                      </a:endParaRP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07204286"/>
                  </a:ext>
                </a:extLst>
              </a:tr>
              <a:tr h="211853">
                <a:tc>
                  <a:txBody>
                    <a:bodyPr/>
                    <a:lstStyle/>
                    <a:p>
                      <a:pPr algn="ctr" fontAlgn="ctr"/>
                      <a:r>
                        <a:rPr lang="en-US" sz="1200" b="0" i="0" u="none" strike="noStrike">
                          <a:solidFill>
                            <a:srgbClr val="000000"/>
                          </a:solidFill>
                          <a:effectLst/>
                          <a:latin typeface="Times New Roman" panose="02020603050405020304" pitchFamily="18" charset="0"/>
                        </a:rPr>
                        <a:t> </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Times New Roman" panose="02020603050405020304" pitchFamily="18" charset="0"/>
                        </a:rPr>
                        <a:t>Trong đó:</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Times New Roman" panose="02020603050405020304" pitchFamily="18" charset="0"/>
                        </a:rPr>
                        <a:t> </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4001962"/>
                  </a:ext>
                </a:extLst>
              </a:tr>
              <a:tr h="211853">
                <a:tc>
                  <a:txBody>
                    <a:bodyPr/>
                    <a:lstStyle/>
                    <a:p>
                      <a:pPr algn="ctr" fontAlgn="ctr"/>
                      <a:r>
                        <a:rPr lang="en-US" sz="1200" b="0" i="0" u="none" strike="noStrike">
                          <a:solidFill>
                            <a:srgbClr val="000000"/>
                          </a:solidFill>
                          <a:effectLst/>
                          <a:latin typeface="Times New Roman" panose="02020603050405020304" pitchFamily="18" charset="0"/>
                        </a:rPr>
                        <a:t> </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Times New Roman" panose="02020603050405020304" pitchFamily="18" charset="0"/>
                        </a:rPr>
                        <a:t>- Nông, lâm, thuỷ sản</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Times New Roman" panose="02020603050405020304" pitchFamily="18" charset="0"/>
                        </a:rPr>
                        <a:t>%</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3,2 - 3,6</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3,36</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3,3 - 3,7</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6936570"/>
                  </a:ext>
                </a:extLst>
              </a:tr>
              <a:tr h="211853">
                <a:tc>
                  <a:txBody>
                    <a:bodyPr/>
                    <a:lstStyle/>
                    <a:p>
                      <a:pPr algn="ctr" fontAlgn="ctr"/>
                      <a:r>
                        <a:rPr lang="en-US" sz="1200" b="0" i="0" u="none" strike="noStrike">
                          <a:solidFill>
                            <a:srgbClr val="000000"/>
                          </a:solidFill>
                          <a:effectLst/>
                          <a:latin typeface="Times New Roman" panose="02020603050405020304" pitchFamily="18" charset="0"/>
                        </a:rPr>
                        <a:t> </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Times New Roman" panose="02020603050405020304" pitchFamily="18" charset="0"/>
                        </a:rPr>
                        <a:t>- Công nghiệp và xây dựng</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Times New Roman" panose="02020603050405020304" pitchFamily="18" charset="0"/>
                        </a:rPr>
                        <a:t>%</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10,3 - 10,9</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8,22</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11,7 - 12,3</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7538150"/>
                  </a:ext>
                </a:extLst>
              </a:tr>
              <a:tr h="211853">
                <a:tc>
                  <a:txBody>
                    <a:bodyPr/>
                    <a:lstStyle/>
                    <a:p>
                      <a:pPr algn="ctr" fontAlgn="ctr"/>
                      <a:r>
                        <a:rPr lang="en-US" sz="1200" b="0" i="1" u="none" strike="noStrike">
                          <a:solidFill>
                            <a:srgbClr val="000000"/>
                          </a:solidFill>
                          <a:effectLst/>
                          <a:latin typeface="Times New Roman" panose="02020603050405020304" pitchFamily="18" charset="0"/>
                        </a:rPr>
                        <a:t> </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200" b="0" i="1" u="none" strike="noStrike">
                          <a:solidFill>
                            <a:srgbClr val="000000"/>
                          </a:solidFill>
                          <a:effectLst/>
                          <a:latin typeface="Times New Roman" panose="02020603050405020304" pitchFamily="18" charset="0"/>
                        </a:rPr>
                        <a:t>     + Công nghiệp</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1" u="none" strike="noStrike">
                          <a:solidFill>
                            <a:srgbClr val="000000"/>
                          </a:solidFill>
                          <a:effectLst/>
                          <a:latin typeface="Times New Roman" panose="02020603050405020304" pitchFamily="18" charset="0"/>
                        </a:rPr>
                        <a:t>%</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9,2 - 9,7</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8,48</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13,1 - 13,7</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3786824"/>
                  </a:ext>
                </a:extLst>
              </a:tr>
              <a:tr h="211853">
                <a:tc>
                  <a:txBody>
                    <a:bodyPr/>
                    <a:lstStyle/>
                    <a:p>
                      <a:pPr algn="ctr" fontAlgn="ctr"/>
                      <a:r>
                        <a:rPr lang="en-US" sz="1200" b="0" i="1" u="none" strike="noStrike">
                          <a:solidFill>
                            <a:srgbClr val="000000"/>
                          </a:solidFill>
                          <a:effectLst/>
                          <a:latin typeface="Times New Roman" panose="02020603050405020304" pitchFamily="18" charset="0"/>
                        </a:rPr>
                        <a:t> </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200" b="0" i="1" u="none" strike="noStrike">
                          <a:solidFill>
                            <a:srgbClr val="000000"/>
                          </a:solidFill>
                          <a:effectLst/>
                          <a:latin typeface="Times New Roman" panose="02020603050405020304" pitchFamily="18" charset="0"/>
                        </a:rPr>
                        <a:t>     + Xây dựng</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1" u="none" strike="noStrike">
                          <a:solidFill>
                            <a:srgbClr val="000000"/>
                          </a:solidFill>
                          <a:effectLst/>
                          <a:latin typeface="Times New Roman" panose="02020603050405020304" pitchFamily="18" charset="0"/>
                        </a:rPr>
                        <a:t>%</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12,2 - 13,0</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7,57</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9,3 - 10,1</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8962688"/>
                  </a:ext>
                </a:extLst>
              </a:tr>
              <a:tr h="256792">
                <a:tc>
                  <a:txBody>
                    <a:bodyPr/>
                    <a:lstStyle/>
                    <a:p>
                      <a:pPr algn="ctr" fontAlgn="ctr"/>
                      <a:r>
                        <a:rPr lang="en-US" sz="1200" b="0" i="0" u="none" strike="noStrike">
                          <a:solidFill>
                            <a:srgbClr val="000000"/>
                          </a:solidFill>
                          <a:effectLst/>
                          <a:latin typeface="Times New Roman" panose="02020603050405020304" pitchFamily="18" charset="0"/>
                        </a:rPr>
                        <a:t> </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Times New Roman" panose="02020603050405020304" pitchFamily="18" charset="0"/>
                        </a:rPr>
                        <a:t>- Dịch vụ</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Times New Roman" panose="02020603050405020304" pitchFamily="18" charset="0"/>
                        </a:rPr>
                        <a:t>%</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7,9 - 8,4</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6,33</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9,6 - 10,1</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8824333"/>
                  </a:ext>
                </a:extLst>
              </a:tr>
              <a:tr h="211853">
                <a:tc>
                  <a:txBody>
                    <a:bodyPr/>
                    <a:lstStyle/>
                    <a:p>
                      <a:pPr algn="ctr" fontAlgn="ctr"/>
                      <a:r>
                        <a:rPr lang="en-US" sz="1200" b="0" i="0" u="none" strike="noStrike">
                          <a:solidFill>
                            <a:srgbClr val="000000"/>
                          </a:solidFill>
                          <a:effectLst/>
                          <a:latin typeface="Times New Roman" panose="02020603050405020304" pitchFamily="18" charset="0"/>
                        </a:rPr>
                        <a:t> </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Times New Roman" panose="02020603050405020304" pitchFamily="18" charset="0"/>
                        </a:rPr>
                        <a:t>- Thuế sản phẩm trừ trợ cấp sản phẩm</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Times New Roman" panose="02020603050405020304" pitchFamily="18" charset="0"/>
                        </a:rPr>
                        <a:t>%</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9,0 - 9,5</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8,04</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9,6 - 10,1</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43204464"/>
                  </a:ext>
                </a:extLst>
              </a:tr>
              <a:tr h="211853">
                <a:tc>
                  <a:txBody>
                    <a:bodyPr/>
                    <a:lstStyle/>
                    <a:p>
                      <a:pPr algn="ctr" fontAlgn="ctr"/>
                      <a:r>
                        <a:rPr lang="en-US" sz="1200" b="0" i="0" u="none" strike="noStrike">
                          <a:solidFill>
                            <a:srgbClr val="000000"/>
                          </a:solidFill>
                          <a:effectLst/>
                          <a:latin typeface="Times New Roman" panose="02020603050405020304" pitchFamily="18" charset="0"/>
                        </a:rPr>
                        <a:t> </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 GRDP bình quân đầu người</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Times New Roman" panose="02020603050405020304" pitchFamily="18" charset="0"/>
                        </a:rPr>
                        <a:t>Triệu đồng</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85,3 - 85,7</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2625582"/>
                  </a:ext>
                </a:extLst>
              </a:tr>
              <a:tr h="211853">
                <a:tc>
                  <a:txBody>
                    <a:bodyPr/>
                    <a:lstStyle/>
                    <a:p>
                      <a:pPr algn="ctr" fontAlgn="ctr"/>
                      <a:r>
                        <a:rPr lang="en-US" sz="1200" b="0" i="0" u="none" strike="noStrike">
                          <a:solidFill>
                            <a:srgbClr val="000000"/>
                          </a:solidFill>
                          <a:effectLst/>
                          <a:latin typeface="Times New Roman" panose="02020603050405020304" pitchFamily="18" charset="0"/>
                        </a:rPr>
                        <a:t>2</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Times New Roman" panose="02020603050405020304" pitchFamily="18" charset="0"/>
                        </a:rPr>
                        <a:t>Chỉ số sản xuất CN (IIP)</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Times New Roman" panose="02020603050405020304" pitchFamily="18" charset="0"/>
                        </a:rPr>
                        <a:t>%</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7,0 - 7,7</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7,05</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7,5 - 8,5</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9767612"/>
                  </a:ext>
                </a:extLst>
              </a:tr>
              <a:tr h="211853">
                <a:tc>
                  <a:txBody>
                    <a:bodyPr/>
                    <a:lstStyle/>
                    <a:p>
                      <a:pPr algn="ctr" fontAlgn="ctr"/>
                      <a:r>
                        <a:rPr lang="en-US" sz="1200" b="0" i="0" u="none" strike="noStrike">
                          <a:solidFill>
                            <a:srgbClr val="000000"/>
                          </a:solidFill>
                          <a:effectLst/>
                          <a:latin typeface="Times New Roman" panose="02020603050405020304" pitchFamily="18" charset="0"/>
                        </a:rPr>
                        <a:t>3</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Times New Roman" panose="02020603050405020304" pitchFamily="18" charset="0"/>
                        </a:rPr>
                        <a:t>Kim ngạch xuất khẩu </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Times New Roman" panose="02020603050405020304" pitchFamily="18" charset="0"/>
                        </a:rPr>
                        <a:t>Triệu USD</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1.650</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390,0</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450</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4920787"/>
                  </a:ext>
                </a:extLst>
              </a:tr>
              <a:tr h="211853">
                <a:tc>
                  <a:txBody>
                    <a:bodyPr/>
                    <a:lstStyle/>
                    <a:p>
                      <a:pPr algn="ctr" fontAlgn="ctr"/>
                      <a:r>
                        <a:rPr lang="en-US" sz="1200" b="0" i="0" u="none" strike="noStrike">
                          <a:solidFill>
                            <a:srgbClr val="000000"/>
                          </a:solidFill>
                          <a:effectLst/>
                          <a:latin typeface="Times New Roman" panose="02020603050405020304" pitchFamily="18" charset="0"/>
                        </a:rPr>
                        <a:t>4</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Times New Roman" panose="02020603050405020304" pitchFamily="18" charset="0"/>
                        </a:rPr>
                        <a:t>Tổng thu ngân sách trên địa bàn</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Times New Roman" panose="02020603050405020304" pitchFamily="18" charset="0"/>
                        </a:rPr>
                        <a:t>Tỷ đồng</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15.000</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2.802,8</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3.609</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8724039"/>
                  </a:ext>
                </a:extLst>
              </a:tr>
              <a:tr h="211853">
                <a:tc>
                  <a:txBody>
                    <a:bodyPr/>
                    <a:lstStyle/>
                    <a:p>
                      <a:pPr algn="ctr" fontAlgn="ctr"/>
                      <a:r>
                        <a:rPr lang="en-US" sz="1200" b="0" i="0" u="none" strike="noStrike">
                          <a:solidFill>
                            <a:srgbClr val="000000"/>
                          </a:solidFill>
                          <a:effectLst/>
                          <a:latin typeface="Times New Roman" panose="02020603050405020304" pitchFamily="18" charset="0"/>
                        </a:rPr>
                        <a:t> </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Times New Roman" panose="02020603050405020304" pitchFamily="18" charset="0"/>
                        </a:rPr>
                        <a:t>Trong đó:</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Times New Roman" panose="02020603050405020304" pitchFamily="18" charset="0"/>
                        </a:rPr>
                        <a:t> </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7175642"/>
                  </a:ext>
                </a:extLst>
              </a:tr>
              <a:tr h="195162">
                <a:tc>
                  <a:txBody>
                    <a:bodyPr/>
                    <a:lstStyle/>
                    <a:p>
                      <a:pPr algn="ctr" fontAlgn="ctr"/>
                      <a:r>
                        <a:rPr lang="en-US" sz="1200" b="0" i="1" u="none" strike="noStrike">
                          <a:solidFill>
                            <a:srgbClr val="000000"/>
                          </a:solidFill>
                          <a:effectLst/>
                          <a:latin typeface="Times New Roman" panose="02020603050405020304" pitchFamily="18" charset="0"/>
                        </a:rPr>
                        <a:t> </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200" b="0" i="1" u="none" strike="noStrike">
                          <a:solidFill>
                            <a:srgbClr val="000000"/>
                          </a:solidFill>
                          <a:effectLst/>
                          <a:latin typeface="Times New Roman" panose="02020603050405020304" pitchFamily="18" charset="0"/>
                        </a:rPr>
                        <a:t>- Thu nội địa</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1" u="none" strike="noStrike">
                          <a:solidFill>
                            <a:srgbClr val="000000"/>
                          </a:solidFill>
                          <a:effectLst/>
                          <a:latin typeface="Times New Roman" panose="02020603050405020304" pitchFamily="18" charset="0"/>
                        </a:rPr>
                        <a:t>Tỷ đồng</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14.267</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2.564,3</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3.412</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8656985"/>
                  </a:ext>
                </a:extLst>
              </a:tr>
              <a:tr h="195162">
                <a:tc>
                  <a:txBody>
                    <a:bodyPr/>
                    <a:lstStyle/>
                    <a:p>
                      <a:pPr algn="ctr" fontAlgn="ctr"/>
                      <a:r>
                        <a:rPr lang="en-US" sz="1200" b="0" i="1" u="none" strike="noStrike">
                          <a:solidFill>
                            <a:srgbClr val="000000"/>
                          </a:solidFill>
                          <a:effectLst/>
                          <a:latin typeface="Times New Roman" panose="02020603050405020304" pitchFamily="18" charset="0"/>
                        </a:rPr>
                        <a:t> </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200" b="0" i="1" u="none" strike="noStrike">
                          <a:solidFill>
                            <a:srgbClr val="000000"/>
                          </a:solidFill>
                          <a:effectLst/>
                          <a:latin typeface="Times New Roman" panose="02020603050405020304" pitchFamily="18" charset="0"/>
                        </a:rPr>
                        <a:t>- Thu thuế từ hoạt động xuất nhập khẩu</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1" u="none" strike="noStrike">
                          <a:solidFill>
                            <a:srgbClr val="000000"/>
                          </a:solidFill>
                          <a:effectLst/>
                          <a:latin typeface="Times New Roman" panose="02020603050405020304" pitchFamily="18" charset="0"/>
                        </a:rPr>
                        <a:t>Tỷ đồng</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450</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188,0</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125</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3427159"/>
                  </a:ext>
                </a:extLst>
              </a:tr>
              <a:tr h="390324">
                <a:tc>
                  <a:txBody>
                    <a:bodyPr/>
                    <a:lstStyle/>
                    <a:p>
                      <a:pPr algn="ctr" fontAlgn="ctr"/>
                      <a:r>
                        <a:rPr lang="en-US" sz="1200" b="0" i="0" u="none" strike="noStrike">
                          <a:solidFill>
                            <a:srgbClr val="000000"/>
                          </a:solidFill>
                          <a:effectLst/>
                          <a:latin typeface="Times New Roman" panose="02020603050405020304" pitchFamily="18" charset="0"/>
                        </a:rPr>
                        <a:t>5</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Tốc độ tăng Tổng vốn đầu tư phát triển toàn xã hội</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Times New Roman" panose="02020603050405020304" pitchFamily="18" charset="0"/>
                        </a:rPr>
                        <a:t>%</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10,5</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6,5</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10</a:t>
                      </a:r>
                    </a:p>
                  </a:txBody>
                  <a:tcPr marL="5136" marR="5136" marT="5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2461772"/>
                  </a:ext>
                </a:extLst>
              </a:tr>
            </a:tbl>
          </a:graphicData>
        </a:graphic>
      </p:graphicFrame>
    </p:spTree>
    <p:extLst>
      <p:ext uri="{BB962C8B-B14F-4D97-AF65-F5344CB8AC3E}">
        <p14:creationId xmlns:p14="http://schemas.microsoft.com/office/powerpoint/2010/main" val="36718661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85B0C6AB-4906-5932-12D4-5FAF7DC72C97}"/>
              </a:ext>
            </a:extLst>
          </p:cNvPr>
          <p:cNvSpPr txBox="1"/>
          <p:nvPr/>
        </p:nvSpPr>
        <p:spPr>
          <a:xfrm>
            <a:off x="922326" y="205739"/>
            <a:ext cx="7122716"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1. Thực hiện chỉ tiêu HĐND và UBND tỉnh giao (tt)</a:t>
            </a:r>
          </a:p>
        </p:txBody>
      </p:sp>
      <p:graphicFrame>
        <p:nvGraphicFramePr>
          <p:cNvPr id="3" name="Table 2">
            <a:extLst>
              <a:ext uri="{FF2B5EF4-FFF2-40B4-BE49-F238E27FC236}">
                <a16:creationId xmlns:a16="http://schemas.microsoft.com/office/drawing/2014/main" id="{492E696B-B5B2-7929-2A04-C2B8D903FD3A}"/>
              </a:ext>
            </a:extLst>
          </p:cNvPr>
          <p:cNvGraphicFramePr>
            <a:graphicFrameLocks noGrp="1"/>
          </p:cNvGraphicFramePr>
          <p:nvPr>
            <p:extLst>
              <p:ext uri="{D42A27DB-BD31-4B8C-83A1-F6EECF244321}">
                <p14:modId xmlns:p14="http://schemas.microsoft.com/office/powerpoint/2010/main" val="2832945037"/>
              </p:ext>
            </p:extLst>
          </p:nvPr>
        </p:nvGraphicFramePr>
        <p:xfrm>
          <a:off x="450528" y="808085"/>
          <a:ext cx="10979472" cy="5844176"/>
        </p:xfrm>
        <a:graphic>
          <a:graphicData uri="http://schemas.openxmlformats.org/drawingml/2006/table">
            <a:tbl>
              <a:tblPr/>
              <a:tblGrid>
                <a:gridCol w="300591">
                  <a:extLst>
                    <a:ext uri="{9D8B030D-6E8A-4147-A177-3AD203B41FA5}">
                      <a16:colId xmlns:a16="http://schemas.microsoft.com/office/drawing/2014/main" val="2593496626"/>
                    </a:ext>
                  </a:extLst>
                </a:gridCol>
                <a:gridCol w="3037548">
                  <a:extLst>
                    <a:ext uri="{9D8B030D-6E8A-4147-A177-3AD203B41FA5}">
                      <a16:colId xmlns:a16="http://schemas.microsoft.com/office/drawing/2014/main" val="2690637686"/>
                    </a:ext>
                  </a:extLst>
                </a:gridCol>
                <a:gridCol w="688194">
                  <a:extLst>
                    <a:ext uri="{9D8B030D-6E8A-4147-A177-3AD203B41FA5}">
                      <a16:colId xmlns:a16="http://schemas.microsoft.com/office/drawing/2014/main" val="2932211650"/>
                    </a:ext>
                  </a:extLst>
                </a:gridCol>
                <a:gridCol w="893862">
                  <a:extLst>
                    <a:ext uri="{9D8B030D-6E8A-4147-A177-3AD203B41FA5}">
                      <a16:colId xmlns:a16="http://schemas.microsoft.com/office/drawing/2014/main" val="4233604243"/>
                    </a:ext>
                  </a:extLst>
                </a:gridCol>
                <a:gridCol w="893862">
                  <a:extLst>
                    <a:ext uri="{9D8B030D-6E8A-4147-A177-3AD203B41FA5}">
                      <a16:colId xmlns:a16="http://schemas.microsoft.com/office/drawing/2014/main" val="2141494860"/>
                    </a:ext>
                  </a:extLst>
                </a:gridCol>
                <a:gridCol w="838490">
                  <a:extLst>
                    <a:ext uri="{9D8B030D-6E8A-4147-A177-3AD203B41FA5}">
                      <a16:colId xmlns:a16="http://schemas.microsoft.com/office/drawing/2014/main" val="1092898019"/>
                    </a:ext>
                  </a:extLst>
                </a:gridCol>
                <a:gridCol w="791029">
                  <a:extLst>
                    <a:ext uri="{9D8B030D-6E8A-4147-A177-3AD203B41FA5}">
                      <a16:colId xmlns:a16="http://schemas.microsoft.com/office/drawing/2014/main" val="4066564274"/>
                    </a:ext>
                  </a:extLst>
                </a:gridCol>
                <a:gridCol w="838490">
                  <a:extLst>
                    <a:ext uri="{9D8B030D-6E8A-4147-A177-3AD203B41FA5}">
                      <a16:colId xmlns:a16="http://schemas.microsoft.com/office/drawing/2014/main" val="1754900487"/>
                    </a:ext>
                  </a:extLst>
                </a:gridCol>
                <a:gridCol w="893862">
                  <a:extLst>
                    <a:ext uri="{9D8B030D-6E8A-4147-A177-3AD203B41FA5}">
                      <a16:colId xmlns:a16="http://schemas.microsoft.com/office/drawing/2014/main" val="1549850500"/>
                    </a:ext>
                  </a:extLst>
                </a:gridCol>
                <a:gridCol w="893862">
                  <a:extLst>
                    <a:ext uri="{9D8B030D-6E8A-4147-A177-3AD203B41FA5}">
                      <a16:colId xmlns:a16="http://schemas.microsoft.com/office/drawing/2014/main" val="539293297"/>
                    </a:ext>
                  </a:extLst>
                </a:gridCol>
                <a:gridCol w="909682">
                  <a:extLst>
                    <a:ext uri="{9D8B030D-6E8A-4147-A177-3AD203B41FA5}">
                      <a16:colId xmlns:a16="http://schemas.microsoft.com/office/drawing/2014/main" val="83886298"/>
                    </a:ext>
                  </a:extLst>
                </a:gridCol>
              </a:tblGrid>
              <a:tr h="946415">
                <a:tc>
                  <a:txBody>
                    <a:bodyPr/>
                    <a:lstStyle/>
                    <a:p>
                      <a:pPr algn="ctr" fontAlgn="ctr"/>
                      <a:r>
                        <a:rPr lang="en-US" sz="1200" b="1" i="0" u="none" strike="noStrike">
                          <a:solidFill>
                            <a:srgbClr val="000000"/>
                          </a:solidFill>
                          <a:effectLst/>
                          <a:latin typeface="Times New Roman" panose="02020603050405020304" pitchFamily="18" charset="0"/>
                        </a:rPr>
                        <a:t>STT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200" b="1" i="0" u="none" strike="noStrike">
                          <a:solidFill>
                            <a:srgbClr val="000000"/>
                          </a:solidFill>
                          <a:effectLst/>
                          <a:latin typeface="Times New Roman" panose="02020603050405020304" pitchFamily="18" charset="0"/>
                        </a:rPr>
                        <a:t>Chỉ tiêu</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Đơn vị</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200" b="1" i="0" u="none" strike="noStrike">
                          <a:solidFill>
                            <a:srgbClr val="000000"/>
                          </a:solidFill>
                          <a:effectLst/>
                          <a:latin typeface="Times New Roman" panose="02020603050405020304" pitchFamily="18" charset="0"/>
                        </a:rPr>
                        <a:t>Kế hoạch năm 2024 UBND tỉnh giao</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200" b="1" i="0" u="none" strike="noStrike">
                          <a:solidFill>
                            <a:srgbClr val="000000"/>
                          </a:solidFill>
                          <a:effectLst/>
                          <a:latin typeface="Times New Roman" panose="02020603050405020304" pitchFamily="18" charset="0"/>
                        </a:rPr>
                        <a:t>Kế hoạch Quý I năm 2024</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200" b="1" i="0" u="none" strike="noStrike">
                          <a:solidFill>
                            <a:srgbClr val="000000"/>
                          </a:solidFill>
                          <a:effectLst/>
                          <a:latin typeface="Times New Roman" panose="02020603050405020304" pitchFamily="18" charset="0"/>
                        </a:rPr>
                        <a:t>Thực hiện Quý I năm 2023</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200" b="1" i="0" u="none" strike="noStrike">
                          <a:solidFill>
                            <a:srgbClr val="000000"/>
                          </a:solidFill>
                          <a:effectLst/>
                          <a:latin typeface="Times New Roman" panose="02020603050405020304" pitchFamily="18" charset="0"/>
                        </a:rPr>
                        <a:t>Thực hiện tháng 3 năm 2024</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200" b="1" i="0" u="none" strike="noStrike">
                          <a:solidFill>
                            <a:srgbClr val="000000"/>
                          </a:solidFill>
                          <a:effectLst/>
                          <a:latin typeface="Times New Roman" panose="02020603050405020304" pitchFamily="18" charset="0"/>
                        </a:rPr>
                        <a:t>Thực hiện Quý I năm 2024</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200" b="1" i="0" u="none" strike="noStrike">
                          <a:solidFill>
                            <a:srgbClr val="000000"/>
                          </a:solidFill>
                          <a:effectLst/>
                          <a:latin typeface="Times New Roman" panose="02020603050405020304" pitchFamily="18" charset="0"/>
                        </a:rPr>
                        <a:t>Thực hiện Quý I năm 2024 so với kế hoạch năm 2024</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200" b="1" i="0" u="none" strike="noStrike">
                          <a:solidFill>
                            <a:srgbClr val="000000"/>
                          </a:solidFill>
                          <a:effectLst/>
                          <a:latin typeface="Times New Roman" panose="02020603050405020304" pitchFamily="18" charset="0"/>
                        </a:rPr>
                        <a:t>Thực hiện Quý I năm 2024 so với kế hoạch quý I năm 2024</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200" b="1" i="0" u="none" strike="noStrike">
                          <a:solidFill>
                            <a:srgbClr val="000000"/>
                          </a:solidFill>
                          <a:effectLst/>
                          <a:latin typeface="Times New Roman" panose="02020603050405020304" pitchFamily="18" charset="0"/>
                        </a:rPr>
                        <a:t>Thực hiện Quý I năm 2024 so với cùng kỳ</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812595823"/>
                  </a:ext>
                </a:extLst>
              </a:tr>
              <a:tr h="180111">
                <a:tc>
                  <a:txBody>
                    <a:bodyPr/>
                    <a:lstStyle/>
                    <a:p>
                      <a:pPr algn="ctr" fontAlgn="ctr"/>
                      <a:r>
                        <a:rPr lang="en-US" sz="1200" b="0" i="1" u="none" strike="noStrike">
                          <a:solidFill>
                            <a:srgbClr val="000000"/>
                          </a:solidFill>
                          <a:effectLst/>
                          <a:latin typeface="Times New Roman" panose="02020603050405020304" pitchFamily="18" charset="0"/>
                        </a:rPr>
                        <a:t>1</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2</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3</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4</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5</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6</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7</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8</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9</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10</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11</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8959234"/>
                  </a:ext>
                </a:extLst>
              </a:tr>
              <a:tr h="212275">
                <a:tc>
                  <a:txBody>
                    <a:bodyPr/>
                    <a:lstStyle/>
                    <a:p>
                      <a:pPr algn="ctr" fontAlgn="ctr"/>
                      <a:r>
                        <a:rPr lang="en-US" sz="1200" b="1" i="0" u="none" strike="noStrike">
                          <a:solidFill>
                            <a:srgbClr val="000000"/>
                          </a:solidFill>
                          <a:effectLst/>
                          <a:latin typeface="Times New Roman" panose="02020603050405020304" pitchFamily="18" charset="0"/>
                        </a:rPr>
                        <a:t>I</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ctr"/>
                      <a:r>
                        <a:rPr lang="en-US" sz="1200" b="1" i="0" u="none" strike="noStrike">
                          <a:solidFill>
                            <a:srgbClr val="000000"/>
                          </a:solidFill>
                          <a:effectLst/>
                          <a:latin typeface="Times New Roman" panose="02020603050405020304" pitchFamily="18" charset="0"/>
                        </a:rPr>
                        <a:t>CHỈ TIÊU HỘI ĐỒNG NHÂN DÂN TỈNH GIAO</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1"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1"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1"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1"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1"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1"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1"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1"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1"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789087289"/>
                  </a:ext>
                </a:extLst>
              </a:tr>
              <a:tr h="391098">
                <a:tc>
                  <a:txBody>
                    <a:bodyPr/>
                    <a:lstStyle/>
                    <a:p>
                      <a:pPr algn="ctr" fontAlgn="ctr"/>
                      <a:r>
                        <a:rPr lang="en-US" sz="1200" b="0" i="0" u="none" strike="noStrike">
                          <a:solidFill>
                            <a:srgbClr val="000000"/>
                          </a:solidFill>
                          <a:effectLst/>
                          <a:latin typeface="Times New Roman" panose="02020603050405020304" pitchFamily="18" charset="0"/>
                        </a:rPr>
                        <a:t>6</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Times New Roman" panose="02020603050405020304" pitchFamily="18" charset="0"/>
                        </a:rPr>
                        <a:t>Duy trì mức sinh thay thế bình quân mỗi phụ nữ trong độ tuổi sinh đẻ có từ 2,0 đến 2,2 con</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Duy trì</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1439410"/>
                  </a:ext>
                </a:extLst>
              </a:tr>
              <a:tr h="225139">
                <a:tc>
                  <a:txBody>
                    <a:bodyPr/>
                    <a:lstStyle/>
                    <a:p>
                      <a:pPr algn="ctr" fontAlgn="ctr"/>
                      <a:r>
                        <a:rPr lang="en-US" sz="1200" b="0" i="0" u="none" strike="noStrike">
                          <a:solidFill>
                            <a:srgbClr val="000000"/>
                          </a:solidFill>
                          <a:effectLst/>
                          <a:latin typeface="Times New Roman" panose="02020603050405020304" pitchFamily="18" charset="0"/>
                        </a:rPr>
                        <a:t>7</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Times New Roman" panose="02020603050405020304" pitchFamily="18" charset="0"/>
                        </a:rPr>
                        <a:t>Tạo việc làm mới</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Người</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32.500</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8.612</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7.321</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10.170</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31,29%</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118,09%</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138,92%</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2452560"/>
                  </a:ext>
                </a:extLst>
              </a:tr>
              <a:tr h="225139">
                <a:tc>
                  <a:txBody>
                    <a:bodyPr/>
                    <a:lstStyle/>
                    <a:p>
                      <a:pPr algn="ctr" fontAlgn="ctr"/>
                      <a:r>
                        <a:rPr lang="en-US" sz="1200" b="0" i="0" u="none" strike="noStrike">
                          <a:solidFill>
                            <a:srgbClr val="000000"/>
                          </a:solidFill>
                          <a:effectLst/>
                          <a:latin typeface="Times New Roman" panose="02020603050405020304" pitchFamily="18" charset="0"/>
                        </a:rPr>
                        <a:t>8</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Tỷ lệ lao động đã qua đào tạo, bồi dưỡng nghề</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64</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62,33</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60,25</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62,38</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97,47%</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100,08%</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2,13</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3916745"/>
                  </a:ext>
                </a:extLst>
              </a:tr>
              <a:tr h="225139">
                <a:tc>
                  <a:txBody>
                    <a:bodyPr/>
                    <a:lstStyle/>
                    <a:p>
                      <a:pPr algn="ctr" fontAlgn="ctr"/>
                      <a:r>
                        <a:rPr lang="en-US" sz="1200" b="0" i="0" u="none" strike="noStrike">
                          <a:solidFill>
                            <a:srgbClr val="000000"/>
                          </a:solidFill>
                          <a:effectLst/>
                          <a:latin typeface="Times New Roman" panose="02020603050405020304" pitchFamily="18" charset="0"/>
                        </a:rPr>
                        <a:t>9</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Times New Roman" panose="02020603050405020304" pitchFamily="18" charset="0"/>
                        </a:rPr>
                        <a:t>Giảm tỷ lệ hộ nghèo theo tiêu chí mới</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2,0</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89397413"/>
                  </a:ext>
                </a:extLst>
              </a:tr>
              <a:tr h="225139">
                <a:tc>
                  <a:txBody>
                    <a:bodyPr/>
                    <a:lstStyle/>
                    <a:p>
                      <a:pPr algn="ctr" fontAlgn="ctr"/>
                      <a:r>
                        <a:rPr lang="en-US" sz="1200" b="0" i="0" u="none" strike="noStrike">
                          <a:solidFill>
                            <a:srgbClr val="000000"/>
                          </a:solidFill>
                          <a:effectLst/>
                          <a:latin typeface="Times New Roman" panose="02020603050405020304" pitchFamily="18" charset="0"/>
                        </a:rPr>
                        <a:t>10</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Tỷ lệ người lao động tham gia bảo hiểm xã hội</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19,3</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18,64</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17,7</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18,52</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18,52</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-0,78</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99,36%</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0,82</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501596"/>
                  </a:ext>
                </a:extLst>
              </a:tr>
              <a:tr h="225139">
                <a:tc>
                  <a:txBody>
                    <a:bodyPr/>
                    <a:lstStyle/>
                    <a:p>
                      <a:pPr algn="ctr" fontAlgn="ctr"/>
                      <a:r>
                        <a:rPr lang="en-US" sz="1200" b="0" i="0" u="none" strike="noStrike">
                          <a:solidFill>
                            <a:srgbClr val="000000"/>
                          </a:solidFill>
                          <a:effectLst/>
                          <a:latin typeface="Times New Roman" panose="02020603050405020304" pitchFamily="18" charset="0"/>
                        </a:rPr>
                        <a:t>11</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Times New Roman" panose="02020603050405020304" pitchFamily="18" charset="0"/>
                        </a:rPr>
                        <a:t>Tỷ lệ dân số tham gia bảo hiểm y tế</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96,1</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94</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95,15</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95,15</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-0,95</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1,15</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6513247"/>
                  </a:ext>
                </a:extLst>
              </a:tr>
              <a:tr h="225139">
                <a:tc>
                  <a:txBody>
                    <a:bodyPr/>
                    <a:lstStyle/>
                    <a:p>
                      <a:pPr algn="ctr" fontAlgn="ctr"/>
                      <a:r>
                        <a:rPr lang="en-US" sz="1200" b="0" i="0" u="none" strike="noStrike">
                          <a:solidFill>
                            <a:srgbClr val="000000"/>
                          </a:solidFill>
                          <a:effectLst/>
                          <a:latin typeface="Times New Roman" panose="02020603050405020304" pitchFamily="18" charset="0"/>
                        </a:rPr>
                        <a:t>12</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Times New Roman" panose="02020603050405020304" pitchFamily="18" charset="0"/>
                        </a:rPr>
                        <a:t>Tỷ lệ trạm y tế có bác sỹ</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100</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100</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100</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Duy trì</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Duy trì</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5480350"/>
                  </a:ext>
                </a:extLst>
              </a:tr>
              <a:tr h="225139">
                <a:tc>
                  <a:txBody>
                    <a:bodyPr/>
                    <a:lstStyle/>
                    <a:p>
                      <a:pPr algn="ctr" fontAlgn="ctr"/>
                      <a:r>
                        <a:rPr lang="en-US" sz="1200" b="0" i="0" u="none" strike="noStrike">
                          <a:solidFill>
                            <a:srgbClr val="000000"/>
                          </a:solidFill>
                          <a:effectLst/>
                          <a:latin typeface="Times New Roman" panose="02020603050405020304" pitchFamily="18" charset="0"/>
                        </a:rPr>
                        <a:t>13</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Times New Roman" panose="02020603050405020304" pitchFamily="18" charset="0"/>
                        </a:rPr>
                        <a:t>Tỷ lệ xã đạt chuẩn quốc gia về y tế</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90,6</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100</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0356077"/>
                  </a:ext>
                </a:extLst>
              </a:tr>
              <a:tr h="225139">
                <a:tc>
                  <a:txBody>
                    <a:bodyPr/>
                    <a:lstStyle/>
                    <a:p>
                      <a:pPr algn="ctr" fontAlgn="ctr"/>
                      <a:r>
                        <a:rPr lang="en-US" sz="1200" b="0" i="0" u="none" strike="noStrike">
                          <a:solidFill>
                            <a:srgbClr val="000000"/>
                          </a:solidFill>
                          <a:effectLst/>
                          <a:latin typeface="Times New Roman" panose="02020603050405020304" pitchFamily="18" charset="0"/>
                        </a:rPr>
                        <a:t>14</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Số giường bệnh kế hoạch trên 1 vạn dân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Giường</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38</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35,8</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38,1</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100,26%</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106,42%</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4102490"/>
                  </a:ext>
                </a:extLst>
              </a:tr>
              <a:tr h="225139">
                <a:tc>
                  <a:txBody>
                    <a:bodyPr/>
                    <a:lstStyle/>
                    <a:p>
                      <a:pPr algn="ctr" fontAlgn="ctr"/>
                      <a:r>
                        <a:rPr lang="en-US" sz="1200" b="0" i="0" u="none" strike="noStrike">
                          <a:solidFill>
                            <a:srgbClr val="000000"/>
                          </a:solidFill>
                          <a:effectLst/>
                          <a:latin typeface="Times New Roman" panose="02020603050405020304" pitchFamily="18" charset="0"/>
                        </a:rPr>
                        <a:t>15</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Tỷ lệ trẻ em dưới 5 tuổi suy dinh dưỡng thể nhẹ cân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7,0</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5726640"/>
                  </a:ext>
                </a:extLst>
              </a:tr>
              <a:tr h="225139">
                <a:tc>
                  <a:txBody>
                    <a:bodyPr/>
                    <a:lstStyle/>
                    <a:p>
                      <a:pPr algn="ctr" fontAlgn="ctr"/>
                      <a:r>
                        <a:rPr lang="en-US" sz="1200" b="0" i="0" u="none" strike="noStrike">
                          <a:solidFill>
                            <a:srgbClr val="000000"/>
                          </a:solidFill>
                          <a:effectLst/>
                          <a:latin typeface="Times New Roman" panose="02020603050405020304" pitchFamily="18" charset="0"/>
                        </a:rPr>
                        <a:t>16</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Times New Roman" panose="02020603050405020304" pitchFamily="18" charset="0"/>
                        </a:rPr>
                        <a:t>Tỷ lệ che phủ rừng</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57,7</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5177299"/>
                  </a:ext>
                </a:extLst>
              </a:tr>
              <a:tr h="225139">
                <a:tc>
                  <a:txBody>
                    <a:bodyPr/>
                    <a:lstStyle/>
                    <a:p>
                      <a:pPr algn="ctr" fontAlgn="ctr"/>
                      <a:r>
                        <a:rPr lang="en-US" sz="1200" b="0" i="0" u="none" strike="noStrike">
                          <a:solidFill>
                            <a:srgbClr val="000000"/>
                          </a:solidFill>
                          <a:effectLst/>
                          <a:latin typeface="Times New Roman" panose="02020603050405020304" pitchFamily="18" charset="0"/>
                        </a:rPr>
                        <a:t>17</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Tỷ lệ dân cư nông thôn sử dụng nước hợp vệ sinh</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100</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100</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100</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100</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100%</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100%</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100%</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2565538"/>
                  </a:ext>
                </a:extLst>
              </a:tr>
              <a:tr h="225139">
                <a:tc>
                  <a:txBody>
                    <a:bodyPr/>
                    <a:lstStyle/>
                    <a:p>
                      <a:pPr algn="ctr" fontAlgn="ctr"/>
                      <a:r>
                        <a:rPr lang="en-US" sz="1200" b="0" i="1"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Times New Roman" panose="02020603050405020304" pitchFamily="18" charset="0"/>
                        </a:rPr>
                        <a:t>Trong đó: Tỷ lệ sử dụng nước sạch</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36</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34,8</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31,3</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34,8</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96,67%</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100%</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111,18%</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2477951"/>
                  </a:ext>
                </a:extLst>
              </a:tr>
              <a:tr h="225139">
                <a:tc>
                  <a:txBody>
                    <a:bodyPr/>
                    <a:lstStyle/>
                    <a:p>
                      <a:pPr algn="ctr" fontAlgn="ctr"/>
                      <a:r>
                        <a:rPr lang="en-US" sz="1200" b="0" i="0" u="none" strike="noStrike">
                          <a:solidFill>
                            <a:srgbClr val="000000"/>
                          </a:solidFill>
                          <a:effectLst/>
                          <a:latin typeface="Times New Roman" panose="02020603050405020304" pitchFamily="18" charset="0"/>
                        </a:rPr>
                        <a:t>18</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Tỷ lệ dân cư đô thị sử dụng nước sạch</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88 - 90</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86,3 ÷ 86,7</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81,06</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86,1</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97,84%</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99,77%</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106,22%</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2200566"/>
                  </a:ext>
                </a:extLst>
              </a:tr>
              <a:tr h="250869">
                <a:tc>
                  <a:txBody>
                    <a:bodyPr/>
                    <a:lstStyle/>
                    <a:p>
                      <a:pPr algn="ctr" fontAlgn="ctr"/>
                      <a:r>
                        <a:rPr lang="en-US" sz="1200" b="0" i="0" u="none" strike="noStrike">
                          <a:solidFill>
                            <a:srgbClr val="000000"/>
                          </a:solidFill>
                          <a:effectLst/>
                          <a:latin typeface="Times New Roman" panose="02020603050405020304" pitchFamily="18" charset="0"/>
                        </a:rPr>
                        <a:t>19</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Tỷ lệ chất thải rắn ở đô thị được thu gom</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90 - 95</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89,12</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99,02%</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6082707"/>
                  </a:ext>
                </a:extLst>
              </a:tr>
              <a:tr h="257302">
                <a:tc>
                  <a:txBody>
                    <a:bodyPr/>
                    <a:lstStyle/>
                    <a:p>
                      <a:pPr algn="ctr" fontAlgn="ctr"/>
                      <a:r>
                        <a:rPr lang="en-US" sz="1200" b="0" i="0" u="none" strike="noStrike">
                          <a:solidFill>
                            <a:srgbClr val="000000"/>
                          </a:solidFill>
                          <a:effectLst/>
                          <a:latin typeface="Times New Roman" panose="02020603050405020304" pitchFamily="18" charset="0"/>
                        </a:rPr>
                        <a:t>20</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Tỷ lệ chất thải rắn ở nông thôn được thu gom</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70 - 75</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65,64</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93,77%</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1867821"/>
                  </a:ext>
                </a:extLst>
              </a:tr>
              <a:tr h="225139">
                <a:tc>
                  <a:txBody>
                    <a:bodyPr/>
                    <a:lstStyle/>
                    <a:p>
                      <a:pPr algn="ctr" fontAlgn="ctr"/>
                      <a:r>
                        <a:rPr lang="en-US" sz="1200" b="0" i="0" u="none" strike="noStrike">
                          <a:solidFill>
                            <a:srgbClr val="000000"/>
                          </a:solidFill>
                          <a:effectLst/>
                          <a:latin typeface="Times New Roman" panose="02020603050405020304" pitchFamily="18" charset="0"/>
                        </a:rPr>
                        <a:t>21</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Số lượng căn hộ nhà ở xã hội hoàn thành</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Căn hộ</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1.400</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0</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622</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44,43%</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Vượt 622 căn</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166" marR="4166" marT="41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3023609"/>
                  </a:ext>
                </a:extLst>
              </a:tr>
            </a:tbl>
          </a:graphicData>
        </a:graphic>
      </p:graphicFrame>
    </p:spTree>
    <p:extLst>
      <p:ext uri="{BB962C8B-B14F-4D97-AF65-F5344CB8AC3E}">
        <p14:creationId xmlns:p14="http://schemas.microsoft.com/office/powerpoint/2010/main" val="37523013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41F7B89A-950B-BCEA-7B34-24C31F06EEAE}"/>
              </a:ext>
            </a:extLst>
          </p:cNvPr>
          <p:cNvSpPr txBox="1"/>
          <p:nvPr/>
        </p:nvSpPr>
        <p:spPr>
          <a:xfrm>
            <a:off x="459718" y="63500"/>
            <a:ext cx="11516091" cy="461665"/>
          </a:xfrm>
          <a:prstGeom prst="rect">
            <a:avLst/>
          </a:prstGeom>
          <a:noFill/>
        </p:spPr>
        <p:txBody>
          <a:bodyPr wrap="square">
            <a:spAutoFit/>
          </a:bodyPr>
          <a:lstStyle/>
          <a:p>
            <a:pPr>
              <a:lnSpc>
                <a:spcPct val="100000"/>
              </a:lnSpc>
            </a:pPr>
            <a:r>
              <a:rPr lang="en-US" sz="2400" b="1">
                <a:latin typeface="Times New Roman" panose="02020603050405020304" pitchFamily="18" charset="0"/>
                <a:cs typeface="Times New Roman" panose="02020603050405020304" pitchFamily="18" charset="0"/>
              </a:rPr>
              <a:t>I - KẾ HOẠCH QUÝ II NĂM 2024</a:t>
            </a:r>
            <a:endParaRPr lang="vi-VN" sz="2400" b="1">
              <a:latin typeface="+mj-lt"/>
              <a:cs typeface="Arial" panose="020B0604020202020204" pitchFamily="34" charset="0"/>
            </a:endParaRPr>
          </a:p>
        </p:txBody>
      </p:sp>
      <p:sp>
        <p:nvSpPr>
          <p:cNvPr id="5" name="TextBox 4">
            <a:extLst>
              <a:ext uri="{FF2B5EF4-FFF2-40B4-BE49-F238E27FC236}">
                <a16:creationId xmlns:a16="http://schemas.microsoft.com/office/drawing/2014/main" id="{85B0C6AB-4906-5932-12D4-5FAF7DC72C97}"/>
              </a:ext>
            </a:extLst>
          </p:cNvPr>
          <p:cNvSpPr txBox="1"/>
          <p:nvPr/>
        </p:nvSpPr>
        <p:spPr>
          <a:xfrm>
            <a:off x="924825" y="585470"/>
            <a:ext cx="7483442"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1. Thực hiện chỉ tiêu HĐND và UBND tỉnh giao</a:t>
            </a:r>
            <a:r>
              <a:rPr lang="en-US" sz="2400" b="1">
                <a:latin typeface="+mj-lt"/>
                <a:cs typeface="Arial" panose="020B0604020202020204" pitchFamily="34" charset="0"/>
              </a:rPr>
              <a:t> (TT)</a:t>
            </a:r>
            <a:endParaRPr lang="vi-VN" sz="2400" b="1">
              <a:latin typeface="+mj-lt"/>
              <a:cs typeface="Arial" panose="020B0604020202020204" pitchFamily="34" charset="0"/>
            </a:endParaRPr>
          </a:p>
        </p:txBody>
      </p:sp>
      <p:graphicFrame>
        <p:nvGraphicFramePr>
          <p:cNvPr id="2" name="Table 1">
            <a:extLst>
              <a:ext uri="{FF2B5EF4-FFF2-40B4-BE49-F238E27FC236}">
                <a16:creationId xmlns:a16="http://schemas.microsoft.com/office/drawing/2014/main" id="{A71EE609-E73A-BAEF-94F0-790BCB3668E1}"/>
              </a:ext>
            </a:extLst>
          </p:cNvPr>
          <p:cNvGraphicFramePr>
            <a:graphicFrameLocks noGrp="1"/>
          </p:cNvGraphicFramePr>
          <p:nvPr>
            <p:extLst>
              <p:ext uri="{D42A27DB-BD31-4B8C-83A1-F6EECF244321}">
                <p14:modId xmlns:p14="http://schemas.microsoft.com/office/powerpoint/2010/main" val="3535555423"/>
              </p:ext>
            </p:extLst>
          </p:nvPr>
        </p:nvGraphicFramePr>
        <p:xfrm>
          <a:off x="2651188" y="1261131"/>
          <a:ext cx="6286508" cy="5153240"/>
        </p:xfrm>
        <a:graphic>
          <a:graphicData uri="http://schemas.openxmlformats.org/drawingml/2006/table">
            <a:tbl>
              <a:tblPr/>
              <a:tblGrid>
                <a:gridCol w="283378">
                  <a:extLst>
                    <a:ext uri="{9D8B030D-6E8A-4147-A177-3AD203B41FA5}">
                      <a16:colId xmlns:a16="http://schemas.microsoft.com/office/drawing/2014/main" val="535849582"/>
                    </a:ext>
                  </a:extLst>
                </a:gridCol>
                <a:gridCol w="2863605">
                  <a:extLst>
                    <a:ext uri="{9D8B030D-6E8A-4147-A177-3AD203B41FA5}">
                      <a16:colId xmlns:a16="http://schemas.microsoft.com/office/drawing/2014/main" val="1053287467"/>
                    </a:ext>
                  </a:extLst>
                </a:gridCol>
                <a:gridCol w="648786">
                  <a:extLst>
                    <a:ext uri="{9D8B030D-6E8A-4147-A177-3AD203B41FA5}">
                      <a16:colId xmlns:a16="http://schemas.microsoft.com/office/drawing/2014/main" val="1677227822"/>
                    </a:ext>
                  </a:extLst>
                </a:gridCol>
                <a:gridCol w="842675">
                  <a:extLst>
                    <a:ext uri="{9D8B030D-6E8A-4147-A177-3AD203B41FA5}">
                      <a16:colId xmlns:a16="http://schemas.microsoft.com/office/drawing/2014/main" val="420943262"/>
                    </a:ext>
                  </a:extLst>
                </a:gridCol>
                <a:gridCol w="790474">
                  <a:extLst>
                    <a:ext uri="{9D8B030D-6E8A-4147-A177-3AD203B41FA5}">
                      <a16:colId xmlns:a16="http://schemas.microsoft.com/office/drawing/2014/main" val="2103571230"/>
                    </a:ext>
                  </a:extLst>
                </a:gridCol>
                <a:gridCol w="857590">
                  <a:extLst>
                    <a:ext uri="{9D8B030D-6E8A-4147-A177-3AD203B41FA5}">
                      <a16:colId xmlns:a16="http://schemas.microsoft.com/office/drawing/2014/main" val="171876061"/>
                    </a:ext>
                  </a:extLst>
                </a:gridCol>
              </a:tblGrid>
              <a:tr h="487708">
                <a:tc>
                  <a:txBody>
                    <a:bodyPr/>
                    <a:lstStyle/>
                    <a:p>
                      <a:pPr algn="ctr" fontAlgn="ctr"/>
                      <a:r>
                        <a:rPr lang="en-US" sz="1200" b="1" i="0" u="none" strike="noStrike">
                          <a:solidFill>
                            <a:srgbClr val="000000"/>
                          </a:solidFill>
                          <a:effectLst/>
                          <a:latin typeface="Times New Roman" panose="02020603050405020304" pitchFamily="18" charset="0"/>
                        </a:rPr>
                        <a:t>STT</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200" b="1" i="0" u="none" strike="noStrike">
                          <a:solidFill>
                            <a:srgbClr val="000000"/>
                          </a:solidFill>
                          <a:effectLst/>
                          <a:latin typeface="Times New Roman" panose="02020603050405020304" pitchFamily="18" charset="0"/>
                        </a:rPr>
                        <a:t>Chỉ tiêu</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Đơn vị</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200" b="1" i="0" u="none" strike="noStrike">
                          <a:solidFill>
                            <a:srgbClr val="000000"/>
                          </a:solidFill>
                          <a:effectLst/>
                          <a:latin typeface="Times New Roman" panose="02020603050405020304" pitchFamily="18" charset="0"/>
                        </a:rPr>
                        <a:t>Kế hoạch năm 2024 UBND tỉnh giao</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200" b="1" i="0" u="none" strike="noStrike">
                          <a:solidFill>
                            <a:srgbClr val="000000"/>
                          </a:solidFill>
                          <a:effectLst/>
                          <a:latin typeface="Times New Roman" panose="02020603050405020304" pitchFamily="18" charset="0"/>
                        </a:rPr>
                        <a:t>Thực hiện Quý I năm 2024</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200" b="1" i="0" u="none" strike="noStrike">
                          <a:solidFill>
                            <a:srgbClr val="000000"/>
                          </a:solidFill>
                          <a:effectLst/>
                          <a:latin typeface="Times New Roman" panose="02020603050405020304" pitchFamily="18" charset="0"/>
                        </a:rPr>
                        <a:t>Kế hoạch Quý II năm 2024</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532774055"/>
                  </a:ext>
                </a:extLst>
              </a:tr>
              <a:tr h="156603">
                <a:tc>
                  <a:txBody>
                    <a:bodyPr/>
                    <a:lstStyle/>
                    <a:p>
                      <a:pPr algn="ctr" fontAlgn="ctr"/>
                      <a:r>
                        <a:rPr lang="en-US" sz="900" b="0" i="1" u="none" strike="noStrike">
                          <a:solidFill>
                            <a:srgbClr val="000000"/>
                          </a:solidFill>
                          <a:effectLst/>
                          <a:latin typeface="Times New Roman" panose="02020603050405020304" pitchFamily="18" charset="0"/>
                        </a:rPr>
                        <a:t>1</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1" u="none" strike="noStrike">
                          <a:solidFill>
                            <a:srgbClr val="000000"/>
                          </a:solidFill>
                          <a:effectLst/>
                          <a:latin typeface="Times New Roman" panose="02020603050405020304" pitchFamily="18" charset="0"/>
                        </a:rPr>
                        <a:t>2</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1" u="none" strike="noStrike">
                          <a:solidFill>
                            <a:srgbClr val="000000"/>
                          </a:solidFill>
                          <a:effectLst/>
                          <a:latin typeface="Times New Roman" panose="02020603050405020304" pitchFamily="18" charset="0"/>
                        </a:rPr>
                        <a:t>3</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1" u="none" strike="noStrike">
                          <a:solidFill>
                            <a:srgbClr val="000000"/>
                          </a:solidFill>
                          <a:effectLst/>
                          <a:latin typeface="Times New Roman" panose="02020603050405020304" pitchFamily="18" charset="0"/>
                        </a:rPr>
                        <a:t>4</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1" u="none" strike="noStrike">
                          <a:solidFill>
                            <a:srgbClr val="000000"/>
                          </a:solidFill>
                          <a:effectLst/>
                          <a:latin typeface="Times New Roman" panose="02020603050405020304" pitchFamily="18" charset="0"/>
                        </a:rPr>
                        <a:t>8</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1" u="none" strike="noStrike">
                          <a:solidFill>
                            <a:srgbClr val="000000"/>
                          </a:solidFill>
                          <a:effectLst/>
                          <a:latin typeface="Times New Roman" panose="02020603050405020304" pitchFamily="18" charset="0"/>
                        </a:rPr>
                        <a:t>14</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9900286"/>
                  </a:ext>
                </a:extLst>
              </a:tr>
              <a:tr h="184568">
                <a:tc>
                  <a:txBody>
                    <a:bodyPr/>
                    <a:lstStyle/>
                    <a:p>
                      <a:pPr algn="ctr" fontAlgn="ctr"/>
                      <a:r>
                        <a:rPr lang="en-US" sz="1000" b="1" i="0" u="none" strike="noStrike">
                          <a:solidFill>
                            <a:srgbClr val="000000"/>
                          </a:solidFill>
                          <a:effectLst/>
                          <a:latin typeface="Times New Roman" panose="02020603050405020304" pitchFamily="18" charset="0"/>
                        </a:rPr>
                        <a:t>I</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ctr"/>
                      <a:r>
                        <a:rPr lang="en-US" sz="1000" b="1" i="0" u="none" strike="noStrike">
                          <a:solidFill>
                            <a:srgbClr val="000000"/>
                          </a:solidFill>
                          <a:effectLst/>
                          <a:latin typeface="Times New Roman" panose="02020603050405020304" pitchFamily="18" charset="0"/>
                        </a:rPr>
                        <a:t>CHỈ TIÊU HỘI ĐỒNG NHÂN DÂN TỈNH GIAO</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1" i="0" u="none" strike="noStrike">
                          <a:solidFill>
                            <a:srgbClr val="000000"/>
                          </a:solidFill>
                          <a:effectLst/>
                          <a:latin typeface="Times New Roman" panose="02020603050405020304" pitchFamily="18" charset="0"/>
                        </a:rPr>
                        <a:t> </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1" i="0" u="none" strike="noStrike">
                          <a:solidFill>
                            <a:srgbClr val="000000"/>
                          </a:solidFill>
                          <a:effectLst/>
                          <a:latin typeface="Times New Roman" panose="02020603050405020304" pitchFamily="18" charset="0"/>
                        </a:rPr>
                        <a:t> </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1" i="0" u="none" strike="noStrike">
                          <a:solidFill>
                            <a:srgbClr val="000000"/>
                          </a:solidFill>
                          <a:effectLst/>
                          <a:latin typeface="Times New Roman" panose="02020603050405020304" pitchFamily="18" charset="0"/>
                        </a:rPr>
                        <a:t> </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1" i="0" u="none" strike="noStrike">
                          <a:solidFill>
                            <a:srgbClr val="000000"/>
                          </a:solidFill>
                          <a:effectLst/>
                          <a:latin typeface="Times New Roman" panose="02020603050405020304" pitchFamily="18" charset="0"/>
                        </a:rPr>
                        <a:t> </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61480747"/>
                  </a:ext>
                </a:extLst>
              </a:tr>
              <a:tr h="340053">
                <a:tc>
                  <a:txBody>
                    <a:bodyPr/>
                    <a:lstStyle/>
                    <a:p>
                      <a:pPr algn="ctr" fontAlgn="ctr"/>
                      <a:r>
                        <a:rPr lang="en-US" sz="1200" b="0" i="0" u="none" strike="noStrike">
                          <a:solidFill>
                            <a:srgbClr val="000000"/>
                          </a:solidFill>
                          <a:effectLst/>
                          <a:latin typeface="Times New Roman" panose="02020603050405020304" pitchFamily="18" charset="0"/>
                        </a:rPr>
                        <a:t>6</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Times New Roman" panose="02020603050405020304" pitchFamily="18" charset="0"/>
                        </a:rPr>
                        <a:t>Duy trì mức sinh thay thế bình quân mỗi phụ nữ trong độ tuổi sinh đẻ có từ 2,0 đến 2,2 con</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Duy trì</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66511735"/>
                  </a:ext>
                </a:extLst>
              </a:tr>
              <a:tr h="195754">
                <a:tc>
                  <a:txBody>
                    <a:bodyPr/>
                    <a:lstStyle/>
                    <a:p>
                      <a:pPr algn="ctr" fontAlgn="ctr"/>
                      <a:r>
                        <a:rPr lang="en-US" sz="1200" b="0" i="0" u="none" strike="noStrike">
                          <a:solidFill>
                            <a:srgbClr val="000000"/>
                          </a:solidFill>
                          <a:effectLst/>
                          <a:latin typeface="Times New Roman" panose="02020603050405020304" pitchFamily="18" charset="0"/>
                        </a:rPr>
                        <a:t>7</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Times New Roman" panose="02020603050405020304" pitchFamily="18" charset="0"/>
                        </a:rPr>
                        <a:t>Tạo việc làm mới</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Người</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32.500</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10.170</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9.550</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8123270"/>
                  </a:ext>
                </a:extLst>
              </a:tr>
              <a:tr h="195754">
                <a:tc>
                  <a:txBody>
                    <a:bodyPr/>
                    <a:lstStyle/>
                    <a:p>
                      <a:pPr algn="ctr" fontAlgn="ctr"/>
                      <a:r>
                        <a:rPr lang="en-US" sz="1200" b="0" i="0" u="none" strike="noStrike">
                          <a:solidFill>
                            <a:srgbClr val="000000"/>
                          </a:solidFill>
                          <a:effectLst/>
                          <a:latin typeface="Times New Roman" panose="02020603050405020304" pitchFamily="18" charset="0"/>
                        </a:rPr>
                        <a:t>8</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Tỷ lệ lao động đã qua đào tạo, bồi dưỡng nghề</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Times New Roman" panose="02020603050405020304" pitchFamily="18" charset="0"/>
                        </a:rPr>
                        <a:t>%</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64</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62,38</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62,82</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1530606"/>
                  </a:ext>
                </a:extLst>
              </a:tr>
              <a:tr h="195754">
                <a:tc>
                  <a:txBody>
                    <a:bodyPr/>
                    <a:lstStyle/>
                    <a:p>
                      <a:pPr algn="ctr" fontAlgn="ctr"/>
                      <a:r>
                        <a:rPr lang="en-US" sz="1200" b="0" i="0" u="none" strike="noStrike">
                          <a:solidFill>
                            <a:srgbClr val="000000"/>
                          </a:solidFill>
                          <a:effectLst/>
                          <a:latin typeface="Times New Roman" panose="02020603050405020304" pitchFamily="18" charset="0"/>
                        </a:rPr>
                        <a:t>9</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Times New Roman" panose="02020603050405020304" pitchFamily="18" charset="0"/>
                        </a:rPr>
                        <a:t>Giảm tỷ lệ hộ nghèo theo tiêu chí mới</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Times New Roman" panose="02020603050405020304" pitchFamily="18" charset="0"/>
                        </a:rPr>
                        <a:t>%</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2,0</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8251528"/>
                  </a:ext>
                </a:extLst>
              </a:tr>
              <a:tr h="195754">
                <a:tc>
                  <a:txBody>
                    <a:bodyPr/>
                    <a:lstStyle/>
                    <a:p>
                      <a:pPr algn="ctr" fontAlgn="ctr"/>
                      <a:r>
                        <a:rPr lang="en-US" sz="1200" b="0" i="0" u="none" strike="noStrike">
                          <a:solidFill>
                            <a:srgbClr val="000000"/>
                          </a:solidFill>
                          <a:effectLst/>
                          <a:latin typeface="Times New Roman" panose="02020603050405020304" pitchFamily="18" charset="0"/>
                        </a:rPr>
                        <a:t>10</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Tỷ lệ người lao động tham gia bảo hiểm xã hội</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Times New Roman" panose="02020603050405020304" pitchFamily="18" charset="0"/>
                        </a:rPr>
                        <a:t>%</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19,3</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18,52</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18,83</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7966202"/>
                  </a:ext>
                </a:extLst>
              </a:tr>
              <a:tr h="195754">
                <a:tc>
                  <a:txBody>
                    <a:bodyPr/>
                    <a:lstStyle/>
                    <a:p>
                      <a:pPr algn="ctr" fontAlgn="ctr"/>
                      <a:r>
                        <a:rPr lang="en-US" sz="1200" b="0" i="0" u="none" strike="noStrike">
                          <a:solidFill>
                            <a:srgbClr val="000000"/>
                          </a:solidFill>
                          <a:effectLst/>
                          <a:latin typeface="Times New Roman" panose="02020603050405020304" pitchFamily="18" charset="0"/>
                        </a:rPr>
                        <a:t>11</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Times New Roman" panose="02020603050405020304" pitchFamily="18" charset="0"/>
                        </a:rPr>
                        <a:t>Tỷ lệ dân số tham gia bảo hiểm y tế</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Times New Roman" panose="02020603050405020304" pitchFamily="18" charset="0"/>
                        </a:rPr>
                        <a:t>%</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96,1</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95,15</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0623564"/>
                  </a:ext>
                </a:extLst>
              </a:tr>
              <a:tr h="195754">
                <a:tc>
                  <a:txBody>
                    <a:bodyPr/>
                    <a:lstStyle/>
                    <a:p>
                      <a:pPr algn="ctr" fontAlgn="ctr"/>
                      <a:r>
                        <a:rPr lang="en-US" sz="1200" b="0" i="0" u="none" strike="noStrike">
                          <a:solidFill>
                            <a:srgbClr val="000000"/>
                          </a:solidFill>
                          <a:effectLst/>
                          <a:latin typeface="Times New Roman" panose="02020603050405020304" pitchFamily="18" charset="0"/>
                        </a:rPr>
                        <a:t>12</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Times New Roman" panose="02020603050405020304" pitchFamily="18" charset="0"/>
                        </a:rPr>
                        <a:t>Tỷ lệ trạm y tế có bác sỹ</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Times New Roman" panose="02020603050405020304" pitchFamily="18" charset="0"/>
                        </a:rPr>
                        <a:t>%</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100</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100</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8748192"/>
                  </a:ext>
                </a:extLst>
              </a:tr>
              <a:tr h="195754">
                <a:tc>
                  <a:txBody>
                    <a:bodyPr/>
                    <a:lstStyle/>
                    <a:p>
                      <a:pPr algn="ctr" fontAlgn="ctr"/>
                      <a:r>
                        <a:rPr lang="en-US" sz="1200" b="0" i="0" u="none" strike="noStrike">
                          <a:solidFill>
                            <a:srgbClr val="000000"/>
                          </a:solidFill>
                          <a:effectLst/>
                          <a:latin typeface="Times New Roman" panose="02020603050405020304" pitchFamily="18" charset="0"/>
                        </a:rPr>
                        <a:t>13</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Times New Roman" panose="02020603050405020304" pitchFamily="18" charset="0"/>
                        </a:rPr>
                        <a:t>Tỷ lệ xã đạt chuẩn quốc gia về y tế</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Times New Roman" panose="02020603050405020304" pitchFamily="18" charset="0"/>
                        </a:rPr>
                        <a:t>%</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90,6</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5105295"/>
                  </a:ext>
                </a:extLst>
              </a:tr>
              <a:tr h="195754">
                <a:tc>
                  <a:txBody>
                    <a:bodyPr/>
                    <a:lstStyle/>
                    <a:p>
                      <a:pPr algn="ctr" fontAlgn="ctr"/>
                      <a:r>
                        <a:rPr lang="en-US" sz="1200" b="0" i="0" u="none" strike="noStrike">
                          <a:solidFill>
                            <a:srgbClr val="000000"/>
                          </a:solidFill>
                          <a:effectLst/>
                          <a:latin typeface="Times New Roman" panose="02020603050405020304" pitchFamily="18" charset="0"/>
                        </a:rPr>
                        <a:t>14</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Số giường bệnh kế hoạch trên 1 vạn dân </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0" i="0" u="none" strike="noStrike">
                          <a:solidFill>
                            <a:srgbClr val="000000"/>
                          </a:solidFill>
                          <a:effectLst/>
                          <a:latin typeface="Times New Roman" panose="02020603050405020304" pitchFamily="18" charset="0"/>
                        </a:rPr>
                        <a:t>Giường</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38</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38,1</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0991780"/>
                  </a:ext>
                </a:extLst>
              </a:tr>
              <a:tr h="195754">
                <a:tc>
                  <a:txBody>
                    <a:bodyPr/>
                    <a:lstStyle/>
                    <a:p>
                      <a:pPr algn="ctr" fontAlgn="ctr"/>
                      <a:r>
                        <a:rPr lang="en-US" sz="1200" b="0" i="0" u="none" strike="noStrike">
                          <a:solidFill>
                            <a:srgbClr val="000000"/>
                          </a:solidFill>
                          <a:effectLst/>
                          <a:latin typeface="Times New Roman" panose="02020603050405020304" pitchFamily="18" charset="0"/>
                        </a:rPr>
                        <a:t>15</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Tỷ lệ trẻ em dưới 5 tuổi suy dinh dưỡng thể nhẹ cân </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Times New Roman" panose="02020603050405020304" pitchFamily="18" charset="0"/>
                        </a:rPr>
                        <a:t>%</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7,0</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58113934"/>
                  </a:ext>
                </a:extLst>
              </a:tr>
              <a:tr h="195754">
                <a:tc>
                  <a:txBody>
                    <a:bodyPr/>
                    <a:lstStyle/>
                    <a:p>
                      <a:pPr algn="ctr" fontAlgn="ctr"/>
                      <a:r>
                        <a:rPr lang="en-US" sz="1200" b="0" i="0" u="none" strike="noStrike">
                          <a:solidFill>
                            <a:srgbClr val="000000"/>
                          </a:solidFill>
                          <a:effectLst/>
                          <a:latin typeface="Times New Roman" panose="02020603050405020304" pitchFamily="18" charset="0"/>
                        </a:rPr>
                        <a:t>16</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Times New Roman" panose="02020603050405020304" pitchFamily="18" charset="0"/>
                        </a:rPr>
                        <a:t>Tỷ lệ che phủ rừng</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Times New Roman" panose="02020603050405020304" pitchFamily="18" charset="0"/>
                        </a:rPr>
                        <a:t>%</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57,7</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1815538"/>
                  </a:ext>
                </a:extLst>
              </a:tr>
              <a:tr h="195754">
                <a:tc>
                  <a:txBody>
                    <a:bodyPr/>
                    <a:lstStyle/>
                    <a:p>
                      <a:pPr algn="ctr" fontAlgn="ctr"/>
                      <a:r>
                        <a:rPr lang="en-US" sz="1200" b="0" i="0" u="none" strike="noStrike">
                          <a:solidFill>
                            <a:srgbClr val="000000"/>
                          </a:solidFill>
                          <a:effectLst/>
                          <a:latin typeface="Times New Roman" panose="02020603050405020304" pitchFamily="18" charset="0"/>
                        </a:rPr>
                        <a:t>17</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Tỷ lệ dân cư nông thôn sử dụng nước hợp vệ sinh</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Times New Roman" panose="02020603050405020304" pitchFamily="18" charset="0"/>
                        </a:rPr>
                        <a:t>%</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100</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100</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100</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5927190"/>
                  </a:ext>
                </a:extLst>
              </a:tr>
              <a:tr h="195754">
                <a:tc>
                  <a:txBody>
                    <a:bodyPr/>
                    <a:lstStyle/>
                    <a:p>
                      <a:pPr algn="ctr" fontAlgn="ctr"/>
                      <a:r>
                        <a:rPr lang="en-US" sz="1200" b="0" i="1" u="none" strike="noStrike">
                          <a:solidFill>
                            <a:srgbClr val="000000"/>
                          </a:solidFill>
                          <a:effectLst/>
                          <a:latin typeface="Times New Roman" panose="02020603050405020304" pitchFamily="18" charset="0"/>
                        </a:rPr>
                        <a:t> </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1" u="none" strike="noStrike">
                          <a:solidFill>
                            <a:srgbClr val="000000"/>
                          </a:solidFill>
                          <a:effectLst/>
                          <a:latin typeface="Times New Roman" panose="02020603050405020304" pitchFamily="18" charset="0"/>
                        </a:rPr>
                        <a:t>Trong đó: Tỷ lệ sử dụng nước sạch</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1" u="none" strike="noStrike">
                          <a:solidFill>
                            <a:srgbClr val="000000"/>
                          </a:solidFill>
                          <a:effectLst/>
                          <a:latin typeface="Times New Roman" panose="02020603050405020304" pitchFamily="18" charset="0"/>
                        </a:rPr>
                        <a:t>%</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36</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34,8</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35,2</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6820054"/>
                  </a:ext>
                </a:extLst>
              </a:tr>
              <a:tr h="195754">
                <a:tc>
                  <a:txBody>
                    <a:bodyPr/>
                    <a:lstStyle/>
                    <a:p>
                      <a:pPr algn="ctr" fontAlgn="ctr"/>
                      <a:r>
                        <a:rPr lang="en-US" sz="1200" b="0" i="0" u="none" strike="noStrike">
                          <a:solidFill>
                            <a:srgbClr val="000000"/>
                          </a:solidFill>
                          <a:effectLst/>
                          <a:latin typeface="Times New Roman" panose="02020603050405020304" pitchFamily="18" charset="0"/>
                        </a:rPr>
                        <a:t>18</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Tỷ lệ dân cư đô thị sử dụng nước sạch</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Times New Roman" panose="02020603050405020304" pitchFamily="18" charset="0"/>
                        </a:rPr>
                        <a:t>%</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88 - 90</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86,1</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86,9 ÷ 87,8</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6204040"/>
                  </a:ext>
                </a:extLst>
              </a:tr>
              <a:tr h="218126">
                <a:tc>
                  <a:txBody>
                    <a:bodyPr/>
                    <a:lstStyle/>
                    <a:p>
                      <a:pPr algn="ctr" fontAlgn="ctr"/>
                      <a:r>
                        <a:rPr lang="en-US" sz="1200" b="0" i="0" u="none" strike="noStrike">
                          <a:solidFill>
                            <a:srgbClr val="000000"/>
                          </a:solidFill>
                          <a:effectLst/>
                          <a:latin typeface="Times New Roman" panose="02020603050405020304" pitchFamily="18" charset="0"/>
                        </a:rPr>
                        <a:t>19</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Tỷ lệ chất thải rắn ở đô thị được thu gom</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Times New Roman" panose="02020603050405020304" pitchFamily="18" charset="0"/>
                        </a:rPr>
                        <a:t>%</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90 - 95</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89,5</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5973248"/>
                  </a:ext>
                </a:extLst>
              </a:tr>
              <a:tr h="223719">
                <a:tc>
                  <a:txBody>
                    <a:bodyPr/>
                    <a:lstStyle/>
                    <a:p>
                      <a:pPr algn="ctr" fontAlgn="ctr"/>
                      <a:r>
                        <a:rPr lang="en-US" sz="1200" b="0" i="0" u="none" strike="noStrike">
                          <a:solidFill>
                            <a:srgbClr val="000000"/>
                          </a:solidFill>
                          <a:effectLst/>
                          <a:latin typeface="Times New Roman" panose="02020603050405020304" pitchFamily="18" charset="0"/>
                        </a:rPr>
                        <a:t>20</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Tỷ lệ chất thải rắn ở nông thôn được thu gom</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Times New Roman" panose="02020603050405020304" pitchFamily="18" charset="0"/>
                        </a:rPr>
                        <a:t>%</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70 - 75</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64,18</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7690111"/>
                  </a:ext>
                </a:extLst>
              </a:tr>
              <a:tr h="195754">
                <a:tc>
                  <a:txBody>
                    <a:bodyPr/>
                    <a:lstStyle/>
                    <a:p>
                      <a:pPr algn="ctr" fontAlgn="ctr"/>
                      <a:r>
                        <a:rPr lang="en-US" sz="1200" b="0" i="0" u="none" strike="noStrike">
                          <a:solidFill>
                            <a:srgbClr val="000000"/>
                          </a:solidFill>
                          <a:effectLst/>
                          <a:latin typeface="Times New Roman" panose="02020603050405020304" pitchFamily="18" charset="0"/>
                        </a:rPr>
                        <a:t>21</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Số lượng căn hộ nhà ở xã hội hoàn thành</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Times New Roman" panose="02020603050405020304" pitchFamily="18" charset="0"/>
                        </a:rPr>
                        <a:t>Căn hộ</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1.400</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622</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622</a:t>
                      </a:r>
                    </a:p>
                  </a:txBody>
                  <a:tcPr marL="4474" marR="4474" marT="4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2348170"/>
                  </a:ext>
                </a:extLst>
              </a:tr>
            </a:tbl>
          </a:graphicData>
        </a:graphic>
      </p:graphicFrame>
    </p:spTree>
    <p:extLst>
      <p:ext uri="{BB962C8B-B14F-4D97-AF65-F5344CB8AC3E}">
        <p14:creationId xmlns:p14="http://schemas.microsoft.com/office/powerpoint/2010/main" val="27087969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41F7B89A-950B-BCEA-7B34-24C31F06EEAE}"/>
              </a:ext>
            </a:extLst>
          </p:cNvPr>
          <p:cNvSpPr txBox="1"/>
          <p:nvPr/>
        </p:nvSpPr>
        <p:spPr>
          <a:xfrm>
            <a:off x="459718" y="63500"/>
            <a:ext cx="11516091" cy="461665"/>
          </a:xfrm>
          <a:prstGeom prst="rect">
            <a:avLst/>
          </a:prstGeom>
          <a:noFill/>
        </p:spPr>
        <p:txBody>
          <a:bodyPr wrap="square">
            <a:spAutoFit/>
          </a:bodyPr>
          <a:lstStyle/>
          <a:p>
            <a:pPr>
              <a:lnSpc>
                <a:spcPct val="100000"/>
              </a:lnSpc>
            </a:pPr>
            <a:r>
              <a:rPr lang="en-US" sz="2400" b="1">
                <a:latin typeface="Times New Roman" panose="02020603050405020304" pitchFamily="18" charset="0"/>
                <a:cs typeface="Times New Roman" panose="02020603050405020304" pitchFamily="18" charset="0"/>
              </a:rPr>
              <a:t>I - KẾ HOẠCH QUÝ II NĂM 2024</a:t>
            </a:r>
            <a:endParaRPr lang="vi-VN" sz="2400" b="1">
              <a:latin typeface="+mj-lt"/>
              <a:cs typeface="Arial" panose="020B0604020202020204" pitchFamily="34" charset="0"/>
            </a:endParaRPr>
          </a:p>
        </p:txBody>
      </p:sp>
      <p:sp>
        <p:nvSpPr>
          <p:cNvPr id="5" name="TextBox 4">
            <a:extLst>
              <a:ext uri="{FF2B5EF4-FFF2-40B4-BE49-F238E27FC236}">
                <a16:creationId xmlns:a16="http://schemas.microsoft.com/office/drawing/2014/main" id="{85B0C6AB-4906-5932-12D4-5FAF7DC72C97}"/>
              </a:ext>
            </a:extLst>
          </p:cNvPr>
          <p:cNvSpPr txBox="1"/>
          <p:nvPr/>
        </p:nvSpPr>
        <p:spPr>
          <a:xfrm>
            <a:off x="924825" y="585470"/>
            <a:ext cx="7483442"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1. Thực hiện chỉ tiêu HĐND và UBND tỉnh giao</a:t>
            </a:r>
            <a:r>
              <a:rPr lang="en-US" sz="2400" b="1">
                <a:latin typeface="+mj-lt"/>
                <a:cs typeface="Arial" panose="020B0604020202020204" pitchFamily="34" charset="0"/>
              </a:rPr>
              <a:t> (TT)</a:t>
            </a:r>
            <a:endParaRPr lang="vi-VN" sz="2400" b="1">
              <a:latin typeface="+mj-lt"/>
              <a:cs typeface="Arial" panose="020B0604020202020204" pitchFamily="34" charset="0"/>
            </a:endParaRPr>
          </a:p>
        </p:txBody>
      </p:sp>
      <p:graphicFrame>
        <p:nvGraphicFramePr>
          <p:cNvPr id="2" name="Table 1">
            <a:extLst>
              <a:ext uri="{FF2B5EF4-FFF2-40B4-BE49-F238E27FC236}">
                <a16:creationId xmlns:a16="http://schemas.microsoft.com/office/drawing/2014/main" id="{31E293B0-03EB-1126-CC36-0FB46D860D19}"/>
              </a:ext>
            </a:extLst>
          </p:cNvPr>
          <p:cNvGraphicFramePr>
            <a:graphicFrameLocks noGrp="1"/>
          </p:cNvGraphicFramePr>
          <p:nvPr>
            <p:extLst>
              <p:ext uri="{D42A27DB-BD31-4B8C-83A1-F6EECF244321}">
                <p14:modId xmlns:p14="http://schemas.microsoft.com/office/powerpoint/2010/main" val="1648357216"/>
              </p:ext>
            </p:extLst>
          </p:nvPr>
        </p:nvGraphicFramePr>
        <p:xfrm>
          <a:off x="1852611" y="1367490"/>
          <a:ext cx="7455646" cy="4586672"/>
        </p:xfrm>
        <a:graphic>
          <a:graphicData uri="http://schemas.openxmlformats.org/drawingml/2006/table">
            <a:tbl>
              <a:tblPr/>
              <a:tblGrid>
                <a:gridCol w="336079">
                  <a:extLst>
                    <a:ext uri="{9D8B030D-6E8A-4147-A177-3AD203B41FA5}">
                      <a16:colId xmlns:a16="http://schemas.microsoft.com/office/drawing/2014/main" val="2382309729"/>
                    </a:ext>
                  </a:extLst>
                </a:gridCol>
                <a:gridCol w="3396166">
                  <a:extLst>
                    <a:ext uri="{9D8B030D-6E8A-4147-A177-3AD203B41FA5}">
                      <a16:colId xmlns:a16="http://schemas.microsoft.com/office/drawing/2014/main" val="2705896493"/>
                    </a:ext>
                  </a:extLst>
                </a:gridCol>
                <a:gridCol w="769444">
                  <a:extLst>
                    <a:ext uri="{9D8B030D-6E8A-4147-A177-3AD203B41FA5}">
                      <a16:colId xmlns:a16="http://schemas.microsoft.com/office/drawing/2014/main" val="992905525"/>
                    </a:ext>
                  </a:extLst>
                </a:gridCol>
                <a:gridCol w="999393">
                  <a:extLst>
                    <a:ext uri="{9D8B030D-6E8A-4147-A177-3AD203B41FA5}">
                      <a16:colId xmlns:a16="http://schemas.microsoft.com/office/drawing/2014/main" val="570004797"/>
                    </a:ext>
                  </a:extLst>
                </a:gridCol>
                <a:gridCol w="937483">
                  <a:extLst>
                    <a:ext uri="{9D8B030D-6E8A-4147-A177-3AD203B41FA5}">
                      <a16:colId xmlns:a16="http://schemas.microsoft.com/office/drawing/2014/main" val="3049212219"/>
                    </a:ext>
                  </a:extLst>
                </a:gridCol>
                <a:gridCol w="1017081">
                  <a:extLst>
                    <a:ext uri="{9D8B030D-6E8A-4147-A177-3AD203B41FA5}">
                      <a16:colId xmlns:a16="http://schemas.microsoft.com/office/drawing/2014/main" val="1727700945"/>
                    </a:ext>
                  </a:extLst>
                </a:gridCol>
              </a:tblGrid>
              <a:tr h="578410">
                <a:tc>
                  <a:txBody>
                    <a:bodyPr/>
                    <a:lstStyle/>
                    <a:p>
                      <a:pPr algn="ctr" fontAlgn="ctr"/>
                      <a:r>
                        <a:rPr lang="en-US" sz="1300" b="1" i="0" u="none" strike="noStrike">
                          <a:solidFill>
                            <a:srgbClr val="000000"/>
                          </a:solidFill>
                          <a:effectLst/>
                          <a:latin typeface="Times New Roman" panose="02020603050405020304" pitchFamily="18" charset="0"/>
                        </a:rPr>
                        <a:t>STT</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300" b="1" i="0" u="none" strike="noStrike">
                          <a:solidFill>
                            <a:srgbClr val="000000"/>
                          </a:solidFill>
                          <a:effectLst/>
                          <a:latin typeface="Times New Roman" panose="02020603050405020304" pitchFamily="18" charset="0"/>
                        </a:rPr>
                        <a:t>Chỉ tiêu</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300" b="1" i="0" u="none" strike="noStrike">
                          <a:solidFill>
                            <a:srgbClr val="000000"/>
                          </a:solidFill>
                          <a:effectLst/>
                          <a:latin typeface="Times New Roman" panose="02020603050405020304" pitchFamily="18" charset="0"/>
                        </a:rPr>
                        <a:t>Đơn vị</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300" b="1" i="0" u="none" strike="noStrike">
                          <a:solidFill>
                            <a:srgbClr val="000000"/>
                          </a:solidFill>
                          <a:effectLst/>
                          <a:latin typeface="Times New Roman" panose="02020603050405020304" pitchFamily="18" charset="0"/>
                        </a:rPr>
                        <a:t>Kế hoạch năm 2024 UBND tỉnh giao</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300" b="1" i="0" u="none" strike="noStrike">
                          <a:solidFill>
                            <a:srgbClr val="000000"/>
                          </a:solidFill>
                          <a:effectLst/>
                          <a:latin typeface="Times New Roman" panose="02020603050405020304" pitchFamily="18" charset="0"/>
                        </a:rPr>
                        <a:t>Thực hiện Quý I năm 2024</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300" b="1" i="0" u="none" strike="noStrike">
                          <a:solidFill>
                            <a:srgbClr val="000000"/>
                          </a:solidFill>
                          <a:effectLst/>
                          <a:latin typeface="Times New Roman" panose="02020603050405020304" pitchFamily="18" charset="0"/>
                        </a:rPr>
                        <a:t>Kế hoạch Quý II năm 2024</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57531696"/>
                  </a:ext>
                </a:extLst>
              </a:tr>
              <a:tr h="185728">
                <a:tc>
                  <a:txBody>
                    <a:bodyPr/>
                    <a:lstStyle/>
                    <a:p>
                      <a:pPr algn="ctr" fontAlgn="ctr"/>
                      <a:r>
                        <a:rPr lang="en-US" sz="1000" b="0" i="1" u="none" strike="noStrike">
                          <a:solidFill>
                            <a:srgbClr val="000000"/>
                          </a:solidFill>
                          <a:effectLst/>
                          <a:latin typeface="Times New Roman" panose="02020603050405020304" pitchFamily="18" charset="0"/>
                        </a:rPr>
                        <a:t>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1" u="none" strike="noStrike">
                          <a:solidFill>
                            <a:srgbClr val="000000"/>
                          </a:solidFill>
                          <a:effectLst/>
                          <a:latin typeface="Times New Roman" panose="02020603050405020304" pitchFamily="18" charset="0"/>
                        </a:rPr>
                        <a:t>2</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1" u="none" strike="noStrike">
                          <a:solidFill>
                            <a:srgbClr val="000000"/>
                          </a:solidFill>
                          <a:effectLst/>
                          <a:latin typeface="Times New Roman" panose="02020603050405020304" pitchFamily="18" charset="0"/>
                        </a:rPr>
                        <a:t>3</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1" u="none" strike="noStrike">
                          <a:solidFill>
                            <a:srgbClr val="000000"/>
                          </a:solidFill>
                          <a:effectLst/>
                          <a:latin typeface="Times New Roman" panose="02020603050405020304" pitchFamily="18" charset="0"/>
                        </a:rPr>
                        <a:t>4</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1" u="none" strike="noStrike">
                          <a:solidFill>
                            <a:srgbClr val="000000"/>
                          </a:solidFill>
                          <a:effectLst/>
                          <a:latin typeface="Times New Roman" panose="02020603050405020304" pitchFamily="18" charset="0"/>
                        </a:rPr>
                        <a:t>8</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1" u="none" strike="noStrike">
                          <a:solidFill>
                            <a:srgbClr val="000000"/>
                          </a:solidFill>
                          <a:effectLst/>
                          <a:latin typeface="Times New Roman" panose="02020603050405020304" pitchFamily="18" charset="0"/>
                        </a:rPr>
                        <a:t>14</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8245796"/>
                  </a:ext>
                </a:extLst>
              </a:tr>
              <a:tr h="201647">
                <a:tc>
                  <a:txBody>
                    <a:bodyPr/>
                    <a:lstStyle/>
                    <a:p>
                      <a:pPr algn="ctr" fontAlgn="ctr"/>
                      <a:r>
                        <a:rPr lang="en-US" sz="1000" b="1" i="0" u="none" strike="noStrike">
                          <a:solidFill>
                            <a:srgbClr val="000000"/>
                          </a:solidFill>
                          <a:effectLst/>
                          <a:latin typeface="Times New Roman" panose="02020603050405020304" pitchFamily="18" charset="0"/>
                        </a:rPr>
                        <a:t>II</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1" i="0" u="none" strike="noStrike">
                          <a:solidFill>
                            <a:srgbClr val="000000"/>
                          </a:solidFill>
                          <a:effectLst/>
                          <a:latin typeface="Times New Roman" panose="02020603050405020304" pitchFamily="18" charset="0"/>
                        </a:rPr>
                        <a:t>CÁC CHỈ TIÊU KHÁC ỦY BAN NHÂN DÂN TỈNH GIAO</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300" b="0" i="0" u="none" strike="noStrike">
                          <a:solidFill>
                            <a:srgbClr val="000000"/>
                          </a:solidFill>
                          <a:effectLst/>
                          <a:latin typeface="Times New Roman" panose="02020603050405020304" pitchFamily="18"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300" b="0" i="0" u="none" strike="noStrike">
                          <a:solidFill>
                            <a:srgbClr val="000000"/>
                          </a:solidFill>
                          <a:effectLst/>
                          <a:latin typeface="Times New Roman" panose="02020603050405020304" pitchFamily="18"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300" b="0" i="0" u="none" strike="noStrike">
                          <a:solidFill>
                            <a:srgbClr val="000000"/>
                          </a:solidFill>
                          <a:effectLst/>
                          <a:latin typeface="Times New Roman" panose="02020603050405020304" pitchFamily="18"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533834657"/>
                  </a:ext>
                </a:extLst>
              </a:tr>
              <a:tr h="387375">
                <a:tc>
                  <a:txBody>
                    <a:bodyPr/>
                    <a:lstStyle/>
                    <a:p>
                      <a:pPr algn="ctr" fontAlgn="ctr"/>
                      <a:r>
                        <a:rPr lang="en-US" sz="1300" b="0" i="0" u="none" strike="noStrike">
                          <a:solidFill>
                            <a:srgbClr val="000000"/>
                          </a:solidFill>
                          <a:effectLst/>
                          <a:latin typeface="Times New Roman" panose="02020603050405020304" pitchFamily="18" charset="0"/>
                        </a:rPr>
                        <a:t>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300" b="0" i="0" u="none" strike="noStrike">
                          <a:solidFill>
                            <a:srgbClr val="000000"/>
                          </a:solidFill>
                          <a:effectLst/>
                          <a:latin typeface="Times New Roman" panose="02020603050405020304" pitchFamily="18" charset="0"/>
                        </a:rPr>
                        <a:t>Tổng mức bán lẻ hàng hóa và doanh thu dịch vụ tiêu dùng</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Times New Roman" panose="02020603050405020304" pitchFamily="18" charset="0"/>
                        </a:rPr>
                        <a:t>Tỷ đồng</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114.700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27.361,9</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34.692</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212631"/>
                  </a:ext>
                </a:extLst>
              </a:tr>
              <a:tr h="218894">
                <a:tc>
                  <a:txBody>
                    <a:bodyPr/>
                    <a:lstStyle/>
                    <a:p>
                      <a:pPr algn="ctr" fontAlgn="ctr"/>
                      <a:r>
                        <a:rPr lang="en-US" sz="1300" b="0" i="0" u="none" strike="noStrike">
                          <a:solidFill>
                            <a:srgbClr val="000000"/>
                          </a:solidFill>
                          <a:effectLst/>
                          <a:latin typeface="Times New Roman" panose="02020603050405020304" pitchFamily="18" charset="0"/>
                        </a:rPr>
                        <a:t>2</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300" b="0" i="0" u="none" strike="noStrike">
                          <a:solidFill>
                            <a:srgbClr val="000000"/>
                          </a:solidFill>
                          <a:effectLst/>
                          <a:latin typeface="Times New Roman" panose="02020603050405020304" pitchFamily="18" charset="0"/>
                        </a:rPr>
                        <a:t>Số xã đạt chuẩn nông thôn mới</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Times New Roman" panose="02020603050405020304" pitchFamily="18" charset="0"/>
                        </a:rPr>
                        <a:t>Xã</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2</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0858481"/>
                  </a:ext>
                </a:extLst>
              </a:tr>
              <a:tr h="218894">
                <a:tc>
                  <a:txBody>
                    <a:bodyPr/>
                    <a:lstStyle/>
                    <a:p>
                      <a:pPr algn="ctr" fontAlgn="ctr"/>
                      <a:r>
                        <a:rPr lang="en-US" sz="1300" b="0" i="0" u="none" strike="noStrike">
                          <a:solidFill>
                            <a:srgbClr val="000000"/>
                          </a:solidFill>
                          <a:effectLst/>
                          <a:latin typeface="Times New Roman" panose="02020603050405020304" pitchFamily="18" charset="0"/>
                        </a:rPr>
                        <a:t>3</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300" b="0" i="0" u="none" strike="noStrike">
                          <a:solidFill>
                            <a:srgbClr val="000000"/>
                          </a:solidFill>
                          <a:effectLst/>
                          <a:latin typeface="Times New Roman" panose="02020603050405020304" pitchFamily="18" charset="0"/>
                        </a:rPr>
                        <a:t>Số xã đạt chuẩn nông thôn mới nâng cao</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Times New Roman" panose="02020603050405020304" pitchFamily="18" charset="0"/>
                        </a:rPr>
                        <a:t>Xã</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11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2138098"/>
                  </a:ext>
                </a:extLst>
              </a:tr>
              <a:tr h="218894">
                <a:tc>
                  <a:txBody>
                    <a:bodyPr/>
                    <a:lstStyle/>
                    <a:p>
                      <a:pPr algn="ctr" fontAlgn="ctr"/>
                      <a:r>
                        <a:rPr lang="en-US" sz="1300" b="0" i="0" u="none" strike="noStrike">
                          <a:solidFill>
                            <a:srgbClr val="000000"/>
                          </a:solidFill>
                          <a:effectLst/>
                          <a:latin typeface="Times New Roman" panose="02020603050405020304" pitchFamily="18" charset="0"/>
                        </a:rPr>
                        <a:t>4</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300" b="0" i="0" u="none" strike="noStrike">
                          <a:solidFill>
                            <a:srgbClr val="000000"/>
                          </a:solidFill>
                          <a:effectLst/>
                          <a:latin typeface="Times New Roman" panose="02020603050405020304" pitchFamily="18" charset="0"/>
                        </a:rPr>
                        <a:t>Số xã đạt chuẩn nông thôn mới kiểu mẫu</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Times New Roman" panose="02020603050405020304" pitchFamily="18" charset="0"/>
                        </a:rPr>
                        <a:t>Xã</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4</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3912642"/>
                  </a:ext>
                </a:extLst>
              </a:tr>
              <a:tr h="218894">
                <a:tc>
                  <a:txBody>
                    <a:bodyPr/>
                    <a:lstStyle/>
                    <a:p>
                      <a:pPr algn="ctr" fontAlgn="ctr"/>
                      <a:r>
                        <a:rPr lang="en-US" sz="1300" b="0" i="0" u="none" strike="noStrike">
                          <a:solidFill>
                            <a:srgbClr val="000000"/>
                          </a:solidFill>
                          <a:effectLst/>
                          <a:latin typeface="Times New Roman" panose="02020603050405020304" pitchFamily="18" charset="0"/>
                        </a:rPr>
                        <a:t>5</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rPr>
                        <a:t>Tổng lượng khách du lịch</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Times New Roman" panose="02020603050405020304" pitchFamily="18" charset="0"/>
                        </a:rPr>
                        <a:t>Lượt khách</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5.500.000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2.790.000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1.674.000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8975118"/>
                  </a:ext>
                </a:extLst>
              </a:tr>
              <a:tr h="218894">
                <a:tc>
                  <a:txBody>
                    <a:bodyPr/>
                    <a:lstStyle/>
                    <a:p>
                      <a:pPr algn="ctr" fontAlgn="ctr"/>
                      <a:r>
                        <a:rPr lang="en-US" sz="1300" b="0" i="0" u="none" strike="noStrike">
                          <a:solidFill>
                            <a:srgbClr val="000000"/>
                          </a:solidFill>
                          <a:effectLst/>
                          <a:latin typeface="Times New Roman" panose="02020603050405020304" pitchFamily="18" charset="0"/>
                        </a:rPr>
                        <a:t>6</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300" b="0" i="0" u="none" strike="noStrike">
                          <a:solidFill>
                            <a:srgbClr val="000000"/>
                          </a:solidFill>
                          <a:effectLst/>
                          <a:latin typeface="Times New Roman" panose="02020603050405020304" pitchFamily="18" charset="0"/>
                        </a:rPr>
                        <a:t>Doanh thu du lịch thuần túy</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Times New Roman" panose="02020603050405020304" pitchFamily="18" charset="0"/>
                        </a:rPr>
                        <a:t>Tỷ đồng</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18.500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6.835</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5.650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0315518"/>
                  </a:ext>
                </a:extLst>
              </a:tr>
              <a:tr h="232160">
                <a:tc>
                  <a:txBody>
                    <a:bodyPr/>
                    <a:lstStyle/>
                    <a:p>
                      <a:pPr algn="ctr" fontAlgn="ctr"/>
                      <a:r>
                        <a:rPr lang="en-US" sz="1300" b="0" i="0" u="none" strike="noStrike">
                          <a:solidFill>
                            <a:srgbClr val="000000"/>
                          </a:solidFill>
                          <a:effectLst/>
                          <a:latin typeface="Times New Roman" panose="02020603050405020304" pitchFamily="18" charset="0"/>
                        </a:rPr>
                        <a:t>7</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300" b="0" i="0" u="none" strike="noStrike">
                          <a:solidFill>
                            <a:srgbClr val="000000"/>
                          </a:solidFill>
                          <a:effectLst/>
                          <a:latin typeface="Times New Roman" panose="02020603050405020304" pitchFamily="18" charset="0"/>
                        </a:rPr>
                        <a:t>Thu hút dự án mới</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Times New Roman" panose="02020603050405020304" pitchFamily="18" charset="0"/>
                        </a:rPr>
                        <a:t>Dự án</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100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13</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15</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1146588"/>
                  </a:ext>
                </a:extLst>
              </a:tr>
              <a:tr h="371456">
                <a:tc>
                  <a:txBody>
                    <a:bodyPr/>
                    <a:lstStyle/>
                    <a:p>
                      <a:pPr algn="ctr" fontAlgn="ctr"/>
                      <a:r>
                        <a:rPr lang="en-US" sz="1300" b="0" i="0" u="none" strike="noStrike">
                          <a:solidFill>
                            <a:srgbClr val="000000"/>
                          </a:solidFill>
                          <a:effectLst/>
                          <a:latin typeface="Times New Roman" panose="02020603050405020304" pitchFamily="18" charset="0"/>
                        </a:rPr>
                        <a:t>8</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300" b="0" i="0" u="none" strike="noStrike">
                          <a:solidFill>
                            <a:srgbClr val="000000"/>
                          </a:solidFill>
                          <a:effectLst/>
                          <a:latin typeface="Times New Roman" panose="02020603050405020304" pitchFamily="18" charset="0"/>
                        </a:rPr>
                        <a:t>Số doanh nghiệp thành lập mới</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Times New Roman" panose="02020603050405020304" pitchFamily="18" charset="0"/>
                        </a:rPr>
                        <a:t>Doanh nghiệp</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1.000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285</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280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7915728"/>
                  </a:ext>
                </a:extLst>
              </a:tr>
              <a:tr h="218894">
                <a:tc>
                  <a:txBody>
                    <a:bodyPr/>
                    <a:lstStyle/>
                    <a:p>
                      <a:pPr algn="ctr" fontAlgn="ctr"/>
                      <a:r>
                        <a:rPr lang="en-US" sz="1300" b="0" i="0" u="none" strike="noStrike">
                          <a:solidFill>
                            <a:srgbClr val="000000"/>
                          </a:solidFill>
                          <a:effectLst/>
                          <a:latin typeface="Times New Roman" panose="02020603050405020304" pitchFamily="18" charset="0"/>
                        </a:rPr>
                        <a:t>9</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300" b="0" i="0" u="none" strike="noStrike">
                          <a:solidFill>
                            <a:srgbClr val="000000"/>
                          </a:solidFill>
                          <a:effectLst/>
                          <a:latin typeface="Times New Roman" panose="02020603050405020304" pitchFamily="18" charset="0"/>
                        </a:rPr>
                        <a:t>Số vốn đăng ký của doanh nghiệp thành lập mới</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Times New Roman" panose="02020603050405020304" pitchFamily="18" charset="0"/>
                        </a:rPr>
                        <a:t>Tỷ đồng</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10.000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1.815,1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3.000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2863416"/>
                  </a:ext>
                </a:extLst>
              </a:tr>
              <a:tr h="218894">
                <a:tc>
                  <a:txBody>
                    <a:bodyPr/>
                    <a:lstStyle/>
                    <a:p>
                      <a:pPr algn="ctr" fontAlgn="ctr"/>
                      <a:r>
                        <a:rPr lang="en-US" sz="1300" b="0" i="0" u="none" strike="noStrike">
                          <a:solidFill>
                            <a:srgbClr val="000000"/>
                          </a:solidFill>
                          <a:effectLst/>
                          <a:latin typeface="Times New Roman" panose="02020603050405020304" pitchFamily="18" charset="0"/>
                        </a:rPr>
                        <a:t>10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300" b="0" i="0" u="none" strike="noStrike">
                          <a:solidFill>
                            <a:srgbClr val="000000"/>
                          </a:solidFill>
                          <a:effectLst/>
                          <a:latin typeface="Times New Roman" panose="02020603050405020304" pitchFamily="18" charset="0"/>
                        </a:rPr>
                        <a:t>Phòng chống lấn chiếm đất đai</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Times New Roman" panose="02020603050405020304" pitchFamily="18"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2854694"/>
                  </a:ext>
                </a:extLst>
              </a:tr>
              <a:tr h="218894">
                <a:tc>
                  <a:txBody>
                    <a:bodyPr/>
                    <a:lstStyle/>
                    <a:p>
                      <a:pPr algn="ctr" fontAlgn="ctr"/>
                      <a:r>
                        <a:rPr lang="en-US" sz="1300" b="0" i="0" u="none" strike="noStrike">
                          <a:solidFill>
                            <a:srgbClr val="000000"/>
                          </a:solidFill>
                          <a:effectLst/>
                          <a:latin typeface="Times New Roman" panose="02020603050405020304" pitchFamily="18" charset="0"/>
                        </a:rPr>
                        <a:t>-</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rPr>
                        <a:t>Số vụ vi phạm được giải quyết trong năm</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Times New Roman" panose="02020603050405020304" pitchFamily="18" charset="0"/>
                        </a:rPr>
                        <a:t>Số vụ</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9.500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1.562</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5738065"/>
                  </a:ext>
                </a:extLst>
              </a:tr>
              <a:tr h="218894">
                <a:tc>
                  <a:txBody>
                    <a:bodyPr/>
                    <a:lstStyle/>
                    <a:p>
                      <a:pPr algn="ctr" fontAlgn="ctr"/>
                      <a:r>
                        <a:rPr lang="en-US" sz="1300" b="0" i="0" u="none" strike="noStrike">
                          <a:solidFill>
                            <a:srgbClr val="000000"/>
                          </a:solidFill>
                          <a:effectLst/>
                          <a:latin typeface="Times New Roman" panose="02020603050405020304" pitchFamily="18" charset="0"/>
                        </a:rPr>
                        <a:t>11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300" b="0" i="0" u="none" strike="noStrike">
                          <a:solidFill>
                            <a:srgbClr val="000000"/>
                          </a:solidFill>
                          <a:effectLst/>
                          <a:latin typeface="Times New Roman" panose="02020603050405020304" pitchFamily="18" charset="0"/>
                        </a:rPr>
                        <a:t>Giải phóng mặt bằng</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Times New Roman" panose="02020603050405020304" pitchFamily="18"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3381057"/>
                  </a:ext>
                </a:extLst>
              </a:tr>
              <a:tr h="424521">
                <a:tc>
                  <a:txBody>
                    <a:bodyPr/>
                    <a:lstStyle/>
                    <a:p>
                      <a:pPr algn="ctr" fontAlgn="ctr"/>
                      <a:r>
                        <a:rPr lang="en-US" sz="1300" b="0" i="0" u="none" strike="noStrike">
                          <a:solidFill>
                            <a:srgbClr val="000000"/>
                          </a:solidFill>
                          <a:effectLst/>
                          <a:latin typeface="Times New Roman" panose="02020603050405020304" pitchFamily="18" charset="0"/>
                        </a:rPr>
                        <a:t>-</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Times New Roman" panose="02020603050405020304" pitchFamily="18" charset="0"/>
                        </a:rPr>
                        <a:t>Số lượng công trình, dự án hoàn thành GPMB so với tổng số dự án trên địa bàn</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Times New Roman" panose="02020603050405020304" pitchFamily="18" charset="0"/>
                        </a:rPr>
                        <a:t>%</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 50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latin typeface="Times New Roman" panose="02020603050405020304" pitchFamily="18"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8155294"/>
                  </a:ext>
                </a:extLst>
              </a:tr>
            </a:tbl>
          </a:graphicData>
        </a:graphic>
      </p:graphicFrame>
    </p:spTree>
    <p:extLst>
      <p:ext uri="{BB962C8B-B14F-4D97-AF65-F5344CB8AC3E}">
        <p14:creationId xmlns:p14="http://schemas.microsoft.com/office/powerpoint/2010/main" val="35073084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extLst>
              <p:ext uri="{D42A27DB-BD31-4B8C-83A1-F6EECF244321}">
                <p14:modId xmlns:p14="http://schemas.microsoft.com/office/powerpoint/2010/main" val="1917178620"/>
              </p:ext>
            </p:extLst>
          </p:nvPr>
        </p:nvGraphicFramePr>
        <p:xfrm>
          <a:off x="589201" y="35240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121594" y="1603469"/>
            <a:ext cx="11948809"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342900" marR="0" indent="-342900" algn="just">
              <a:spcBef>
                <a:spcPts val="600"/>
              </a:spcBef>
              <a:spcAft>
                <a:spcPts val="600"/>
              </a:spcAft>
              <a:buFont typeface="+mj-lt"/>
              <a:buAutoNum type="arabicPeriod"/>
            </a:pPr>
            <a:r>
              <a:rPr lang="it-IT" sz="2400" spc="-20">
                <a:latin typeface="Times New Roman" panose="02020603050405020304" pitchFamily="18" charset="0"/>
                <a:ea typeface="Times New Roman" panose="02020603050405020304" pitchFamily="18" charset="0"/>
              </a:rPr>
              <a:t>Các Sở, ngành, địa phương tiếp tục thực hiện </a:t>
            </a:r>
            <a:r>
              <a:rPr lang="nl-NL" sz="2400" spc="-20">
                <a:effectLst/>
                <a:latin typeface="Times New Roman" panose="02020603050405020304" pitchFamily="18" charset="0"/>
                <a:ea typeface="Times New Roman" panose="02020603050405020304" pitchFamily="18" charset="0"/>
              </a:rPr>
              <a:t>Chương trình công tác trọng tâm năm 2024 đã được UBND tỉnh phê duyệt; chuẩn bị chu đáo các nội dung trình Hội đồng nhân dân tỉnh tại kỳ họp giữa năm 2024</a:t>
            </a:r>
          </a:p>
          <a:p>
            <a:pPr marL="342900" marR="0" indent="-342900" algn="just">
              <a:spcBef>
                <a:spcPts val="600"/>
              </a:spcBef>
              <a:spcAft>
                <a:spcPts val="600"/>
              </a:spcAft>
              <a:buFont typeface="+mj-lt"/>
              <a:buAutoNum type="arabicPeriod"/>
            </a:pPr>
            <a:r>
              <a:rPr lang="en-US" sz="2400" spc="-20">
                <a:latin typeface="Times New Roman" panose="02020603050405020304" pitchFamily="18" charset="0"/>
              </a:rPr>
              <a:t>Ngành nông nghiệp </a:t>
            </a:r>
            <a:r>
              <a:rPr lang="pl-PL" sz="2400" spc="-20">
                <a:latin typeface="Times New Roman" panose="02020603050405020304" pitchFamily="18" charset="0"/>
              </a:rPr>
              <a:t>chuẩn bị </a:t>
            </a:r>
            <a:r>
              <a:rPr lang="en-US" sz="2400" spc="-20">
                <a:latin typeface="Times New Roman" panose="02020603050405020304" pitchFamily="18" charset="0"/>
              </a:rPr>
              <a:t>tốt việc </a:t>
            </a:r>
            <a:r>
              <a:rPr lang="pl-PL" sz="2400" spc="-20">
                <a:latin typeface="Times New Roman" panose="02020603050405020304" pitchFamily="18" charset="0"/>
              </a:rPr>
              <a:t>đón và làm việc với Đoàn Thanh tra của Ủy ban Châu Âu lần thứ 5</a:t>
            </a:r>
            <a:r>
              <a:rPr lang="en-US" sz="2400" spc="-20">
                <a:latin typeface="Times New Roman" panose="02020603050405020304" pitchFamily="18" charset="0"/>
              </a:rPr>
              <a:t> về chống khai thác IUU</a:t>
            </a:r>
          </a:p>
          <a:p>
            <a:pPr marL="342900" marR="0" indent="-342900" algn="just">
              <a:spcBef>
                <a:spcPts val="600"/>
              </a:spcBef>
              <a:spcAft>
                <a:spcPts val="600"/>
              </a:spcAft>
              <a:buFont typeface="+mj-lt"/>
              <a:buAutoNum type="arabicPeriod"/>
            </a:pPr>
            <a:r>
              <a:rPr lang="en-US" sz="2400" spc="-20">
                <a:latin typeface="Times New Roman" panose="02020603050405020304" pitchFamily="18" charset="0"/>
              </a:rPr>
              <a:t>Sở Kế hoạch và Đầu tư xây dựng hoàn thiện </a:t>
            </a:r>
            <a:r>
              <a:rPr lang="pl-PL" sz="2400" spc="-20">
                <a:latin typeface="Times New Roman" panose="02020603050405020304" pitchFamily="18" charset="0"/>
              </a:rPr>
              <a:t>Kế hoạch thực hiện Quy hoạch tỉnh thời kỳ 2021-2030, tầm nhìn đến năm 2050</a:t>
            </a:r>
            <a:r>
              <a:rPr lang="en-US" sz="2400" spc="-20">
                <a:latin typeface="Times New Roman" panose="02020603050405020304" pitchFamily="18" charset="0"/>
              </a:rPr>
              <a:t>, báo cáo UBND tỉnh trình Thủ tướng Chính phủ phê duyệt</a:t>
            </a:r>
          </a:p>
          <a:p>
            <a:pPr marL="342900" indent="-342900" algn="just">
              <a:spcBef>
                <a:spcPts val="600"/>
              </a:spcBef>
              <a:spcAft>
                <a:spcPts val="600"/>
              </a:spcAft>
              <a:buFont typeface="+mj-lt"/>
              <a:buAutoNum type="arabicPeriod"/>
            </a:pPr>
            <a:r>
              <a:rPr lang="en-US" sz="2400" spc="-20">
                <a:latin typeface="Times New Roman" panose="02020603050405020304" pitchFamily="18" charset="0"/>
              </a:rPr>
              <a:t>Sở Tài chính rà soát, điều chỉnh </a:t>
            </a:r>
            <a:r>
              <a:rPr lang="pl-PL" sz="2400" spc="-20">
                <a:latin typeface="Times New Roman" panose="02020603050405020304" pitchFamily="18" charset="0"/>
              </a:rPr>
              <a:t>kịch bản thu </a:t>
            </a:r>
            <a:r>
              <a:rPr lang="en-US" sz="2400" spc="-20">
                <a:latin typeface="Times New Roman" panose="02020603050405020304" pitchFamily="18" charset="0"/>
              </a:rPr>
              <a:t>ngân sách nhà nước</a:t>
            </a:r>
            <a:r>
              <a:rPr lang="pl-PL" sz="2400" spc="-20">
                <a:latin typeface="Times New Roman" panose="02020603050405020304" pitchFamily="18" charset="0"/>
              </a:rPr>
              <a:t> năm 2024 theo từng tháng</a:t>
            </a:r>
            <a:r>
              <a:rPr lang="en-US" sz="2400" spc="-20">
                <a:latin typeface="Times New Roman" panose="02020603050405020304" pitchFamily="18" charset="0"/>
              </a:rPr>
              <a:t>, đảm bảo </a:t>
            </a:r>
            <a:r>
              <a:rPr lang="pl-PL" sz="2400" spc="-20">
                <a:latin typeface="Times New Roman" panose="02020603050405020304" pitchFamily="18" charset="0"/>
              </a:rPr>
              <a:t>thu NSNN vượt so với dự toán được Hội đồng nhân dân tỉnh giao</a:t>
            </a:r>
            <a:endParaRPr lang="en-US" sz="2400" spc="-20">
              <a:latin typeface="Times New Roman" panose="02020603050405020304" pitchFamily="18" charset="0"/>
            </a:endParaRPr>
          </a:p>
          <a:p>
            <a:pPr marL="342900" indent="-342900" algn="just">
              <a:spcBef>
                <a:spcPts val="600"/>
              </a:spcBef>
              <a:spcAft>
                <a:spcPts val="600"/>
              </a:spcAft>
              <a:buFont typeface="+mj-lt"/>
              <a:buAutoNum type="arabicPeriod"/>
            </a:pPr>
            <a:r>
              <a:rPr lang="en-US" sz="2400" spc="-20">
                <a:latin typeface="Times New Roman" panose="02020603050405020304" pitchFamily="18" charset="0"/>
              </a:rPr>
              <a:t>C</a:t>
            </a:r>
            <a:r>
              <a:rPr lang="pl-PL" sz="2400" spc="-20">
                <a:latin typeface="Times New Roman" panose="02020603050405020304" pitchFamily="18" charset="0"/>
              </a:rPr>
              <a:t>huẩn bị chu đáo nội dung và các điều kiện có liên quan để tổ chức </a:t>
            </a:r>
            <a:r>
              <a:rPr lang="en-US" sz="2400" spc="-20">
                <a:latin typeface="Times New Roman" panose="02020603050405020304" pitchFamily="18" charset="0"/>
              </a:rPr>
              <a:t>tốt </a:t>
            </a:r>
            <a:r>
              <a:rPr lang="de-DE" sz="2400" spc="-20">
                <a:latin typeface="Times New Roman" panose="02020603050405020304" pitchFamily="18" charset="0"/>
              </a:rPr>
              <a:t>Lễ hội du lịch Bình Định năm 2024 </a:t>
            </a:r>
            <a:endParaRPr lang="vi-VN" sz="2400" spc="-20">
              <a:latin typeface="Times New Roman" panose="02020603050405020304" pitchFamily="18" charset="0"/>
            </a:endParaRPr>
          </a:p>
        </p:txBody>
      </p:sp>
    </p:spTree>
    <p:extLst>
      <p:ext uri="{BB962C8B-B14F-4D97-AF65-F5344CB8AC3E}">
        <p14:creationId xmlns:p14="http://schemas.microsoft.com/office/powerpoint/2010/main" val="268402759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589201" y="35240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427694" y="1554831"/>
            <a:ext cx="11336611"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nl-NL" sz="2400">
                <a:latin typeface="Times New Roman" panose="02020603050405020304" pitchFamily="18" charset="0"/>
                <a:cs typeface="Times New Roman" panose="02020603050405020304" pitchFamily="18" charset="0"/>
              </a:rPr>
              <a:t>Tập trung chỉ đạo sản xuất </a:t>
            </a:r>
            <a:r>
              <a:rPr lang="vi-VN" sz="2400">
                <a:latin typeface="Times New Roman" panose="02020603050405020304" pitchFamily="18" charset="0"/>
                <a:cs typeface="Times New Roman" panose="02020603050405020304" pitchFamily="18" charset="0"/>
              </a:rPr>
              <a:t>vụ </a:t>
            </a:r>
            <a:r>
              <a:rPr lang="nl-NL" sz="2400">
                <a:latin typeface="Times New Roman" panose="02020603050405020304" pitchFamily="18" charset="0"/>
                <a:cs typeface="Times New Roman" panose="02020603050405020304" pitchFamily="18" charset="0"/>
              </a:rPr>
              <a:t>Đông Xuân 202</a:t>
            </a:r>
            <a:r>
              <a:rPr lang="vi-VN" sz="2400">
                <a:latin typeface="Times New Roman" panose="02020603050405020304" pitchFamily="18" charset="0"/>
                <a:cs typeface="Times New Roman" panose="02020603050405020304" pitchFamily="18" charset="0"/>
              </a:rPr>
              <a:t>3</a:t>
            </a:r>
            <a:r>
              <a:rPr lang="nl-NL" sz="2400">
                <a:latin typeface="Times New Roman" panose="02020603050405020304" pitchFamily="18" charset="0"/>
                <a:cs typeface="Times New Roman" panose="02020603050405020304" pitchFamily="18" charset="0"/>
              </a:rPr>
              <a:t>-202</a:t>
            </a:r>
            <a:r>
              <a:rPr lang="vi-VN" sz="2400">
                <a:latin typeface="Times New Roman" panose="02020603050405020304" pitchFamily="18" charset="0"/>
                <a:cs typeface="Times New Roman" panose="02020603050405020304" pitchFamily="18" charset="0"/>
              </a:rPr>
              <a:t>4; </a:t>
            </a:r>
            <a:r>
              <a:rPr lang="vi-VN" sz="2400" spc="-10">
                <a:latin typeface="Times New Roman" panose="02020603050405020304" pitchFamily="18" charset="0"/>
                <a:cs typeface="Times New Roman" panose="02020603050405020304" pitchFamily="18" charset="0"/>
              </a:rPr>
              <a:t>t</a:t>
            </a:r>
            <a:r>
              <a:rPr lang="it-IT" sz="2400" spc="-10">
                <a:effectLst/>
                <a:latin typeface="Times New Roman" panose="02020603050405020304" pitchFamily="18" charset="0"/>
                <a:ea typeface="Times New Roman" panose="02020603050405020304" pitchFamily="18" charset="0"/>
              </a:rPr>
              <a:t>iếp tục </a:t>
            </a:r>
            <a:r>
              <a:rPr lang="en-US" sz="2400">
                <a:effectLst/>
                <a:latin typeface="Times New Roman" panose="02020603050405020304" pitchFamily="18" charset="0"/>
                <a:ea typeface="Times New Roman" panose="02020603050405020304" pitchFamily="18" charset="0"/>
              </a:rPr>
              <a:t>thực hiện </a:t>
            </a:r>
            <a:r>
              <a:rPr lang="en-US" sz="2400">
                <a:latin typeface="Times New Roman" panose="02020603050405020304" pitchFamily="18" charset="0"/>
              </a:rPr>
              <a:t>chuyển đổi cơ cấu cây trồng năm 2024, đảm bảo thực hiện chuyển đổi </a:t>
            </a:r>
            <a:r>
              <a:rPr lang="vi-VN" sz="2400">
                <a:latin typeface="Times New Roman" panose="02020603050405020304" pitchFamily="18" charset="0"/>
              </a:rPr>
              <a:t>trên 3.500</a:t>
            </a:r>
            <a:r>
              <a:rPr lang="es-ES" sz="2400">
                <a:latin typeface="Times New Roman" panose="02020603050405020304" pitchFamily="18" charset="0"/>
              </a:rPr>
              <a:t> ha</a:t>
            </a:r>
            <a:r>
              <a:rPr lang="vi-VN" sz="2400">
                <a:latin typeface="Times New Roman" panose="02020603050405020304" pitchFamily="18" charset="0"/>
              </a:rPr>
              <a:t> diện tích sản xuất vụ Hè – Thu theo kế hoạch.</a:t>
            </a:r>
            <a:r>
              <a:rPr lang="en-US" sz="2400">
                <a:latin typeface="Times New Roman" panose="02020603050405020304" pitchFamily="18" charset="0"/>
              </a:rPr>
              <a:t> </a:t>
            </a:r>
            <a:r>
              <a:rPr lang="nl-NL" sz="2400">
                <a:effectLst/>
                <a:latin typeface="Times New Roman" panose="02020603050405020304" pitchFamily="18" charset="0"/>
                <a:ea typeface="Times New Roman" panose="02020603050405020304" pitchFamily="18" charset="0"/>
              </a:rPr>
              <a:t>Triển khai công tác</a:t>
            </a:r>
            <a:r>
              <a:rPr lang="vi-VN" sz="2400">
                <a:effectLst/>
                <a:latin typeface="Times New Roman" panose="02020603050405020304" pitchFamily="18" charset="0"/>
                <a:ea typeface="Times New Roman" panose="02020603050405020304" pitchFamily="18" charset="0"/>
              </a:rPr>
              <a:t> tái đàn vật nuôi gắn với công tác phòng ngừa dịch bệnh</a:t>
            </a:r>
            <a:r>
              <a:rPr lang="pt-BR" sz="2400">
                <a:effectLst/>
                <a:latin typeface="Times New Roman" panose="02020603050405020304" pitchFamily="18" charset="0"/>
                <a:ea typeface="Times New Roman" panose="02020603050405020304" pitchFamily="18" charset="0"/>
              </a:rPr>
              <a:t>. </a:t>
            </a:r>
            <a:r>
              <a:rPr lang="es-ES" sz="2400">
                <a:effectLst/>
                <a:latin typeface="Times New Roman" panose="02020603050405020304" pitchFamily="18" charset="0"/>
                <a:ea typeface="Times New Roman" panose="02020603050405020304" pitchFamily="18" charset="0"/>
              </a:rPr>
              <a:t>Đảm bảo số lượng và sản lượng các loại vật nuôi chủ lực đạt kế hoạch đề ra.</a:t>
            </a:r>
          </a:p>
          <a:p>
            <a:pPr marL="457200" indent="-457200" algn="just">
              <a:spcBef>
                <a:spcPts val="400"/>
              </a:spcBef>
              <a:spcAft>
                <a:spcPts val="400"/>
              </a:spcAft>
              <a:buFont typeface="Wingdings" panose="05000000000000000000" pitchFamily="2" charset="2"/>
              <a:buChar char="v"/>
            </a:pPr>
            <a:r>
              <a:rPr lang="pt-BR" sz="2400">
                <a:latin typeface="Times New Roman" panose="02020603050405020304" pitchFamily="18" charset="0"/>
              </a:rPr>
              <a:t>Tiếp tục triển khai thực hiện hiệu quả Kế hoạch bảo vệ rừng và PCCCR; </a:t>
            </a:r>
            <a:r>
              <a:rPr lang="vi-VN" sz="2400">
                <a:latin typeface="Times New Roman" panose="02020603050405020304" pitchFamily="18" charset="0"/>
              </a:rPr>
              <a:t>công tác </a:t>
            </a:r>
            <a:r>
              <a:rPr lang="pt-BR" sz="2400">
                <a:latin typeface="Times New Roman" panose="02020603050405020304" pitchFamily="18" charset="0"/>
              </a:rPr>
              <a:t>phát triển rừng</a:t>
            </a:r>
            <a:r>
              <a:rPr lang="vi-VN" sz="2400">
                <a:latin typeface="Times New Roman" panose="02020603050405020304" pitchFamily="18" charset="0"/>
              </a:rPr>
              <a:t> và đẩy mạnh </a:t>
            </a:r>
            <a:r>
              <a:rPr lang="nl-NL" sz="2400">
                <a:latin typeface="Times New Roman" panose="02020603050405020304" pitchFamily="18" charset="0"/>
              </a:rPr>
              <a:t>công tác </a:t>
            </a:r>
            <a:r>
              <a:rPr lang="pt-BR" sz="2400">
                <a:latin typeface="Times New Roman" panose="02020603050405020304" pitchFamily="18" charset="0"/>
              </a:rPr>
              <a:t>phát triển trồng rừng sản xuất cây gỗ lớn trên địa bàn tỉnh</a:t>
            </a:r>
          </a:p>
          <a:p>
            <a:pPr marL="457200" indent="-457200" algn="just">
              <a:spcBef>
                <a:spcPts val="400"/>
              </a:spcBef>
              <a:spcAft>
                <a:spcPts val="400"/>
              </a:spcAft>
              <a:buFont typeface="Wingdings" panose="05000000000000000000" pitchFamily="2" charset="2"/>
              <a:buChar char="v"/>
            </a:pPr>
            <a:r>
              <a:rPr lang="vi-VN" sz="2400">
                <a:latin typeface="Times New Roman" panose="02020603050405020304" pitchFamily="18" charset="0"/>
              </a:rPr>
              <a:t>Triển khai đồng bộ các biện pháp tích nước tại các hồ chứa để phục vụ sinh hoạt và sản xuất cho người dân năm 2024</a:t>
            </a:r>
            <a:endParaRPr lang="vi-VN" sz="2400" b="0" kern="1200">
              <a:latin typeface="Times New Roman" panose="02020603050405020304" pitchFamily="18" charset="0"/>
              <a:ea typeface="+mn-ea"/>
              <a:cs typeface="Times New Roman" panose="02020603050405020304" pitchFamily="18" charset="0"/>
            </a:endParaRPr>
          </a:p>
          <a:p>
            <a:pPr marL="457200" indent="-457200" algn="just">
              <a:spcBef>
                <a:spcPts val="400"/>
              </a:spcBef>
              <a:spcAft>
                <a:spcPts val="400"/>
              </a:spcAft>
              <a:buFont typeface="Wingdings" panose="05000000000000000000" pitchFamily="2" charset="2"/>
              <a:buChar char="v"/>
            </a:pPr>
            <a:endParaRPr lang="vi-VN" sz="2400">
              <a:latin typeface="Times New Roman" panose="02020603050405020304" pitchFamily="18" charset="0"/>
            </a:endParaRPr>
          </a:p>
        </p:txBody>
      </p:sp>
    </p:spTree>
    <p:extLst>
      <p:ext uri="{BB962C8B-B14F-4D97-AF65-F5344CB8AC3E}">
        <p14:creationId xmlns:p14="http://schemas.microsoft.com/office/powerpoint/2010/main" val="403413558"/>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353487" y="1660848"/>
            <a:ext cx="11491768"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342900" indent="-342900" algn="just" defTabSz="914400">
              <a:spcBef>
                <a:spcPts val="600"/>
              </a:spcBef>
              <a:spcAft>
                <a:spcPts val="600"/>
              </a:spcAft>
              <a:buFont typeface="Wingdings" panose="05000000000000000000" pitchFamily="2" charset="2"/>
              <a:buChar char="v"/>
            </a:pPr>
            <a:r>
              <a:rPr lang="en-US" sz="2400" b="0" kern="1200">
                <a:effectLst/>
                <a:latin typeface="Times New Roman" panose="02020603050405020304" pitchFamily="18" charset="0"/>
                <a:ea typeface="+mn-ea"/>
                <a:cs typeface="Times New Roman" panose="02020603050405020304" pitchFamily="18" charset="0"/>
              </a:rPr>
              <a:t>Phấn đấu ch</a:t>
            </a:r>
            <a:r>
              <a:rPr lang="vi-VN" sz="2400" b="0" kern="1200">
                <a:effectLst/>
                <a:latin typeface="Times New Roman" panose="02020603050405020304" pitchFamily="18" charset="0"/>
                <a:ea typeface="+mn-ea"/>
                <a:cs typeface="Times New Roman" panose="02020603050405020304" pitchFamily="18" charset="0"/>
              </a:rPr>
              <a:t>ỉ số </a:t>
            </a:r>
            <a:r>
              <a:rPr lang="en-US" sz="2400" b="0" kern="1200">
                <a:effectLst/>
                <a:latin typeface="Times New Roman" panose="02020603050405020304" pitchFamily="18" charset="0"/>
                <a:ea typeface="+mn-ea"/>
                <a:cs typeface="Times New Roman" panose="02020603050405020304" pitchFamily="18" charset="0"/>
              </a:rPr>
              <a:t>sản xuất công nghiệp Quý II năm 2024 đạt từ 7,5 – 8,5%.</a:t>
            </a:r>
            <a:endParaRPr lang="vi-VN" sz="2400" b="0" kern="1200">
              <a:effectLst/>
              <a:latin typeface="Times New Roman" panose="02020603050405020304" pitchFamily="18" charset="0"/>
              <a:ea typeface="+mn-ea"/>
              <a:cs typeface="Times New Roman" panose="02020603050405020304" pitchFamily="18" charset="0"/>
            </a:endParaRPr>
          </a:p>
          <a:p>
            <a:pPr marL="342900" indent="-342900" algn="just" defTabSz="914400" rtl="0" eaLnBrk="1" latinLnBrk="0" hangingPunct="1">
              <a:spcBef>
                <a:spcPts val="600"/>
              </a:spcBef>
              <a:spcAft>
                <a:spcPts val="600"/>
              </a:spcAft>
              <a:buFont typeface="Wingdings" panose="05000000000000000000" pitchFamily="2" charset="2"/>
              <a:buChar char="v"/>
            </a:pPr>
            <a:r>
              <a:rPr lang="en-US" sz="2400">
                <a:latin typeface="Times New Roman" panose="02020603050405020304" pitchFamily="18" charset="0"/>
                <a:cs typeface="Times New Roman" panose="02020603050405020304" pitchFamily="18" charset="0"/>
              </a:rPr>
              <a:t>Đ</a:t>
            </a:r>
            <a:r>
              <a:rPr lang="vi-VN" sz="2400">
                <a:latin typeface="Times New Roman" panose="02020603050405020304" pitchFamily="18" charset="0"/>
                <a:cs typeface="Times New Roman" panose="02020603050405020304" pitchFamily="18" charset="0"/>
              </a:rPr>
              <a:t>ôn đốc đẩy nhanh tiến độ các dự án sản xuất công nghiệp đang triển khai nhằm sớm đưa vào hoạt động, như: Nhà máy gạch ngói Takao, Nhà máy sản xuất gạch ốp lát granite Kamado (Tây Sơn), Nhà máy sản xuất và chế biến gỗ Tekcom Central (Quy Nhơn);...</a:t>
            </a:r>
          </a:p>
          <a:p>
            <a:pPr marL="342900" indent="-342900" algn="just" defTabSz="914400" rtl="0" eaLnBrk="1" latinLnBrk="0" hangingPunct="1">
              <a:spcBef>
                <a:spcPts val="600"/>
              </a:spcBef>
              <a:spcAft>
                <a:spcPts val="600"/>
              </a:spcAft>
              <a:buFont typeface="Wingdings" panose="05000000000000000000" pitchFamily="2" charset="2"/>
              <a:buChar char="v"/>
            </a:pPr>
            <a:r>
              <a:rPr lang="en-US" sz="2400" b="0" kern="1200">
                <a:effectLst/>
                <a:latin typeface="Times New Roman" panose="02020603050405020304" pitchFamily="18" charset="0"/>
                <a:ea typeface="+mn-ea"/>
                <a:cs typeface="Times New Roman" panose="02020603050405020304" pitchFamily="18" charset="0"/>
              </a:rPr>
              <a:t>Đ</a:t>
            </a:r>
            <a:r>
              <a:rPr lang="vi-VN" sz="2400" b="0" kern="1200">
                <a:effectLst/>
                <a:latin typeface="Times New Roman" panose="02020603050405020304" pitchFamily="18" charset="0"/>
                <a:ea typeface="+mn-ea"/>
                <a:cs typeface="Times New Roman" panose="02020603050405020304" pitchFamily="18" charset="0"/>
              </a:rPr>
              <a:t>ẩy nhanh tiến độ triển khai thực hiện di dời các doanh nghiệp, cơ sở sản xuất trong các Cụm công nghiệp như: CCN Nhơn Bình, CCN Quang Trung (TP. Quy Nhơn) và CCN Gò Đá Trắng (TX. An Nhơn).</a:t>
            </a:r>
            <a:endParaRPr lang="vi-VN" sz="2400">
              <a:latin typeface="Times New Roman" panose="02020603050405020304" pitchFamily="18" charset="0"/>
              <a:cs typeface="Times New Roman" panose="02020603050405020304" pitchFamily="18" charset="0"/>
            </a:endParaRPr>
          </a:p>
          <a:p>
            <a:pPr marL="342900" indent="-342900" algn="just" defTabSz="914400">
              <a:spcBef>
                <a:spcPts val="600"/>
              </a:spcBef>
              <a:spcAft>
                <a:spcPts val="600"/>
              </a:spcAft>
              <a:buFont typeface="Wingdings" panose="05000000000000000000" pitchFamily="2" charset="2"/>
              <a:buChar char="v"/>
            </a:pPr>
            <a:r>
              <a:rPr lang="en-US" sz="2400">
                <a:latin typeface="Times New Roman" panose="02020603050405020304" pitchFamily="18" charset="0"/>
                <a:cs typeface="Times New Roman" panose="02020603050405020304" pitchFamily="18" charset="0"/>
              </a:rPr>
              <a:t>Đ</a:t>
            </a:r>
            <a:r>
              <a:rPr lang="vi-VN" sz="2400">
                <a:latin typeface="Times New Roman" panose="02020603050405020304" pitchFamily="18" charset="0"/>
                <a:cs typeface="Times New Roman" panose="02020603050405020304" pitchFamily="18" charset="0"/>
              </a:rPr>
              <a:t>ảm bảo điện phục vụ sản xuất và sinh hoạt trong cao điểm mùa khô năm 2024</a:t>
            </a:r>
          </a:p>
        </p:txBody>
      </p:sp>
    </p:spTree>
    <p:extLst>
      <p:ext uri="{BB962C8B-B14F-4D97-AF65-F5344CB8AC3E}">
        <p14:creationId xmlns:p14="http://schemas.microsoft.com/office/powerpoint/2010/main" val="2331025929"/>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436229" y="1698048"/>
            <a:ext cx="1145297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it-IT" sz="2800" b="0" kern="1200">
                <a:solidFill>
                  <a:schemeClr val="dk1"/>
                </a:solidFill>
                <a:effectLst/>
                <a:latin typeface="Times New Roman" panose="02020603050405020304" pitchFamily="18" charset="0"/>
                <a:ea typeface="+mn-ea"/>
                <a:cs typeface="Times New Roman" panose="02020603050405020304" pitchFamily="18" charset="0"/>
              </a:rPr>
              <a:t>Tiếp tục</a:t>
            </a:r>
            <a:r>
              <a:rPr lang="vi-VN" sz="2800" b="0" kern="1200">
                <a:solidFill>
                  <a:schemeClr val="dk1"/>
                </a:solidFill>
                <a:effectLst/>
                <a:latin typeface="Times New Roman" panose="02020603050405020304" pitchFamily="18" charset="0"/>
                <a:ea typeface="+mn-ea"/>
                <a:cs typeface="Times New Roman" panose="02020603050405020304" pitchFamily="18" charset="0"/>
              </a:rPr>
              <a:t> </a:t>
            </a:r>
            <a:r>
              <a:rPr lang="it-IT" sz="2800" b="0" kern="1200">
                <a:solidFill>
                  <a:schemeClr val="dk1"/>
                </a:solidFill>
                <a:effectLst/>
                <a:latin typeface="Times New Roman" panose="02020603050405020304" pitchFamily="18" charset="0"/>
                <a:ea typeface="+mn-ea"/>
                <a:cs typeface="Times New Roman" panose="02020603050405020304" pitchFamily="18" charset="0"/>
              </a:rPr>
              <a:t>đẩy mạnh các hoạt động thương mại, xuất khẩu</a:t>
            </a:r>
            <a:r>
              <a:rPr lang="vi-VN" sz="2800">
                <a:solidFill>
                  <a:schemeClr val="dk1"/>
                </a:solidFill>
                <a:latin typeface="Times New Roman" panose="02020603050405020304" pitchFamily="18" charset="0"/>
                <a:cs typeface="Times New Roman" panose="02020603050405020304" pitchFamily="18" charset="0"/>
              </a:rPr>
              <a:t>; </a:t>
            </a:r>
            <a:r>
              <a:rPr lang="vi-VN" sz="2800">
                <a:solidFill>
                  <a:prstClr val="black">
                    <a:hueOff val="0"/>
                    <a:satOff val="0"/>
                    <a:lumOff val="0"/>
                    <a:alphaOff val="0"/>
                  </a:prstClr>
                </a:solidFill>
                <a:latin typeface="Times New Roman" panose="02020603050405020304" pitchFamily="18" charset="0"/>
                <a:cs typeface="Times New Roman" panose="02020603050405020304" pitchFamily="18" charset="0"/>
              </a:rPr>
              <a:t>t</a:t>
            </a:r>
            <a:r>
              <a:rPr lang="it-IT"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riển khai các giải pháp kích cầu, thúc đẩy thương mại, dịch vụ, du lịch</a:t>
            </a:r>
            <a:r>
              <a:rPr lang="vi-VN" sz="28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a:t>
            </a:r>
            <a:endParaRPr lang="it-IT" sz="2800" b="0" kern="1200">
              <a:solidFill>
                <a:schemeClr val="dk1"/>
              </a:solidFill>
              <a:effectLst/>
              <a:latin typeface="Times New Roman" panose="02020603050405020304" pitchFamily="18" charset="0"/>
              <a:ea typeface="+mn-ea"/>
              <a:cs typeface="Times New Roman" panose="02020603050405020304" pitchFamily="18" charset="0"/>
            </a:endParaRPr>
          </a:p>
          <a:p>
            <a:pPr marL="457200" indent="-457200" algn="just">
              <a:spcBef>
                <a:spcPts val="400"/>
              </a:spcBef>
              <a:spcAft>
                <a:spcPts val="400"/>
              </a:spcAft>
              <a:buFont typeface="Wingdings" panose="05000000000000000000" pitchFamily="2" charset="2"/>
              <a:buChar char="v"/>
            </a:pPr>
            <a:r>
              <a:rPr lang="vi-VN" sz="2800">
                <a:latin typeface="Times New Roman" panose="02020603050405020304" pitchFamily="18" charset="0"/>
                <a:cs typeface="Times New Roman" panose="02020603050405020304" pitchFamily="18" charset="0"/>
              </a:rPr>
              <a:t>Tổ chức làm việc, trao đổi, kết nối với doanh nghiệp, đơn vị hàng không, lữ hành, du lịch lớn trong cả nước để tăng cường mối quan hệ hợp tác, xây dựng các tour, tuyến du lịch đến tỉnh.</a:t>
            </a:r>
          </a:p>
          <a:p>
            <a:pPr marL="457200" indent="-457200" algn="just">
              <a:spcBef>
                <a:spcPts val="400"/>
              </a:spcBef>
              <a:spcAft>
                <a:spcPts val="400"/>
              </a:spcAft>
              <a:buFont typeface="Wingdings" panose="05000000000000000000" pitchFamily="2" charset="2"/>
              <a:buChar char="v"/>
            </a:pPr>
            <a:r>
              <a:rPr lang="vi-VN" sz="2800" b="0" kern="1200">
                <a:solidFill>
                  <a:schemeClr val="tx1"/>
                </a:solidFill>
                <a:effectLst/>
                <a:latin typeface="Times New Roman" panose="02020603050405020304" pitchFamily="18" charset="0"/>
                <a:ea typeface="+mn-ea"/>
                <a:cs typeface="Times New Roman" panose="02020603050405020304" pitchFamily="18" charset="0"/>
              </a:rPr>
              <a:t>Tăng cường thu hút du lịch MICE, triển khai hiệu quả kế hoạch thu hút du </a:t>
            </a:r>
            <a:r>
              <a:rPr lang="vi-VN" sz="2800">
                <a:latin typeface="Times New Roman" panose="02020603050405020304" pitchFamily="18" charset="0"/>
                <a:cs typeface="Times New Roman" panose="02020603050405020304" pitchFamily="18" charset="0"/>
              </a:rPr>
              <a:t>lịch trong mùa thấp điểm.</a:t>
            </a:r>
          </a:p>
          <a:p>
            <a:pPr marL="457200" indent="-457200" algn="just">
              <a:spcBef>
                <a:spcPts val="400"/>
              </a:spcBef>
              <a:spcAft>
                <a:spcPts val="400"/>
              </a:spcAft>
              <a:buFont typeface="Wingdings" panose="05000000000000000000" pitchFamily="2" charset="2"/>
              <a:buChar char="v"/>
            </a:pP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344231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501952" y="1907768"/>
            <a:ext cx="11188095" cy="5529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vi-VN" sz="2800">
                <a:solidFill>
                  <a:schemeClr val="dk1"/>
                </a:solidFill>
                <a:latin typeface="Times New Roman" panose="02020603050405020304" pitchFamily="18" charset="0"/>
                <a:cs typeface="Times New Roman" panose="02020603050405020304" pitchFamily="18" charset="0"/>
              </a:rPr>
              <a:t>Tổ chức triển khai thực hiện tốt nhiệm vụ thu ngân sách nhà nước, nhất là thu tiền sử dụng đất</a:t>
            </a:r>
            <a:endParaRPr lang="en-US" sz="2800">
              <a:solidFill>
                <a:schemeClr val="dk1"/>
              </a:solidFill>
              <a:latin typeface="Times New Roman" panose="02020603050405020304" pitchFamily="18" charset="0"/>
              <a:cs typeface="Times New Roman" panose="02020603050405020304" pitchFamily="18" charset="0"/>
            </a:endParaRPr>
          </a:p>
          <a:p>
            <a:pPr marL="457200" indent="-457200" algn="just">
              <a:spcBef>
                <a:spcPts val="400"/>
              </a:spcBef>
              <a:spcAft>
                <a:spcPts val="400"/>
              </a:spcAft>
              <a:buFont typeface="Wingdings" panose="05000000000000000000" pitchFamily="2" charset="2"/>
              <a:buChar char="v"/>
            </a:pPr>
            <a:r>
              <a:rPr lang="en-US" sz="28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Tăng cường công tác quản lý thu, chống thất thu, giảm nợ đọng thuế</a:t>
            </a:r>
          </a:p>
          <a:p>
            <a:pPr marL="457200" indent="-457200" algn="just">
              <a:spcBef>
                <a:spcPts val="400"/>
              </a:spcBef>
              <a:spcAft>
                <a:spcPts val="400"/>
              </a:spcAft>
              <a:buFont typeface="Wingdings" panose="05000000000000000000" pitchFamily="2" charset="2"/>
              <a:buChar char="v"/>
            </a:pPr>
            <a:r>
              <a:rPr lang="en-US" sz="28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Tiếp tục hỗ trợ doanh nghiệp được hưởng tối đa các chính sách ưu đãi, hỗ trợ tháo gỡ khó khan theo quy định của Trung ương</a:t>
            </a:r>
          </a:p>
          <a:p>
            <a:pPr marL="457200" indent="-457200" algn="just">
              <a:spcBef>
                <a:spcPts val="400"/>
              </a:spcBef>
              <a:spcAft>
                <a:spcPts val="400"/>
              </a:spcAft>
              <a:buFont typeface="Wingdings" panose="05000000000000000000" pitchFamily="2" charset="2"/>
              <a:buChar char="v"/>
            </a:pPr>
            <a:r>
              <a:rPr lang="en-US" sz="28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Đảm bảo chi ngân sách theo đúng tiêu chuẩn, định mức, tiết kiệm, hiệu quả</a:t>
            </a:r>
          </a:p>
          <a:p>
            <a:pPr marL="457200" indent="-457200" algn="just">
              <a:spcBef>
                <a:spcPts val="400"/>
              </a:spcBef>
              <a:spcAft>
                <a:spcPts val="400"/>
              </a:spcAft>
              <a:buFont typeface="Wingdings" panose="05000000000000000000" pitchFamily="2" charset="2"/>
              <a:buChar char="v"/>
            </a:pPr>
            <a:endParaRPr lang="en-US" sz="2800" b="0" kern="1200">
              <a:solidFill>
                <a:schemeClr val="dk1"/>
              </a:solidFill>
              <a:effectLst/>
              <a:latin typeface="Times New Roman" panose="02020603050405020304" pitchFamily="18" charset="0"/>
              <a:ea typeface="+mn-ea"/>
              <a:cs typeface="Times New Roman" panose="02020603050405020304" pitchFamily="18" charset="0"/>
            </a:endParaRPr>
          </a:p>
          <a:p>
            <a:pPr marL="457200" indent="-457200" algn="just">
              <a:spcBef>
                <a:spcPts val="400"/>
              </a:spcBef>
              <a:spcAft>
                <a:spcPts val="400"/>
              </a:spcAft>
              <a:buFont typeface="Wingdings" panose="05000000000000000000" pitchFamily="2" charset="2"/>
              <a:buChar char="v"/>
            </a:pPr>
            <a:endParaRPr lang="en-US" sz="2800">
              <a:latin typeface="Times New Roman" panose="02020603050405020304" pitchFamily="18" charset="0"/>
              <a:cs typeface="Times New Roman" panose="02020603050405020304" pitchFamily="18" charset="0"/>
            </a:endParaRPr>
          </a:p>
          <a:p>
            <a:pPr algn="just">
              <a:spcBef>
                <a:spcPts val="400"/>
              </a:spcBef>
              <a:spcAft>
                <a:spcPts val="400"/>
              </a:spcAft>
            </a:pPr>
            <a:endParaRPr lang="en-US" sz="2800" b="0" kern="1200" baseline="0">
              <a:solidFill>
                <a:schemeClr val="tx1"/>
              </a:solidFill>
              <a:effectLst/>
              <a:latin typeface="Times New Roman" panose="02020603050405020304" pitchFamily="18" charset="0"/>
              <a:ea typeface="+mn-ea"/>
              <a:cs typeface="Times New Roman" panose="02020603050405020304" pitchFamily="18" charset="0"/>
            </a:endParaRPr>
          </a:p>
          <a:p>
            <a:pPr algn="just">
              <a:spcBef>
                <a:spcPts val="400"/>
              </a:spcBef>
              <a:spcAft>
                <a:spcPts val="400"/>
              </a:spcAft>
            </a:pPr>
            <a:endParaRPr lang="en-US" altLang="en-US" sz="2667"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022232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extLst>
              <p:ext uri="{D42A27DB-BD31-4B8C-83A1-F6EECF244321}">
                <p14:modId xmlns:p14="http://schemas.microsoft.com/office/powerpoint/2010/main" val="623165909"/>
              </p:ext>
            </p:extLst>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595803" y="5939857"/>
            <a:ext cx="111880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vi-VN" sz="2800">
                <a:solidFill>
                  <a:schemeClr val="dk1"/>
                </a:solidFill>
                <a:latin typeface="Times New Roman" panose="02020603050405020304" pitchFamily="18" charset="0"/>
                <a:cs typeface="Times New Roman" panose="02020603050405020304" pitchFamily="18" charset="0"/>
              </a:rPr>
              <a:t>Kế hoạch thu tiền sử dụng đất ngân sách tỉnh các tháng còn lại năm 2024</a:t>
            </a:r>
            <a:endParaRPr lang="en-US" sz="2800">
              <a:solidFill>
                <a:schemeClr val="dk1"/>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987E7778-3657-E6B1-FBCE-BAC7A04C0516}"/>
              </a:ext>
            </a:extLst>
          </p:cNvPr>
          <p:cNvGraphicFramePr>
            <a:graphicFrameLocks noGrp="1"/>
          </p:cNvGraphicFramePr>
          <p:nvPr>
            <p:extLst>
              <p:ext uri="{D42A27DB-BD31-4B8C-83A1-F6EECF244321}">
                <p14:modId xmlns:p14="http://schemas.microsoft.com/office/powerpoint/2010/main" val="1611941349"/>
              </p:ext>
            </p:extLst>
          </p:nvPr>
        </p:nvGraphicFramePr>
        <p:xfrm>
          <a:off x="1138451" y="1393665"/>
          <a:ext cx="10102800" cy="4263982"/>
        </p:xfrm>
        <a:graphic>
          <a:graphicData uri="http://schemas.openxmlformats.org/drawingml/2006/table">
            <a:tbl>
              <a:tblPr/>
              <a:tblGrid>
                <a:gridCol w="541185">
                  <a:extLst>
                    <a:ext uri="{9D8B030D-6E8A-4147-A177-3AD203B41FA5}">
                      <a16:colId xmlns:a16="http://schemas.microsoft.com/office/drawing/2014/main" val="706838207"/>
                    </a:ext>
                  </a:extLst>
                </a:gridCol>
                <a:gridCol w="1421621">
                  <a:extLst>
                    <a:ext uri="{9D8B030D-6E8A-4147-A177-3AD203B41FA5}">
                      <a16:colId xmlns:a16="http://schemas.microsoft.com/office/drawing/2014/main" val="2795980237"/>
                    </a:ext>
                  </a:extLst>
                </a:gridCol>
                <a:gridCol w="541185">
                  <a:extLst>
                    <a:ext uri="{9D8B030D-6E8A-4147-A177-3AD203B41FA5}">
                      <a16:colId xmlns:a16="http://schemas.microsoft.com/office/drawing/2014/main" val="2165113560"/>
                    </a:ext>
                  </a:extLst>
                </a:gridCol>
                <a:gridCol w="411946">
                  <a:extLst>
                    <a:ext uri="{9D8B030D-6E8A-4147-A177-3AD203B41FA5}">
                      <a16:colId xmlns:a16="http://schemas.microsoft.com/office/drawing/2014/main" val="1201328131"/>
                    </a:ext>
                  </a:extLst>
                </a:gridCol>
                <a:gridCol w="411946">
                  <a:extLst>
                    <a:ext uri="{9D8B030D-6E8A-4147-A177-3AD203B41FA5}">
                      <a16:colId xmlns:a16="http://schemas.microsoft.com/office/drawing/2014/main" val="480154769"/>
                    </a:ext>
                  </a:extLst>
                </a:gridCol>
                <a:gridCol w="508876">
                  <a:extLst>
                    <a:ext uri="{9D8B030D-6E8A-4147-A177-3AD203B41FA5}">
                      <a16:colId xmlns:a16="http://schemas.microsoft.com/office/drawing/2014/main" val="404275747"/>
                    </a:ext>
                  </a:extLst>
                </a:gridCol>
                <a:gridCol w="549263">
                  <a:extLst>
                    <a:ext uri="{9D8B030D-6E8A-4147-A177-3AD203B41FA5}">
                      <a16:colId xmlns:a16="http://schemas.microsoft.com/office/drawing/2014/main" val="1249673794"/>
                    </a:ext>
                  </a:extLst>
                </a:gridCol>
                <a:gridCol w="551282">
                  <a:extLst>
                    <a:ext uri="{9D8B030D-6E8A-4147-A177-3AD203B41FA5}">
                      <a16:colId xmlns:a16="http://schemas.microsoft.com/office/drawing/2014/main" val="3175455225"/>
                    </a:ext>
                  </a:extLst>
                </a:gridCol>
                <a:gridCol w="444257">
                  <a:extLst>
                    <a:ext uri="{9D8B030D-6E8A-4147-A177-3AD203B41FA5}">
                      <a16:colId xmlns:a16="http://schemas.microsoft.com/office/drawing/2014/main" val="846210690"/>
                    </a:ext>
                  </a:extLst>
                </a:gridCol>
                <a:gridCol w="444257">
                  <a:extLst>
                    <a:ext uri="{9D8B030D-6E8A-4147-A177-3AD203B41FA5}">
                      <a16:colId xmlns:a16="http://schemas.microsoft.com/office/drawing/2014/main" val="2013117217"/>
                    </a:ext>
                  </a:extLst>
                </a:gridCol>
                <a:gridCol w="420025">
                  <a:extLst>
                    <a:ext uri="{9D8B030D-6E8A-4147-A177-3AD203B41FA5}">
                      <a16:colId xmlns:a16="http://schemas.microsoft.com/office/drawing/2014/main" val="1773783679"/>
                    </a:ext>
                  </a:extLst>
                </a:gridCol>
                <a:gridCol w="460412">
                  <a:extLst>
                    <a:ext uri="{9D8B030D-6E8A-4147-A177-3AD203B41FA5}">
                      <a16:colId xmlns:a16="http://schemas.microsoft.com/office/drawing/2014/main" val="3314555133"/>
                    </a:ext>
                  </a:extLst>
                </a:gridCol>
                <a:gridCol w="525031">
                  <a:extLst>
                    <a:ext uri="{9D8B030D-6E8A-4147-A177-3AD203B41FA5}">
                      <a16:colId xmlns:a16="http://schemas.microsoft.com/office/drawing/2014/main" val="2460108505"/>
                    </a:ext>
                  </a:extLst>
                </a:gridCol>
                <a:gridCol w="527050">
                  <a:extLst>
                    <a:ext uri="{9D8B030D-6E8A-4147-A177-3AD203B41FA5}">
                      <a16:colId xmlns:a16="http://schemas.microsoft.com/office/drawing/2014/main" val="1240349760"/>
                    </a:ext>
                  </a:extLst>
                </a:gridCol>
                <a:gridCol w="500798">
                  <a:extLst>
                    <a:ext uri="{9D8B030D-6E8A-4147-A177-3AD203B41FA5}">
                      <a16:colId xmlns:a16="http://schemas.microsoft.com/office/drawing/2014/main" val="1276218519"/>
                    </a:ext>
                  </a:extLst>
                </a:gridCol>
                <a:gridCol w="502818">
                  <a:extLst>
                    <a:ext uri="{9D8B030D-6E8A-4147-A177-3AD203B41FA5}">
                      <a16:colId xmlns:a16="http://schemas.microsoft.com/office/drawing/2014/main" val="3223902112"/>
                    </a:ext>
                  </a:extLst>
                </a:gridCol>
                <a:gridCol w="484644">
                  <a:extLst>
                    <a:ext uri="{9D8B030D-6E8A-4147-A177-3AD203B41FA5}">
                      <a16:colId xmlns:a16="http://schemas.microsoft.com/office/drawing/2014/main" val="4278579813"/>
                    </a:ext>
                  </a:extLst>
                </a:gridCol>
                <a:gridCol w="428102">
                  <a:extLst>
                    <a:ext uri="{9D8B030D-6E8A-4147-A177-3AD203B41FA5}">
                      <a16:colId xmlns:a16="http://schemas.microsoft.com/office/drawing/2014/main" val="4148269474"/>
                    </a:ext>
                  </a:extLst>
                </a:gridCol>
                <a:gridCol w="428102">
                  <a:extLst>
                    <a:ext uri="{9D8B030D-6E8A-4147-A177-3AD203B41FA5}">
                      <a16:colId xmlns:a16="http://schemas.microsoft.com/office/drawing/2014/main" val="3406439868"/>
                    </a:ext>
                  </a:extLst>
                </a:gridCol>
              </a:tblGrid>
              <a:tr h="331961">
                <a:tc rowSpan="2">
                  <a:txBody>
                    <a:bodyPr/>
                    <a:lstStyle/>
                    <a:p>
                      <a:pPr algn="ctr" fontAlgn="ctr"/>
                      <a:r>
                        <a:rPr lang="vi-VN" sz="800" b="1" i="0" u="none" strike="noStrike">
                          <a:solidFill>
                            <a:srgbClr val="000000"/>
                          </a:solidFill>
                          <a:effectLst/>
                          <a:latin typeface="Times New Roman" panose="02020603050405020304" pitchFamily="18" charset="0"/>
                        </a:rPr>
                        <a:t>TT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gridSpan="2">
                  <a:txBody>
                    <a:bodyPr/>
                    <a:lstStyle/>
                    <a:p>
                      <a:pPr algn="ctr" fontAlgn="ctr"/>
                      <a:r>
                        <a:rPr lang="vi-VN" sz="800" b="1" i="0" u="none" strike="noStrike">
                          <a:solidFill>
                            <a:srgbClr val="000000"/>
                          </a:solidFill>
                          <a:effectLst/>
                          <a:latin typeface="Times New Roman" panose="02020603050405020304" pitchFamily="18" charset="0"/>
                        </a:rPr>
                        <a:t>Đơn vị thực hiện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hMerge="1">
                  <a:txBody>
                    <a:bodyPr/>
                    <a:lstStyle/>
                    <a:p>
                      <a:endParaRPr lang="vi-VN"/>
                    </a:p>
                  </a:txBody>
                  <a:tcPr/>
                </a:tc>
                <a:tc gridSpan="2">
                  <a:txBody>
                    <a:bodyPr/>
                    <a:lstStyle/>
                    <a:p>
                      <a:pPr algn="ctr" fontAlgn="ctr"/>
                      <a:r>
                        <a:rPr lang="vi-VN" sz="800" b="1" i="0" u="none" strike="noStrike">
                          <a:solidFill>
                            <a:srgbClr val="000000"/>
                          </a:solidFill>
                          <a:effectLst/>
                          <a:latin typeface="Times New Roman" panose="02020603050405020304" pitchFamily="18" charset="0"/>
                        </a:rPr>
                        <a:t>Quỹ đất năm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gridSpan="3">
                  <a:txBody>
                    <a:bodyPr/>
                    <a:lstStyle/>
                    <a:p>
                      <a:pPr algn="ctr" fontAlgn="ctr"/>
                      <a:r>
                        <a:rPr lang="vi-VN" sz="800" b="1" i="0" u="none" strike="noStrike">
                          <a:solidFill>
                            <a:srgbClr val="000000"/>
                          </a:solidFill>
                          <a:effectLst/>
                          <a:latin typeface="Times New Roman" panose="02020603050405020304" pitchFamily="18" charset="0"/>
                        </a:rPr>
                        <a:t>Kế hoạch thu ngân sách trong năm 2024</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gridSpan="11">
                  <a:txBody>
                    <a:bodyPr/>
                    <a:lstStyle/>
                    <a:p>
                      <a:pPr algn="ctr" fontAlgn="ctr"/>
                      <a:r>
                        <a:rPr lang="vi-VN" sz="800" b="1" i="0" u="none" strike="noStrike">
                          <a:solidFill>
                            <a:srgbClr val="000000"/>
                          </a:solidFill>
                          <a:effectLst/>
                          <a:latin typeface="Times New Roman" panose="02020603050405020304" pitchFamily="18" charset="0"/>
                        </a:rPr>
                        <a:t>Chia ra các tháng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2322066900"/>
                  </a:ext>
                </a:extLst>
              </a:tr>
              <a:tr h="492218">
                <a:tc vMerge="1">
                  <a:txBody>
                    <a:bodyPr/>
                    <a:lstStyle/>
                    <a:p>
                      <a:endParaRPr lang="vi-VN"/>
                    </a:p>
                  </a:txBody>
                  <a:tcPr/>
                </a:tc>
                <a:tc gridSpan="2" vMerge="1">
                  <a:txBody>
                    <a:bodyPr/>
                    <a:lstStyle/>
                    <a:p>
                      <a:endParaRPr lang="vi-VN"/>
                    </a:p>
                  </a:txBody>
                  <a:tcPr/>
                </a:tc>
                <a:tc hMerge="1" vMerge="1">
                  <a:txBody>
                    <a:bodyPr/>
                    <a:lstStyle/>
                    <a:p>
                      <a:endParaRPr lang="vi-VN"/>
                    </a:p>
                  </a:txBody>
                  <a:tcPr/>
                </a:tc>
                <a:tc>
                  <a:txBody>
                    <a:bodyPr/>
                    <a:lstStyle/>
                    <a:p>
                      <a:pPr algn="ctr" fontAlgn="ctr"/>
                      <a:r>
                        <a:rPr lang="vi-VN" sz="800" b="0" i="0" u="none" strike="noStrike">
                          <a:solidFill>
                            <a:srgbClr val="000000"/>
                          </a:solidFill>
                          <a:effectLst/>
                          <a:latin typeface="Times New Roman" panose="02020603050405020304" pitchFamily="18" charset="0"/>
                        </a:rPr>
                        <a:t>Số lô/khu đất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800" b="0" i="0" u="none" strike="noStrike">
                          <a:solidFill>
                            <a:srgbClr val="000000"/>
                          </a:solidFill>
                          <a:effectLst/>
                          <a:latin typeface="Times New Roman" panose="02020603050405020304" pitchFamily="18" charset="0"/>
                        </a:rPr>
                        <a:t>Diện tích</a:t>
                      </a:r>
                      <a:br>
                        <a:rPr lang="vi-VN" sz="800" b="0" i="0" u="none" strike="noStrike">
                          <a:solidFill>
                            <a:srgbClr val="000000"/>
                          </a:solidFill>
                          <a:effectLst/>
                          <a:latin typeface="Times New Roman" panose="02020603050405020304" pitchFamily="18" charset="0"/>
                        </a:rPr>
                      </a:br>
                      <a:r>
                        <a:rPr lang="vi-VN" sz="800" b="0" i="0" u="none" strike="noStrike">
                          <a:solidFill>
                            <a:srgbClr val="000000"/>
                          </a:solidFill>
                          <a:effectLst/>
                          <a:latin typeface="Times New Roman" panose="02020603050405020304" pitchFamily="18" charset="0"/>
                        </a:rPr>
                        <a:t>(m2)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800" b="0" i="0" u="none" strike="noStrike">
                          <a:solidFill>
                            <a:srgbClr val="000000"/>
                          </a:solidFill>
                          <a:effectLst/>
                          <a:latin typeface="Times New Roman" panose="02020603050405020304" pitchFamily="18" charset="0"/>
                        </a:rPr>
                        <a:t>Số lô/khu đất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800" b="0" i="0" u="none" strike="noStrike">
                          <a:solidFill>
                            <a:srgbClr val="000000"/>
                          </a:solidFill>
                          <a:effectLst/>
                          <a:latin typeface="Times New Roman" panose="02020603050405020304" pitchFamily="18" charset="0"/>
                        </a:rPr>
                        <a:t>Diện tích (m2)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800" b="0" i="0" u="none" strike="noStrike">
                          <a:solidFill>
                            <a:srgbClr val="000000"/>
                          </a:solidFill>
                          <a:effectLst/>
                          <a:latin typeface="Times New Roman" panose="02020603050405020304" pitchFamily="18" charset="0"/>
                        </a:rPr>
                        <a:t> Giá trị dự kiến thực hiện năm 2024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800" b="0" i="1" u="none" strike="noStrike">
                          <a:solidFill>
                            <a:srgbClr val="000000"/>
                          </a:solidFill>
                          <a:effectLst/>
                          <a:latin typeface="Times New Roman" panose="02020603050405020304" pitchFamily="18" charset="0"/>
                        </a:rPr>
                        <a:t>Tháng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800" b="0" i="1" u="none" strike="noStrike">
                          <a:solidFill>
                            <a:srgbClr val="000000"/>
                          </a:solidFill>
                          <a:effectLst/>
                          <a:latin typeface="Times New Roman" panose="02020603050405020304" pitchFamily="18" charset="0"/>
                        </a:rPr>
                        <a:t>Tháng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800" b="0" i="1" u="none" strike="noStrike">
                          <a:solidFill>
                            <a:srgbClr val="000000"/>
                          </a:solidFill>
                          <a:effectLst/>
                          <a:latin typeface="Times New Roman" panose="02020603050405020304" pitchFamily="18" charset="0"/>
                        </a:rPr>
                        <a:t>Tháng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800" b="0" i="1" u="none" strike="noStrike">
                          <a:solidFill>
                            <a:srgbClr val="000000"/>
                          </a:solidFill>
                          <a:effectLst/>
                          <a:latin typeface="Times New Roman" panose="02020603050405020304" pitchFamily="18" charset="0"/>
                        </a:rPr>
                        <a:t>Tháng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800" b="0" i="1" u="none" strike="noStrike">
                          <a:solidFill>
                            <a:srgbClr val="000000"/>
                          </a:solidFill>
                          <a:effectLst/>
                          <a:latin typeface="Times New Roman" panose="02020603050405020304" pitchFamily="18" charset="0"/>
                        </a:rPr>
                        <a:t>Tháng 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800" b="0" i="1" u="none" strike="noStrike">
                          <a:solidFill>
                            <a:srgbClr val="000000"/>
                          </a:solidFill>
                          <a:effectLst/>
                          <a:latin typeface="Times New Roman" panose="02020603050405020304" pitchFamily="18" charset="0"/>
                        </a:rPr>
                        <a:t>Tháng 6</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800" b="0" i="1" u="none" strike="noStrike">
                          <a:solidFill>
                            <a:srgbClr val="000000"/>
                          </a:solidFill>
                          <a:effectLst/>
                          <a:latin typeface="Times New Roman" panose="02020603050405020304" pitchFamily="18" charset="0"/>
                        </a:rPr>
                        <a:t>Tháng 7</a:t>
                      </a: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800" b="0" i="1" u="none" strike="noStrike">
                          <a:solidFill>
                            <a:srgbClr val="000000"/>
                          </a:solidFill>
                          <a:effectLst/>
                          <a:latin typeface="Times New Roman" panose="02020603050405020304" pitchFamily="18" charset="0"/>
                        </a:rPr>
                        <a:t>Tháng 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800" b="0" i="1" u="none" strike="noStrike">
                          <a:solidFill>
                            <a:srgbClr val="000000"/>
                          </a:solidFill>
                          <a:effectLst/>
                          <a:latin typeface="Times New Roman" panose="02020603050405020304" pitchFamily="18" charset="0"/>
                        </a:rPr>
                        <a:t>Tháng 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800" b="0" i="1" u="none" strike="noStrike">
                          <a:solidFill>
                            <a:srgbClr val="000000"/>
                          </a:solidFill>
                          <a:effectLst/>
                          <a:latin typeface="Times New Roman" panose="02020603050405020304" pitchFamily="18" charset="0"/>
                        </a:rPr>
                        <a:t>Tháng 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800" b="0" i="1" u="none" strike="noStrike">
                          <a:solidFill>
                            <a:srgbClr val="000000"/>
                          </a:solidFill>
                          <a:effectLst/>
                          <a:latin typeface="Times New Roman" panose="02020603050405020304" pitchFamily="18" charset="0"/>
                        </a:rPr>
                        <a:t>Tháng 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6366470"/>
                  </a:ext>
                </a:extLst>
              </a:tr>
              <a:tr h="246109">
                <a:tc rowSpan="2">
                  <a:txBody>
                    <a:bodyPr/>
                    <a:lstStyle/>
                    <a:p>
                      <a:pPr algn="ctr" fontAlgn="ctr"/>
                      <a:r>
                        <a:rPr lang="vi-VN" sz="800" b="1"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fontAlgn="ctr"/>
                      <a:r>
                        <a:rPr lang="vi-VN" sz="800" b="1" i="0" u="none" strike="noStrike">
                          <a:solidFill>
                            <a:srgbClr val="000000"/>
                          </a:solidFill>
                          <a:effectLst/>
                          <a:latin typeface="Times New Roman" panose="02020603050405020304" pitchFamily="18" charset="0"/>
                        </a:rPr>
                        <a:t>Kế hoạch đã phê duyệt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hMerge="1">
                  <a:txBody>
                    <a:bodyPr/>
                    <a:lstStyle/>
                    <a:p>
                      <a:endParaRPr lang="vi-VN"/>
                    </a:p>
                  </a:txBody>
                  <a:tcPr/>
                </a:tc>
                <a:tc rowSpan="2">
                  <a:txBody>
                    <a:bodyPr/>
                    <a:lstStyle/>
                    <a:p>
                      <a:pPr algn="r" fontAlgn="ctr"/>
                      <a:r>
                        <a:rPr lang="vi-VN" sz="800" b="1"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r" fontAlgn="ctr"/>
                      <a:r>
                        <a:rPr lang="vi-VN" sz="800" b="1"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r" fontAlgn="ctr"/>
                      <a:r>
                        <a:rPr lang="vi-VN" sz="800" b="1" i="0" u="none" strike="noStrike">
                          <a:solidFill>
                            <a:srgbClr val="000000"/>
                          </a:solidFill>
                          <a:effectLst/>
                          <a:latin typeface="Times New Roman" panose="02020603050405020304" pitchFamily="18" charset="0"/>
                        </a:rPr>
                        <a:t>1.328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r" fontAlgn="ctr"/>
                      <a:r>
                        <a:rPr lang="vi-VN" sz="800" b="1" i="0" u="none" strike="noStrike">
                          <a:solidFill>
                            <a:srgbClr val="000000"/>
                          </a:solidFill>
                          <a:effectLst/>
                          <a:latin typeface="Times New Roman" panose="02020603050405020304" pitchFamily="18" charset="0"/>
                        </a:rPr>
                        <a:t>1.406.237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r" fontAlgn="ctr"/>
                      <a:r>
                        <a:rPr lang="vi-VN" sz="800" b="1" i="0" u="none" strike="noStrike">
                          <a:solidFill>
                            <a:srgbClr val="000000"/>
                          </a:solidFill>
                          <a:effectLst/>
                          <a:latin typeface="Times New Roman" panose="02020603050405020304" pitchFamily="18" charset="0"/>
                        </a:rPr>
                        <a:t>6.959.613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1" i="0" u="none" strike="noStrike">
                          <a:solidFill>
                            <a:srgbClr val="000000"/>
                          </a:solidFill>
                          <a:effectLst/>
                          <a:latin typeface="Times New Roman" panose="02020603050405020304" pitchFamily="18" charset="0"/>
                        </a:rPr>
                        <a:t>51.583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1" i="0" u="none" strike="noStrike">
                          <a:solidFill>
                            <a:srgbClr val="000000"/>
                          </a:solidFill>
                          <a:effectLst/>
                          <a:latin typeface="Times New Roman" panose="02020603050405020304" pitchFamily="18" charset="0"/>
                        </a:rPr>
                        <a:t>125.733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1" i="0" u="none" strike="noStrike">
                          <a:solidFill>
                            <a:srgbClr val="000000"/>
                          </a:solidFill>
                          <a:effectLst/>
                          <a:latin typeface="Times New Roman" panose="02020603050405020304" pitchFamily="18" charset="0"/>
                        </a:rPr>
                        <a:t>871.804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1" i="0" u="none" strike="noStrike">
                          <a:solidFill>
                            <a:srgbClr val="000000"/>
                          </a:solidFill>
                          <a:effectLst/>
                          <a:latin typeface="Times New Roman" panose="02020603050405020304" pitchFamily="18" charset="0"/>
                        </a:rPr>
                        <a:t>771.014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1" i="0" u="none" strike="noStrike">
                          <a:solidFill>
                            <a:srgbClr val="000000"/>
                          </a:solidFill>
                          <a:effectLst/>
                          <a:latin typeface="Times New Roman" panose="02020603050405020304" pitchFamily="18" charset="0"/>
                        </a:rPr>
                        <a:t>894.127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1" i="0" u="none" strike="noStrike">
                          <a:solidFill>
                            <a:srgbClr val="000000"/>
                          </a:solidFill>
                          <a:effectLst/>
                          <a:latin typeface="Times New Roman" panose="02020603050405020304" pitchFamily="18" charset="0"/>
                        </a:rPr>
                        <a:t>1.358.222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1" i="0" u="none" strike="noStrike">
                          <a:solidFill>
                            <a:srgbClr val="000000"/>
                          </a:solidFill>
                          <a:effectLst/>
                          <a:latin typeface="Times New Roman" panose="02020603050405020304" pitchFamily="18" charset="0"/>
                        </a:rPr>
                        <a:t>1.134.409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1" i="0" u="none" strike="noStrike">
                          <a:solidFill>
                            <a:srgbClr val="000000"/>
                          </a:solidFill>
                          <a:effectLst/>
                          <a:latin typeface="Times New Roman" panose="02020603050405020304" pitchFamily="18" charset="0"/>
                        </a:rPr>
                        <a:t>533.924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1" i="0" u="none" strike="noStrike">
                          <a:solidFill>
                            <a:srgbClr val="000000"/>
                          </a:solidFill>
                          <a:effectLst/>
                          <a:latin typeface="Times New Roman" panose="02020603050405020304" pitchFamily="18" charset="0"/>
                        </a:rPr>
                        <a:t>1.152.494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1" i="0" u="none" strike="noStrike">
                          <a:solidFill>
                            <a:srgbClr val="000000"/>
                          </a:solidFill>
                          <a:effectLst/>
                          <a:latin typeface="Times New Roman" panose="02020603050405020304" pitchFamily="18" charset="0"/>
                        </a:rPr>
                        <a:t>47.821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1" i="0" u="none" strike="noStrike">
                          <a:solidFill>
                            <a:srgbClr val="000000"/>
                          </a:solidFill>
                          <a:effectLst/>
                          <a:latin typeface="Times New Roman" panose="02020603050405020304" pitchFamily="18" charset="0"/>
                        </a:rPr>
                        <a:t>18.480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3240894"/>
                  </a:ext>
                </a:extLst>
              </a:tr>
              <a:tr h="246109">
                <a:tc vMerge="1">
                  <a:txBody>
                    <a:bodyPr/>
                    <a:lstStyle/>
                    <a:p>
                      <a:endParaRPr lang="vi-VN"/>
                    </a:p>
                  </a:txBody>
                  <a:tcPr/>
                </a:tc>
                <a:tc gridSpan="2">
                  <a:txBody>
                    <a:bodyPr/>
                    <a:lstStyle/>
                    <a:p>
                      <a:pPr algn="l" fontAlgn="ctr"/>
                      <a:r>
                        <a:rPr lang="vi-VN" sz="800" b="1" i="0" u="none" strike="noStrike">
                          <a:solidFill>
                            <a:srgbClr val="000000"/>
                          </a:solidFill>
                          <a:effectLst/>
                          <a:latin typeface="Times New Roman" panose="02020603050405020304" pitchFamily="18" charset="0"/>
                        </a:rPr>
                        <a:t>Điều chỉnh kế hoạch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algn="r" fontAlgn="ctr"/>
                      <a:r>
                        <a:rPr lang="vi-VN" sz="800" b="1" i="0" u="none" strike="noStrike">
                          <a:solidFill>
                            <a:srgbClr val="000000"/>
                          </a:solidFill>
                          <a:effectLst/>
                          <a:latin typeface="Times New Roman" panose="02020603050405020304" pitchFamily="18" charset="0"/>
                        </a:rPr>
                        <a:t>51.583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1" i="0" u="none" strike="noStrike">
                          <a:solidFill>
                            <a:srgbClr val="000000"/>
                          </a:solidFill>
                          <a:effectLst/>
                          <a:latin typeface="Times New Roman" panose="02020603050405020304" pitchFamily="18" charset="0"/>
                        </a:rPr>
                        <a:t>125.733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1" i="0" u="none" strike="noStrike">
                          <a:solidFill>
                            <a:srgbClr val="000000"/>
                          </a:solidFill>
                          <a:effectLst/>
                          <a:latin typeface="Times New Roman" panose="02020603050405020304" pitchFamily="18" charset="0"/>
                        </a:rPr>
                        <a:t>82.304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1" i="0" u="none" strike="noStrike">
                          <a:solidFill>
                            <a:srgbClr val="000000"/>
                          </a:solidFill>
                          <a:effectLst/>
                          <a:latin typeface="Times New Roman" panose="02020603050405020304" pitchFamily="18" charset="0"/>
                        </a:rPr>
                        <a:t>310.314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1" i="0" u="none" strike="noStrike">
                          <a:solidFill>
                            <a:srgbClr val="000000"/>
                          </a:solidFill>
                          <a:effectLst/>
                          <a:latin typeface="Times New Roman" panose="02020603050405020304" pitchFamily="18" charset="0"/>
                        </a:rPr>
                        <a:t>826.027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1" i="0" u="none" strike="noStrike">
                          <a:solidFill>
                            <a:srgbClr val="000000"/>
                          </a:solidFill>
                          <a:effectLst/>
                          <a:latin typeface="Times New Roman" panose="02020603050405020304" pitchFamily="18" charset="0"/>
                        </a:rPr>
                        <a:t>1.476.522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1" i="0" u="none" strike="noStrike">
                          <a:solidFill>
                            <a:srgbClr val="000000"/>
                          </a:solidFill>
                          <a:effectLst/>
                          <a:latin typeface="Times New Roman" panose="02020603050405020304" pitchFamily="18" charset="0"/>
                        </a:rPr>
                        <a:t>1.241.409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1" i="0" u="none" strike="noStrike">
                          <a:solidFill>
                            <a:srgbClr val="000000"/>
                          </a:solidFill>
                          <a:effectLst/>
                          <a:latin typeface="Times New Roman" panose="02020603050405020304" pitchFamily="18" charset="0"/>
                        </a:rPr>
                        <a:t>1.426.924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1" i="0" u="none" strike="noStrike">
                          <a:solidFill>
                            <a:srgbClr val="000000"/>
                          </a:solidFill>
                          <a:effectLst/>
                          <a:latin typeface="Times New Roman" panose="02020603050405020304" pitchFamily="18" charset="0"/>
                        </a:rPr>
                        <a:t>952.494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1" i="0" u="none" strike="noStrike">
                          <a:solidFill>
                            <a:srgbClr val="000000"/>
                          </a:solidFill>
                          <a:effectLst/>
                          <a:latin typeface="Times New Roman" panose="02020603050405020304" pitchFamily="18" charset="0"/>
                        </a:rPr>
                        <a:t>447.821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1" i="0" u="none" strike="noStrike">
                          <a:solidFill>
                            <a:srgbClr val="000000"/>
                          </a:solidFill>
                          <a:effectLst/>
                          <a:latin typeface="Times New Roman" panose="02020603050405020304" pitchFamily="18" charset="0"/>
                        </a:rPr>
                        <a:t>18.480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1608355"/>
                  </a:ext>
                </a:extLst>
              </a:tr>
              <a:tr h="297621">
                <a:tc rowSpan="2">
                  <a:txBody>
                    <a:bodyPr/>
                    <a:lstStyle/>
                    <a:p>
                      <a:pPr algn="ctr" fontAlgn="ctr"/>
                      <a:r>
                        <a:rPr lang="vi-VN" sz="800" b="0" i="0" u="none" strike="noStrike">
                          <a:solidFill>
                            <a:srgbClr val="000000"/>
                          </a:solidFill>
                          <a:effectLst/>
                          <a:latin typeface="Times New Roman" panose="02020603050405020304" pitchFamily="18"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l" fontAlgn="ctr"/>
                      <a:r>
                        <a:rPr lang="vi-VN" sz="800" b="0" i="0" u="none" strike="noStrike">
                          <a:solidFill>
                            <a:srgbClr val="000000"/>
                          </a:solidFill>
                          <a:effectLst/>
                          <a:latin typeface="Times New Roman" panose="02020603050405020304" pitchFamily="18" charset="0"/>
                        </a:rPr>
                        <a:t>Trung tâm Phát triển quỹ đất tỉnh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800" b="0" i="0" u="none" strike="noStrike">
                          <a:effectLst/>
                          <a:latin typeface="Times New Roman" panose="02020603050405020304" pitchFamily="18" charset="0"/>
                        </a:rPr>
                        <a:t>Kế hoạch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a:txBody>
                    <a:bodyPr/>
                    <a:lstStyle/>
                    <a:p>
                      <a:pPr algn="r" fontAlgn="ctr"/>
                      <a:r>
                        <a:rPr lang="vi-VN" sz="800" b="0" i="0" u="none" strike="noStrike">
                          <a:solidFill>
                            <a:srgbClr val="000000"/>
                          </a:solidFill>
                          <a:effectLst/>
                          <a:latin typeface="Times New Roman" panose="02020603050405020304" pitchFamily="18" charset="0"/>
                        </a:rPr>
                        <a:t>664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r" fontAlgn="ctr"/>
                      <a:r>
                        <a:rPr lang="vi-VN" sz="800" b="0" i="0" u="none" strike="noStrike">
                          <a:solidFill>
                            <a:srgbClr val="000000"/>
                          </a:solidFill>
                          <a:effectLst/>
                          <a:latin typeface="Times New Roman" panose="02020603050405020304" pitchFamily="18" charset="0"/>
                        </a:rPr>
                        <a:t>271.273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r" fontAlgn="ctr"/>
                      <a:r>
                        <a:rPr lang="vi-VN" sz="800" b="0" i="0" u="none" strike="noStrike">
                          <a:solidFill>
                            <a:srgbClr val="000000"/>
                          </a:solidFill>
                          <a:effectLst/>
                          <a:latin typeface="Times New Roman" panose="02020603050405020304" pitchFamily="18" charset="0"/>
                        </a:rPr>
                        <a:t>248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r" fontAlgn="ctr"/>
                      <a:r>
                        <a:rPr lang="vi-VN" sz="800" b="0" i="0" u="none" strike="noStrike">
                          <a:solidFill>
                            <a:srgbClr val="000000"/>
                          </a:solidFill>
                          <a:effectLst/>
                          <a:latin typeface="Times New Roman" panose="02020603050405020304" pitchFamily="18" charset="0"/>
                        </a:rPr>
                        <a:t>216.239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r" fontAlgn="ctr"/>
                      <a:r>
                        <a:rPr lang="vi-VN" sz="800" b="0" i="0" u="none" strike="noStrike">
                          <a:solidFill>
                            <a:srgbClr val="000000"/>
                          </a:solidFill>
                          <a:effectLst/>
                          <a:latin typeface="Times New Roman" panose="02020603050405020304" pitchFamily="18" charset="0"/>
                        </a:rPr>
                        <a:t>1.780.913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20.061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127.421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154.034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312.379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535.679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50.994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558.864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21.481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4180501"/>
                  </a:ext>
                </a:extLst>
              </a:tr>
              <a:tr h="297621">
                <a:tc vMerge="1">
                  <a:txBody>
                    <a:bodyPr/>
                    <a:lstStyle/>
                    <a:p>
                      <a:endParaRPr lang="vi-VN"/>
                    </a:p>
                  </a:txBody>
                  <a:tcPr/>
                </a:tc>
                <a:tc vMerge="1">
                  <a:txBody>
                    <a:bodyPr/>
                    <a:lstStyle/>
                    <a:p>
                      <a:endParaRPr lang="vi-VN"/>
                    </a:p>
                  </a:txBody>
                  <a:tcPr/>
                </a:tc>
                <a:tc>
                  <a:txBody>
                    <a:bodyPr/>
                    <a:lstStyle/>
                    <a:p>
                      <a:pPr algn="l" fontAlgn="ctr"/>
                      <a:r>
                        <a:rPr lang="vi-VN" sz="800" b="0" i="0" u="none" strike="noStrike">
                          <a:effectLst/>
                          <a:latin typeface="Times New Roman" panose="02020603050405020304" pitchFamily="18" charset="0"/>
                        </a:rPr>
                        <a:t>Điều chỉnh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algn="r" fontAlgn="ctr"/>
                      <a:r>
                        <a:rPr lang="vi-VN"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13.061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66.721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135.934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380.679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410.179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193.994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558.864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21.481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625304"/>
                  </a:ext>
                </a:extLst>
              </a:tr>
              <a:tr h="257555">
                <a:tc>
                  <a:txBody>
                    <a:bodyPr/>
                    <a:lstStyle/>
                    <a:p>
                      <a:pPr algn="ctr" fontAlgn="ctr"/>
                      <a:r>
                        <a:rPr lang="vi-VN" sz="800" b="0" i="0" u="none" strike="noStrike">
                          <a:solidFill>
                            <a:srgbClr val="000000"/>
                          </a:solidFill>
                          <a:effectLst/>
                          <a:latin typeface="Times New Roman" panose="02020603050405020304" pitchFamily="18" charset="0"/>
                        </a:rPr>
                        <a:t>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fontAlgn="ctr"/>
                      <a:r>
                        <a:rPr lang="vi-VN" sz="800" b="0" i="0" u="none" strike="noStrike">
                          <a:solidFill>
                            <a:srgbClr val="000000"/>
                          </a:solidFill>
                          <a:effectLst/>
                          <a:latin typeface="Times New Roman" panose="02020603050405020304" pitchFamily="18" charset="0"/>
                        </a:rPr>
                        <a:t>Ban Giải phóng mặt bằng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a:txBody>
                    <a:bodyPr/>
                    <a:lstStyle/>
                    <a:p>
                      <a:pPr algn="r" fontAlgn="ctr"/>
                      <a:r>
                        <a:rPr lang="vi-VN" sz="800" b="0" i="0" u="none" strike="noStrike">
                          <a:solidFill>
                            <a:srgbClr val="000000"/>
                          </a:solidFill>
                          <a:effectLst/>
                          <a:latin typeface="Times New Roman" panose="02020603050405020304" pitchFamily="18" charset="0"/>
                        </a:rPr>
                        <a:t>1.305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317.757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467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71.215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350.000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29.000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33.500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48.000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56.000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59.500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61.500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62.500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6810376"/>
                  </a:ext>
                </a:extLst>
              </a:tr>
              <a:tr h="257555">
                <a:tc rowSpan="2">
                  <a:txBody>
                    <a:bodyPr/>
                    <a:lstStyle/>
                    <a:p>
                      <a:pPr algn="ctr" fontAlgn="ctr"/>
                      <a:r>
                        <a:rPr lang="vi-VN" sz="800" b="0" i="0" u="none" strike="noStrike">
                          <a:solidFill>
                            <a:srgbClr val="000000"/>
                          </a:solidFill>
                          <a:effectLst/>
                          <a:latin typeface="Times New Roman" panose="02020603050405020304" pitchFamily="18" charset="0"/>
                        </a:rPr>
                        <a:t>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l" fontAlgn="ctr"/>
                      <a:r>
                        <a:rPr lang="vi-VN" sz="800" b="0" i="0" u="none" strike="noStrike">
                          <a:solidFill>
                            <a:srgbClr val="000000"/>
                          </a:solidFill>
                          <a:effectLst/>
                          <a:latin typeface="Times New Roman" panose="02020603050405020304" pitchFamily="18" charset="0"/>
                        </a:rPr>
                        <a:t>Ban Quản lý Khu kinh tế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800" b="0" i="0" u="none" strike="noStrike">
                          <a:effectLst/>
                          <a:latin typeface="Times New Roman" panose="02020603050405020304" pitchFamily="18" charset="0"/>
                        </a:rPr>
                        <a:t>Kế hoạch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a:txBody>
                    <a:bodyPr/>
                    <a:lstStyle/>
                    <a:p>
                      <a:pPr algn="r" fontAlgn="ctr"/>
                      <a:r>
                        <a:rPr lang="vi-VN" sz="800" b="0" i="0" u="none" strike="noStrike">
                          <a:solidFill>
                            <a:srgbClr val="000000"/>
                          </a:solidFill>
                          <a:effectLst/>
                          <a:latin typeface="Times New Roman" panose="02020603050405020304" pitchFamily="18" charset="0"/>
                        </a:rPr>
                        <a:t>355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r" fontAlgn="ctr"/>
                      <a:r>
                        <a:rPr lang="vi-VN" sz="800" b="0" i="0" u="none" strike="noStrike">
                          <a:solidFill>
                            <a:srgbClr val="000000"/>
                          </a:solidFill>
                          <a:effectLst/>
                          <a:latin typeface="Times New Roman" panose="02020603050405020304" pitchFamily="18" charset="0"/>
                        </a:rPr>
                        <a:t>661.432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r" fontAlgn="ctr"/>
                      <a:r>
                        <a:rPr lang="vi-VN" sz="800" b="0" i="0" u="none" strike="noStrike">
                          <a:solidFill>
                            <a:srgbClr val="000000"/>
                          </a:solidFill>
                          <a:effectLst/>
                          <a:latin typeface="Times New Roman" panose="02020603050405020304" pitchFamily="18" charset="0"/>
                        </a:rPr>
                        <a:t>183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r" fontAlgn="ctr"/>
                      <a:r>
                        <a:rPr lang="vi-VN" sz="800" b="0" i="0" u="none" strike="noStrike">
                          <a:solidFill>
                            <a:srgbClr val="000000"/>
                          </a:solidFill>
                          <a:effectLst/>
                          <a:latin typeface="Times New Roman" panose="02020603050405020304" pitchFamily="18" charset="0"/>
                        </a:rPr>
                        <a:t>222.438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r" fontAlgn="ctr"/>
                      <a:r>
                        <a:rPr lang="vi-VN" sz="800" b="0" i="0" u="none" strike="noStrike">
                          <a:solidFill>
                            <a:srgbClr val="000000"/>
                          </a:solidFill>
                          <a:effectLst/>
                          <a:latin typeface="Times New Roman" panose="02020603050405020304" pitchFamily="18" charset="0"/>
                        </a:rPr>
                        <a:t>1.504.000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296.400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26.950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315.500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413.500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22.650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405.550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15.250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5.600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2.600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494525029"/>
                  </a:ext>
                </a:extLst>
              </a:tr>
              <a:tr h="257555">
                <a:tc vMerge="1">
                  <a:txBody>
                    <a:bodyPr/>
                    <a:lstStyle/>
                    <a:p>
                      <a:endParaRPr lang="vi-VN"/>
                    </a:p>
                  </a:txBody>
                  <a:tcPr/>
                </a:tc>
                <a:tc vMerge="1">
                  <a:txBody>
                    <a:bodyPr/>
                    <a:lstStyle/>
                    <a:p>
                      <a:endParaRPr lang="vi-VN"/>
                    </a:p>
                  </a:txBody>
                  <a:tcPr/>
                </a:tc>
                <a:tc>
                  <a:txBody>
                    <a:bodyPr/>
                    <a:lstStyle/>
                    <a:p>
                      <a:pPr algn="l" fontAlgn="ctr"/>
                      <a:r>
                        <a:rPr lang="vi-VN" sz="800" b="0" i="0" u="none" strike="noStrike">
                          <a:effectLst/>
                          <a:latin typeface="Times New Roman" panose="02020603050405020304" pitchFamily="18" charset="0"/>
                        </a:rPr>
                        <a:t>Điều chỉnh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algn="r" fontAlgn="ctr"/>
                      <a:r>
                        <a:rPr lang="vi-VN"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13.900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26.950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315.500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413.500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305.150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405.550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15.250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5.600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2.600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46713"/>
                  </a:ext>
                </a:extLst>
              </a:tr>
              <a:tr h="274727">
                <a:tc>
                  <a:txBody>
                    <a:bodyPr/>
                    <a:lstStyle/>
                    <a:p>
                      <a:pPr algn="ctr" fontAlgn="ctr"/>
                      <a:r>
                        <a:rPr lang="vi-VN" sz="800" b="0" i="0" u="none" strike="noStrike">
                          <a:effectLst/>
                          <a:latin typeface="Times New Roman" panose="02020603050405020304" pitchFamily="18"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fontAlgn="ctr"/>
                      <a:r>
                        <a:rPr lang="vi-VN" sz="800" b="0" i="0" u="none" strike="noStrike">
                          <a:effectLst/>
                          <a:latin typeface="Times New Roman" panose="02020603050405020304" pitchFamily="18" charset="0"/>
                        </a:rPr>
                        <a:t>Ban QLDA Giao thông tỉnh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a:txBody>
                    <a:bodyPr/>
                    <a:lstStyle/>
                    <a:p>
                      <a:pPr algn="r" fontAlgn="ctr"/>
                      <a:r>
                        <a:rPr lang="vi-VN" sz="800" b="0" i="0" u="none" strike="noStrike">
                          <a:effectLst/>
                          <a:latin typeface="Times New Roman" panose="02020603050405020304" pitchFamily="18" charset="0"/>
                        </a:rPr>
                        <a:t>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effectLst/>
                          <a:latin typeface="Times New Roman" panose="02020603050405020304" pitchFamily="18" charset="0"/>
                        </a:rPr>
                        <a:t>9.145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effectLst/>
                          <a:latin typeface="Times New Roman" panose="02020603050405020304" pitchFamily="18" charset="0"/>
                        </a:rPr>
                        <a:t>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effectLst/>
                          <a:latin typeface="Times New Roman" panose="02020603050405020304" pitchFamily="18" charset="0"/>
                        </a:rPr>
                        <a:t>9.145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effectLst/>
                          <a:latin typeface="Times New Roman" panose="02020603050405020304" pitchFamily="18" charset="0"/>
                        </a:rPr>
                        <a:t>52.000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effectLst/>
                          <a:latin typeface="Times New Roman" panose="02020603050405020304" pitchFamily="18" charset="0"/>
                        </a:rPr>
                        <a:t>4.860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effectLst/>
                          <a:latin typeface="Times New Roman" panose="02020603050405020304" pitchFamily="18" charset="0"/>
                        </a:rPr>
                        <a:t>7.310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effectLst/>
                          <a:latin typeface="Times New Roman" panose="02020603050405020304" pitchFamily="18" charset="0"/>
                        </a:rPr>
                        <a:t>5.110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effectLst/>
                          <a:latin typeface="Times New Roman" panose="02020603050405020304" pitchFamily="18" charset="0"/>
                        </a:rPr>
                        <a:t>4.860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effectLst/>
                          <a:latin typeface="Times New Roman" panose="02020603050405020304" pitchFamily="18" charset="0"/>
                        </a:rPr>
                        <a:t>5.560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effectLst/>
                          <a:latin typeface="Times New Roman" panose="02020603050405020304" pitchFamily="18" charset="0"/>
                        </a:rPr>
                        <a:t>4.860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effectLst/>
                          <a:latin typeface="Times New Roman" panose="02020603050405020304" pitchFamily="18" charset="0"/>
                        </a:rPr>
                        <a:t>4.860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effectLst/>
                          <a:latin typeface="Times New Roman" panose="02020603050405020304" pitchFamily="18" charset="0"/>
                        </a:rPr>
                        <a:t>9.720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effectLst/>
                          <a:latin typeface="Times New Roman" panose="02020603050405020304" pitchFamily="18" charset="0"/>
                        </a:rPr>
                        <a:t>4.860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1761997"/>
                  </a:ext>
                </a:extLst>
              </a:tr>
              <a:tr h="274727">
                <a:tc>
                  <a:txBody>
                    <a:bodyPr/>
                    <a:lstStyle/>
                    <a:p>
                      <a:pPr algn="ctr" fontAlgn="ctr"/>
                      <a:r>
                        <a:rPr lang="vi-VN" sz="800" b="0" i="0" u="none" strike="noStrike">
                          <a:solidFill>
                            <a:srgbClr val="000000"/>
                          </a:solidFill>
                          <a:effectLst/>
                          <a:latin typeface="Times New Roman" panose="02020603050405020304" pitchFamily="18" charset="0"/>
                        </a:rPr>
                        <a:t>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fontAlgn="ctr"/>
                      <a:r>
                        <a:rPr lang="vi-VN" sz="800" b="0" i="0" u="none" strike="noStrike">
                          <a:solidFill>
                            <a:srgbClr val="000000"/>
                          </a:solidFill>
                          <a:effectLst/>
                          <a:latin typeface="Times New Roman" panose="02020603050405020304" pitchFamily="18" charset="0"/>
                        </a:rPr>
                        <a:t>Ban QLDA Nông nghiệp và PTNT tỉnh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vi-VN"/>
                    </a:p>
                  </a:txBody>
                  <a:tcPr/>
                </a:tc>
                <a:tc>
                  <a:txBody>
                    <a:bodyPr/>
                    <a:lstStyle/>
                    <a:p>
                      <a:pPr algn="r" fontAlgn="ctr"/>
                      <a:r>
                        <a:rPr lang="vi-VN" sz="800" b="0" i="0" u="none" strike="noStrike">
                          <a:solidFill>
                            <a:srgbClr val="000000"/>
                          </a:solidFill>
                          <a:effectLst/>
                          <a:latin typeface="Times New Roman" panose="02020603050405020304" pitchFamily="18" charset="0"/>
                        </a:rPr>
                        <a:t>720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77.617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340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44.157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184.000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21.483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21.483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21.483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21.483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21.483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21.483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11.020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11.020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11.020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11.020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11.020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1357776"/>
                  </a:ext>
                </a:extLst>
              </a:tr>
              <a:tr h="515112">
                <a:tc rowSpan="2">
                  <a:txBody>
                    <a:bodyPr/>
                    <a:lstStyle/>
                    <a:p>
                      <a:pPr algn="ctr" fontAlgn="ctr"/>
                      <a:r>
                        <a:rPr lang="vi-VN" sz="800" b="0" i="0" u="none" strike="noStrike">
                          <a:solidFill>
                            <a:srgbClr val="000000"/>
                          </a:solidFill>
                          <a:effectLst/>
                          <a:latin typeface="Times New Roman" panose="02020603050405020304" pitchFamily="18" charset="0"/>
                        </a:rPr>
                        <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l" fontAlgn="ctr"/>
                      <a:r>
                        <a:rPr lang="vi-VN" sz="800" b="0" i="0" u="none" strike="noStrike">
                          <a:solidFill>
                            <a:srgbClr val="000000"/>
                          </a:solidFill>
                          <a:effectLst/>
                          <a:latin typeface="Times New Roman" panose="02020603050405020304" pitchFamily="18" charset="0"/>
                        </a:rPr>
                        <a:t>Sở Tài chính, Sở Kế hoạch và Đầu tư, Sở Tài nguyên và Môi trường, Cục Thuế và các đơn vị liên quan (đất dự án được tổ chức đầu thầu lựa chọn nhà đầu tư thực dự án đầu tư có sử dụng đất)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800" b="0" i="0" u="none" strike="noStrike">
                          <a:effectLst/>
                          <a:latin typeface="Times New Roman" panose="02020603050405020304" pitchFamily="18" charset="0"/>
                        </a:rPr>
                        <a:t>Kế hoạch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a:txBody>
                    <a:bodyPr/>
                    <a:lstStyle/>
                    <a:p>
                      <a:pPr algn="r" fontAlgn="ctr"/>
                      <a:r>
                        <a:rPr lang="vi-VN"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r" fontAlgn="ctr"/>
                      <a:r>
                        <a:rPr lang="vi-VN"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r" fontAlgn="ctr"/>
                      <a:r>
                        <a:rPr lang="vi-VN" sz="800" b="0" i="0" u="none" strike="noStrike">
                          <a:solidFill>
                            <a:srgbClr val="000000"/>
                          </a:solidFill>
                          <a:effectLst/>
                          <a:latin typeface="Times New Roman" panose="02020603050405020304" pitchFamily="18"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r" fontAlgn="ctr"/>
                      <a:r>
                        <a:rPr lang="vi-VN" sz="800" b="0" i="0" u="none" strike="noStrike">
                          <a:solidFill>
                            <a:srgbClr val="000000"/>
                          </a:solidFill>
                          <a:effectLst/>
                          <a:latin typeface="Times New Roman" panose="02020603050405020304" pitchFamily="18" charset="0"/>
                        </a:rPr>
                        <a:t>843.044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r" fontAlgn="ctr"/>
                      <a:r>
                        <a:rPr lang="vi-VN" sz="800" b="0" i="0" u="none" strike="noStrike">
                          <a:solidFill>
                            <a:srgbClr val="000000"/>
                          </a:solidFill>
                          <a:effectLst/>
                          <a:latin typeface="Times New Roman" panose="02020603050405020304" pitchFamily="18" charset="0"/>
                        </a:rPr>
                        <a:t>3.088.700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30.100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104.250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500.000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554.350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350.000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550.000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500.000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500.000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103498117"/>
                  </a:ext>
                </a:extLst>
              </a:tr>
              <a:tr h="515112">
                <a:tc vMerge="1">
                  <a:txBody>
                    <a:bodyPr/>
                    <a:lstStyle/>
                    <a:p>
                      <a:endParaRPr lang="vi-VN"/>
                    </a:p>
                  </a:txBody>
                  <a:tcPr/>
                </a:tc>
                <a:tc vMerge="1">
                  <a:txBody>
                    <a:bodyPr/>
                    <a:lstStyle/>
                    <a:p>
                      <a:endParaRPr lang="vi-VN"/>
                    </a:p>
                  </a:txBody>
                  <a:tcPr/>
                </a:tc>
                <a:tc>
                  <a:txBody>
                    <a:bodyPr/>
                    <a:lstStyle/>
                    <a:p>
                      <a:pPr algn="l" fontAlgn="ctr"/>
                      <a:r>
                        <a:rPr lang="vi-VN" sz="800" b="0" i="0" u="none" strike="noStrike">
                          <a:effectLst/>
                          <a:latin typeface="Times New Roman" panose="02020603050405020304" pitchFamily="18" charset="0"/>
                        </a:rPr>
                        <a:t>Điều chỉnh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algn="r" fontAlgn="ctr"/>
                      <a:r>
                        <a:rPr lang="vi-VN" sz="800" b="0" i="0" u="none" strike="noStrike">
                          <a:solidFill>
                            <a:srgbClr val="000000"/>
                          </a:solidFill>
                          <a:effectLst/>
                          <a:latin typeface="Times New Roman" panose="02020603050405020304" pitchFamily="18" charset="0"/>
                        </a:rPr>
                        <a:t>30.100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104.250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154.350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300.000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600.000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450.000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750.000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300.000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400.000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8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0149797"/>
                  </a:ext>
                </a:extLst>
              </a:tr>
            </a:tbl>
          </a:graphicData>
        </a:graphic>
      </p:graphicFrame>
    </p:spTree>
    <p:extLst>
      <p:ext uri="{BB962C8B-B14F-4D97-AF65-F5344CB8AC3E}">
        <p14:creationId xmlns:p14="http://schemas.microsoft.com/office/powerpoint/2010/main" val="3777797239"/>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501952" y="1843404"/>
            <a:ext cx="11188095"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vi-VN" sz="28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Sở Kế hoạch và Đầu tư tham mưu UBND tỉnh tổ</a:t>
            </a:r>
            <a:r>
              <a:rPr lang="vi-VN" sz="2800" spc="-10">
                <a:solidFill>
                  <a:schemeClr val="dk1"/>
                </a:solidFill>
                <a:latin typeface="Times New Roman" panose="02020603050405020304" pitchFamily="18" charset="0"/>
                <a:cs typeface="Times New Roman" panose="02020603050405020304" pitchFamily="18" charset="0"/>
              </a:rPr>
              <a:t> Hội nghị Quản lý Đầu tư công trên địa bàn tỉnh trong tháng 4 năm 2024</a:t>
            </a:r>
            <a:endParaRPr lang="it-IT" sz="2800" spc="-1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spcBef>
                <a:spcPts val="400"/>
              </a:spcBef>
              <a:spcAft>
                <a:spcPts val="400"/>
              </a:spcAft>
              <a:buFont typeface="Wingdings" panose="05000000000000000000" pitchFamily="2" charset="2"/>
              <a:buChar char="v"/>
            </a:pPr>
            <a:r>
              <a:rPr lang="it-IT" sz="28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Đẩy mạnh giải ngân vốn đầu tư công, triển khai hiệu quả 03 Chương trình mục tiêu quốc gia</a:t>
            </a:r>
            <a:r>
              <a:rPr lang="vi-VN" sz="28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 Đảm bảo đến 30/6/2024 tỷ lệ giải ngân đạt trên 40%</a:t>
            </a:r>
          </a:p>
          <a:p>
            <a:pPr marL="457200" indent="-457200" algn="just">
              <a:spcBef>
                <a:spcPts val="400"/>
              </a:spcBef>
              <a:spcAft>
                <a:spcPts val="400"/>
              </a:spcAft>
              <a:buFont typeface="Wingdings" panose="05000000000000000000" pitchFamily="2" charset="2"/>
              <a:buChar char="v"/>
            </a:pPr>
            <a:r>
              <a:rPr lang="it-IT" sz="28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Tập trung tháo gỡ các khó khăn vướng mắc để đẩy nhanh tiến độ thực hiện các dự án trọng điểm</a:t>
            </a:r>
          </a:p>
          <a:p>
            <a:pPr marL="457200" indent="-457200" algn="just">
              <a:spcBef>
                <a:spcPts val="400"/>
              </a:spcBef>
              <a:spcAft>
                <a:spcPts val="400"/>
              </a:spcAft>
              <a:buFont typeface="Wingdings" panose="05000000000000000000" pitchFamily="2" charset="2"/>
              <a:buChar char="v"/>
            </a:pPr>
            <a:r>
              <a:rPr lang="it-IT" sz="28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Kiên quyết rà soát, điều hòa vốn đầu tư công từ chủ đầu tư chưa thực hiện được sang chủ đầu tư thực hiện có khối lượng hoàn thành nhưng thiếu vốn</a:t>
            </a:r>
            <a:endParaRPr lang="vi-VN" sz="2800" spc="-1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3300989"/>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extLst>
              <p:ext uri="{D42A27DB-BD31-4B8C-83A1-F6EECF244321}">
                <p14:modId xmlns:p14="http://schemas.microsoft.com/office/powerpoint/2010/main" val="594758269"/>
              </p:ext>
            </p:extLst>
          </p:nvPr>
        </p:nvGraphicFramePr>
        <p:xfrm>
          <a:off x="436654" y="283779"/>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501952" y="1704547"/>
            <a:ext cx="11188095" cy="4606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vi-VN" sz="2000">
                <a:solidFill>
                  <a:schemeClr val="dk1"/>
                </a:solidFill>
                <a:latin typeface="Times New Roman" panose="02020603050405020304" pitchFamily="18" charset="0"/>
                <a:cs typeface="Times New Roman" panose="02020603050405020304" pitchFamily="18" charset="0"/>
              </a:rPr>
              <a:t>Thành lập và đi vào hoạt động đối với Tổ công tác giải quyết thủ tục các dự án lớn, động lực đầu tư vào tỉnh.</a:t>
            </a:r>
          </a:p>
          <a:p>
            <a:pPr marL="457200" indent="-457200" algn="just">
              <a:spcBef>
                <a:spcPts val="400"/>
              </a:spcBef>
              <a:spcAft>
                <a:spcPts val="400"/>
              </a:spcAft>
              <a:buFont typeface="Wingdings" panose="05000000000000000000" pitchFamily="2" charset="2"/>
              <a:buChar char="v"/>
            </a:pPr>
            <a:r>
              <a:rPr lang="en-US" sz="2000">
                <a:solidFill>
                  <a:schemeClr val="dk1"/>
                </a:solidFill>
                <a:latin typeface="Times New Roman" panose="02020603050405020304" pitchFamily="18" charset="0"/>
                <a:cs typeface="Times New Roman" panose="02020603050405020304" pitchFamily="18" charset="0"/>
              </a:rPr>
              <a:t>Tiếp tục đầu tư phát triển hạ tầng các khu, cụm công nghiệp, làng nghề trên địa bàn tỉnh. Tăng cường hoạt động quảng bá, tổ chức các đoàn xúc tiến đầu tư trong và ngoài nước</a:t>
            </a:r>
          </a:p>
          <a:p>
            <a:pPr marL="457200" indent="-457200" algn="just">
              <a:spcBef>
                <a:spcPts val="400"/>
              </a:spcBef>
              <a:spcAft>
                <a:spcPts val="400"/>
              </a:spcAft>
              <a:buFont typeface="Wingdings" panose="05000000000000000000" pitchFamily="2" charset="2"/>
              <a:buChar char="v"/>
            </a:pPr>
            <a:r>
              <a:rPr lang="it-IT" sz="2000">
                <a:solidFill>
                  <a:schemeClr val="dk1"/>
                </a:solidFill>
                <a:latin typeface="Times New Roman" panose="02020603050405020304" pitchFamily="18" charset="0"/>
                <a:cs typeface="Times New Roman" panose="02020603050405020304" pitchFamily="18" charset="0"/>
              </a:rPr>
              <a:t>Tập trung tạo điều kiện cho các nhà đầu tư đẩy nhanh tiến độ xây dựng, hoàn thành và đi vào hoạt động các dự án đã đăng ký đầu tư; đồng thời hỗ trợ thủ tục quy hoạch, thủ tục lập dự án đối với một số dự án mà tỉnh đã thực hiện ký kết Bản ghi nhớ tại Hội nghị Công bố Quy hoạch tỉnh Bình Định thời kỳ 2021-2030, tầm nhìn đến năm 2050 như:</a:t>
            </a:r>
          </a:p>
          <a:p>
            <a:pPr marL="342900" indent="-342900" algn="just">
              <a:spcBef>
                <a:spcPts val="400"/>
              </a:spcBef>
              <a:spcAft>
                <a:spcPts val="400"/>
              </a:spcAft>
              <a:buFont typeface="Arial" panose="020B0604020202020204" pitchFamily="34" charset="0"/>
              <a:buChar char="•"/>
            </a:pPr>
            <a:r>
              <a:rPr lang="it-IT" sz="2000">
                <a:solidFill>
                  <a:schemeClr val="dk1"/>
                </a:solidFill>
                <a:latin typeface="Times New Roman" panose="02020603050405020304" pitchFamily="18" charset="0"/>
                <a:cs typeface="Times New Roman" panose="02020603050405020304" pitchFamily="18" charset="0"/>
              </a:rPr>
              <a:t>Nhà máy Điện gió ngoài khơi của Công ty PNE AG;</a:t>
            </a:r>
          </a:p>
          <a:p>
            <a:pPr marL="342900" indent="-342900" algn="just">
              <a:spcBef>
                <a:spcPts val="400"/>
              </a:spcBef>
              <a:spcAft>
                <a:spcPts val="400"/>
              </a:spcAft>
              <a:buFont typeface="Arial" panose="020B0604020202020204" pitchFamily="34" charset="0"/>
              <a:buChar char="•"/>
            </a:pPr>
            <a:r>
              <a:rPr lang="it-IT" sz="2000">
                <a:solidFill>
                  <a:schemeClr val="dk1"/>
                </a:solidFill>
                <a:latin typeface="Times New Roman" panose="02020603050405020304" pitchFamily="18" charset="0"/>
                <a:cs typeface="Times New Roman" panose="02020603050405020304" pitchFamily="18" charset="0"/>
              </a:rPr>
              <a:t>Dự án Nhà máy điện gió trên bờ, gần bờ và xa bờ của Liên danh IDG Capital - STS Development - Công ty cổ phần khu công nghiệp Sài Gòn - Nhơn Hội;</a:t>
            </a:r>
          </a:p>
          <a:p>
            <a:pPr marL="342900" indent="-342900" algn="just">
              <a:spcBef>
                <a:spcPts val="400"/>
              </a:spcBef>
              <a:spcAft>
                <a:spcPts val="400"/>
              </a:spcAft>
              <a:buFont typeface="Arial" panose="020B0604020202020204" pitchFamily="34" charset="0"/>
              <a:buChar char="•"/>
            </a:pPr>
            <a:r>
              <a:rPr lang="it-IT" sz="2000">
                <a:solidFill>
                  <a:schemeClr val="dk1"/>
                </a:solidFill>
                <a:latin typeface="Times New Roman" panose="02020603050405020304" pitchFamily="18" charset="0"/>
                <a:cs typeface="Times New Roman" panose="02020603050405020304" pitchFamily="18" charset="0"/>
              </a:rPr>
              <a:t>Dự án Nhà máy chế biến bột giấy và giấy Bình Định; Dự án Tổ hợp sản xuất Hydro, Cảng tổng hợp và dự án Khu công nghiệp Phù Mỹ...</a:t>
            </a:r>
            <a:endParaRPr lang="vi-VN" sz="2000">
              <a:solidFill>
                <a:schemeClr val="dk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058007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85B0C6AB-4906-5932-12D4-5FAF7DC72C97}"/>
              </a:ext>
            </a:extLst>
          </p:cNvPr>
          <p:cNvSpPr txBox="1"/>
          <p:nvPr/>
        </p:nvSpPr>
        <p:spPr>
          <a:xfrm>
            <a:off x="821658" y="284836"/>
            <a:ext cx="7122716"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1. Thực hiện chỉ tiêu HĐND và UBND tỉnh giao (tt)</a:t>
            </a:r>
          </a:p>
        </p:txBody>
      </p:sp>
      <p:graphicFrame>
        <p:nvGraphicFramePr>
          <p:cNvPr id="3" name="Table 2">
            <a:extLst>
              <a:ext uri="{FF2B5EF4-FFF2-40B4-BE49-F238E27FC236}">
                <a16:creationId xmlns:a16="http://schemas.microsoft.com/office/drawing/2014/main" id="{1C5C5909-6606-03AA-AE81-EE14E4F8E5F1}"/>
              </a:ext>
            </a:extLst>
          </p:cNvPr>
          <p:cNvGraphicFramePr>
            <a:graphicFrameLocks noGrp="1"/>
          </p:cNvGraphicFramePr>
          <p:nvPr>
            <p:extLst>
              <p:ext uri="{D42A27DB-BD31-4B8C-83A1-F6EECF244321}">
                <p14:modId xmlns:p14="http://schemas.microsoft.com/office/powerpoint/2010/main" val="1821252642"/>
              </p:ext>
            </p:extLst>
          </p:nvPr>
        </p:nvGraphicFramePr>
        <p:xfrm>
          <a:off x="653373" y="1031336"/>
          <a:ext cx="10922542" cy="5529863"/>
        </p:xfrm>
        <a:graphic>
          <a:graphicData uri="http://schemas.openxmlformats.org/drawingml/2006/table">
            <a:tbl>
              <a:tblPr/>
              <a:tblGrid>
                <a:gridCol w="299032">
                  <a:extLst>
                    <a:ext uri="{9D8B030D-6E8A-4147-A177-3AD203B41FA5}">
                      <a16:colId xmlns:a16="http://schemas.microsoft.com/office/drawing/2014/main" val="1634875931"/>
                    </a:ext>
                  </a:extLst>
                </a:gridCol>
                <a:gridCol w="3021798">
                  <a:extLst>
                    <a:ext uri="{9D8B030D-6E8A-4147-A177-3AD203B41FA5}">
                      <a16:colId xmlns:a16="http://schemas.microsoft.com/office/drawing/2014/main" val="1727728997"/>
                    </a:ext>
                  </a:extLst>
                </a:gridCol>
                <a:gridCol w="684626">
                  <a:extLst>
                    <a:ext uri="{9D8B030D-6E8A-4147-A177-3AD203B41FA5}">
                      <a16:colId xmlns:a16="http://schemas.microsoft.com/office/drawing/2014/main" val="3349682620"/>
                    </a:ext>
                  </a:extLst>
                </a:gridCol>
                <a:gridCol w="889227">
                  <a:extLst>
                    <a:ext uri="{9D8B030D-6E8A-4147-A177-3AD203B41FA5}">
                      <a16:colId xmlns:a16="http://schemas.microsoft.com/office/drawing/2014/main" val="1933962958"/>
                    </a:ext>
                  </a:extLst>
                </a:gridCol>
                <a:gridCol w="889227">
                  <a:extLst>
                    <a:ext uri="{9D8B030D-6E8A-4147-A177-3AD203B41FA5}">
                      <a16:colId xmlns:a16="http://schemas.microsoft.com/office/drawing/2014/main" val="737469772"/>
                    </a:ext>
                  </a:extLst>
                </a:gridCol>
                <a:gridCol w="834143">
                  <a:extLst>
                    <a:ext uri="{9D8B030D-6E8A-4147-A177-3AD203B41FA5}">
                      <a16:colId xmlns:a16="http://schemas.microsoft.com/office/drawing/2014/main" val="4146070021"/>
                    </a:ext>
                  </a:extLst>
                </a:gridCol>
                <a:gridCol w="786927">
                  <a:extLst>
                    <a:ext uri="{9D8B030D-6E8A-4147-A177-3AD203B41FA5}">
                      <a16:colId xmlns:a16="http://schemas.microsoft.com/office/drawing/2014/main" val="1383612815"/>
                    </a:ext>
                  </a:extLst>
                </a:gridCol>
                <a:gridCol w="834143">
                  <a:extLst>
                    <a:ext uri="{9D8B030D-6E8A-4147-A177-3AD203B41FA5}">
                      <a16:colId xmlns:a16="http://schemas.microsoft.com/office/drawing/2014/main" val="1214314574"/>
                    </a:ext>
                  </a:extLst>
                </a:gridCol>
                <a:gridCol w="889227">
                  <a:extLst>
                    <a:ext uri="{9D8B030D-6E8A-4147-A177-3AD203B41FA5}">
                      <a16:colId xmlns:a16="http://schemas.microsoft.com/office/drawing/2014/main" val="3323630985"/>
                    </a:ext>
                  </a:extLst>
                </a:gridCol>
                <a:gridCol w="889227">
                  <a:extLst>
                    <a:ext uri="{9D8B030D-6E8A-4147-A177-3AD203B41FA5}">
                      <a16:colId xmlns:a16="http://schemas.microsoft.com/office/drawing/2014/main" val="3332931556"/>
                    </a:ext>
                  </a:extLst>
                </a:gridCol>
                <a:gridCol w="904965">
                  <a:extLst>
                    <a:ext uri="{9D8B030D-6E8A-4147-A177-3AD203B41FA5}">
                      <a16:colId xmlns:a16="http://schemas.microsoft.com/office/drawing/2014/main" val="3254931593"/>
                    </a:ext>
                  </a:extLst>
                </a:gridCol>
              </a:tblGrid>
              <a:tr h="1084263">
                <a:tc>
                  <a:txBody>
                    <a:bodyPr/>
                    <a:lstStyle/>
                    <a:p>
                      <a:pPr algn="ctr" fontAlgn="ctr"/>
                      <a:r>
                        <a:rPr lang="en-US" sz="1200" b="1" i="0" u="none" strike="noStrike">
                          <a:solidFill>
                            <a:srgbClr val="000000"/>
                          </a:solidFill>
                          <a:effectLst/>
                          <a:latin typeface="Times New Roman" panose="02020603050405020304" pitchFamily="18" charset="0"/>
                        </a:rPr>
                        <a:t>STT</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200" b="1" i="0" u="none" strike="noStrike">
                          <a:solidFill>
                            <a:srgbClr val="000000"/>
                          </a:solidFill>
                          <a:effectLst/>
                          <a:latin typeface="Times New Roman" panose="02020603050405020304" pitchFamily="18" charset="0"/>
                        </a:rPr>
                        <a:t>Chỉ tiêu</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latin typeface="Times New Roman" panose="02020603050405020304" pitchFamily="18" charset="0"/>
                        </a:rPr>
                        <a:t>Đơn vị</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200" b="1" i="0" u="none" strike="noStrike">
                          <a:solidFill>
                            <a:srgbClr val="000000"/>
                          </a:solidFill>
                          <a:effectLst/>
                          <a:latin typeface="Times New Roman" panose="02020603050405020304" pitchFamily="18" charset="0"/>
                        </a:rPr>
                        <a:t>Kế hoạch năm 2024 UBND tỉnh giao</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200" b="1" i="0" u="none" strike="noStrike">
                          <a:solidFill>
                            <a:srgbClr val="000000"/>
                          </a:solidFill>
                          <a:effectLst/>
                          <a:latin typeface="Times New Roman" panose="02020603050405020304" pitchFamily="18" charset="0"/>
                        </a:rPr>
                        <a:t>Kế hoạch Quý I năm 2024</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200" b="1" i="0" u="none" strike="noStrike">
                          <a:solidFill>
                            <a:srgbClr val="000000"/>
                          </a:solidFill>
                          <a:effectLst/>
                          <a:latin typeface="Times New Roman" panose="02020603050405020304" pitchFamily="18" charset="0"/>
                        </a:rPr>
                        <a:t>Thực hiện Quý I năm 2023</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200" b="1" i="0" u="none" strike="noStrike">
                          <a:solidFill>
                            <a:srgbClr val="000000"/>
                          </a:solidFill>
                          <a:effectLst/>
                          <a:latin typeface="Times New Roman" panose="02020603050405020304" pitchFamily="18" charset="0"/>
                        </a:rPr>
                        <a:t>Thực hiện tháng 3 năm 2024</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200" b="1" i="0" u="none" strike="noStrike">
                          <a:solidFill>
                            <a:srgbClr val="000000"/>
                          </a:solidFill>
                          <a:effectLst/>
                          <a:latin typeface="Times New Roman" panose="02020603050405020304" pitchFamily="18" charset="0"/>
                        </a:rPr>
                        <a:t>Thực hiện Quý I năm 2024</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200" b="1" i="0" u="none" strike="noStrike">
                          <a:solidFill>
                            <a:srgbClr val="000000"/>
                          </a:solidFill>
                          <a:effectLst/>
                          <a:latin typeface="Times New Roman" panose="02020603050405020304" pitchFamily="18" charset="0"/>
                        </a:rPr>
                        <a:t>Thực hiện Quý I năm 2024 so với kế hoạch năm 2024</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200" b="1" i="0" u="none" strike="noStrike">
                          <a:solidFill>
                            <a:srgbClr val="000000"/>
                          </a:solidFill>
                          <a:effectLst/>
                          <a:latin typeface="Times New Roman" panose="02020603050405020304" pitchFamily="18" charset="0"/>
                        </a:rPr>
                        <a:t>Thực hiện Quý I năm 2024 so với kế hoạch quý I năm 2024</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200" b="1" i="0" u="none" strike="noStrike">
                          <a:solidFill>
                            <a:srgbClr val="000000"/>
                          </a:solidFill>
                          <a:effectLst/>
                          <a:latin typeface="Times New Roman" panose="02020603050405020304" pitchFamily="18" charset="0"/>
                        </a:rPr>
                        <a:t>Thực hiện Quý I năm 2024 so với cùng kỳ</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984083048"/>
                  </a:ext>
                </a:extLst>
              </a:tr>
              <a:tr h="204693">
                <a:tc>
                  <a:txBody>
                    <a:bodyPr/>
                    <a:lstStyle/>
                    <a:p>
                      <a:pPr algn="ctr" fontAlgn="ctr"/>
                      <a:r>
                        <a:rPr lang="en-US" sz="1200" b="0" i="1" u="none" strike="noStrike">
                          <a:solidFill>
                            <a:srgbClr val="000000"/>
                          </a:solidFill>
                          <a:effectLst/>
                          <a:latin typeface="Times New Roman" panose="02020603050405020304" pitchFamily="18" charset="0"/>
                        </a:rPr>
                        <a:t>1</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2</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3</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4</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5</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6</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7</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8</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9</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10</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1" u="none" strike="noStrike">
                          <a:solidFill>
                            <a:srgbClr val="000000"/>
                          </a:solidFill>
                          <a:effectLst/>
                          <a:latin typeface="Times New Roman" panose="02020603050405020304" pitchFamily="18" charset="0"/>
                        </a:rPr>
                        <a:t>11</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2568956"/>
                  </a:ext>
                </a:extLst>
              </a:tr>
              <a:tr h="222238">
                <a:tc>
                  <a:txBody>
                    <a:bodyPr/>
                    <a:lstStyle/>
                    <a:p>
                      <a:pPr algn="ctr" fontAlgn="ctr"/>
                      <a:r>
                        <a:rPr lang="en-US" sz="1200" b="1" i="0" u="none" strike="noStrike">
                          <a:solidFill>
                            <a:srgbClr val="000000"/>
                          </a:solidFill>
                          <a:effectLst/>
                          <a:latin typeface="Times New Roman" panose="02020603050405020304" pitchFamily="18" charset="0"/>
                        </a:rPr>
                        <a:t>II</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1" i="0" u="none" strike="noStrike">
                          <a:solidFill>
                            <a:srgbClr val="000000"/>
                          </a:solidFill>
                          <a:effectLst/>
                          <a:latin typeface="Times New Roman" panose="02020603050405020304" pitchFamily="18" charset="0"/>
                        </a:rPr>
                        <a:t>CÁC CHỈ TIÊU KHÁC ỦY BAN NHÂN DÂN TỈNH GIAO</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838372948"/>
                  </a:ext>
                </a:extLst>
              </a:tr>
              <a:tr h="437215">
                <a:tc>
                  <a:txBody>
                    <a:bodyPr/>
                    <a:lstStyle/>
                    <a:p>
                      <a:pPr algn="ctr" fontAlgn="ctr"/>
                      <a:r>
                        <a:rPr lang="en-US" sz="1200" b="0" i="0" u="none" strike="noStrike">
                          <a:solidFill>
                            <a:srgbClr val="000000"/>
                          </a:solidFill>
                          <a:effectLst/>
                          <a:latin typeface="Times New Roman" panose="02020603050405020304" pitchFamily="18" charset="0"/>
                        </a:rPr>
                        <a:t>1</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Times New Roman" panose="02020603050405020304" pitchFamily="18" charset="0"/>
                        </a:rPr>
                        <a:t>Tổng mức bán lẻ hàng hóa và doanh thu dịch vụ tiêu dùng</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Tỷ đồng</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114.700</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27.361</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25.079,6</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9.364,4</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27.361,9</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23,86%</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100,00%</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109,10%</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3001168"/>
                  </a:ext>
                </a:extLst>
              </a:tr>
              <a:tr h="241245">
                <a:tc>
                  <a:txBody>
                    <a:bodyPr/>
                    <a:lstStyle/>
                    <a:p>
                      <a:pPr algn="ctr" fontAlgn="ctr"/>
                      <a:r>
                        <a:rPr lang="en-US" sz="1200" b="0" i="0" u="none" strike="noStrike">
                          <a:solidFill>
                            <a:srgbClr val="000000"/>
                          </a:solidFill>
                          <a:effectLst/>
                          <a:latin typeface="Times New Roman" panose="02020603050405020304" pitchFamily="18" charset="0"/>
                        </a:rPr>
                        <a:t>2</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Times New Roman" panose="02020603050405020304" pitchFamily="18" charset="0"/>
                        </a:rPr>
                        <a:t>Số xã đạt chuẩn nông thôn mới</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Xã</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2</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6308296"/>
                  </a:ext>
                </a:extLst>
              </a:tr>
              <a:tr h="241245">
                <a:tc>
                  <a:txBody>
                    <a:bodyPr/>
                    <a:lstStyle/>
                    <a:p>
                      <a:pPr algn="ctr" fontAlgn="ctr"/>
                      <a:r>
                        <a:rPr lang="en-US" sz="1200" b="0" i="0" u="none" strike="noStrike">
                          <a:solidFill>
                            <a:srgbClr val="000000"/>
                          </a:solidFill>
                          <a:effectLst/>
                          <a:latin typeface="Times New Roman" panose="02020603050405020304" pitchFamily="18" charset="0"/>
                        </a:rPr>
                        <a:t>3</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Times New Roman" panose="02020603050405020304" pitchFamily="18" charset="0"/>
                        </a:rPr>
                        <a:t>Số xã đạt chuẩn nông thôn mới nâng cao</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Xã</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11</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5140167"/>
                  </a:ext>
                </a:extLst>
              </a:tr>
              <a:tr h="241245">
                <a:tc>
                  <a:txBody>
                    <a:bodyPr/>
                    <a:lstStyle/>
                    <a:p>
                      <a:pPr algn="ctr" fontAlgn="ctr"/>
                      <a:r>
                        <a:rPr lang="en-US" sz="1200" b="0" i="0" u="none" strike="noStrike">
                          <a:solidFill>
                            <a:srgbClr val="000000"/>
                          </a:solidFill>
                          <a:effectLst/>
                          <a:latin typeface="Times New Roman" panose="02020603050405020304" pitchFamily="18" charset="0"/>
                        </a:rPr>
                        <a:t>4</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Times New Roman" panose="02020603050405020304" pitchFamily="18" charset="0"/>
                        </a:rPr>
                        <a:t>Số xã đạt chuẩn nông thôn mới kiểu mẫu</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Xã</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4</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6563272"/>
                  </a:ext>
                </a:extLst>
              </a:tr>
              <a:tr h="241245">
                <a:tc>
                  <a:txBody>
                    <a:bodyPr/>
                    <a:lstStyle/>
                    <a:p>
                      <a:pPr algn="ctr" fontAlgn="ctr"/>
                      <a:r>
                        <a:rPr lang="en-US" sz="1200" b="0" i="0" u="none" strike="noStrike">
                          <a:solidFill>
                            <a:srgbClr val="000000"/>
                          </a:solidFill>
                          <a:effectLst/>
                          <a:latin typeface="Times New Roman" panose="02020603050405020304" pitchFamily="18" charset="0"/>
                        </a:rPr>
                        <a:t>5</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Tổng lượng khách du lịch</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Lượt khách</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5.500.000</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1.394.600</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1.256.430</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1.530.000</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2.790.000</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50,73%</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200,06%</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222,06%</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8062499"/>
                  </a:ext>
                </a:extLst>
              </a:tr>
              <a:tr h="241245">
                <a:tc>
                  <a:txBody>
                    <a:bodyPr/>
                    <a:lstStyle/>
                    <a:p>
                      <a:pPr algn="ctr" fontAlgn="ctr"/>
                      <a:r>
                        <a:rPr lang="en-US" sz="1200" b="0" i="0" u="none" strike="noStrike">
                          <a:solidFill>
                            <a:srgbClr val="000000"/>
                          </a:solidFill>
                          <a:effectLst/>
                          <a:latin typeface="Times New Roman" panose="02020603050405020304" pitchFamily="18" charset="0"/>
                        </a:rPr>
                        <a:t>6</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Times New Roman" panose="02020603050405020304" pitchFamily="18" charset="0"/>
                        </a:rPr>
                        <a:t>Doanh thu du lịch thuần túy</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Tỷ đồng</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18.500</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3.100</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2.625</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3.825</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6.835</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36,95%</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220,48%</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260,38%</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7665505"/>
                  </a:ext>
                </a:extLst>
              </a:tr>
              <a:tr h="255866">
                <a:tc>
                  <a:txBody>
                    <a:bodyPr/>
                    <a:lstStyle/>
                    <a:p>
                      <a:pPr algn="ctr" fontAlgn="ctr"/>
                      <a:r>
                        <a:rPr lang="en-US" sz="1200" b="0" i="0" u="none" strike="noStrike">
                          <a:solidFill>
                            <a:srgbClr val="000000"/>
                          </a:solidFill>
                          <a:effectLst/>
                          <a:latin typeface="Times New Roman" panose="02020603050405020304" pitchFamily="18" charset="0"/>
                        </a:rPr>
                        <a:t>7</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Times New Roman" panose="02020603050405020304" pitchFamily="18" charset="0"/>
                        </a:rPr>
                        <a:t>Thu hút dự án mới</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Dự án</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100</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15</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18</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2</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13</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13,00%</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86,67%</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72,22%</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9368397"/>
                  </a:ext>
                </a:extLst>
              </a:tr>
              <a:tr h="409385">
                <a:tc>
                  <a:txBody>
                    <a:bodyPr/>
                    <a:lstStyle/>
                    <a:p>
                      <a:pPr algn="ctr" fontAlgn="ctr"/>
                      <a:r>
                        <a:rPr lang="en-US" sz="1200" b="0" i="0" u="none" strike="noStrike">
                          <a:solidFill>
                            <a:srgbClr val="000000"/>
                          </a:solidFill>
                          <a:effectLst/>
                          <a:latin typeface="Times New Roman" panose="02020603050405020304" pitchFamily="18" charset="0"/>
                        </a:rPr>
                        <a:t>8</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Times New Roman" panose="02020603050405020304" pitchFamily="18" charset="0"/>
                        </a:rPr>
                        <a:t>Số doanh nghiệp thành lập mới</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Doanh nghiệp</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1.000</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250</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282</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116</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285</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28,50%</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114,00%</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101,06%</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1601319"/>
                  </a:ext>
                </a:extLst>
              </a:tr>
              <a:tr h="241245">
                <a:tc>
                  <a:txBody>
                    <a:bodyPr/>
                    <a:lstStyle/>
                    <a:p>
                      <a:pPr algn="ctr" fontAlgn="ctr"/>
                      <a:r>
                        <a:rPr lang="en-US" sz="1200" b="0" i="0" u="none" strike="noStrike">
                          <a:solidFill>
                            <a:srgbClr val="000000"/>
                          </a:solidFill>
                          <a:effectLst/>
                          <a:latin typeface="Times New Roman" panose="02020603050405020304" pitchFamily="18" charset="0"/>
                        </a:rPr>
                        <a:t>9</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Times New Roman" panose="02020603050405020304" pitchFamily="18" charset="0"/>
                        </a:rPr>
                        <a:t>Số vốn đăng ký của doanh nghiệp thành lập mới</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Tỷ đồng</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10.000</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2.000</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3.239,0</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993,1</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1.815,1</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18,15%</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90,76%</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56,04%</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8678242"/>
                  </a:ext>
                </a:extLst>
              </a:tr>
              <a:tr h="241245">
                <a:tc>
                  <a:txBody>
                    <a:bodyPr/>
                    <a:lstStyle/>
                    <a:p>
                      <a:pPr algn="ctr" fontAlgn="ctr"/>
                      <a:r>
                        <a:rPr lang="en-US" sz="1200" b="0" i="0" u="none" strike="noStrike">
                          <a:solidFill>
                            <a:srgbClr val="000000"/>
                          </a:solidFill>
                          <a:effectLst/>
                          <a:latin typeface="Times New Roman" panose="02020603050405020304" pitchFamily="18" charset="0"/>
                        </a:rPr>
                        <a:t>10</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Times New Roman" panose="02020603050405020304" pitchFamily="18" charset="0"/>
                        </a:rPr>
                        <a:t>Phòng chống lấn chiếm đất đai</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553557"/>
                  </a:ext>
                </a:extLst>
              </a:tr>
              <a:tr h="241245">
                <a:tc>
                  <a:txBody>
                    <a:bodyPr/>
                    <a:lstStyle/>
                    <a:p>
                      <a:pPr algn="ctr" fontAlgn="ctr"/>
                      <a:r>
                        <a:rPr lang="en-US" sz="1200" b="0" i="0" u="none" strike="noStrike">
                          <a:solidFill>
                            <a:srgbClr val="000000"/>
                          </a:solidFill>
                          <a:effectLst/>
                          <a:latin typeface="Times New Roman" panose="02020603050405020304" pitchFamily="18" charset="0"/>
                        </a:rPr>
                        <a:t>-</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Số vụ vi phạm được giải quyết trong năm</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Số vụ</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9.500</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1.562</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16,44%</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0231780"/>
                  </a:ext>
                </a:extLst>
              </a:tr>
              <a:tr h="241245">
                <a:tc>
                  <a:txBody>
                    <a:bodyPr/>
                    <a:lstStyle/>
                    <a:p>
                      <a:pPr algn="ctr" fontAlgn="ctr"/>
                      <a:r>
                        <a:rPr lang="en-US" sz="1200" b="0" i="0" u="none" strike="noStrike">
                          <a:solidFill>
                            <a:srgbClr val="000000"/>
                          </a:solidFill>
                          <a:effectLst/>
                          <a:latin typeface="Times New Roman" panose="02020603050405020304" pitchFamily="18" charset="0"/>
                        </a:rPr>
                        <a:t>11</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Times New Roman" panose="02020603050405020304" pitchFamily="18" charset="0"/>
                        </a:rPr>
                        <a:t>Giải phóng mặt bằng</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83656371"/>
                  </a:ext>
                </a:extLst>
              </a:tr>
              <a:tr h="467869">
                <a:tc>
                  <a:txBody>
                    <a:bodyPr/>
                    <a:lstStyle/>
                    <a:p>
                      <a:pPr algn="ctr" fontAlgn="ctr"/>
                      <a:r>
                        <a:rPr lang="en-US" sz="1200" b="0" i="0" u="none" strike="noStrike">
                          <a:solidFill>
                            <a:srgbClr val="000000"/>
                          </a:solidFill>
                          <a:effectLst/>
                          <a:latin typeface="Times New Roman" panose="02020603050405020304" pitchFamily="18" charset="0"/>
                        </a:rPr>
                        <a:t>-</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0" i="0" u="none" strike="noStrike">
                          <a:solidFill>
                            <a:srgbClr val="000000"/>
                          </a:solidFill>
                          <a:effectLst/>
                          <a:latin typeface="Times New Roman" panose="02020603050405020304" pitchFamily="18" charset="0"/>
                        </a:rPr>
                        <a:t>Số lượng công trình, dự án hoàn thành GPMB so với tổng số dự án trên địa bàn</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50</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Times New Roman" panose="02020603050405020304" pitchFamily="18" charset="0"/>
                        </a:rPr>
                        <a:t>17,43%</a:t>
                      </a:r>
                      <a:endParaRPr lang="en-US" sz="1200" b="0" i="0" u="none" strike="noStrike">
                        <a:solidFill>
                          <a:srgbClr val="000000"/>
                        </a:solidFill>
                        <a:effectLst/>
                        <a:latin typeface="Times New Roman" panose="02020603050405020304" pitchFamily="18" charset="0"/>
                      </a:endParaRP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Times New Roman" panose="02020603050405020304" pitchFamily="18" charset="0"/>
                        </a:rPr>
                        <a:t>-</a:t>
                      </a:r>
                    </a:p>
                  </a:txBody>
                  <a:tcPr marL="4546" marR="4546" marT="4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6438879"/>
                  </a:ext>
                </a:extLst>
              </a:tr>
            </a:tbl>
          </a:graphicData>
        </a:graphic>
      </p:graphicFrame>
    </p:spTree>
    <p:extLst>
      <p:ext uri="{BB962C8B-B14F-4D97-AF65-F5344CB8AC3E}">
        <p14:creationId xmlns:p14="http://schemas.microsoft.com/office/powerpoint/2010/main" val="36768804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488732" y="1734347"/>
            <a:ext cx="11324966"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vi-VN" sz="2600">
                <a:latin typeface="Times New Roman" panose="02020603050405020304" pitchFamily="18" charset="0"/>
              </a:rPr>
              <a:t>Sở Lao động – TB&amp;XH xây dựng Kế hoạch giảm tỷ lệ hộ nghèo, hộ cận nghèo năm 2024; tập trung chuẩn bị tốt Hội nghị về công tác giảm nghèo trên địa bàn tỉnh</a:t>
            </a:r>
            <a:endParaRPr lang="en-US" sz="2600">
              <a:latin typeface="Times New Roman" panose="02020603050405020304" pitchFamily="18" charset="0"/>
            </a:endParaRPr>
          </a:p>
          <a:p>
            <a:pPr marL="457200" indent="-457200" algn="just">
              <a:spcBef>
                <a:spcPts val="400"/>
              </a:spcBef>
              <a:spcAft>
                <a:spcPts val="400"/>
              </a:spcAft>
              <a:buFont typeface="Wingdings" panose="05000000000000000000" pitchFamily="2" charset="2"/>
              <a:buChar char="v"/>
            </a:pPr>
            <a:r>
              <a:rPr lang="vi-VN" sz="2600" b="0" kern="1200">
                <a:solidFill>
                  <a:schemeClr val="dk1"/>
                </a:solidFill>
                <a:effectLst/>
                <a:latin typeface="Times New Roman" panose="02020603050405020304" pitchFamily="18" charset="0"/>
                <a:ea typeface="+mn-ea"/>
                <a:cs typeface="Times New Roman" panose="02020603050405020304" pitchFamily="18" charset="0"/>
              </a:rPr>
              <a:t>Tiếp tục thực hiện nhiệm vụ phòng, chống dịch COVID-19 và các dịch bệnh lưu hành khác như Sốt xuất huyết, tay chân miệng...</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600" b="0" kern="1200">
                <a:solidFill>
                  <a:schemeClr val="dk1"/>
                </a:solidFill>
                <a:effectLst/>
                <a:latin typeface="Times New Roman" panose="02020603050405020304" pitchFamily="18" charset="0"/>
                <a:ea typeface="+mn-ea"/>
                <a:cs typeface="Times New Roman" panose="02020603050405020304" pitchFamily="18" charset="0"/>
              </a:rPr>
              <a:t> </a:t>
            </a:r>
            <a:r>
              <a:rPr lang="it-IT" sz="2600" b="0" kern="1200">
                <a:solidFill>
                  <a:schemeClr val="dk1"/>
                </a:solidFill>
                <a:effectLst/>
                <a:latin typeface="Times New Roman" panose="02020603050405020304" pitchFamily="18" charset="0"/>
                <a:ea typeface="+mn-ea"/>
                <a:cs typeface="Times New Roman" panose="02020603050405020304" pitchFamily="18" charset="0"/>
              </a:rPr>
              <a:t>Thực hiện tốt công tác bảo trợ xã hội, chính sách đối với người có công, công tác bảo vệ chăm sóc trẻ em...</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it-IT" sz="2600" b="0" kern="1200">
                <a:solidFill>
                  <a:schemeClr val="dk1"/>
                </a:solidFill>
                <a:effectLst/>
                <a:latin typeface="Times New Roman" panose="02020603050405020304" pitchFamily="18" charset="0"/>
                <a:ea typeface="+mn-ea"/>
                <a:cs typeface="Times New Roman" panose="02020603050405020304" pitchFamily="18" charset="0"/>
              </a:rPr>
              <a:t> Tiếp tục tổ chức các Hội nghị, Hội thảo khoa học theo kế hoạch năm 202</a:t>
            </a:r>
            <a:r>
              <a:rPr lang="vi-VN" sz="2600" b="0" kern="1200">
                <a:solidFill>
                  <a:schemeClr val="dk1"/>
                </a:solidFill>
                <a:effectLst/>
                <a:latin typeface="Times New Roman" panose="02020603050405020304" pitchFamily="18" charset="0"/>
                <a:ea typeface="+mn-ea"/>
                <a:cs typeface="Times New Roman" panose="02020603050405020304" pitchFamily="18" charset="0"/>
              </a:rPr>
              <a:t>4</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600" b="0" kern="1200">
                <a:solidFill>
                  <a:schemeClr val="dk1"/>
                </a:solidFill>
                <a:effectLst/>
                <a:latin typeface="Times New Roman" panose="02020603050405020304" pitchFamily="18" charset="0"/>
                <a:ea typeface="+mn-ea"/>
                <a:cs typeface="Times New Roman" panose="02020603050405020304" pitchFamily="18" charset="0"/>
              </a:rPr>
              <a:t> </a:t>
            </a:r>
            <a:r>
              <a:rPr lang="vi-VN" sz="2600">
                <a:solidFill>
                  <a:schemeClr val="dk1"/>
                </a:solidFill>
                <a:latin typeface="Times New Roman" panose="02020603050405020304" pitchFamily="18" charset="0"/>
                <a:cs typeface="Times New Roman" panose="02020603050405020304" pitchFamily="18" charset="0"/>
              </a:rPr>
              <a:t>Tập trung triển khai các nhiệm vụ về chuyển đổi số năm 2024 trên địa bàn tỉnh. Xây dựng các nền tảng, phát triển hạ tầng công nghệ thông tin và truyền thông hiện đại, đồng bộ.</a:t>
            </a:r>
            <a:endParaRPr lang="en-US" sz="2600">
              <a:solidFill>
                <a:schemeClr val="dk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2629240"/>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424266" y="1977628"/>
            <a:ext cx="11188095" cy="360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800" b="0" kern="1200">
                <a:solidFill>
                  <a:schemeClr val="dk1"/>
                </a:solidFill>
                <a:effectLst/>
                <a:latin typeface="Times New Roman" panose="02020603050405020304" pitchFamily="18" charset="0"/>
                <a:ea typeface="+mn-ea"/>
                <a:cs typeface="Times New Roman" panose="02020603050405020304" pitchFamily="18" charset="0"/>
              </a:rPr>
              <a:t> Tiếp tục đẩy mạnh cải cách hành chính, rà soát, cắt giảm thủ tục hành chính thực chất, hiệu quả, bảo đảm thông thoáng thuận lợi, không gây phiền hà cho người dân, doanh nghiệp </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800" b="0" kern="1200">
                <a:solidFill>
                  <a:schemeClr val="dk1"/>
                </a:solidFill>
                <a:effectLst/>
                <a:latin typeface="Times New Roman" panose="02020603050405020304" pitchFamily="18" charset="0"/>
                <a:ea typeface="+mn-ea"/>
                <a:cs typeface="Times New Roman" panose="02020603050405020304" pitchFamily="18" charset="0"/>
              </a:rPr>
              <a:t> </a:t>
            </a:r>
            <a:r>
              <a:rPr lang="it-IT" sz="2800" b="0" kern="1200">
                <a:solidFill>
                  <a:schemeClr val="dk1"/>
                </a:solidFill>
                <a:effectLst/>
                <a:latin typeface="Times New Roman" panose="02020603050405020304" pitchFamily="18" charset="0"/>
                <a:ea typeface="+mn-ea"/>
                <a:cs typeface="Times New Roman" panose="02020603050405020304" pitchFamily="18" charset="0"/>
              </a:rPr>
              <a:t>Thực hiện kịp thời, hiệu quả các nhiệm vụ theo Đề án 06 của Chính phủ</a:t>
            </a:r>
            <a:endParaRPr lang="en-US" sz="2800" b="0" kern="1200">
              <a:solidFill>
                <a:schemeClr val="dk1"/>
              </a:solidFill>
              <a:effectLst/>
              <a:latin typeface="Times New Roman" panose="02020603050405020304" pitchFamily="18" charset="0"/>
              <a:ea typeface="+mn-ea"/>
              <a:cs typeface="Times New Roman" panose="02020603050405020304" pitchFamily="18"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800" b="0" kern="1200">
                <a:solidFill>
                  <a:schemeClr val="dk1"/>
                </a:solidFill>
                <a:effectLst/>
                <a:latin typeface="Times New Roman" panose="02020603050405020304" pitchFamily="18" charset="0"/>
                <a:ea typeface="+mn-ea"/>
                <a:cs typeface="Times New Roman" panose="02020603050405020304" pitchFamily="18" charset="0"/>
              </a:rPr>
              <a:t> </a:t>
            </a:r>
            <a:r>
              <a:rPr lang="it-IT" sz="2800" b="0" kern="1200">
                <a:solidFill>
                  <a:schemeClr val="dk1"/>
                </a:solidFill>
                <a:effectLst/>
                <a:latin typeface="Times New Roman" panose="02020603050405020304" pitchFamily="18" charset="0"/>
                <a:ea typeface="+mn-ea"/>
                <a:cs typeface="Times New Roman" panose="02020603050405020304" pitchFamily="18" charset="0"/>
              </a:rPr>
              <a:t>Tăng cường công tác quốc phòng - an ninh, bảo đảm trật tự an toàn xã hội</a:t>
            </a:r>
            <a:r>
              <a:rPr lang="vi-VN" sz="2800" b="0" kern="1200">
                <a:solidFill>
                  <a:schemeClr val="dk1"/>
                </a:solidFill>
                <a:effectLst/>
                <a:latin typeface="Times New Roman" panose="02020603050405020304" pitchFamily="18" charset="0"/>
                <a:ea typeface="+mn-ea"/>
                <a:cs typeface="Times New Roman" panose="02020603050405020304" pitchFamily="18" charset="0"/>
              </a:rPr>
              <a:t>, đặc biệt là giảm thiểu tai nạn giao thông</a:t>
            </a:r>
          </a:p>
          <a:p>
            <a:pPr algn="just">
              <a:spcBef>
                <a:spcPts val="400"/>
              </a:spcBef>
              <a:spcAft>
                <a:spcPts val="400"/>
              </a:spcAft>
            </a:pPr>
            <a:endParaRPr lang="en-US" altLang="en-US" sz="2667"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5692351"/>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hidden="1">
            <a:extLst>
              <a:ext uri="{FF2B5EF4-FFF2-40B4-BE49-F238E27FC236}">
                <a16:creationId xmlns:a16="http://schemas.microsoft.com/office/drawing/2014/main" id="{2370DE8C-E81A-4D58-A227-5CD8F3D79F8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1" imgH="351" progId="TCLayout.ActiveDocument.1">
                  <p:embed/>
                </p:oleObj>
              </mc:Choice>
              <mc:Fallback>
                <p:oleObj name="think-cell Slide" r:id="rId4" imgW="351" imgH="351" progId="TCLayout.ActiveDocument.1">
                  <p:embed/>
                  <p:pic>
                    <p:nvPicPr>
                      <p:cNvPr id="7" name="Object 1" hidden="1">
                        <a:extLst>
                          <a:ext uri="{FF2B5EF4-FFF2-40B4-BE49-F238E27FC236}">
                            <a16:creationId xmlns:a16="http://schemas.microsoft.com/office/drawing/2014/main" id="{2370DE8C-E81A-4D58-A227-5CD8F3D79F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C7EF3BED-81DF-2DD1-C4B4-7B19AE4E2F47}"/>
              </a:ext>
            </a:extLst>
          </p:cNvPr>
          <p:cNvSpPr/>
          <p:nvPr/>
        </p:nvSpPr>
        <p:spPr>
          <a:xfrm>
            <a:off x="0" y="2131519"/>
            <a:ext cx="5578677" cy="14757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8ED73C0-6DEB-F036-A81D-A84B4FA62951}"/>
              </a:ext>
            </a:extLst>
          </p:cNvPr>
          <p:cNvSpPr/>
          <p:nvPr/>
        </p:nvSpPr>
        <p:spPr>
          <a:xfrm>
            <a:off x="308518" y="2456151"/>
            <a:ext cx="5240573" cy="523220"/>
          </a:xfrm>
          <a:prstGeom prst="rect">
            <a:avLst/>
          </a:prstGeom>
        </p:spPr>
        <p:txBody>
          <a:bodyPr wrap="square">
            <a:spAutoFit/>
          </a:bodyPr>
          <a:lstStyle/>
          <a:p>
            <a:pPr algn="ctr"/>
            <a:r>
              <a:rPr lang="en-US" sz="2800" b="1" spc="-10">
                <a:solidFill>
                  <a:srgbClr val="FF0000"/>
                </a:solidFill>
                <a:latin typeface="Times New Roman" panose="02020603050405020304" pitchFamily="18" charset="0"/>
                <a:cs typeface="Times New Roman" panose="02020603050405020304" pitchFamily="18" charset="0"/>
              </a:rPr>
              <a:t>ĐỀ XUẤT, KIẾN NGHỊ</a:t>
            </a:r>
            <a:endParaRPr lang="en-US" sz="4000" b="1">
              <a:solidFill>
                <a:srgbClr val="FF0000"/>
              </a:solidFill>
              <a:latin typeface="Times New Roman" panose="02020603050405020304" pitchFamily="18" charset="0"/>
              <a:cs typeface="Times New Roman" pitchFamily="18" charset="0"/>
            </a:endParaRPr>
          </a:p>
        </p:txBody>
      </p:sp>
      <p:sp>
        <p:nvSpPr>
          <p:cNvPr id="5" name="Rectangle 4">
            <a:extLst>
              <a:ext uri="{FF2B5EF4-FFF2-40B4-BE49-F238E27FC236}">
                <a16:creationId xmlns:a16="http://schemas.microsoft.com/office/drawing/2014/main" id="{00568357-6F46-CC25-AEB3-C1F680836026}"/>
              </a:ext>
            </a:extLst>
          </p:cNvPr>
          <p:cNvSpPr/>
          <p:nvPr/>
        </p:nvSpPr>
        <p:spPr bwMode="auto">
          <a:xfrm>
            <a:off x="287772" y="1329831"/>
            <a:ext cx="1672658" cy="801687"/>
          </a:xfrm>
          <a:prstGeom prst="rect">
            <a:avLst/>
          </a:prstGeom>
          <a:gradFill flip="none" rotWithShape="1">
            <a:gsLst>
              <a:gs pos="20000">
                <a:srgbClr val="11AFEE">
                  <a:shade val="30000"/>
                  <a:satMod val="115000"/>
                  <a:lumMod val="80000"/>
                </a:srgbClr>
              </a:gs>
              <a:gs pos="100000">
                <a:srgbClr val="11AFEE">
                  <a:shade val="100000"/>
                  <a:satMod val="115000"/>
                </a:srgbClr>
              </a:gs>
            </a:gsLst>
            <a:lin ang="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6" name="Freeform 14">
            <a:extLst>
              <a:ext uri="{FF2B5EF4-FFF2-40B4-BE49-F238E27FC236}">
                <a16:creationId xmlns:a16="http://schemas.microsoft.com/office/drawing/2014/main" id="{9412CF5D-F479-7C1F-DFC6-BDFB9796AB94}"/>
              </a:ext>
            </a:extLst>
          </p:cNvPr>
          <p:cNvSpPr/>
          <p:nvPr/>
        </p:nvSpPr>
        <p:spPr bwMode="auto">
          <a:xfrm>
            <a:off x="1960430" y="473785"/>
            <a:ext cx="1001712" cy="804862"/>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 fmla="*/ 0 w 1002506"/>
              <a:gd name="connsiteY0" fmla="*/ 0 h 823912"/>
              <a:gd name="connsiteX1" fmla="*/ 792956 w 1002506"/>
              <a:gd name="connsiteY1" fmla="*/ 4762 h 823912"/>
              <a:gd name="connsiteX2" fmla="*/ 1002506 w 1002506"/>
              <a:gd name="connsiteY2" fmla="*/ 404812 h 823912"/>
              <a:gd name="connsiteX3" fmla="*/ 792956 w 1002506"/>
              <a:gd name="connsiteY3" fmla="*/ 823912 h 823912"/>
              <a:gd name="connsiteX4" fmla="*/ 5556 w 1002506"/>
              <a:gd name="connsiteY4" fmla="*/ 823912 h 823912"/>
              <a:gd name="connsiteX5" fmla="*/ 0 w 1002506"/>
              <a:gd name="connsiteY5" fmla="*/ 0 h 823912"/>
              <a:gd name="connsiteX0" fmla="*/ 0 w 997744"/>
              <a:gd name="connsiteY0" fmla="*/ 1 h 819150"/>
              <a:gd name="connsiteX1" fmla="*/ 788194 w 997744"/>
              <a:gd name="connsiteY1" fmla="*/ 0 h 819150"/>
              <a:gd name="connsiteX2" fmla="*/ 997744 w 997744"/>
              <a:gd name="connsiteY2" fmla="*/ 400050 h 819150"/>
              <a:gd name="connsiteX3" fmla="*/ 788194 w 997744"/>
              <a:gd name="connsiteY3" fmla="*/ 819150 h 819150"/>
              <a:gd name="connsiteX4" fmla="*/ 794 w 997744"/>
              <a:gd name="connsiteY4" fmla="*/ 819150 h 819150"/>
              <a:gd name="connsiteX5" fmla="*/ 0 w 997744"/>
              <a:gd name="connsiteY5" fmla="*/ 1 h 819150"/>
              <a:gd name="connsiteX0" fmla="*/ 3980 w 1001724"/>
              <a:gd name="connsiteY0" fmla="*/ 1 h 819150"/>
              <a:gd name="connsiteX1" fmla="*/ 792174 w 1001724"/>
              <a:gd name="connsiteY1" fmla="*/ 0 h 819150"/>
              <a:gd name="connsiteX2" fmla="*/ 1001724 w 1001724"/>
              <a:gd name="connsiteY2" fmla="*/ 400050 h 819150"/>
              <a:gd name="connsiteX3" fmla="*/ 792174 w 1001724"/>
              <a:gd name="connsiteY3" fmla="*/ 819150 h 819150"/>
              <a:gd name="connsiteX4" fmla="*/ 11 w 1001724"/>
              <a:gd name="connsiteY4" fmla="*/ 797719 h 819150"/>
              <a:gd name="connsiteX5" fmla="*/ 3980 w 1001724"/>
              <a:gd name="connsiteY5" fmla="*/ 1 h 819150"/>
              <a:gd name="connsiteX0" fmla="*/ 3980 w 1001724"/>
              <a:gd name="connsiteY0" fmla="*/ 1 h 804862"/>
              <a:gd name="connsiteX1" fmla="*/ 792174 w 1001724"/>
              <a:gd name="connsiteY1" fmla="*/ 0 h 804862"/>
              <a:gd name="connsiteX2" fmla="*/ 1001724 w 1001724"/>
              <a:gd name="connsiteY2" fmla="*/ 400050 h 804862"/>
              <a:gd name="connsiteX3" fmla="*/ 799318 w 1001724"/>
              <a:gd name="connsiteY3" fmla="*/ 804862 h 804862"/>
              <a:gd name="connsiteX4" fmla="*/ 11 w 1001724"/>
              <a:gd name="connsiteY4" fmla="*/ 797719 h 804862"/>
              <a:gd name="connsiteX5" fmla="*/ 3980 w 1001724"/>
              <a:gd name="connsiteY5" fmla="*/ 1 h 804862"/>
              <a:gd name="connsiteX0" fmla="*/ 0 w 1016794"/>
              <a:gd name="connsiteY0" fmla="*/ 0 h 807242"/>
              <a:gd name="connsiteX1" fmla="*/ 807244 w 1016794"/>
              <a:gd name="connsiteY1" fmla="*/ 2380 h 807242"/>
              <a:gd name="connsiteX2" fmla="*/ 1016794 w 1016794"/>
              <a:gd name="connsiteY2" fmla="*/ 402430 h 807242"/>
              <a:gd name="connsiteX3" fmla="*/ 814388 w 1016794"/>
              <a:gd name="connsiteY3" fmla="*/ 807242 h 807242"/>
              <a:gd name="connsiteX4" fmla="*/ 15081 w 1016794"/>
              <a:gd name="connsiteY4" fmla="*/ 800099 h 807242"/>
              <a:gd name="connsiteX5" fmla="*/ 0 w 1016794"/>
              <a:gd name="connsiteY5" fmla="*/ 0 h 807242"/>
              <a:gd name="connsiteX0" fmla="*/ 3981 w 1001725"/>
              <a:gd name="connsiteY0" fmla="*/ 0 h 807242"/>
              <a:gd name="connsiteX1" fmla="*/ 792175 w 1001725"/>
              <a:gd name="connsiteY1" fmla="*/ 2380 h 807242"/>
              <a:gd name="connsiteX2" fmla="*/ 1001725 w 1001725"/>
              <a:gd name="connsiteY2" fmla="*/ 402430 h 807242"/>
              <a:gd name="connsiteX3" fmla="*/ 799319 w 1001725"/>
              <a:gd name="connsiteY3" fmla="*/ 807242 h 807242"/>
              <a:gd name="connsiteX4" fmla="*/ 12 w 1001725"/>
              <a:gd name="connsiteY4" fmla="*/ 800099 h 807242"/>
              <a:gd name="connsiteX5" fmla="*/ 3981 w 1001725"/>
              <a:gd name="connsiteY5" fmla="*/ 0 h 807242"/>
              <a:gd name="connsiteX0" fmla="*/ 0 w 1007269"/>
              <a:gd name="connsiteY0" fmla="*/ 0 h 807242"/>
              <a:gd name="connsiteX1" fmla="*/ 797719 w 1007269"/>
              <a:gd name="connsiteY1" fmla="*/ 2380 h 807242"/>
              <a:gd name="connsiteX2" fmla="*/ 1007269 w 1007269"/>
              <a:gd name="connsiteY2" fmla="*/ 402430 h 807242"/>
              <a:gd name="connsiteX3" fmla="*/ 804863 w 1007269"/>
              <a:gd name="connsiteY3" fmla="*/ 807242 h 807242"/>
              <a:gd name="connsiteX4" fmla="*/ 5556 w 1007269"/>
              <a:gd name="connsiteY4" fmla="*/ 800099 h 807242"/>
              <a:gd name="connsiteX5" fmla="*/ 0 w 1007269"/>
              <a:gd name="connsiteY5" fmla="*/ 0 h 807242"/>
              <a:gd name="connsiteX0" fmla="*/ 1611 w 1001736"/>
              <a:gd name="connsiteY0" fmla="*/ 2383 h 804862"/>
              <a:gd name="connsiteX1" fmla="*/ 792186 w 1001736"/>
              <a:gd name="connsiteY1" fmla="*/ 0 h 804862"/>
              <a:gd name="connsiteX2" fmla="*/ 1001736 w 1001736"/>
              <a:gd name="connsiteY2" fmla="*/ 400050 h 804862"/>
              <a:gd name="connsiteX3" fmla="*/ 799330 w 1001736"/>
              <a:gd name="connsiteY3" fmla="*/ 804862 h 804862"/>
              <a:gd name="connsiteX4" fmla="*/ 23 w 1001736"/>
              <a:gd name="connsiteY4" fmla="*/ 797719 h 804862"/>
              <a:gd name="connsiteX5" fmla="*/ 1611 w 1001736"/>
              <a:gd name="connsiteY5" fmla="*/ 2383 h 80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rgbClr val="11AFEE"/>
          </a:soli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8" name="TextBox 42">
            <a:extLst>
              <a:ext uri="{FF2B5EF4-FFF2-40B4-BE49-F238E27FC236}">
                <a16:creationId xmlns:a16="http://schemas.microsoft.com/office/drawing/2014/main" id="{DD9DC42D-6B32-D0D8-CA99-BF990F83F37A}"/>
              </a:ext>
            </a:extLst>
          </p:cNvPr>
          <p:cNvSpPr txBox="1">
            <a:spLocks noChangeArrowheads="1"/>
          </p:cNvSpPr>
          <p:nvPr/>
        </p:nvSpPr>
        <p:spPr bwMode="auto">
          <a:xfrm>
            <a:off x="1987419" y="512769"/>
            <a:ext cx="8418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defRPr/>
            </a:pPr>
            <a:r>
              <a:rPr lang="en-US" sz="3600" b="1" kern="0">
                <a:solidFill>
                  <a:srgbClr val="FFFF00"/>
                </a:solidFill>
                <a:latin typeface="Verdana" pitchFamily="34" charset="0"/>
              </a:rPr>
              <a:t>03</a:t>
            </a:r>
          </a:p>
        </p:txBody>
      </p:sp>
      <p:sp>
        <p:nvSpPr>
          <p:cNvPr id="9" name="Freeform 17">
            <a:extLst>
              <a:ext uri="{FF2B5EF4-FFF2-40B4-BE49-F238E27FC236}">
                <a16:creationId xmlns:a16="http://schemas.microsoft.com/office/drawing/2014/main" id="{AEB693ED-476B-E950-769B-2EB75A7D8DE8}"/>
              </a:ext>
            </a:extLst>
          </p:cNvPr>
          <p:cNvSpPr/>
          <p:nvPr/>
        </p:nvSpPr>
        <p:spPr bwMode="auto">
          <a:xfrm>
            <a:off x="0" y="473785"/>
            <a:ext cx="1960430" cy="1639977"/>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 fmla="*/ 4762 w 3657600"/>
              <a:gd name="connsiteY0" fmla="*/ 2629514 h 2629514"/>
              <a:gd name="connsiteX1" fmla="*/ 0 w 3657600"/>
              <a:gd name="connsiteY1" fmla="*/ 1828800 h 2629514"/>
              <a:gd name="connsiteX2" fmla="*/ 3657600 w 3657600"/>
              <a:gd name="connsiteY2" fmla="*/ 0 h 2629514"/>
              <a:gd name="connsiteX3" fmla="*/ 3657600 w 3657600"/>
              <a:gd name="connsiteY3" fmla="*/ 796413 h 2629514"/>
              <a:gd name="connsiteX4" fmla="*/ 4762 w 3657600"/>
              <a:gd name="connsiteY4" fmla="*/ 2629514 h 2629514"/>
              <a:gd name="connsiteX0" fmla="*/ 137 w 3667263"/>
              <a:gd name="connsiteY0" fmla="*/ 2624751 h 2624751"/>
              <a:gd name="connsiteX1" fmla="*/ 9663 w 3667263"/>
              <a:gd name="connsiteY1" fmla="*/ 1828800 h 2624751"/>
              <a:gd name="connsiteX2" fmla="*/ 3667263 w 3667263"/>
              <a:gd name="connsiteY2" fmla="*/ 0 h 2624751"/>
              <a:gd name="connsiteX3" fmla="*/ 3667263 w 3667263"/>
              <a:gd name="connsiteY3" fmla="*/ 796413 h 2624751"/>
              <a:gd name="connsiteX4" fmla="*/ 137 w 3667263"/>
              <a:gd name="connsiteY4" fmla="*/ 2624751 h 2624751"/>
              <a:gd name="connsiteX0" fmla="*/ 4761 w 3657600"/>
              <a:gd name="connsiteY0" fmla="*/ 2634276 h 2634276"/>
              <a:gd name="connsiteX1" fmla="*/ 0 w 3657600"/>
              <a:gd name="connsiteY1" fmla="*/ 1828800 h 2634276"/>
              <a:gd name="connsiteX2" fmla="*/ 3657600 w 3657600"/>
              <a:gd name="connsiteY2" fmla="*/ 0 h 2634276"/>
              <a:gd name="connsiteX3" fmla="*/ 3657600 w 3657600"/>
              <a:gd name="connsiteY3" fmla="*/ 796413 h 2634276"/>
              <a:gd name="connsiteX4" fmla="*/ 4761 w 3657600"/>
              <a:gd name="connsiteY4" fmla="*/ 2634276 h 2634276"/>
              <a:gd name="connsiteX0" fmla="*/ 459 w 3653298"/>
              <a:gd name="connsiteY0" fmla="*/ 2634276 h 2634276"/>
              <a:gd name="connsiteX1" fmla="*/ 460 w 3653298"/>
              <a:gd name="connsiteY1" fmla="*/ 1828800 h 2634276"/>
              <a:gd name="connsiteX2" fmla="*/ 3653298 w 3653298"/>
              <a:gd name="connsiteY2" fmla="*/ 0 h 2634276"/>
              <a:gd name="connsiteX3" fmla="*/ 3653298 w 3653298"/>
              <a:gd name="connsiteY3" fmla="*/ 796413 h 2634276"/>
              <a:gd name="connsiteX4" fmla="*/ 459 w 3653298"/>
              <a:gd name="connsiteY4" fmla="*/ 2634276 h 2634276"/>
              <a:gd name="connsiteX0" fmla="*/ 1 w 3652840"/>
              <a:gd name="connsiteY0" fmla="*/ 2634276 h 2634276"/>
              <a:gd name="connsiteX1" fmla="*/ 2299608 w 3652840"/>
              <a:gd name="connsiteY1" fmla="*/ 683740 h 2634276"/>
              <a:gd name="connsiteX2" fmla="*/ 3652840 w 3652840"/>
              <a:gd name="connsiteY2" fmla="*/ 0 h 2634276"/>
              <a:gd name="connsiteX3" fmla="*/ 3652840 w 3652840"/>
              <a:gd name="connsiteY3" fmla="*/ 796413 h 2634276"/>
              <a:gd name="connsiteX4" fmla="*/ 1 w 3652840"/>
              <a:gd name="connsiteY4" fmla="*/ 2634276 h 2634276"/>
              <a:gd name="connsiteX0" fmla="*/ 0 w 3652839"/>
              <a:gd name="connsiteY0" fmla="*/ 2634276 h 2634276"/>
              <a:gd name="connsiteX1" fmla="*/ 2299607 w 3652839"/>
              <a:gd name="connsiteY1" fmla="*/ 683740 h 2634276"/>
              <a:gd name="connsiteX2" fmla="*/ 3652839 w 3652839"/>
              <a:gd name="connsiteY2" fmla="*/ 0 h 2634276"/>
              <a:gd name="connsiteX3" fmla="*/ 3652839 w 3652839"/>
              <a:gd name="connsiteY3" fmla="*/ 796413 h 2634276"/>
              <a:gd name="connsiteX4" fmla="*/ 0 w 3652839"/>
              <a:gd name="connsiteY4" fmla="*/ 2634276 h 2634276"/>
              <a:gd name="connsiteX0" fmla="*/ 0 w 1672869"/>
              <a:gd name="connsiteY0" fmla="*/ 1640359 h 1640359"/>
              <a:gd name="connsiteX1" fmla="*/ 319637 w 1672869"/>
              <a:gd name="connsiteY1" fmla="*/ 683740 h 1640359"/>
              <a:gd name="connsiteX2" fmla="*/ 1672869 w 1672869"/>
              <a:gd name="connsiteY2" fmla="*/ 0 h 1640359"/>
              <a:gd name="connsiteX3" fmla="*/ 1672869 w 1672869"/>
              <a:gd name="connsiteY3" fmla="*/ 796413 h 1640359"/>
              <a:gd name="connsiteX4" fmla="*/ 0 w 1672869"/>
              <a:gd name="connsiteY4" fmla="*/ 1640359 h 1640359"/>
              <a:gd name="connsiteX0" fmla="*/ 8837 w 1681706"/>
              <a:gd name="connsiteY0" fmla="*/ 1640359 h 1640359"/>
              <a:gd name="connsiteX1" fmla="*/ 0 w 1681706"/>
              <a:gd name="connsiteY1" fmla="*/ 861495 h 1640359"/>
              <a:gd name="connsiteX2" fmla="*/ 1681706 w 1681706"/>
              <a:gd name="connsiteY2" fmla="*/ 0 h 1640359"/>
              <a:gd name="connsiteX3" fmla="*/ 1681706 w 1681706"/>
              <a:gd name="connsiteY3" fmla="*/ 796413 h 1640359"/>
              <a:gd name="connsiteX4" fmla="*/ 8837 w 1681706"/>
              <a:gd name="connsiteY4" fmla="*/ 1640359 h 1640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706" h="1640359">
                <a:moveTo>
                  <a:pt x="8837" y="1640359"/>
                </a:moveTo>
                <a:cubicBezTo>
                  <a:pt x="5891" y="1380738"/>
                  <a:pt x="2946" y="1121116"/>
                  <a:pt x="0" y="861495"/>
                </a:cubicBezTo>
                <a:lnTo>
                  <a:pt x="1681706" y="0"/>
                </a:lnTo>
                <a:lnTo>
                  <a:pt x="1681706" y="796413"/>
                </a:lnTo>
                <a:lnTo>
                  <a:pt x="8837" y="1640359"/>
                </a:lnTo>
                <a:close/>
              </a:path>
            </a:pathLst>
          </a:custGeom>
          <a:gradFill flip="none" rotWithShape="1">
            <a:gsLst>
              <a:gs pos="0">
                <a:srgbClr val="11AFEE">
                  <a:lumMod val="80000"/>
                </a:srgbClr>
              </a:gs>
              <a:gs pos="35000">
                <a:srgbClr val="11AFEE">
                  <a:shade val="67500"/>
                  <a:satMod val="115000"/>
                </a:srgbClr>
              </a:gs>
              <a:gs pos="70000">
                <a:srgbClr val="11AFEE">
                  <a:shade val="100000"/>
                  <a:satMod val="115000"/>
                </a:srgbClr>
              </a:gs>
            </a:gsLst>
            <a:lin ang="810000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10" name="Rectangle 9">
            <a:extLst>
              <a:ext uri="{FF2B5EF4-FFF2-40B4-BE49-F238E27FC236}">
                <a16:creationId xmlns:a16="http://schemas.microsoft.com/office/drawing/2014/main" id="{AB93E868-C3B5-B18D-8957-E69A45CFF9DE}"/>
              </a:ext>
            </a:extLst>
          </p:cNvPr>
          <p:cNvSpPr/>
          <p:nvPr/>
        </p:nvSpPr>
        <p:spPr>
          <a:xfrm>
            <a:off x="480719" y="904306"/>
            <a:ext cx="1313181" cy="646331"/>
          </a:xfrm>
          <a:prstGeom prst="rect">
            <a:avLst/>
          </a:prstGeom>
        </p:spPr>
        <p:txBody>
          <a:bodyPr wrap="none">
            <a:spAutoFit/>
            <a:scene3d>
              <a:camera prst="perspectiveContrastingRightFacing">
                <a:rot lat="1584000" lon="19024694" rev="232106"/>
              </a:camera>
              <a:lightRig rig="threePt" dir="t"/>
            </a:scene3d>
          </a:bodyPr>
          <a:lstStyle/>
          <a:p>
            <a:pPr algn="ctr">
              <a:defRPr/>
            </a:pPr>
            <a:r>
              <a:rPr lang="en-US" sz="3600" b="1" kern="0">
                <a:solidFill>
                  <a:srgbClr val="FFFF00"/>
                </a:solidFill>
                <a:effectLst>
                  <a:glow rad="114300">
                    <a:srgbClr val="095979">
                      <a:alpha val="80000"/>
                    </a:srgbClr>
                  </a:glow>
                </a:effectLst>
                <a:latin typeface="Arial" pitchFamily="34" charset="0"/>
                <a:cs typeface="Arial" pitchFamily="34" charset="0"/>
              </a:rPr>
              <a:t>Phần</a:t>
            </a:r>
          </a:p>
        </p:txBody>
      </p:sp>
      <p:pic>
        <p:nvPicPr>
          <p:cNvPr id="17" name="Picture 16" descr="A picture containing water, boat, outdoor, sunset&#10;&#10;Description automatically generated">
            <a:extLst>
              <a:ext uri="{FF2B5EF4-FFF2-40B4-BE49-F238E27FC236}">
                <a16:creationId xmlns:a16="http://schemas.microsoft.com/office/drawing/2014/main" id="{7BB10B8D-40BC-355F-AFFF-D6C74DD36E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6080" y="0"/>
            <a:ext cx="6615920" cy="6858000"/>
          </a:xfrm>
          <a:prstGeom prst="rect">
            <a:avLst/>
          </a:prstGeom>
        </p:spPr>
      </p:pic>
    </p:spTree>
    <p:extLst>
      <p:ext uri="{BB962C8B-B14F-4D97-AF65-F5344CB8AC3E}">
        <p14:creationId xmlns:p14="http://schemas.microsoft.com/office/powerpoint/2010/main" val="13683553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707C1-BB55-B4F1-8405-829229CE9A1C}"/>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D875D046-35CB-C865-3C40-EAC02E2DBB59}"/>
              </a:ext>
            </a:extLst>
          </p:cNvPr>
          <p:cNvSpPr txBox="1">
            <a:spLocks/>
          </p:cNvSpPr>
          <p:nvPr/>
        </p:nvSpPr>
        <p:spPr>
          <a:xfrm>
            <a:off x="717204" y="456551"/>
            <a:ext cx="11244076" cy="568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vi-VN" sz="3600" b="1">
                <a:ea typeface="+mn-ea"/>
                <a:cs typeface="Arial" panose="020B0604020202020204" pitchFamily="34" charset="0"/>
              </a:rPr>
              <a:t>01. Nhập dữ liệu lên Hệ thống thông tin báo cáo của tỉnh</a:t>
            </a:r>
            <a:endParaRPr lang="vi-VN" sz="3600" b="1" dirty="0">
              <a:solidFill>
                <a:schemeClr val="dk1"/>
              </a:solidFill>
              <a:ea typeface="+mn-ea"/>
              <a:cs typeface="Times New Roman" panose="02020603050405020304" pitchFamily="18" charset="0"/>
            </a:endParaRPr>
          </a:p>
        </p:txBody>
      </p:sp>
      <p:sp>
        <p:nvSpPr>
          <p:cNvPr id="4" name="TextBox 3">
            <a:extLst>
              <a:ext uri="{FF2B5EF4-FFF2-40B4-BE49-F238E27FC236}">
                <a16:creationId xmlns:a16="http://schemas.microsoft.com/office/drawing/2014/main" id="{54F3AFA7-47FC-2236-348A-85975EBF831A}"/>
              </a:ext>
            </a:extLst>
          </p:cNvPr>
          <p:cNvSpPr txBox="1"/>
          <p:nvPr/>
        </p:nvSpPr>
        <p:spPr>
          <a:xfrm>
            <a:off x="574630" y="1419159"/>
            <a:ext cx="11244076" cy="4955203"/>
          </a:xfrm>
          <a:prstGeom prst="rect">
            <a:avLst/>
          </a:prstGeom>
          <a:noFill/>
        </p:spPr>
        <p:txBody>
          <a:bodyPr wrap="square" rtlCol="0">
            <a:spAutoFit/>
          </a:bodyPr>
          <a:lstStyle/>
          <a:p>
            <a:pPr lvl="0" algn="just">
              <a:buNone/>
            </a:pPr>
            <a:r>
              <a:rPr lang="vi-VN" sz="2200" dirty="0">
                <a:solidFill>
                  <a:schemeClr val="dk1"/>
                </a:solidFill>
                <a:latin typeface="Times New Roman" panose="02020603050405020304" pitchFamily="18" charset="0"/>
                <a:cs typeface="Times New Roman" panose="02020603050405020304" pitchFamily="18" charset="0"/>
              </a:rPr>
              <a:t>Thực hiện</a:t>
            </a:r>
            <a:r>
              <a:rPr lang="es-ES" sz="2200" b="0" kern="1200" dirty="0">
                <a:solidFill>
                  <a:schemeClr val="dk1"/>
                </a:solidFill>
                <a:effectLst/>
                <a:latin typeface="Times New Roman" panose="02020603050405020304" pitchFamily="18" charset="0"/>
                <a:ea typeface="+mn-ea"/>
                <a:cs typeface="Times New Roman" panose="02020603050405020304" pitchFamily="18" charset="0"/>
              </a:rPr>
              <a:t> </a:t>
            </a:r>
            <a:r>
              <a:rPr lang="vi-VN" sz="2200" b="0" kern="1200" dirty="0">
                <a:solidFill>
                  <a:schemeClr val="dk1"/>
                </a:solidFill>
                <a:effectLst/>
                <a:latin typeface="Times New Roman" panose="02020603050405020304" pitchFamily="18" charset="0"/>
                <a:ea typeface="+mn-ea"/>
                <a:cs typeface="Times New Roman" panose="02020603050405020304" pitchFamily="18" charset="0"/>
              </a:rPr>
              <a:t>Quyết định số </a:t>
            </a:r>
            <a:r>
              <a:rPr lang="vi-VN" sz="2200" dirty="0">
                <a:solidFill>
                  <a:schemeClr val="dk1"/>
                </a:solidFill>
                <a:latin typeface="Times New Roman" panose="02020603050405020304" pitchFamily="18" charset="0"/>
                <a:cs typeface="Times New Roman" panose="02020603050405020304" pitchFamily="18" charset="0"/>
              </a:rPr>
              <a:t>4647</a:t>
            </a:r>
            <a:r>
              <a:rPr lang="es-ES" sz="2200" b="0" kern="1200" dirty="0">
                <a:solidFill>
                  <a:schemeClr val="dk1"/>
                </a:solidFill>
                <a:effectLst/>
                <a:latin typeface="Times New Roman" panose="02020603050405020304" pitchFamily="18" charset="0"/>
                <a:ea typeface="+mn-ea"/>
                <a:cs typeface="Times New Roman" panose="02020603050405020304" pitchFamily="18" charset="0"/>
              </a:rPr>
              <a:t>/</a:t>
            </a:r>
            <a:r>
              <a:rPr lang="vi-VN" sz="2200" b="0" kern="1200" dirty="0">
                <a:solidFill>
                  <a:schemeClr val="dk1"/>
                </a:solidFill>
                <a:effectLst/>
                <a:latin typeface="Times New Roman" panose="02020603050405020304" pitchFamily="18" charset="0"/>
                <a:ea typeface="+mn-ea"/>
                <a:cs typeface="Times New Roman" panose="02020603050405020304" pitchFamily="18" charset="0"/>
              </a:rPr>
              <a:t>QĐ-</a:t>
            </a:r>
            <a:r>
              <a:rPr lang="es-ES" sz="2200" b="0" kern="1200" dirty="0">
                <a:solidFill>
                  <a:schemeClr val="dk1"/>
                </a:solidFill>
                <a:effectLst/>
                <a:latin typeface="Times New Roman" panose="02020603050405020304" pitchFamily="18" charset="0"/>
                <a:ea typeface="+mn-ea"/>
                <a:cs typeface="Times New Roman" panose="02020603050405020304" pitchFamily="18" charset="0"/>
              </a:rPr>
              <a:t>UBND</a:t>
            </a:r>
            <a:r>
              <a:rPr lang="vi-VN" sz="2200" b="0" kern="1200" dirty="0">
                <a:solidFill>
                  <a:schemeClr val="dk1"/>
                </a:solidFill>
                <a:effectLst/>
                <a:latin typeface="Times New Roman" panose="02020603050405020304" pitchFamily="18" charset="0"/>
                <a:ea typeface="+mn-ea"/>
                <a:cs typeface="Times New Roman" panose="02020603050405020304" pitchFamily="18" charset="0"/>
              </a:rPr>
              <a:t> </a:t>
            </a:r>
            <a:r>
              <a:rPr lang="es-ES" sz="2200" b="0" kern="1200" dirty="0" err="1">
                <a:solidFill>
                  <a:schemeClr val="dk1"/>
                </a:solidFill>
                <a:effectLst/>
                <a:latin typeface="Times New Roman" panose="02020603050405020304" pitchFamily="18" charset="0"/>
                <a:ea typeface="+mn-ea"/>
                <a:cs typeface="Times New Roman" panose="02020603050405020304" pitchFamily="18" charset="0"/>
              </a:rPr>
              <a:t>ngày</a:t>
            </a:r>
            <a:r>
              <a:rPr lang="es-ES" sz="2200" b="0" kern="1200" dirty="0">
                <a:solidFill>
                  <a:schemeClr val="dk1"/>
                </a:solidFill>
                <a:effectLst/>
                <a:latin typeface="Times New Roman" panose="02020603050405020304" pitchFamily="18" charset="0"/>
                <a:ea typeface="+mn-ea"/>
                <a:cs typeface="Times New Roman" panose="02020603050405020304" pitchFamily="18" charset="0"/>
              </a:rPr>
              <a:t> 14/12/2023</a:t>
            </a:r>
            <a:r>
              <a:rPr lang="vi-VN" sz="2200" b="0" kern="1200" dirty="0">
                <a:solidFill>
                  <a:schemeClr val="dk1"/>
                </a:solidFill>
                <a:effectLst/>
                <a:latin typeface="Times New Roman" panose="02020603050405020304" pitchFamily="18" charset="0"/>
                <a:ea typeface="+mn-ea"/>
                <a:cs typeface="Times New Roman" panose="02020603050405020304" pitchFamily="18" charset="0"/>
              </a:rPr>
              <a:t> và công văn số</a:t>
            </a:r>
            <a:r>
              <a:rPr lang="es-ES" sz="2200" b="0" kern="1200" dirty="0">
                <a:solidFill>
                  <a:schemeClr val="dk1"/>
                </a:solidFill>
                <a:effectLst/>
                <a:latin typeface="Times New Roman" panose="02020603050405020304" pitchFamily="18" charset="0"/>
                <a:ea typeface="+mn-ea"/>
                <a:cs typeface="Times New Roman" panose="02020603050405020304" pitchFamily="18" charset="0"/>
              </a:rPr>
              <a:t> 9495/UBND-TH </a:t>
            </a:r>
            <a:r>
              <a:rPr lang="es-ES" sz="2200" b="0" kern="1200" dirty="0" err="1">
                <a:solidFill>
                  <a:schemeClr val="dk1"/>
                </a:solidFill>
                <a:effectLst/>
                <a:latin typeface="Times New Roman" panose="02020603050405020304" pitchFamily="18" charset="0"/>
                <a:ea typeface="+mn-ea"/>
                <a:cs typeface="Times New Roman" panose="02020603050405020304" pitchFamily="18" charset="0"/>
              </a:rPr>
              <a:t>ngày</a:t>
            </a:r>
            <a:r>
              <a:rPr lang="es-ES" sz="2200" b="0" kern="1200" dirty="0">
                <a:solidFill>
                  <a:schemeClr val="dk1"/>
                </a:solidFill>
                <a:effectLst/>
                <a:latin typeface="Times New Roman" panose="02020603050405020304" pitchFamily="18" charset="0"/>
                <a:ea typeface="+mn-ea"/>
                <a:cs typeface="Times New Roman" panose="02020603050405020304" pitchFamily="18" charset="0"/>
              </a:rPr>
              <a:t> 14/12/2023</a:t>
            </a:r>
            <a:r>
              <a:rPr lang="vi-VN" sz="2200" b="0" kern="1200" dirty="0">
                <a:solidFill>
                  <a:schemeClr val="dk1"/>
                </a:solidFill>
                <a:effectLst/>
                <a:latin typeface="Times New Roman" panose="02020603050405020304" pitchFamily="18" charset="0"/>
                <a:ea typeface="+mn-ea"/>
                <a:cs typeface="Times New Roman" panose="02020603050405020304" pitchFamily="18" charset="0"/>
              </a:rPr>
              <a:t> của UBND tỉnh về việc giao chỉ tiêu kế hoạch năm 2024 của các Sở, ngành, địa phương</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Sở</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Kế</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hoạch</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và</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Đầu</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tư</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đã</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gửi</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tất</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cả</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các</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chỉ</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tiêu</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cấp</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tỉnh</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và</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cấp</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huyện</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đề</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nghị</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Cục</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Thống</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kê</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cập</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nhật</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trên</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hệ</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thống</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để</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các</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đơn</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vị</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nhập</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liệu</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phục</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vụ</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báo</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cáo</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Lãnh</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đạo</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tỉnh</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chỉ</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đạo</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điều</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hành</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kinh</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tế</a:t>
            </a:r>
            <a:r>
              <a:rPr lang="en-US" sz="2200" dirty="0">
                <a:solidFill>
                  <a:schemeClr val="dk1"/>
                </a:solidFill>
                <a:latin typeface="Times New Roman" panose="02020603050405020304" pitchFamily="18" charset="0"/>
                <a:cs typeface="Times New Roman" panose="02020603050405020304" pitchFamily="18" charset="0"/>
              </a:rPr>
              <a:t> - </a:t>
            </a:r>
            <a:r>
              <a:rPr lang="en-US" sz="2200" dirty="0" err="1">
                <a:solidFill>
                  <a:schemeClr val="dk1"/>
                </a:solidFill>
                <a:latin typeface="Times New Roman" panose="02020603050405020304" pitchFamily="18" charset="0"/>
                <a:cs typeface="Times New Roman" panose="02020603050405020304" pitchFamily="18" charset="0"/>
              </a:rPr>
              <a:t>xã</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hội</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của</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Tỉnh</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Tuy</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nhiên</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đến</a:t>
            </a:r>
            <a:r>
              <a:rPr lang="en-US" sz="2200" dirty="0">
                <a:solidFill>
                  <a:schemeClr val="dk1"/>
                </a:solidFill>
                <a:latin typeface="Times New Roman" panose="02020603050405020304" pitchFamily="18" charset="0"/>
                <a:cs typeface="Times New Roman" panose="02020603050405020304" pitchFamily="18" charset="0"/>
              </a:rPr>
              <a:t> nay </a:t>
            </a:r>
            <a:r>
              <a:rPr lang="en-US" sz="2200" dirty="0" err="1">
                <a:solidFill>
                  <a:schemeClr val="dk1"/>
                </a:solidFill>
                <a:latin typeface="Times New Roman" panose="02020603050405020304" pitchFamily="18" charset="0"/>
                <a:cs typeface="Times New Roman" panose="02020603050405020304" pitchFamily="18" charset="0"/>
              </a:rPr>
              <a:t>trên</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hệ</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thống</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của</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Cục</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Thống</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kê</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chỉ</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khai</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thác</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được</a:t>
            </a:r>
            <a:r>
              <a:rPr lang="en-US" sz="2200" dirty="0">
                <a:solidFill>
                  <a:schemeClr val="dk1"/>
                </a:solidFill>
                <a:latin typeface="Times New Roman" panose="02020603050405020304" pitchFamily="18" charset="0"/>
                <a:cs typeface="Times New Roman" panose="02020603050405020304" pitchFamily="18" charset="0"/>
              </a:rPr>
              <a:t> 5/32 </a:t>
            </a:r>
            <a:r>
              <a:rPr lang="en-US" sz="2200" dirty="0" err="1">
                <a:solidFill>
                  <a:schemeClr val="dk1"/>
                </a:solidFill>
                <a:latin typeface="Times New Roman" panose="02020603050405020304" pitchFamily="18" charset="0"/>
                <a:cs typeface="Times New Roman" panose="02020603050405020304" pitchFamily="18" charset="0"/>
              </a:rPr>
              <a:t>chỉ</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tiêu</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cấp</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tỉnh</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và</a:t>
            </a:r>
            <a:r>
              <a:rPr lang="en-US" sz="2200" dirty="0">
                <a:solidFill>
                  <a:schemeClr val="dk1"/>
                </a:solidFill>
                <a:latin typeface="Times New Roman" panose="02020603050405020304" pitchFamily="18" charset="0"/>
                <a:cs typeface="Times New Roman" panose="02020603050405020304" pitchFamily="18" charset="0"/>
              </a:rPr>
              <a:t> 3/18 </a:t>
            </a:r>
            <a:r>
              <a:rPr lang="en-US" sz="2200" dirty="0" err="1">
                <a:solidFill>
                  <a:schemeClr val="dk1"/>
                </a:solidFill>
                <a:latin typeface="Times New Roman" panose="02020603050405020304" pitchFamily="18" charset="0"/>
                <a:cs typeface="Times New Roman" panose="02020603050405020304" pitchFamily="18" charset="0"/>
              </a:rPr>
              <a:t>chỉ</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tiêu</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cấp</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huyện</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Còn</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chỉ</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tiêu</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còn</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lại</a:t>
            </a:r>
            <a:r>
              <a:rPr lang="en-US" sz="2200" dirty="0">
                <a:solidFill>
                  <a:schemeClr val="dk1"/>
                </a:solidFill>
                <a:latin typeface="Times New Roman" panose="02020603050405020304" pitchFamily="18" charset="0"/>
                <a:cs typeface="Times New Roman" panose="02020603050405020304" pitchFamily="18" charset="0"/>
              </a:rPr>
              <a:t> (27/32 </a:t>
            </a:r>
            <a:r>
              <a:rPr lang="en-US" sz="2200" dirty="0" err="1">
                <a:solidFill>
                  <a:schemeClr val="dk1"/>
                </a:solidFill>
                <a:latin typeface="Times New Roman" panose="02020603050405020304" pitchFamily="18" charset="0"/>
                <a:cs typeface="Times New Roman" panose="02020603050405020304" pitchFamily="18" charset="0"/>
              </a:rPr>
              <a:t>chỉ</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tiêu</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cấp</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tỉnh</a:t>
            </a:r>
            <a:r>
              <a:rPr lang="en-US" sz="2200" dirty="0">
                <a:solidFill>
                  <a:schemeClr val="dk1"/>
                </a:solidFill>
                <a:latin typeface="Times New Roman" panose="02020603050405020304" pitchFamily="18" charset="0"/>
                <a:cs typeface="Times New Roman" panose="02020603050405020304" pitchFamily="18" charset="0"/>
              </a:rPr>
              <a:t>, 15/18 </a:t>
            </a:r>
            <a:r>
              <a:rPr lang="en-US" sz="2200" dirty="0" err="1">
                <a:solidFill>
                  <a:schemeClr val="dk1"/>
                </a:solidFill>
                <a:latin typeface="Times New Roman" panose="02020603050405020304" pitchFamily="18" charset="0"/>
                <a:cs typeface="Times New Roman" panose="02020603050405020304" pitchFamily="18" charset="0"/>
              </a:rPr>
              <a:t>chỉ</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tiêu</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cấp</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huyện</a:t>
            </a:r>
            <a:r>
              <a:rPr lang="en-US" sz="2200" dirty="0">
                <a:solidFill>
                  <a:schemeClr val="dk1"/>
                </a:solidFill>
                <a:latin typeface="Times New Roman" panose="02020603050405020304" pitchFamily="18" charset="0"/>
                <a:cs typeface="Times New Roman" panose="02020603050405020304" pitchFamily="18" charset="0"/>
              </a:rPr>
              <a:t>) </a:t>
            </a:r>
            <a:r>
              <a:rPr lang="vi-VN" sz="2200" dirty="0">
                <a:solidFill>
                  <a:schemeClr val="dk1"/>
                </a:solidFill>
                <a:latin typeface="Times New Roman" panose="02020603050405020304" pitchFamily="18" charset="0"/>
                <a:cs typeface="Times New Roman" panose="02020603050405020304" pitchFamily="18" charset="0"/>
              </a:rPr>
              <a:t>Sở Kế hoạch và Đầu tư </a:t>
            </a:r>
            <a:r>
              <a:rPr lang="en-US" sz="2200" dirty="0" err="1">
                <a:solidFill>
                  <a:schemeClr val="dk1"/>
                </a:solidFill>
                <a:latin typeface="Times New Roman" panose="02020603050405020304" pitchFamily="18" charset="0"/>
                <a:cs typeface="Times New Roman" panose="02020603050405020304" pitchFamily="18" charset="0"/>
              </a:rPr>
              <a:t>phải</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liên</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hệ</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lấy</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từ</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đơn</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vị</a:t>
            </a:r>
            <a:r>
              <a:rPr lang="en-US" sz="2200" dirty="0">
                <a:solidFill>
                  <a:schemeClr val="dk1"/>
                </a:solidFill>
                <a:latin typeface="Times New Roman" panose="02020603050405020304" pitchFamily="18" charset="0"/>
                <a:cs typeface="Times New Roman" panose="02020603050405020304" pitchFamily="18" charset="0"/>
              </a:rPr>
              <a:t>. Do </a:t>
            </a:r>
            <a:r>
              <a:rPr lang="en-US" sz="2200" dirty="0" err="1">
                <a:solidFill>
                  <a:schemeClr val="dk1"/>
                </a:solidFill>
                <a:latin typeface="Times New Roman" panose="02020603050405020304" pitchFamily="18" charset="0"/>
                <a:cs typeface="Times New Roman" panose="02020603050405020304" pitchFamily="18" charset="0"/>
              </a:rPr>
              <a:t>đó</a:t>
            </a:r>
            <a:r>
              <a:rPr lang="en-US" sz="2200" dirty="0">
                <a:solidFill>
                  <a:schemeClr val="dk1"/>
                </a:solidFill>
                <a:latin typeface="Times New Roman" panose="02020603050405020304" pitchFamily="18" charset="0"/>
                <a:cs typeface="Times New Roman" panose="02020603050405020304" pitchFamily="18" charset="0"/>
              </a:rPr>
              <a:t>, đ</a:t>
            </a:r>
            <a:r>
              <a:rPr lang="vi-VN" sz="2200" b="0" kern="1200" dirty="0">
                <a:solidFill>
                  <a:schemeClr val="dk1"/>
                </a:solidFill>
                <a:effectLst/>
                <a:latin typeface="Times New Roman" panose="02020603050405020304" pitchFamily="18" charset="0"/>
                <a:ea typeface="+mn-ea"/>
                <a:cs typeface="Times New Roman" panose="02020603050405020304" pitchFamily="18" charset="0"/>
              </a:rPr>
              <a:t>ể đảm thực hiện nhiệm vụ UBND tỉnh </a:t>
            </a:r>
            <a:r>
              <a:rPr lang="vi-VN" sz="2200" kern="1200" dirty="0">
                <a:solidFill>
                  <a:schemeClr val="dk1"/>
                </a:solidFill>
                <a:effectLst/>
                <a:latin typeface="Times New Roman" panose="02020603050405020304" pitchFamily="18" charset="0"/>
                <a:ea typeface="+mn-ea"/>
                <a:cs typeface="Times New Roman" panose="02020603050405020304" pitchFamily="18" charset="0"/>
              </a:rPr>
              <a:t>giao,</a:t>
            </a:r>
            <a:r>
              <a:rPr lang="vi-VN" sz="22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vi-VN" sz="2200" dirty="0">
                <a:solidFill>
                  <a:schemeClr val="dk1"/>
                </a:solidFill>
                <a:latin typeface="Times New Roman" panose="02020603050405020304" pitchFamily="18" charset="0"/>
                <a:cs typeface="Times New Roman" panose="02020603050405020304" pitchFamily="18" charset="0"/>
              </a:rPr>
              <a:t>Sở Kế hoạch và Đầu tư kiến nghị như sau:</a:t>
            </a:r>
          </a:p>
          <a:p>
            <a:pPr lvl="0" algn="just">
              <a:spcBef>
                <a:spcPts val="1200"/>
              </a:spcBef>
              <a:spcAft>
                <a:spcPts val="1200"/>
              </a:spcAft>
              <a:buNone/>
            </a:pPr>
            <a:r>
              <a:rPr lang="vi-VN" sz="2200" b="1" dirty="0">
                <a:solidFill>
                  <a:schemeClr val="dk1"/>
                </a:solidFill>
                <a:latin typeface="Times New Roman" panose="02020603050405020304" pitchFamily="18" charset="0"/>
                <a:cs typeface="Times New Roman" panose="02020603050405020304" pitchFamily="18" charset="0"/>
              </a:rPr>
              <a:t>1.  Kiến nghị 01: </a:t>
            </a:r>
            <a:r>
              <a:rPr lang="vi-VN" sz="2200" dirty="0">
                <a:solidFill>
                  <a:schemeClr val="dk1"/>
                </a:solidFill>
                <a:latin typeface="Times New Roman" panose="02020603050405020304" pitchFamily="18" charset="0"/>
                <a:cs typeface="Times New Roman" panose="02020603050405020304" pitchFamily="18" charset="0"/>
              </a:rPr>
              <a:t>Đề nghị Cục Thống kê đưa toàn bộ các chỉ tiêu kế hoạch năm 2024 lên Hệ thống</a:t>
            </a:r>
            <a:r>
              <a:rPr lang="en-US" sz="2200" dirty="0">
                <a:solidFill>
                  <a:schemeClr val="dk1"/>
                </a:solidFill>
                <a:latin typeface="Times New Roman" panose="02020603050405020304" pitchFamily="18" charset="0"/>
                <a:cs typeface="Times New Roman" panose="02020603050405020304" pitchFamily="18" charset="0"/>
              </a:rPr>
              <a:t> (</a:t>
            </a:r>
            <a:r>
              <a:rPr lang="vi-VN" sz="2200" dirty="0">
                <a:solidFill>
                  <a:schemeClr val="dk1"/>
                </a:solidFill>
                <a:latin typeface="Times New Roman" panose="02020603050405020304" pitchFamily="18" charset="0"/>
                <a:cs typeface="Times New Roman" panose="02020603050405020304" pitchFamily="18" charset="0"/>
              </a:rPr>
              <a:t>Biểu mẫu đảm bảo thống nhất theo các Phụ lục đính kèm </a:t>
            </a:r>
            <a:r>
              <a:rPr lang="vi-VN" sz="2200" kern="1200" dirty="0">
                <a:solidFill>
                  <a:schemeClr val="dk1"/>
                </a:solidFill>
                <a:effectLst/>
                <a:latin typeface="Times New Roman" panose="02020603050405020304" pitchFamily="18" charset="0"/>
                <a:ea typeface="+mn-ea"/>
                <a:cs typeface="Times New Roman" panose="02020603050405020304" pitchFamily="18" charset="0"/>
              </a:rPr>
              <a:t>Quyết định số </a:t>
            </a:r>
            <a:r>
              <a:rPr lang="vi-VN" sz="2200" dirty="0">
                <a:solidFill>
                  <a:schemeClr val="dk1"/>
                </a:solidFill>
                <a:latin typeface="Times New Roman" panose="02020603050405020304" pitchFamily="18" charset="0"/>
                <a:cs typeface="Times New Roman" panose="02020603050405020304" pitchFamily="18" charset="0"/>
              </a:rPr>
              <a:t>4647</a:t>
            </a:r>
            <a:r>
              <a:rPr lang="es-ES" sz="2200" kern="1200" dirty="0">
                <a:solidFill>
                  <a:schemeClr val="dk1"/>
                </a:solidFill>
                <a:effectLst/>
                <a:latin typeface="Times New Roman" panose="02020603050405020304" pitchFamily="18" charset="0"/>
                <a:ea typeface="+mn-ea"/>
                <a:cs typeface="Times New Roman" panose="02020603050405020304" pitchFamily="18" charset="0"/>
              </a:rPr>
              <a:t>/</a:t>
            </a:r>
            <a:r>
              <a:rPr lang="vi-VN" sz="2200" kern="1200" dirty="0">
                <a:solidFill>
                  <a:schemeClr val="dk1"/>
                </a:solidFill>
                <a:effectLst/>
                <a:latin typeface="Times New Roman" panose="02020603050405020304" pitchFamily="18" charset="0"/>
                <a:ea typeface="+mn-ea"/>
                <a:cs typeface="Times New Roman" panose="02020603050405020304" pitchFamily="18" charset="0"/>
              </a:rPr>
              <a:t>QĐ-</a:t>
            </a:r>
            <a:r>
              <a:rPr lang="es-ES" sz="2200" kern="1200" dirty="0">
                <a:solidFill>
                  <a:schemeClr val="dk1"/>
                </a:solidFill>
                <a:effectLst/>
                <a:latin typeface="Times New Roman" panose="02020603050405020304" pitchFamily="18" charset="0"/>
                <a:ea typeface="+mn-ea"/>
                <a:cs typeface="Times New Roman" panose="02020603050405020304" pitchFamily="18" charset="0"/>
              </a:rPr>
              <a:t>UBND</a:t>
            </a:r>
            <a:r>
              <a:rPr lang="vi-VN" sz="2200" kern="1200" dirty="0">
                <a:solidFill>
                  <a:schemeClr val="dk1"/>
                </a:solidFill>
                <a:effectLst/>
                <a:latin typeface="Times New Roman" panose="02020603050405020304" pitchFamily="18" charset="0"/>
                <a:ea typeface="+mn-ea"/>
                <a:cs typeface="Times New Roman" panose="02020603050405020304" pitchFamily="18" charset="0"/>
              </a:rPr>
              <a:t> và </a:t>
            </a:r>
            <a:r>
              <a:rPr lang="en-US" sz="2200" dirty="0">
                <a:solidFill>
                  <a:schemeClr val="dk1"/>
                </a:solidFill>
                <a:latin typeface="Times New Roman" panose="02020603050405020304" pitchFamily="18" charset="0"/>
                <a:cs typeface="Times New Roman" panose="02020603050405020304" pitchFamily="18" charset="0"/>
              </a:rPr>
              <a:t>C</a:t>
            </a:r>
            <a:r>
              <a:rPr lang="vi-VN" sz="2200" kern="1200" dirty="0">
                <a:solidFill>
                  <a:schemeClr val="dk1"/>
                </a:solidFill>
                <a:effectLst/>
                <a:latin typeface="Times New Roman" panose="02020603050405020304" pitchFamily="18" charset="0"/>
                <a:ea typeface="+mn-ea"/>
                <a:cs typeface="Times New Roman" panose="02020603050405020304" pitchFamily="18" charset="0"/>
              </a:rPr>
              <a:t>ông văn số</a:t>
            </a:r>
            <a:r>
              <a:rPr lang="es-ES" sz="2200" kern="1200" dirty="0">
                <a:solidFill>
                  <a:schemeClr val="dk1"/>
                </a:solidFill>
                <a:effectLst/>
                <a:latin typeface="Times New Roman" panose="02020603050405020304" pitchFamily="18" charset="0"/>
                <a:ea typeface="+mn-ea"/>
                <a:cs typeface="Times New Roman" panose="02020603050405020304" pitchFamily="18" charset="0"/>
              </a:rPr>
              <a:t> 9495/UBND-TH </a:t>
            </a:r>
            <a:r>
              <a:rPr lang="es-ES" sz="2200" kern="1200" dirty="0" err="1">
                <a:solidFill>
                  <a:schemeClr val="dk1"/>
                </a:solidFill>
                <a:effectLst/>
                <a:latin typeface="Times New Roman" panose="02020603050405020304" pitchFamily="18" charset="0"/>
                <a:ea typeface="+mn-ea"/>
                <a:cs typeface="Times New Roman" panose="02020603050405020304" pitchFamily="18" charset="0"/>
              </a:rPr>
              <a:t>ngày</a:t>
            </a:r>
            <a:r>
              <a:rPr lang="es-ES" sz="2200" kern="1200" dirty="0">
                <a:solidFill>
                  <a:schemeClr val="dk1"/>
                </a:solidFill>
                <a:effectLst/>
                <a:latin typeface="Times New Roman" panose="02020603050405020304" pitchFamily="18" charset="0"/>
                <a:ea typeface="+mn-ea"/>
                <a:cs typeface="Times New Roman" panose="02020603050405020304" pitchFamily="18" charset="0"/>
              </a:rPr>
              <a:t> 14/12/2023</a:t>
            </a:r>
            <a:r>
              <a:rPr lang="vi-VN" sz="2200" kern="1200" dirty="0">
                <a:solidFill>
                  <a:schemeClr val="dk1"/>
                </a:solidFill>
                <a:effectLst/>
                <a:latin typeface="Times New Roman" panose="02020603050405020304" pitchFamily="18" charset="0"/>
                <a:ea typeface="+mn-ea"/>
                <a:cs typeface="Times New Roman" panose="02020603050405020304" pitchFamily="18" charset="0"/>
              </a:rPr>
              <a:t> của UBND tỉnh.</a:t>
            </a:r>
            <a:endParaRPr lang="vi-VN" sz="2200" dirty="0">
              <a:solidFill>
                <a:schemeClr val="dk1"/>
              </a:solidFill>
              <a:latin typeface="Times New Roman" panose="02020603050405020304" pitchFamily="18" charset="0"/>
              <a:cs typeface="Times New Roman" panose="02020603050405020304" pitchFamily="18" charset="0"/>
            </a:endParaRPr>
          </a:p>
          <a:p>
            <a:pPr lvl="0" algn="just">
              <a:spcBef>
                <a:spcPts val="1200"/>
              </a:spcBef>
              <a:spcAft>
                <a:spcPts val="1200"/>
              </a:spcAft>
              <a:buNone/>
            </a:pPr>
            <a:r>
              <a:rPr lang="vi-VN" sz="2200" b="1" dirty="0">
                <a:solidFill>
                  <a:schemeClr val="dk1"/>
                </a:solidFill>
                <a:latin typeface="Times New Roman" panose="02020603050405020304" pitchFamily="18" charset="0"/>
                <a:cs typeface="Times New Roman" panose="02020603050405020304" pitchFamily="18" charset="0"/>
              </a:rPr>
              <a:t>2. Kiến nghị 02: </a:t>
            </a:r>
            <a:r>
              <a:rPr lang="vi-VN" sz="2200" dirty="0">
                <a:solidFill>
                  <a:schemeClr val="dk1"/>
                </a:solidFill>
                <a:latin typeface="Times New Roman" panose="02020603050405020304" pitchFamily="18" charset="0"/>
                <a:cs typeface="Times New Roman" panose="02020603050405020304" pitchFamily="18" charset="0"/>
              </a:rPr>
              <a:t>Đề nghị các đơn vị, địa phương nhập dữ liệu đầy đủ, đúng thời hạn lên Hệ thống </a:t>
            </a:r>
            <a:r>
              <a:rPr lang="en-US" sz="2200" dirty="0" err="1">
                <a:solidFill>
                  <a:schemeClr val="dk1"/>
                </a:solidFill>
                <a:latin typeface="Times New Roman" panose="02020603050405020304" pitchFamily="18" charset="0"/>
                <a:cs typeface="Times New Roman" panose="02020603050405020304" pitchFamily="18" charset="0"/>
              </a:rPr>
              <a:t>để</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kịp</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thời</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khai</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thác</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phục</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vụ</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công</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tác</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chỉ</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đạo</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điều</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hành</a:t>
            </a:r>
            <a:r>
              <a:rPr lang="en-US" sz="2200" dirty="0">
                <a:solidFill>
                  <a:schemeClr val="dk1"/>
                </a:solidFill>
                <a:latin typeface="Times New Roman" panose="02020603050405020304" pitchFamily="18" charset="0"/>
                <a:cs typeface="Times New Roman" panose="02020603050405020304" pitchFamily="18" charset="0"/>
              </a:rPr>
              <a:t> KTXH </a:t>
            </a:r>
            <a:r>
              <a:rPr lang="en-US" sz="2200" dirty="0" err="1">
                <a:solidFill>
                  <a:schemeClr val="dk1"/>
                </a:solidFill>
                <a:latin typeface="Times New Roman" panose="02020603050405020304" pitchFamily="18" charset="0"/>
                <a:cs typeface="Times New Roman" panose="02020603050405020304" pitchFamily="18" charset="0"/>
              </a:rPr>
              <a:t>của</a:t>
            </a:r>
            <a:r>
              <a:rPr lang="en-US" sz="2200" dirty="0">
                <a:solidFill>
                  <a:schemeClr val="dk1"/>
                </a:solidFill>
                <a:latin typeface="Times New Roman" panose="02020603050405020304" pitchFamily="18" charset="0"/>
                <a:cs typeface="Times New Roman" panose="02020603050405020304" pitchFamily="18" charset="0"/>
              </a:rPr>
              <a:t> </a:t>
            </a:r>
            <a:r>
              <a:rPr lang="en-US" sz="2200" dirty="0" err="1">
                <a:solidFill>
                  <a:schemeClr val="dk1"/>
                </a:solidFill>
                <a:latin typeface="Times New Roman" panose="02020603050405020304" pitchFamily="18" charset="0"/>
                <a:cs typeface="Times New Roman" panose="02020603050405020304" pitchFamily="18" charset="0"/>
              </a:rPr>
              <a:t>tỉnh</a:t>
            </a:r>
            <a:r>
              <a:rPr lang="en-US" sz="2200" dirty="0">
                <a:solidFill>
                  <a:schemeClr val="dk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59833446"/>
      </p:ext>
    </p:extLst>
  </p:cSld>
  <p:clrMapOvr>
    <a:masterClrMapping/>
  </p:clrMapOvr>
  <p:transition spd="slow">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1F7088-9928-7396-D267-659762DCD728}"/>
              </a:ext>
            </a:extLst>
          </p:cNvPr>
          <p:cNvSpPr/>
          <p:nvPr/>
        </p:nvSpPr>
        <p:spPr>
          <a:xfrm>
            <a:off x="1534023" y="4599541"/>
            <a:ext cx="9400596" cy="1323439"/>
          </a:xfrm>
          <a:prstGeom prst="rect">
            <a:avLst/>
          </a:prstGeom>
        </p:spPr>
        <p:txBody>
          <a:bodyPr wrap="square">
            <a:spAutoFit/>
          </a:bodyPr>
          <a:lstStyle/>
          <a:p>
            <a:pPr algn="ctr"/>
            <a:r>
              <a:rPr lang="en-US" sz="8000" b="1" i="1" spc="-10">
                <a:latin typeface="Times New Roman" panose="02020603050405020304" pitchFamily="18" charset="0"/>
                <a:ea typeface="Times New Roman" panose="02020603050405020304" pitchFamily="18" charset="0"/>
                <a:cs typeface="Times New Roman" panose="02020603050405020304" pitchFamily="18" charset="0"/>
              </a:rPr>
              <a:t>Trân trọng cảm ơn</a:t>
            </a:r>
            <a:r>
              <a:rPr lang="en-US" sz="8000" b="1" i="1" spc="-1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500" b="1" i="1">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371819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AE109D15-07E9-DBD0-73B5-CA5B3F1F1C0D}"/>
              </a:ext>
            </a:extLst>
          </p:cNvPr>
          <p:cNvSpPr txBox="1"/>
          <p:nvPr/>
        </p:nvSpPr>
        <p:spPr>
          <a:xfrm>
            <a:off x="888770" y="218533"/>
            <a:ext cx="7122716" cy="830997"/>
          </a:xfrm>
          <a:prstGeom prst="rect">
            <a:avLst/>
          </a:prstGeom>
          <a:noFill/>
        </p:spPr>
        <p:txBody>
          <a:bodyPr wrap="square">
            <a:spAutoFit/>
          </a:bodyPr>
          <a:lstStyle/>
          <a:p>
            <a:pPr>
              <a:lnSpc>
                <a:spcPct val="100000"/>
              </a:lnSpc>
            </a:pPr>
            <a:r>
              <a:rPr lang="en-US" sz="2400" b="1" dirty="0">
                <a:latin typeface="Times New Roman" panose="02020603050405020304" pitchFamily="18" charset="0"/>
                <a:cs typeface="Times New Roman" panose="02020603050405020304" pitchFamily="18" charset="0"/>
              </a:rPr>
              <a:t>2</a:t>
            </a:r>
            <a:r>
              <a:rPr lang="vi-VN" sz="2400" b="1" dirty="0">
                <a:latin typeface="Times New Roman" panose="02020603050405020304" pitchFamily="18" charset="0"/>
                <a:cs typeface="Times New Roman" panose="02020603050405020304" pitchFamily="18" charset="0"/>
              </a:rPr>
              <a:t>. Thực hiện chỉ tiêu </a:t>
            </a:r>
            <a:r>
              <a:rPr lang="en-US" sz="2400" b="1" dirty="0">
                <a:latin typeface="Times New Roman" panose="02020603050405020304" pitchFamily="18" charset="0"/>
                <a:cs typeface="Times New Roman" panose="02020603050405020304" pitchFamily="18" charset="0"/>
              </a:rPr>
              <a:t>GRDP</a:t>
            </a:r>
          </a:p>
          <a:p>
            <a:pPr>
              <a:lnSpc>
                <a:spcPct val="100000"/>
              </a:lnSpc>
            </a:pPr>
            <a:endParaRPr lang="vi-VN" sz="2400" b="1" dirty="0">
              <a:latin typeface="+mj-lt"/>
              <a:cs typeface="Arial" panose="020B0604020202020204" pitchFamily="34" charset="0"/>
            </a:endParaRPr>
          </a:p>
        </p:txBody>
      </p:sp>
      <p:sp>
        <p:nvSpPr>
          <p:cNvPr id="7" name="TextBox 6">
            <a:extLst>
              <a:ext uri="{FF2B5EF4-FFF2-40B4-BE49-F238E27FC236}">
                <a16:creationId xmlns:a16="http://schemas.microsoft.com/office/drawing/2014/main" id="{A088EB8D-D661-77EC-6C18-A8FA65520B1B}"/>
              </a:ext>
            </a:extLst>
          </p:cNvPr>
          <p:cNvSpPr txBox="1"/>
          <p:nvPr/>
        </p:nvSpPr>
        <p:spPr>
          <a:xfrm>
            <a:off x="1041170" y="706493"/>
            <a:ext cx="7122716" cy="461665"/>
          </a:xfrm>
          <a:prstGeom prst="rect">
            <a:avLst/>
          </a:prstGeom>
          <a:noFill/>
        </p:spPr>
        <p:txBody>
          <a:bodyPr wrap="square">
            <a:spAutoFit/>
          </a:bodyPr>
          <a:lstStyle/>
          <a:p>
            <a:pPr>
              <a:lnSpc>
                <a:spcPct val="100000"/>
              </a:lnSpc>
            </a:pPr>
            <a:r>
              <a:rPr lang="en-US" sz="2400" b="1">
                <a:latin typeface="Times New Roman" panose="02020603050405020304" pitchFamily="18" charset="0"/>
                <a:cs typeface="Times New Roman" panose="02020603050405020304" pitchFamily="18" charset="0"/>
              </a:rPr>
              <a:t>a</a:t>
            </a:r>
            <a:r>
              <a:rPr lang="vi-VN" sz="2400" b="1" dirty="0">
                <a:latin typeface="Times New Roman" panose="02020603050405020304" pitchFamily="18" charset="0"/>
                <a:cs typeface="Times New Roman" panose="02020603050405020304" pitchFamily="18" charset="0"/>
              </a:rPr>
              <a:t>)</a:t>
            </a:r>
            <a:r>
              <a:rPr lang="vi-VN" sz="2400" b="1">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tăng</a:t>
            </a:r>
            <a:r>
              <a:rPr lang="en-US" sz="2400" b="1" dirty="0">
                <a:latin typeface="Times New Roman" panose="02020603050405020304" pitchFamily="18" charset="0"/>
                <a:cs typeface="Times New Roman" panose="02020603050405020304" pitchFamily="18" charset="0"/>
              </a:rPr>
              <a:t> GRDP</a:t>
            </a:r>
            <a:endParaRPr lang="vi-VN" sz="2400" b="1" dirty="0">
              <a:latin typeface="+mj-lt"/>
              <a:cs typeface="Arial" panose="020B0604020202020204" pitchFamily="34" charset="0"/>
            </a:endParaRPr>
          </a:p>
        </p:txBody>
      </p:sp>
      <p:graphicFrame>
        <p:nvGraphicFramePr>
          <p:cNvPr id="4" name="Chart 3">
            <a:extLst>
              <a:ext uri="{FF2B5EF4-FFF2-40B4-BE49-F238E27FC236}">
                <a16:creationId xmlns:a16="http://schemas.microsoft.com/office/drawing/2014/main" id="{05525E3A-345C-05CF-789A-93E9F1CA2ECD}"/>
              </a:ext>
            </a:extLst>
          </p:cNvPr>
          <p:cNvGraphicFramePr/>
          <p:nvPr>
            <p:extLst>
              <p:ext uri="{D42A27DB-BD31-4B8C-83A1-F6EECF244321}">
                <p14:modId xmlns:p14="http://schemas.microsoft.com/office/powerpoint/2010/main" val="3801239581"/>
              </p:ext>
            </p:extLst>
          </p:nvPr>
        </p:nvGraphicFramePr>
        <p:xfrm>
          <a:off x="399440" y="1300781"/>
          <a:ext cx="11353215" cy="386941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D7B1C94-3144-9F41-1D7D-28462A49E0A1}"/>
              </a:ext>
            </a:extLst>
          </p:cNvPr>
          <p:cNvSpPr/>
          <p:nvPr/>
        </p:nvSpPr>
        <p:spPr>
          <a:xfrm>
            <a:off x="2577830" y="5170198"/>
            <a:ext cx="7564460" cy="1554272"/>
          </a:xfrm>
          <a:prstGeom prst="rect">
            <a:avLst/>
          </a:prstGeom>
        </p:spPr>
        <p:txBody>
          <a:bodyPr wrap="square">
            <a:spAutoFit/>
          </a:bodyPr>
          <a:lstStyle/>
          <a:p>
            <a:pPr algn="just">
              <a:spcAft>
                <a:spcPts val="600"/>
              </a:spcAft>
            </a:pPr>
            <a:r>
              <a:rPr lang="en-US" sz="2000" b="1">
                <a:effectLst/>
                <a:latin typeface="+mj-lt"/>
                <a:ea typeface="Calibri" panose="020F0502020204030204" pitchFamily="34" charset="0"/>
              </a:rPr>
              <a:t>Vị trí của Bình Định như sau</a:t>
            </a:r>
            <a:r>
              <a:rPr lang="en-US" sz="2000">
                <a:latin typeface="Times New Roman" pitchFamily="18" charset="0"/>
                <a:cs typeface="Times New Roman" pitchFamily="18" charset="0"/>
              </a:rPr>
              <a:t>:</a:t>
            </a:r>
            <a:endParaRPr lang="en-US" sz="2000" b="1" dirty="0">
              <a:effectLst/>
              <a:latin typeface="+mj-lt"/>
              <a:ea typeface="Calibri" panose="020F0502020204030204" pitchFamily="34" charset="0"/>
            </a:endParaRPr>
          </a:p>
          <a:p>
            <a:pPr algn="just">
              <a:spcAft>
                <a:spcPts val="600"/>
              </a:spcAft>
            </a:pPr>
            <a:r>
              <a:rPr lang="en-US" sz="2000" b="1" dirty="0">
                <a:latin typeface="+mj-lt"/>
                <a:cs typeface="Times New Roman" pitchFamily="18" charset="0"/>
              </a:rPr>
              <a:t>- </a:t>
            </a:r>
            <a:r>
              <a:rPr lang="en-US" sz="2000" dirty="0" err="1">
                <a:latin typeface="Times New Roman" pitchFamily="18" charset="0"/>
                <a:cs typeface="Times New Roman" pitchFamily="18" charset="0"/>
              </a:rPr>
              <a:t>Xếp</a:t>
            </a:r>
            <a:r>
              <a:rPr lang="en-US" sz="2000" dirty="0">
                <a:latin typeface="Times New Roman" pitchFamily="18" charset="0"/>
                <a:cs typeface="Times New Roman" pitchFamily="18" charset="0"/>
              </a:rPr>
              <a:t> </a:t>
            </a:r>
            <a:r>
              <a:rPr lang="en-US" sz="2000" err="1">
                <a:latin typeface="Times New Roman" pitchFamily="18" charset="0"/>
                <a:cs typeface="Times New Roman" pitchFamily="18" charset="0"/>
              </a:rPr>
              <a:t>thứ</a:t>
            </a:r>
            <a:r>
              <a:rPr lang="en-US" sz="2000">
                <a:latin typeface="Times New Roman" pitchFamily="18" charset="0"/>
                <a:cs typeface="Times New Roman" pitchFamily="18" charset="0"/>
              </a:rPr>
              <a:t> 22/63 </a:t>
            </a:r>
            <a:r>
              <a:rPr lang="en-US" sz="2000" dirty="0">
                <a:latin typeface="Times New Roman" pitchFamily="18" charset="0"/>
                <a:cs typeface="Times New Roman" pitchFamily="18" charset="0"/>
              </a:rPr>
              <a:t>địa phương trong cả </a:t>
            </a:r>
            <a:r>
              <a:rPr lang="en-US" sz="2000" dirty="0" err="1">
                <a:latin typeface="Times New Roman" pitchFamily="18" charset="0"/>
                <a:cs typeface="Times New Roman" pitchFamily="18" charset="0"/>
              </a:rPr>
              <a:t>nước</a:t>
            </a:r>
            <a:r>
              <a:rPr lang="en-US" sz="2000" dirty="0">
                <a:latin typeface="Times New Roman" pitchFamily="18" charset="0"/>
                <a:cs typeface="Times New Roman" pitchFamily="18" charset="0"/>
              </a:rPr>
              <a:t>;</a:t>
            </a:r>
          </a:p>
          <a:p>
            <a:pPr algn="just">
              <a:spcAft>
                <a:spcPts val="600"/>
              </a:spcAft>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Xếp</a:t>
            </a:r>
            <a:r>
              <a:rPr lang="en-US" sz="2000" dirty="0">
                <a:latin typeface="Times New Roman" pitchFamily="18" charset="0"/>
                <a:cs typeface="Times New Roman" pitchFamily="18" charset="0"/>
              </a:rPr>
              <a:t> </a:t>
            </a:r>
            <a:r>
              <a:rPr lang="en-US" sz="2000" err="1">
                <a:latin typeface="Times New Roman" pitchFamily="18" charset="0"/>
                <a:cs typeface="Times New Roman" pitchFamily="18" charset="0"/>
              </a:rPr>
              <a:t>thứ</a:t>
            </a:r>
            <a:r>
              <a:rPr lang="en-US" sz="2000">
                <a:latin typeface="Times New Roman" pitchFamily="18" charset="0"/>
                <a:cs typeface="Times New Roman" pitchFamily="18" charset="0"/>
              </a:rPr>
              <a:t> 07/14 </a:t>
            </a:r>
            <a:r>
              <a:rPr lang="en-US" sz="2000" dirty="0">
                <a:latin typeface="Times New Roman" pitchFamily="18" charset="0"/>
                <a:cs typeface="Times New Roman" pitchFamily="18" charset="0"/>
              </a:rPr>
              <a:t>địa phương </a:t>
            </a:r>
            <a:r>
              <a:rPr lang="en-US" sz="2000" err="1">
                <a:latin typeface="Times New Roman" pitchFamily="18" charset="0"/>
                <a:cs typeface="Times New Roman" pitchFamily="18" charset="0"/>
              </a:rPr>
              <a:t>vùng</a:t>
            </a:r>
            <a:r>
              <a:rPr lang="en-US" sz="2000">
                <a:latin typeface="Times New Roman" pitchFamily="18" charset="0"/>
                <a:cs typeface="Times New Roman" pitchFamily="18" charset="0"/>
              </a:rPr>
              <a:t> Bắc Trung bộ &amp; Duyên hải Trung bộ;</a:t>
            </a:r>
            <a:endParaRPr lang="en-US" sz="2000" dirty="0">
              <a:latin typeface="Times New Roman" pitchFamily="18" charset="0"/>
              <a:cs typeface="Times New Roman" pitchFamily="18" charset="0"/>
            </a:endParaRPr>
          </a:p>
          <a:p>
            <a:pPr algn="just">
              <a:spcAft>
                <a:spcPts val="600"/>
              </a:spcAft>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Xếp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thứ</a:t>
            </a:r>
            <a:r>
              <a:rPr lang="en-US" sz="2000" dirty="0">
                <a:latin typeface="Times New Roman" pitchFamily="18" charset="0"/>
                <a:cs typeface="Times New Roman" pitchFamily="18" charset="0"/>
              </a:rPr>
              <a:t> 1/5 địa phương khu </a:t>
            </a:r>
            <a:r>
              <a:rPr lang="en-US" sz="2000" err="1">
                <a:latin typeface="Times New Roman" pitchFamily="18" charset="0"/>
                <a:cs typeface="Times New Roman" pitchFamily="18" charset="0"/>
              </a:rPr>
              <a:t>vực</a:t>
            </a:r>
            <a:r>
              <a:rPr lang="en-US" sz="2000">
                <a:latin typeface="Times New Roman" pitchFamily="18" charset="0"/>
                <a:cs typeface="Times New Roman" pitchFamily="18" charset="0"/>
              </a:rPr>
              <a:t> Kinh tế trọng điểm miền Trung.</a:t>
            </a:r>
            <a:endParaRPr lang="vi-VN" sz="2000" dirty="0">
              <a:effectLst/>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17171788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46F163C-66BC-C7A6-BB15-9C16C1787CC5}"/>
              </a:ext>
            </a:extLst>
          </p:cNvPr>
          <p:cNvGraphicFramePr>
            <a:graphicFrameLocks/>
          </p:cNvGraphicFramePr>
          <p:nvPr>
            <p:extLst>
              <p:ext uri="{D42A27DB-BD31-4B8C-83A1-F6EECF244321}">
                <p14:modId xmlns:p14="http://schemas.microsoft.com/office/powerpoint/2010/main" val="1783152382"/>
              </p:ext>
            </p:extLst>
          </p:nvPr>
        </p:nvGraphicFramePr>
        <p:xfrm>
          <a:off x="6342548" y="638547"/>
          <a:ext cx="5228457" cy="3582326"/>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06D03D79-0B62-8633-2463-3F508B07C798}"/>
              </a:ext>
            </a:extLst>
          </p:cNvPr>
          <p:cNvSpPr txBox="1">
            <a:spLocks/>
          </p:cNvSpPr>
          <p:nvPr/>
        </p:nvSpPr>
        <p:spPr>
          <a:xfrm>
            <a:off x="8003986" y="4220873"/>
            <a:ext cx="4345498" cy="568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vi-VN" sz="1800" b="1">
                <a:solidFill>
                  <a:srgbClr val="FF0000"/>
                </a:solidFill>
                <a:cs typeface="Arial" panose="020B0604020202020204" pitchFamily="34" charset="0"/>
              </a:rPr>
              <a:t>QUÝ I NĂM 2024</a:t>
            </a:r>
          </a:p>
          <a:p>
            <a:pPr>
              <a:lnSpc>
                <a:spcPct val="100000"/>
              </a:lnSpc>
            </a:pPr>
            <a:endParaRPr lang="vi-VN" sz="2800" b="1" dirty="0">
              <a:solidFill>
                <a:srgbClr val="064273"/>
              </a:solidFill>
              <a:ea typeface="+mn-ea"/>
              <a:cs typeface="Arial" panose="020B0604020202020204" pitchFamily="34" charset="0"/>
            </a:endParaRPr>
          </a:p>
        </p:txBody>
      </p:sp>
      <p:graphicFrame>
        <p:nvGraphicFramePr>
          <p:cNvPr id="5" name="Chart 4">
            <a:extLst>
              <a:ext uri="{FF2B5EF4-FFF2-40B4-BE49-F238E27FC236}">
                <a16:creationId xmlns:a16="http://schemas.microsoft.com/office/drawing/2014/main" id="{75A55BE3-D598-1BB1-2774-416D11B1FB7C}"/>
              </a:ext>
            </a:extLst>
          </p:cNvPr>
          <p:cNvGraphicFramePr>
            <a:graphicFrameLocks/>
          </p:cNvGraphicFramePr>
          <p:nvPr>
            <p:extLst>
              <p:ext uri="{D42A27DB-BD31-4B8C-83A1-F6EECF244321}">
                <p14:modId xmlns:p14="http://schemas.microsoft.com/office/powerpoint/2010/main" val="704090883"/>
              </p:ext>
            </p:extLst>
          </p:nvPr>
        </p:nvGraphicFramePr>
        <p:xfrm>
          <a:off x="562062" y="638546"/>
          <a:ext cx="5466825" cy="3582327"/>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E6639C72-69F2-1AB3-FDD1-BBD1532EF732}"/>
              </a:ext>
            </a:extLst>
          </p:cNvPr>
          <p:cNvSpPr txBox="1">
            <a:spLocks/>
          </p:cNvSpPr>
          <p:nvPr/>
        </p:nvSpPr>
        <p:spPr>
          <a:xfrm>
            <a:off x="2119488" y="4220873"/>
            <a:ext cx="4807337" cy="568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vi-VN" sz="2000" b="1">
                <a:solidFill>
                  <a:srgbClr val="00B050"/>
                </a:solidFill>
                <a:cs typeface="Arial" panose="020B0604020202020204" pitchFamily="34" charset="0"/>
              </a:rPr>
              <a:t>QUÝ I NĂM 2023</a:t>
            </a:r>
          </a:p>
          <a:p>
            <a:pPr>
              <a:lnSpc>
                <a:spcPct val="100000"/>
              </a:lnSpc>
            </a:pPr>
            <a:endParaRPr lang="vi-VN" sz="2800" b="1" dirty="0">
              <a:solidFill>
                <a:srgbClr val="064273"/>
              </a:solidFill>
              <a:ea typeface="+mn-ea"/>
              <a:cs typeface="Arial" panose="020B0604020202020204" pitchFamily="34" charset="0"/>
            </a:endParaRPr>
          </a:p>
        </p:txBody>
      </p:sp>
      <p:sp>
        <p:nvSpPr>
          <p:cNvPr id="3" name="TextBox 2">
            <a:extLst>
              <a:ext uri="{FF2B5EF4-FFF2-40B4-BE49-F238E27FC236}">
                <a16:creationId xmlns:a16="http://schemas.microsoft.com/office/drawing/2014/main" id="{9C4B6EDD-2FF8-1579-A98A-96F6002EC4FF}"/>
              </a:ext>
            </a:extLst>
          </p:cNvPr>
          <p:cNvSpPr txBox="1"/>
          <p:nvPr/>
        </p:nvSpPr>
        <p:spPr>
          <a:xfrm>
            <a:off x="562062" y="97421"/>
            <a:ext cx="9614673" cy="461665"/>
          </a:xfrm>
          <a:prstGeom prst="rect">
            <a:avLst/>
          </a:prstGeom>
          <a:noFill/>
        </p:spPr>
        <p:txBody>
          <a:bodyPr wrap="square">
            <a:spAutoFit/>
          </a:bodyPr>
          <a:lstStyle/>
          <a:p>
            <a:pPr>
              <a:lnSpc>
                <a:spcPct val="100000"/>
              </a:lnSpc>
            </a:pPr>
            <a:r>
              <a:rPr lang="vi-VN" sz="2400" b="1">
                <a:latin typeface="+mj-lt"/>
                <a:cs typeface="Arial" panose="020B0604020202020204" pitchFamily="34" charset="0"/>
              </a:rPr>
              <a:t>b) Cơ cấu GRDP quý I năm 2024 so với cùng kỳ năm 2023</a:t>
            </a:r>
          </a:p>
        </p:txBody>
      </p:sp>
      <p:sp>
        <p:nvSpPr>
          <p:cNvPr id="4" name="TextBox 3">
            <a:extLst>
              <a:ext uri="{FF2B5EF4-FFF2-40B4-BE49-F238E27FC236}">
                <a16:creationId xmlns:a16="http://schemas.microsoft.com/office/drawing/2014/main" id="{6F7A86B9-0DB5-3970-A9B2-D9B62430A14A}"/>
              </a:ext>
            </a:extLst>
          </p:cNvPr>
          <p:cNvSpPr txBox="1"/>
          <p:nvPr/>
        </p:nvSpPr>
        <p:spPr>
          <a:xfrm>
            <a:off x="437625" y="4580537"/>
            <a:ext cx="11316749" cy="2092881"/>
          </a:xfrm>
          <a:prstGeom prst="rect">
            <a:avLst/>
          </a:prstGeom>
          <a:noFill/>
        </p:spPr>
        <p:txBody>
          <a:bodyPr wrap="square">
            <a:spAutoFit/>
          </a:body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1800" b="0" kern="1200">
                <a:solidFill>
                  <a:schemeClr val="dk1"/>
                </a:solidFill>
                <a:effectLst/>
                <a:latin typeface="Times New Roman" panose="02020603050405020304" pitchFamily="18" charset="0"/>
                <a:ea typeface="+mn-ea"/>
                <a:cs typeface="Times New Roman" panose="02020603050405020304" pitchFamily="18" charset="0"/>
              </a:rPr>
              <a:t> </a:t>
            </a:r>
            <a:r>
              <a:rPr lang="en-US" b="0" kern="1200">
                <a:solidFill>
                  <a:schemeClr val="dk1"/>
                </a:solidFill>
                <a:effectLst/>
                <a:latin typeface="Times New Roman" panose="02020603050405020304" pitchFamily="18" charset="0"/>
                <a:ea typeface="+mn-ea"/>
                <a:cs typeface="Times New Roman" panose="02020603050405020304" pitchFamily="18" charset="0"/>
              </a:rPr>
              <a:t>Chuyển dịch cơ cấu kinh tế quý I năm 2024 so với cùng kỳ như sau:</a:t>
            </a:r>
          </a:p>
          <a:p>
            <a:pPr marL="612000" marR="0" lvl="0" indent="-342900" algn="l"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vi-VN" sz="1800" b="0" kern="1200">
                <a:solidFill>
                  <a:schemeClr val="dk1"/>
                </a:solidFill>
                <a:effectLst/>
                <a:latin typeface="Times New Roman" panose="02020603050405020304" pitchFamily="18" charset="0"/>
                <a:ea typeface="+mn-ea"/>
                <a:cs typeface="Times New Roman" panose="02020603050405020304" pitchFamily="18" charset="0"/>
              </a:rPr>
              <a:t>Nông, lâm, thủy sản giảm 0,94%</a:t>
            </a:r>
          </a:p>
          <a:p>
            <a:pPr marL="612000" marR="0" lvl="0" indent="-342900" algn="l"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vi-VN">
                <a:solidFill>
                  <a:schemeClr val="dk1"/>
                </a:solidFill>
                <a:latin typeface="Times New Roman" panose="02020603050405020304" pitchFamily="18" charset="0"/>
                <a:cs typeface="Times New Roman" panose="02020603050405020304" pitchFamily="18" charset="0"/>
              </a:rPr>
              <a:t>Công nghiệp – xây dựng giảm 0,13%</a:t>
            </a:r>
          </a:p>
          <a:p>
            <a:pPr marL="612000" marR="0" lvl="0" indent="-342900" algn="l"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vi-VN" sz="1800" b="0" kern="1200">
                <a:solidFill>
                  <a:schemeClr val="dk1"/>
                </a:solidFill>
                <a:effectLst/>
                <a:latin typeface="Times New Roman" panose="02020603050405020304" pitchFamily="18" charset="0"/>
                <a:ea typeface="+mn-ea"/>
                <a:cs typeface="Times New Roman" panose="02020603050405020304" pitchFamily="18" charset="0"/>
              </a:rPr>
              <a:t>Dịch vụ tăng 0,99%</a:t>
            </a:r>
          </a:p>
          <a:p>
            <a:pPr marL="612000" marR="0" lvl="0" indent="-342900" algn="l"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vi-VN">
                <a:solidFill>
                  <a:schemeClr val="dk1"/>
                </a:solidFill>
                <a:latin typeface="Times New Roman" panose="02020603050405020304" pitchFamily="18" charset="0"/>
                <a:cs typeface="Times New Roman" panose="02020603050405020304" pitchFamily="18" charset="0"/>
              </a:rPr>
              <a:t>Thuế sản phẩm trừ trợ cấp sản phẩm tăng 0,07%</a:t>
            </a:r>
            <a:endParaRPr lang="vi-VN" sz="1800" b="0" kern="1200">
              <a:solidFill>
                <a:schemeClr val="dk1"/>
              </a:solidFill>
              <a:effectLst/>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268301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2F47907-BFA6-9C9C-7410-0773243570E0}"/>
              </a:ext>
            </a:extLst>
          </p:cNvPr>
          <p:cNvSpPr txBox="1"/>
          <p:nvPr/>
        </p:nvSpPr>
        <p:spPr>
          <a:xfrm>
            <a:off x="669721" y="251906"/>
            <a:ext cx="7788003" cy="369332"/>
          </a:xfrm>
          <a:prstGeom prst="rect">
            <a:avLst/>
          </a:prstGeom>
          <a:noFill/>
        </p:spPr>
        <p:txBody>
          <a:bodyPr wrap="square">
            <a:spAutoFit/>
          </a:bodyPr>
          <a:lstStyle/>
          <a:p>
            <a:pPr>
              <a:lnSpc>
                <a:spcPct val="100000"/>
              </a:lnSpc>
            </a:pPr>
            <a:r>
              <a:rPr lang="vi-VN" b="1">
                <a:latin typeface="+mj-lt"/>
                <a:cs typeface="Arial" panose="020B0604020202020204" pitchFamily="34" charset="0"/>
              </a:rPr>
              <a:t>II. THỰC HIỆN CÁC CHỈ TIÊU CỦA CẤP HUYỆN</a:t>
            </a:r>
          </a:p>
        </p:txBody>
      </p:sp>
      <p:sp>
        <p:nvSpPr>
          <p:cNvPr id="2" name="TextBox 1">
            <a:extLst>
              <a:ext uri="{FF2B5EF4-FFF2-40B4-BE49-F238E27FC236}">
                <a16:creationId xmlns:a16="http://schemas.microsoft.com/office/drawing/2014/main" id="{80B010A5-BE7C-125F-5306-6787FBC54788}"/>
              </a:ext>
            </a:extLst>
          </p:cNvPr>
          <p:cNvSpPr txBox="1"/>
          <p:nvPr/>
        </p:nvSpPr>
        <p:spPr>
          <a:xfrm>
            <a:off x="697221" y="630992"/>
            <a:ext cx="9805796" cy="830997"/>
          </a:xfrm>
          <a:prstGeom prst="rect">
            <a:avLst/>
          </a:prstGeom>
          <a:noFill/>
        </p:spPr>
        <p:txBody>
          <a:bodyPr wrap="square">
            <a:spAutoFit/>
          </a:bodyPr>
          <a:lstStyle/>
          <a:p>
            <a:pPr marL="457200" indent="-457200">
              <a:lnSpc>
                <a:spcPct val="100000"/>
              </a:lnSpc>
              <a:buAutoNum type="arabicPeriod"/>
            </a:pPr>
            <a:r>
              <a:rPr lang="en-US" sz="2400" b="1">
                <a:latin typeface="Times New Roman" panose="02020603050405020304" pitchFamily="18" charset="0"/>
                <a:cs typeface="Times New Roman" panose="02020603050405020304" pitchFamily="18" charset="0"/>
              </a:rPr>
              <a:t>Tốc </a:t>
            </a:r>
            <a:r>
              <a:rPr lang="en-US" sz="2400" b="1" dirty="0" err="1">
                <a:latin typeface="Times New Roman" panose="02020603050405020304" pitchFamily="18" charset="0"/>
                <a:cs typeface="Times New Roman" panose="02020603050405020304" pitchFamily="18" charset="0"/>
              </a:rPr>
              <a:t>độ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tăng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tổng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trị</a:t>
            </a:r>
            <a:r>
              <a:rPr lang="en-US" sz="2400" b="1" dirty="0">
                <a:latin typeface="Times New Roman" panose="02020603050405020304" pitchFamily="18" charset="0"/>
                <a:cs typeface="Times New Roman" panose="02020603050405020304" pitchFamily="18" charset="0"/>
              </a:rPr>
              <a:t> </a:t>
            </a:r>
            <a:r>
              <a:rPr lang="en-US" sz="2400" b="1" err="1">
                <a:latin typeface="Times New Roman" panose="02020603050405020304" pitchFamily="18" charset="0"/>
                <a:cs typeface="Times New Roman" panose="02020603050405020304" pitchFamily="18" charset="0"/>
              </a:rPr>
              <a:t>sản</a:t>
            </a:r>
            <a:r>
              <a:rPr lang="en-US" sz="2400" b="1">
                <a:latin typeface="Times New Roman" panose="02020603050405020304" pitchFamily="18" charset="0"/>
                <a:cs typeface="Times New Roman" panose="02020603050405020304" pitchFamily="18" charset="0"/>
              </a:rPr>
              <a:t> phẩm:</a:t>
            </a:r>
          </a:p>
          <a:p>
            <a:pPr marL="457200" indent="-457200">
              <a:lnSpc>
                <a:spcPct val="100000"/>
              </a:lnSpc>
              <a:buAutoNum type="arabicPeriod"/>
            </a:pPr>
            <a:endParaRPr lang="vi-VN" sz="2400" b="1" dirty="0">
              <a:latin typeface="+mj-lt"/>
              <a:cs typeface="Arial" panose="020B0604020202020204" pitchFamily="34" charset="0"/>
            </a:endParaRPr>
          </a:p>
        </p:txBody>
      </p:sp>
      <p:graphicFrame>
        <p:nvGraphicFramePr>
          <p:cNvPr id="3" name="Chart 2">
            <a:extLst>
              <a:ext uri="{FF2B5EF4-FFF2-40B4-BE49-F238E27FC236}">
                <a16:creationId xmlns:a16="http://schemas.microsoft.com/office/drawing/2014/main" id="{AC50B9E8-9F8A-748E-E089-8C267AD34C30}"/>
              </a:ext>
            </a:extLst>
          </p:cNvPr>
          <p:cNvGraphicFramePr/>
          <p:nvPr>
            <p:extLst>
              <p:ext uri="{D42A27DB-BD31-4B8C-83A1-F6EECF244321}">
                <p14:modId xmlns:p14="http://schemas.microsoft.com/office/powerpoint/2010/main" val="475766972"/>
              </p:ext>
            </p:extLst>
          </p:nvPr>
        </p:nvGraphicFramePr>
        <p:xfrm>
          <a:off x="419392" y="1461989"/>
          <a:ext cx="11353215" cy="53163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94497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xml><?xml version="1.0" encoding="utf-8"?>
<p:tagLst xmlns:a="http://schemas.openxmlformats.org/drawingml/2006/main" xmlns:r="http://schemas.openxmlformats.org/officeDocument/2006/relationships" xmlns:p="http://schemas.openxmlformats.org/presentationml/2006/main">
  <p:tag name="SHAPENAME" val="5. Sourc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13130</TotalTime>
  <Words>24856</Words>
  <Application>Microsoft Office PowerPoint</Application>
  <PresentationFormat>Widescreen</PresentationFormat>
  <Paragraphs>4959</Paragraphs>
  <Slides>64</Slides>
  <Notes>37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3" baseType="lpstr">
      <vt:lpstr>Arial</vt:lpstr>
      <vt:lpstr>Calibri</vt:lpstr>
      <vt:lpstr>Calibri Light</vt:lpstr>
      <vt:lpstr>Roboto</vt:lpstr>
      <vt:lpstr>Times New Roman</vt:lpstr>
      <vt:lpstr>Verdana</vt:lpstr>
      <vt:lpstr>Wingdings</vt:lpstr>
      <vt:lpstr>Office Theme</vt:lpstr>
      <vt:lpstr>think-cell Slide</vt:lpstr>
      <vt:lpstr>BÁO CÁO TÌNH HÌNH KINH TẾ - XÃ HỘI QUÝ I VÀ NHIỆM VỤ TRỌNG TÂM QUÝ II NĂM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Tường SKHĐT</cp:lastModifiedBy>
  <cp:revision>1574</cp:revision>
  <cp:lastPrinted>2024-04-01T09:36:58Z</cp:lastPrinted>
  <dcterms:created xsi:type="dcterms:W3CDTF">2021-10-19T01:28:52Z</dcterms:created>
  <dcterms:modified xsi:type="dcterms:W3CDTF">2024-04-01T10:38:43Z</dcterms:modified>
</cp:coreProperties>
</file>