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48"/>
  </p:notesMasterIdLst>
  <p:handoutMasterIdLst>
    <p:handoutMasterId r:id="rId49"/>
  </p:handoutMasterIdLst>
  <p:sldIdLst>
    <p:sldId id="2147474108" r:id="rId3"/>
    <p:sldId id="2147473530" r:id="rId4"/>
    <p:sldId id="2147476464" r:id="rId5"/>
    <p:sldId id="2147476460" r:id="rId6"/>
    <p:sldId id="2147473838" r:id="rId7"/>
    <p:sldId id="2147476465" r:id="rId8"/>
    <p:sldId id="2147476491" r:id="rId9"/>
    <p:sldId id="2147476468" r:id="rId10"/>
    <p:sldId id="2147476469" r:id="rId11"/>
    <p:sldId id="2147476302" r:id="rId12"/>
    <p:sldId id="2147474098" r:id="rId13"/>
    <p:sldId id="2147476289" r:id="rId14"/>
    <p:sldId id="2147476489" r:id="rId15"/>
    <p:sldId id="2147476294" r:id="rId16"/>
    <p:sldId id="2147476290" r:id="rId17"/>
    <p:sldId id="2147476295" r:id="rId18"/>
    <p:sldId id="2147476296" r:id="rId19"/>
    <p:sldId id="2147476297" r:id="rId20"/>
    <p:sldId id="2147476292" r:id="rId21"/>
    <p:sldId id="2147476299" r:id="rId22"/>
    <p:sldId id="2147476300" r:id="rId23"/>
    <p:sldId id="2147476301" r:id="rId24"/>
    <p:sldId id="2147476490" r:id="rId25"/>
    <p:sldId id="2147473729" r:id="rId26"/>
    <p:sldId id="2147473909" r:id="rId27"/>
    <p:sldId id="2147473664" r:id="rId28"/>
    <p:sldId id="2147473737" r:id="rId29"/>
    <p:sldId id="2147474041" r:id="rId30"/>
    <p:sldId id="2147473681" r:id="rId31"/>
    <p:sldId id="2147473933" r:id="rId32"/>
    <p:sldId id="2147473941" r:id="rId33"/>
    <p:sldId id="2147473800" r:id="rId34"/>
    <p:sldId id="2147476454" r:id="rId35"/>
    <p:sldId id="2147476487" r:id="rId36"/>
    <p:sldId id="2147476398" r:id="rId37"/>
    <p:sldId id="2147476326" r:id="rId38"/>
    <p:sldId id="2147476278" r:id="rId39"/>
    <p:sldId id="2147476470" r:id="rId40"/>
    <p:sldId id="2147476269" r:id="rId41"/>
    <p:sldId id="2147473768" r:id="rId42"/>
    <p:sldId id="2147468741" r:id="rId43"/>
    <p:sldId id="2147476307" r:id="rId44"/>
    <p:sldId id="2147476461" r:id="rId45"/>
    <p:sldId id="2147476488" r:id="rId46"/>
    <p:sldId id="2147473466" r:id="rId4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717"/>
    <a:srgbClr val="6C0000"/>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373" autoAdjust="0"/>
  </p:normalViewPr>
  <p:slideViewPr>
    <p:cSldViewPr snapToGrid="0">
      <p:cViewPr varScale="1">
        <p:scale>
          <a:sx n="79" d="100"/>
          <a:sy n="79" d="100"/>
        </p:scale>
        <p:origin x="773" y="7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FEC1A408-9E89-4A01-92A9-486A34933038}"/>
    <pc:docChg chg="undo custSel addSld delSld modSld">
      <pc:chgData name="Tường SKHĐT" userId="ab9568c39a88b08a" providerId="LiveId" clId="{FEC1A408-9E89-4A01-92A9-486A34933038}" dt="2025-02-27T08:39:47.889" v="6927" actId="1076"/>
      <pc:docMkLst>
        <pc:docMk/>
      </pc:docMkLst>
      <pc:sldChg chg="modSp mod">
        <pc:chgData name="Tường SKHĐT" userId="ab9568c39a88b08a" providerId="LiveId" clId="{FEC1A408-9E89-4A01-92A9-486A34933038}" dt="2025-02-24T04:29:58.688" v="17" actId="20577"/>
        <pc:sldMkLst>
          <pc:docMk/>
          <pc:sldMk cId="3898226705" sldId="2147468741"/>
        </pc:sldMkLst>
        <pc:spChg chg="mod">
          <ac:chgData name="Tường SKHĐT" userId="ab9568c39a88b08a" providerId="LiveId" clId="{FEC1A408-9E89-4A01-92A9-486A34933038}" dt="2025-02-24T04:29:58.688" v="17" actId="20577"/>
          <ac:spMkLst>
            <pc:docMk/>
            <pc:sldMk cId="3898226705" sldId="2147468741"/>
            <ac:spMk id="4" creationId="{A8ED73C0-6DEB-F036-A81D-A84B4FA62951}"/>
          </ac:spMkLst>
        </pc:spChg>
      </pc:sldChg>
      <pc:sldChg chg="addSp delSp modSp add del mod">
        <pc:chgData name="Tường SKHĐT" userId="ab9568c39a88b08a" providerId="LiveId" clId="{FEC1A408-9E89-4A01-92A9-486A34933038}" dt="2025-02-27T08:07:42.671" v="6468" actId="20577"/>
        <pc:sldMkLst>
          <pc:docMk/>
          <pc:sldMk cId="98016993" sldId="2147473493"/>
        </pc:sldMkLst>
      </pc:sldChg>
      <pc:sldChg chg="modSp mod">
        <pc:chgData name="Tường SKHĐT" userId="ab9568c39a88b08a" providerId="LiveId" clId="{FEC1A408-9E89-4A01-92A9-486A34933038}" dt="2025-02-24T04:29:42.082" v="12" actId="20577"/>
        <pc:sldMkLst>
          <pc:docMk/>
          <pc:sldMk cId="1079553522" sldId="2147473530"/>
        </pc:sldMkLst>
        <pc:spChg chg="mod">
          <ac:chgData name="Tường SKHĐT" userId="ab9568c39a88b08a" providerId="LiveId" clId="{FEC1A408-9E89-4A01-92A9-486A34933038}" dt="2025-02-24T04:29:42.082" v="12" actId="20577"/>
          <ac:spMkLst>
            <pc:docMk/>
            <pc:sldMk cId="1079553522" sldId="2147473530"/>
            <ac:spMk id="4" creationId="{A8ED73C0-6DEB-F036-A81D-A84B4FA62951}"/>
          </ac:spMkLst>
        </pc:spChg>
      </pc:sldChg>
      <pc:sldChg chg="modSp mod">
        <pc:chgData name="Tường SKHĐT" userId="ab9568c39a88b08a" providerId="LiveId" clId="{FEC1A408-9E89-4A01-92A9-486A34933038}" dt="2025-02-25T07:57:40.416" v="1363" actId="6549"/>
        <pc:sldMkLst>
          <pc:docMk/>
          <pc:sldMk cId="3788652331" sldId="2147473664"/>
        </pc:sldMkLst>
        <pc:graphicFrameChg chg="mod modGraphic">
          <ac:chgData name="Tường SKHĐT" userId="ab9568c39a88b08a" providerId="LiveId" clId="{FEC1A408-9E89-4A01-92A9-486A34933038}" dt="2025-02-25T07:57:40.416" v="1363" actId="6549"/>
          <ac:graphicFrameMkLst>
            <pc:docMk/>
            <pc:sldMk cId="3788652331" sldId="2147473664"/>
            <ac:graphicFrameMk id="8" creationId="{B5E5335D-2EED-82AF-3A59-FAE8BB94EAE1}"/>
          </ac:graphicFrameMkLst>
        </pc:graphicFrameChg>
      </pc:sldChg>
      <pc:sldChg chg="addSp delSp modSp mod">
        <pc:chgData name="Tường SKHĐT" userId="ab9568c39a88b08a" providerId="LiveId" clId="{FEC1A408-9E89-4A01-92A9-486A34933038}" dt="2025-02-27T08:39:47.889" v="6927" actId="1076"/>
        <pc:sldMkLst>
          <pc:docMk/>
          <pc:sldMk cId="293803616" sldId="2147473681"/>
        </pc:sldMkLst>
        <pc:graphicFrameChg chg="mod modGraphic">
          <ac:chgData name="Tường SKHĐT" userId="ab9568c39a88b08a" providerId="LiveId" clId="{FEC1A408-9E89-4A01-92A9-486A34933038}" dt="2025-02-27T08:39:47.889" v="6927" actId="1076"/>
          <ac:graphicFrameMkLst>
            <pc:docMk/>
            <pc:sldMk cId="293803616" sldId="2147473681"/>
            <ac:graphicFrameMk id="8" creationId="{B5E5335D-2EED-82AF-3A59-FAE8BB94EAE1}"/>
          </ac:graphicFrameMkLst>
        </pc:graphicFrameChg>
      </pc:sldChg>
      <pc:sldChg chg="modSp mod">
        <pc:chgData name="Tường SKHĐT" userId="ab9568c39a88b08a" providerId="LiveId" clId="{FEC1A408-9E89-4A01-92A9-486A34933038}" dt="2025-02-25T07:54:34.570" v="1272" actId="14100"/>
        <pc:sldMkLst>
          <pc:docMk/>
          <pc:sldMk cId="505796185" sldId="2147473729"/>
        </pc:sldMkLst>
        <pc:graphicFrameChg chg="mod modGraphic">
          <ac:chgData name="Tường SKHĐT" userId="ab9568c39a88b08a" providerId="LiveId" clId="{FEC1A408-9E89-4A01-92A9-486A34933038}" dt="2025-02-25T07:54:34.570" v="1272" actId="14100"/>
          <ac:graphicFrameMkLst>
            <pc:docMk/>
            <pc:sldMk cId="505796185" sldId="2147473729"/>
            <ac:graphicFrameMk id="3" creationId="{19F8C869-87A6-0F98-C7BC-7F547BC514A6}"/>
          </ac:graphicFrameMkLst>
        </pc:graphicFrameChg>
      </pc:sldChg>
      <pc:sldChg chg="modSp mod">
        <pc:chgData name="Tường SKHĐT" userId="ab9568c39a88b08a" providerId="LiveId" clId="{FEC1A408-9E89-4A01-92A9-486A34933038}" dt="2025-02-25T08:04:16.423" v="1420" actId="255"/>
        <pc:sldMkLst>
          <pc:docMk/>
          <pc:sldMk cId="3744426745" sldId="2147473737"/>
        </pc:sldMkLst>
        <pc:graphicFrameChg chg="mod modGraphic">
          <ac:chgData name="Tường SKHĐT" userId="ab9568c39a88b08a" providerId="LiveId" clId="{FEC1A408-9E89-4A01-92A9-486A34933038}" dt="2025-02-25T08:04:16.423" v="1420" actId="255"/>
          <ac:graphicFrameMkLst>
            <pc:docMk/>
            <pc:sldMk cId="3744426745" sldId="2147473737"/>
            <ac:graphicFrameMk id="3" creationId="{1243D2EC-FD70-31EF-486E-0289B57D5A19}"/>
          </ac:graphicFrameMkLst>
        </pc:graphicFrameChg>
      </pc:sldChg>
      <pc:sldChg chg="modSp mod">
        <pc:chgData name="Tường SKHĐT" userId="ab9568c39a88b08a" providerId="LiveId" clId="{FEC1A408-9E89-4A01-92A9-486A34933038}" dt="2025-02-25T09:34:45.505" v="3980" actId="2711"/>
        <pc:sldMkLst>
          <pc:docMk/>
          <pc:sldMk cId="1424456270" sldId="2147473768"/>
        </pc:sldMkLst>
        <pc:graphicFrameChg chg="mod modGraphic">
          <ac:chgData name="Tường SKHĐT" userId="ab9568c39a88b08a" providerId="LiveId" clId="{FEC1A408-9E89-4A01-92A9-486A34933038}" dt="2025-02-25T09:34:45.505" v="3980" actId="2711"/>
          <ac:graphicFrameMkLst>
            <pc:docMk/>
            <pc:sldMk cId="1424456270" sldId="2147473768"/>
            <ac:graphicFrameMk id="9" creationId="{0FC7DBA8-03B5-1D5D-B7A1-68AA6F62DF7E}"/>
          </ac:graphicFrameMkLst>
        </pc:graphicFrameChg>
      </pc:sldChg>
      <pc:sldChg chg="addSp delSp modSp mod">
        <pc:chgData name="Tường SKHĐT" userId="ab9568c39a88b08a" providerId="LiveId" clId="{FEC1A408-9E89-4A01-92A9-486A34933038}" dt="2025-02-25T09:35:03.062" v="3981" actId="403"/>
        <pc:sldMkLst>
          <pc:docMk/>
          <pc:sldMk cId="2028050016" sldId="2147473800"/>
        </pc:sldMkLst>
        <pc:graphicFrameChg chg="mod modGraphic">
          <ac:chgData name="Tường SKHĐT" userId="ab9568c39a88b08a" providerId="LiveId" clId="{FEC1A408-9E89-4A01-92A9-486A34933038}" dt="2025-02-25T09:35:03.062" v="3981" actId="403"/>
          <ac:graphicFrameMkLst>
            <pc:docMk/>
            <pc:sldMk cId="2028050016" sldId="2147473800"/>
            <ac:graphicFrameMk id="2" creationId="{207C86B0-DBF4-FD20-221B-BD96FD50EA79}"/>
          </ac:graphicFrameMkLst>
        </pc:graphicFrameChg>
        <pc:picChg chg="add mod">
          <ac:chgData name="Tường SKHĐT" userId="ab9568c39a88b08a" providerId="LiveId" clId="{FEC1A408-9E89-4A01-92A9-486A34933038}" dt="2025-02-25T08:29:30.565" v="2975" actId="14100"/>
          <ac:picMkLst>
            <pc:docMk/>
            <pc:sldMk cId="2028050016" sldId="2147473800"/>
            <ac:picMk id="5" creationId="{0AD584B1-2BD0-8607-EDC0-3DD0B032B7E1}"/>
          </ac:picMkLst>
        </pc:picChg>
      </pc:sldChg>
      <pc:sldChg chg="addSp delSp modSp del mod modClrScheme chgLayout">
        <pc:chgData name="Tường SKHĐT" userId="ab9568c39a88b08a" providerId="LiveId" clId="{FEC1A408-9E89-4A01-92A9-486A34933038}" dt="2025-02-27T03:15:36.773" v="5194" actId="2696"/>
        <pc:sldMkLst>
          <pc:docMk/>
          <pc:sldMk cId="3402612643" sldId="2147473896"/>
        </pc:sldMkLst>
      </pc:sldChg>
      <pc:sldChg chg="modSp mod">
        <pc:chgData name="Tường SKHĐT" userId="ab9568c39a88b08a" providerId="LiveId" clId="{FEC1A408-9E89-4A01-92A9-486A34933038}" dt="2025-02-25T07:56:14.809" v="1345" actId="20577"/>
        <pc:sldMkLst>
          <pc:docMk/>
          <pc:sldMk cId="667538659" sldId="2147473909"/>
        </pc:sldMkLst>
        <pc:graphicFrameChg chg="modGraphic">
          <ac:chgData name="Tường SKHĐT" userId="ab9568c39a88b08a" providerId="LiveId" clId="{FEC1A408-9E89-4A01-92A9-486A34933038}" dt="2025-02-25T07:56:14.809" v="1345" actId="20577"/>
          <ac:graphicFrameMkLst>
            <pc:docMk/>
            <pc:sldMk cId="667538659" sldId="2147473909"/>
            <ac:graphicFrameMk id="6" creationId="{47027231-95EF-C8CE-4215-B126B807487B}"/>
          </ac:graphicFrameMkLst>
        </pc:graphicFrameChg>
      </pc:sldChg>
      <pc:sldChg chg="modSp mod">
        <pc:chgData name="Tường SKHĐT" userId="ab9568c39a88b08a" providerId="LiveId" clId="{FEC1A408-9E89-4A01-92A9-486A34933038}" dt="2025-02-25T08:17:05.418" v="2364" actId="20577"/>
        <pc:sldMkLst>
          <pc:docMk/>
          <pc:sldMk cId="2136813" sldId="2147473933"/>
        </pc:sldMkLst>
        <pc:graphicFrameChg chg="mod modGraphic">
          <ac:chgData name="Tường SKHĐT" userId="ab9568c39a88b08a" providerId="LiveId" clId="{FEC1A408-9E89-4A01-92A9-486A34933038}" dt="2025-02-25T08:17:05.418" v="2364" actId="20577"/>
          <ac:graphicFrameMkLst>
            <pc:docMk/>
            <pc:sldMk cId="2136813" sldId="2147473933"/>
            <ac:graphicFrameMk id="8" creationId="{B5E5335D-2EED-82AF-3A59-FAE8BB94EAE1}"/>
          </ac:graphicFrameMkLst>
        </pc:graphicFrameChg>
      </pc:sldChg>
      <pc:sldChg chg="modSp mod">
        <pc:chgData name="Tường SKHĐT" userId="ab9568c39a88b08a" providerId="LiveId" clId="{FEC1A408-9E89-4A01-92A9-486A34933038}" dt="2025-02-25T08:18:35.730" v="2471" actId="13926"/>
        <pc:sldMkLst>
          <pc:docMk/>
          <pc:sldMk cId="2698442417" sldId="2147473941"/>
        </pc:sldMkLst>
        <pc:graphicFrameChg chg="mod modGraphic">
          <ac:chgData name="Tường SKHĐT" userId="ab9568c39a88b08a" providerId="LiveId" clId="{FEC1A408-9E89-4A01-92A9-486A34933038}" dt="2025-02-25T08:18:35.730" v="2471" actId="13926"/>
          <ac:graphicFrameMkLst>
            <pc:docMk/>
            <pc:sldMk cId="2698442417" sldId="2147473941"/>
            <ac:graphicFrameMk id="2" creationId="{3D9D7CEB-4CA3-5696-125B-239FA58386DF}"/>
          </ac:graphicFrameMkLst>
        </pc:graphicFrameChg>
      </pc:sldChg>
      <pc:sldChg chg="modSp del mod">
        <pc:chgData name="Tường SKHĐT" userId="ab9568c39a88b08a" providerId="LiveId" clId="{FEC1A408-9E89-4A01-92A9-486A34933038}" dt="2025-02-25T09:26:04.685" v="3871" actId="2696"/>
        <pc:sldMkLst>
          <pc:docMk/>
          <pc:sldMk cId="1307221819" sldId="2147474037"/>
        </pc:sldMkLst>
      </pc:sldChg>
      <pc:sldChg chg="addSp delSp modSp mod">
        <pc:chgData name="Tường SKHĐT" userId="ab9568c39a88b08a" providerId="LiveId" clId="{FEC1A408-9E89-4A01-92A9-486A34933038}" dt="2025-02-25T08:13:17.349" v="2332" actId="255"/>
        <pc:sldMkLst>
          <pc:docMk/>
          <pc:sldMk cId="658060976" sldId="2147474041"/>
        </pc:sldMkLst>
        <pc:graphicFrameChg chg="mod modGraphic">
          <ac:chgData name="Tường SKHĐT" userId="ab9568c39a88b08a" providerId="LiveId" clId="{FEC1A408-9E89-4A01-92A9-486A34933038}" dt="2025-02-25T08:13:17.349" v="2332" actId="255"/>
          <ac:graphicFrameMkLst>
            <pc:docMk/>
            <pc:sldMk cId="658060976" sldId="2147474041"/>
            <ac:graphicFrameMk id="2" creationId="{39E2DA21-FF3E-F191-1589-8A33F036713F}"/>
          </ac:graphicFrameMkLst>
        </pc:graphicFrameChg>
      </pc:sldChg>
      <pc:sldChg chg="modSp mod">
        <pc:chgData name="Tường SKHĐT" userId="ab9568c39a88b08a" providerId="LiveId" clId="{FEC1A408-9E89-4A01-92A9-486A34933038}" dt="2025-02-24T04:29:37.299" v="10" actId="20577"/>
        <pc:sldMkLst>
          <pc:docMk/>
          <pc:sldMk cId="1855791898" sldId="2147474108"/>
        </pc:sldMkLst>
        <pc:spChg chg="mod">
          <ac:chgData name="Tường SKHĐT" userId="ab9568c39a88b08a" providerId="LiveId" clId="{FEC1A408-9E89-4A01-92A9-486A34933038}" dt="2025-02-24T04:29:35.003" v="8" actId="20577"/>
          <ac:spMkLst>
            <pc:docMk/>
            <pc:sldMk cId="1855791898" sldId="2147474108"/>
            <ac:spMk id="2" creationId="{293E168C-8042-5B4E-A5A4-A5BF693AE2D6}"/>
          </ac:spMkLst>
        </pc:spChg>
        <pc:spChg chg="mod">
          <ac:chgData name="Tường SKHĐT" userId="ab9568c39a88b08a" providerId="LiveId" clId="{FEC1A408-9E89-4A01-92A9-486A34933038}" dt="2025-02-24T04:29:37.299" v="10" actId="20577"/>
          <ac:spMkLst>
            <pc:docMk/>
            <pc:sldMk cId="1855791898" sldId="2147474108"/>
            <ac:spMk id="6" creationId="{D3ECDD4D-370A-4B98-94E6-EF72DAE6A1B1}"/>
          </ac:spMkLst>
        </pc:spChg>
      </pc:sldChg>
      <pc:sldChg chg="modSp mod">
        <pc:chgData name="Tường SKHĐT" userId="ab9568c39a88b08a" providerId="LiveId" clId="{FEC1A408-9E89-4A01-92A9-486A34933038}" dt="2025-02-27T08:20:21.928" v="6600" actId="20577"/>
        <pc:sldMkLst>
          <pc:docMk/>
          <pc:sldMk cId="413245410" sldId="2147476266"/>
        </pc:sldMkLst>
      </pc:sldChg>
      <pc:sldChg chg="modSp mod">
        <pc:chgData name="Tường SKHĐT" userId="ab9568c39a88b08a" providerId="LiveId" clId="{FEC1A408-9E89-4A01-92A9-486A34933038}" dt="2025-02-25T08:46:56.742" v="3514" actId="20577"/>
        <pc:sldMkLst>
          <pc:docMk/>
          <pc:sldMk cId="2537962088" sldId="2147476269"/>
        </pc:sldMkLst>
        <pc:spChg chg="mod">
          <ac:chgData name="Tường SKHĐT" userId="ab9568c39a88b08a" providerId="LiveId" clId="{FEC1A408-9E89-4A01-92A9-486A34933038}" dt="2025-02-25T08:46:56.742" v="3514" actId="20577"/>
          <ac:spMkLst>
            <pc:docMk/>
            <pc:sldMk cId="2537962088" sldId="2147476269"/>
            <ac:spMk id="3" creationId="{B0E1E633-D255-1218-5C50-869F2AB0F13A}"/>
          </ac:spMkLst>
        </pc:spChg>
      </pc:sldChg>
      <pc:sldChg chg="addSp delSp modSp add mod">
        <pc:chgData name="Tường SKHĐT" userId="ab9568c39a88b08a" providerId="LiveId" clId="{FEC1A408-9E89-4A01-92A9-486A34933038}" dt="2025-02-25T09:33:44.652" v="3961" actId="2165"/>
        <pc:sldMkLst>
          <pc:docMk/>
          <pc:sldMk cId="417675205" sldId="2147476397"/>
        </pc:sldMkLst>
      </pc:sldChg>
      <pc:sldChg chg="modSp add mod">
        <pc:chgData name="Tường SKHĐT" userId="ab9568c39a88b08a" providerId="LiveId" clId="{FEC1A408-9E89-4A01-92A9-486A34933038}" dt="2025-02-25T09:26:00.786" v="3870" actId="403"/>
        <pc:sldMkLst>
          <pc:docMk/>
          <pc:sldMk cId="3471379117" sldId="2147476398"/>
        </pc:sldMkLst>
        <pc:graphicFrameChg chg="mod modGraphic">
          <ac:chgData name="Tường SKHĐT" userId="ab9568c39a88b08a" providerId="LiveId" clId="{FEC1A408-9E89-4A01-92A9-486A34933038}" dt="2025-02-25T09:26:00.786" v="3870" actId="403"/>
          <ac:graphicFrameMkLst>
            <pc:docMk/>
            <pc:sldMk cId="3471379117" sldId="2147476398"/>
            <ac:graphicFrameMk id="4" creationId="{9A682E59-E179-2A58-D3F5-0E52C56EEFF2}"/>
          </ac:graphicFrameMkLst>
        </pc:graphicFrameChg>
        <pc:graphicFrameChg chg="modGraphic">
          <ac:chgData name="Tường SKHĐT" userId="ab9568c39a88b08a" providerId="LiveId" clId="{FEC1A408-9E89-4A01-92A9-486A34933038}" dt="2025-02-25T09:21:56.530" v="3813" actId="20577"/>
          <ac:graphicFrameMkLst>
            <pc:docMk/>
            <pc:sldMk cId="3471379117" sldId="2147476398"/>
            <ac:graphicFrameMk id="10" creationId="{EB528CB7-05B4-7905-3410-5A1FC60E03C8}"/>
          </ac:graphicFrameMkLst>
        </pc:graphicFrameChg>
      </pc:sldChg>
      <pc:sldChg chg="modSp del mod">
        <pc:chgData name="Tường SKHĐT" userId="ab9568c39a88b08a" providerId="LiveId" clId="{FEC1A408-9E89-4A01-92A9-486A34933038}" dt="2025-02-25T09:21:26.075" v="3807" actId="2696"/>
        <pc:sldMkLst>
          <pc:docMk/>
          <pc:sldMk cId="605900043" sldId="2147476400"/>
        </pc:sldMkLst>
      </pc:sldChg>
      <pc:sldChg chg="modSp mod">
        <pc:chgData name="Tường SKHĐT" userId="ab9568c39a88b08a" providerId="LiveId" clId="{FEC1A408-9E89-4A01-92A9-486A34933038}" dt="2025-02-27T08:34:30.803" v="6918" actId="20577"/>
        <pc:sldMkLst>
          <pc:docMk/>
          <pc:sldMk cId="471371578" sldId="2147476454"/>
        </pc:sldMkLst>
        <pc:spChg chg="mod">
          <ac:chgData name="Tường SKHĐT" userId="ab9568c39a88b08a" providerId="LiveId" clId="{FEC1A408-9E89-4A01-92A9-486A34933038}" dt="2025-02-27T08:32:59.922" v="6855" actId="20577"/>
          <ac:spMkLst>
            <pc:docMk/>
            <pc:sldMk cId="471371578" sldId="2147476454"/>
            <ac:spMk id="3" creationId="{A0D5D58A-756E-802D-A09E-1BEA6D184E77}"/>
          </ac:spMkLst>
        </pc:spChg>
        <pc:spChg chg="mod">
          <ac:chgData name="Tường SKHĐT" userId="ab9568c39a88b08a" providerId="LiveId" clId="{FEC1A408-9E89-4A01-92A9-486A34933038}" dt="2025-02-27T08:34:30.803" v="6918" actId="20577"/>
          <ac:spMkLst>
            <pc:docMk/>
            <pc:sldMk cId="471371578" sldId="2147476454"/>
            <ac:spMk id="6" creationId="{81B6DC98-C123-5771-E46D-17ED3EE03739}"/>
          </ac:spMkLst>
        </pc:spChg>
        <pc:spChg chg="mod">
          <ac:chgData name="Tường SKHĐT" userId="ab9568c39a88b08a" providerId="LiveId" clId="{FEC1A408-9E89-4A01-92A9-486A34933038}" dt="2025-02-27T02:00:04.023" v="4094" actId="20577"/>
          <ac:spMkLst>
            <pc:docMk/>
            <pc:sldMk cId="471371578" sldId="2147476454"/>
            <ac:spMk id="7" creationId="{1D5BEF29-302C-58EC-1775-63A1A262249D}"/>
          </ac:spMkLst>
        </pc:spChg>
        <pc:spChg chg="mod">
          <ac:chgData name="Tường SKHĐT" userId="ab9568c39a88b08a" providerId="LiveId" clId="{FEC1A408-9E89-4A01-92A9-486A34933038}" dt="2025-02-27T08:33:55.830" v="6893" actId="20577"/>
          <ac:spMkLst>
            <pc:docMk/>
            <pc:sldMk cId="471371578" sldId="2147476454"/>
            <ac:spMk id="16" creationId="{CD1FFBD1-4EFA-ED54-8F81-E3C9559069D4}"/>
          </ac:spMkLst>
        </pc:spChg>
        <pc:spChg chg="mod">
          <ac:chgData name="Tường SKHĐT" userId="ab9568c39a88b08a" providerId="LiveId" clId="{FEC1A408-9E89-4A01-92A9-486A34933038}" dt="2025-02-27T08:33:04.421" v="6859" actId="20577"/>
          <ac:spMkLst>
            <pc:docMk/>
            <pc:sldMk cId="471371578" sldId="2147476454"/>
            <ac:spMk id="17" creationId="{227F0722-3FD1-20AC-1889-4BEC4E408B20}"/>
          </ac:spMkLst>
        </pc:spChg>
        <pc:spChg chg="mod">
          <ac:chgData name="Tường SKHĐT" userId="ab9568c39a88b08a" providerId="LiveId" clId="{FEC1A408-9E89-4A01-92A9-486A34933038}" dt="2025-02-27T08:33:23.769" v="6869" actId="20577"/>
          <ac:spMkLst>
            <pc:docMk/>
            <pc:sldMk cId="471371578" sldId="2147476454"/>
            <ac:spMk id="18" creationId="{34F63EF8-BB71-3877-EDA9-5BA9EE3FB077}"/>
          </ac:spMkLst>
        </pc:spChg>
        <pc:spChg chg="mod">
          <ac:chgData name="Tường SKHĐT" userId="ab9568c39a88b08a" providerId="LiveId" clId="{FEC1A408-9E89-4A01-92A9-486A34933038}" dt="2025-02-27T08:33:44.811" v="6885" actId="20577"/>
          <ac:spMkLst>
            <pc:docMk/>
            <pc:sldMk cId="471371578" sldId="2147476454"/>
            <ac:spMk id="19" creationId="{7E1B28B2-E2F7-8C5A-E350-C981F667F0AE}"/>
          </ac:spMkLst>
        </pc:spChg>
        <pc:spChg chg="mod">
          <ac:chgData name="Tường SKHĐT" userId="ab9568c39a88b08a" providerId="LiveId" clId="{FEC1A408-9E89-4A01-92A9-486A34933038}" dt="2025-02-27T08:34:00.150" v="6899" actId="20577"/>
          <ac:spMkLst>
            <pc:docMk/>
            <pc:sldMk cId="471371578" sldId="2147476454"/>
            <ac:spMk id="20" creationId="{3E0C8D21-0D0F-9FC1-9373-B4FE0AFFD371}"/>
          </ac:spMkLst>
        </pc:spChg>
        <pc:spChg chg="mod">
          <ac:chgData name="Tường SKHĐT" userId="ab9568c39a88b08a" providerId="LiveId" clId="{FEC1A408-9E89-4A01-92A9-486A34933038}" dt="2025-02-27T08:33:20.470" v="6867" actId="20577"/>
          <ac:spMkLst>
            <pc:docMk/>
            <pc:sldMk cId="471371578" sldId="2147476454"/>
            <ac:spMk id="720" creationId="{00000000-0000-0000-0000-000000000000}"/>
          </ac:spMkLst>
        </pc:spChg>
        <pc:spChg chg="mod">
          <ac:chgData name="Tường SKHĐT" userId="ab9568c39a88b08a" providerId="LiveId" clId="{FEC1A408-9E89-4A01-92A9-486A34933038}" dt="2025-02-27T08:33:34.350" v="6877" actId="20577"/>
          <ac:spMkLst>
            <pc:docMk/>
            <pc:sldMk cId="471371578" sldId="2147476454"/>
            <ac:spMk id="726" creationId="{00000000-0000-0000-0000-000000000000}"/>
          </ac:spMkLst>
        </pc:spChg>
      </pc:sldChg>
      <pc:sldChg chg="add del">
        <pc:chgData name="Tường SKHĐT" userId="ab9568c39a88b08a" providerId="LiveId" clId="{FEC1A408-9E89-4A01-92A9-486A34933038}" dt="2025-02-25T09:19:13.484" v="3669" actId="2696"/>
        <pc:sldMkLst>
          <pc:docMk/>
          <pc:sldMk cId="841322345" sldId="2147476455"/>
        </pc:sldMkLst>
      </pc:sldChg>
      <pc:sldChg chg="addSp delSp modSp add mod">
        <pc:chgData name="Tường SKHĐT" userId="ab9568c39a88b08a" providerId="LiveId" clId="{FEC1A408-9E89-4A01-92A9-486A34933038}" dt="2025-02-27T08:22:40.495" v="6754" actId="14734"/>
        <pc:sldMkLst>
          <pc:docMk/>
          <pc:sldMk cId="3646175547" sldId="2147476455"/>
        </pc:sldMkLst>
      </pc:sldChg>
      <pc:sldChg chg="modSp add">
        <pc:chgData name="Tường SKHĐT" userId="ab9568c39a88b08a" providerId="LiveId" clId="{FEC1A408-9E89-4A01-92A9-486A34933038}" dt="2025-02-27T08:20:12.136" v="6594" actId="20577"/>
        <pc:sldMkLst>
          <pc:docMk/>
          <pc:sldMk cId="115704243" sldId="2147476456"/>
        </pc:sldMkLst>
      </pc:sldChg>
      <pc:sldChg chg="delSp add del mod">
        <pc:chgData name="Tường SKHĐT" userId="ab9568c39a88b08a" providerId="LiveId" clId="{FEC1A408-9E89-4A01-92A9-486A34933038}" dt="2025-02-27T08:18:01.928" v="6543" actId="2696"/>
        <pc:sldMkLst>
          <pc:docMk/>
          <pc:sldMk cId="3966501381" sldId="2147476457"/>
        </pc:sldMkLst>
      </pc:sldChg>
      <pc:sldChg chg="addSp delSp modSp add mod">
        <pc:chgData name="Tường SKHĐT" userId="ab9568c39a88b08a" providerId="LiveId" clId="{FEC1A408-9E89-4A01-92A9-486A34933038}" dt="2025-02-27T08:36:54.869" v="6923" actId="1076"/>
        <pc:sldMkLst>
          <pc:docMk/>
          <pc:sldMk cId="1013870589" sldId="2147476458"/>
        </pc:sldMkLst>
      </pc:sldChg>
      <pc:sldMasterChg chg="delSldLayout">
        <pc:chgData name="Tường SKHĐT" userId="ab9568c39a88b08a" providerId="LiveId" clId="{FEC1A408-9E89-4A01-92A9-486A34933038}" dt="2025-02-24T08:21:05.223" v="622" actId="2696"/>
        <pc:sldMasterMkLst>
          <pc:docMk/>
          <pc:sldMasterMk cId="2184812212" sldId="2147483912"/>
        </pc:sldMasterMkLst>
        <pc:sldLayoutChg chg="del">
          <pc:chgData name="Tường SKHĐT" userId="ab9568c39a88b08a" providerId="LiveId" clId="{FEC1A408-9E89-4A01-92A9-486A34933038}" dt="2025-02-24T08:21:05.223" v="622" actId="2696"/>
          <pc:sldLayoutMkLst>
            <pc:docMk/>
            <pc:sldMasterMk cId="2184812212" sldId="2147483912"/>
            <pc:sldLayoutMk cId="752389069" sldId="2147483940"/>
          </pc:sldLayoutMkLst>
        </pc:sldLayoutChg>
      </pc:sldMasterChg>
    </pc:docChg>
  </pc:docChgLst>
  <pc:docChgLst>
    <pc:chgData name="Tường SKHĐT" userId="ab9568c39a88b08a" providerId="LiveId" clId="{DB61B2AF-BC5E-430C-B4C3-DA2F3388FBD4}"/>
    <pc:docChg chg="undo redo custSel addSld delSld modSld sldOrd">
      <pc:chgData name="Tường SKHĐT" userId="ab9568c39a88b08a" providerId="LiveId" clId="{DB61B2AF-BC5E-430C-B4C3-DA2F3388FBD4}" dt="2025-04-01T10:50:33.549" v="7334" actId="121"/>
      <pc:docMkLst>
        <pc:docMk/>
      </pc:docMkLst>
      <pc:sldChg chg="modSp mod">
        <pc:chgData name="Tường SKHĐT" userId="ab9568c39a88b08a" providerId="LiveId" clId="{DB61B2AF-BC5E-430C-B4C3-DA2F3388FBD4}" dt="2025-03-25T01:29:51.062" v="70" actId="20577"/>
        <pc:sldMkLst>
          <pc:docMk/>
          <pc:sldMk cId="3898226705" sldId="2147468741"/>
        </pc:sldMkLst>
        <pc:spChg chg="mod">
          <ac:chgData name="Tường SKHĐT" userId="ab9568c39a88b08a" providerId="LiveId" clId="{DB61B2AF-BC5E-430C-B4C3-DA2F3388FBD4}" dt="2025-03-25T01:29:51.062" v="70" actId="20577"/>
          <ac:spMkLst>
            <pc:docMk/>
            <pc:sldMk cId="3898226705" sldId="2147468741"/>
            <ac:spMk id="4" creationId="{A8ED73C0-6DEB-F036-A81D-A84B4FA62951}"/>
          </ac:spMkLst>
        </pc:spChg>
      </pc:sldChg>
      <pc:sldChg chg="del">
        <pc:chgData name="Tường SKHĐT" userId="ab9568c39a88b08a" providerId="LiveId" clId="{DB61B2AF-BC5E-430C-B4C3-DA2F3388FBD4}" dt="2025-03-28T04:29:18.537" v="872" actId="2696"/>
        <pc:sldMkLst>
          <pc:docMk/>
          <pc:sldMk cId="98016993" sldId="2147473493"/>
        </pc:sldMkLst>
      </pc:sldChg>
      <pc:sldChg chg="modSp mod">
        <pc:chgData name="Tường SKHĐT" userId="ab9568c39a88b08a" providerId="LiveId" clId="{DB61B2AF-BC5E-430C-B4C3-DA2F3388FBD4}" dt="2025-03-25T01:28:10.520" v="55" actId="20577"/>
        <pc:sldMkLst>
          <pc:docMk/>
          <pc:sldMk cId="1079553522" sldId="2147473530"/>
        </pc:sldMkLst>
        <pc:spChg chg="mod">
          <ac:chgData name="Tường SKHĐT" userId="ab9568c39a88b08a" providerId="LiveId" clId="{DB61B2AF-BC5E-430C-B4C3-DA2F3388FBD4}" dt="2025-03-25T01:28:10.520" v="55" actId="20577"/>
          <ac:spMkLst>
            <pc:docMk/>
            <pc:sldMk cId="1079553522" sldId="2147473530"/>
            <ac:spMk id="4" creationId="{A8ED73C0-6DEB-F036-A81D-A84B4FA62951}"/>
          </ac:spMkLst>
        </pc:spChg>
      </pc:sldChg>
      <pc:sldChg chg="modSp mod">
        <pc:chgData name="Tường SKHĐT" userId="ab9568c39a88b08a" providerId="LiveId" clId="{DB61B2AF-BC5E-430C-B4C3-DA2F3388FBD4}" dt="2025-03-28T09:46:09.109" v="3183" actId="20577"/>
        <pc:sldMkLst>
          <pc:docMk/>
          <pc:sldMk cId="3788652331" sldId="2147473664"/>
        </pc:sldMkLst>
        <pc:graphicFrameChg chg="mod modGraphic">
          <ac:chgData name="Tường SKHĐT" userId="ab9568c39a88b08a" providerId="LiveId" clId="{DB61B2AF-BC5E-430C-B4C3-DA2F3388FBD4}" dt="2025-03-28T09:46:09.109" v="3183" actId="20577"/>
          <ac:graphicFrameMkLst>
            <pc:docMk/>
            <pc:sldMk cId="3788652331" sldId="2147473664"/>
            <ac:graphicFrameMk id="8" creationId="{B5E5335D-2EED-82AF-3A59-FAE8BB94EAE1}"/>
          </ac:graphicFrameMkLst>
        </pc:graphicFrameChg>
      </pc:sldChg>
      <pc:sldChg chg="modSp mod">
        <pc:chgData name="Tường SKHĐT" userId="ab9568c39a88b08a" providerId="LiveId" clId="{DB61B2AF-BC5E-430C-B4C3-DA2F3388FBD4}" dt="2025-04-01T01:52:10.936" v="4847" actId="1440"/>
        <pc:sldMkLst>
          <pc:docMk/>
          <pc:sldMk cId="293803616" sldId="2147473681"/>
        </pc:sldMkLst>
        <pc:picChg chg="mod">
          <ac:chgData name="Tường SKHĐT" userId="ab9568c39a88b08a" providerId="LiveId" clId="{DB61B2AF-BC5E-430C-B4C3-DA2F3388FBD4}" dt="2025-04-01T01:52:10.936" v="4847" actId="1440"/>
          <ac:picMkLst>
            <pc:docMk/>
            <pc:sldMk cId="293803616" sldId="2147473681"/>
            <ac:picMk id="3" creationId="{03A84804-D34C-3787-224E-56EE53044893}"/>
          </ac:picMkLst>
        </pc:picChg>
        <pc:picChg chg="mod">
          <ac:chgData name="Tường SKHĐT" userId="ab9568c39a88b08a" providerId="LiveId" clId="{DB61B2AF-BC5E-430C-B4C3-DA2F3388FBD4}" dt="2025-04-01T01:52:10.936" v="4847" actId="1440"/>
          <ac:picMkLst>
            <pc:docMk/>
            <pc:sldMk cId="293803616" sldId="2147473681"/>
            <ac:picMk id="4" creationId="{49E1113B-775E-3F6C-21EF-DFD930DFBBF3}"/>
          </ac:picMkLst>
        </pc:picChg>
      </pc:sldChg>
      <pc:sldChg chg="addSp modSp mod">
        <pc:chgData name="Tường SKHĐT" userId="ab9568c39a88b08a" providerId="LiveId" clId="{DB61B2AF-BC5E-430C-B4C3-DA2F3388FBD4}" dt="2025-03-28T09:22:38.516" v="2826" actId="255"/>
        <pc:sldMkLst>
          <pc:docMk/>
          <pc:sldMk cId="505796185" sldId="2147473729"/>
        </pc:sldMkLst>
        <pc:spChg chg="mod">
          <ac:chgData name="Tường SKHĐT" userId="ab9568c39a88b08a" providerId="LiveId" clId="{DB61B2AF-BC5E-430C-B4C3-DA2F3388FBD4}" dt="2025-03-28T08:47:26.517" v="2103" actId="20577"/>
          <ac:spMkLst>
            <pc:docMk/>
            <pc:sldMk cId="505796185" sldId="2147473729"/>
            <ac:spMk id="2" creationId="{DD26251E-81C7-06F1-7885-14E83BF37741}"/>
          </ac:spMkLst>
        </pc:spChg>
        <pc:graphicFrameChg chg="mod modGraphic">
          <ac:chgData name="Tường SKHĐT" userId="ab9568c39a88b08a" providerId="LiveId" clId="{DB61B2AF-BC5E-430C-B4C3-DA2F3388FBD4}" dt="2025-03-28T09:22:38.516" v="2826" actId="255"/>
          <ac:graphicFrameMkLst>
            <pc:docMk/>
            <pc:sldMk cId="505796185" sldId="2147473729"/>
            <ac:graphicFrameMk id="3" creationId="{19F8C869-87A6-0F98-C7BC-7F547BC514A6}"/>
          </ac:graphicFrameMkLst>
        </pc:graphicFrameChg>
        <pc:picChg chg="add mod">
          <ac:chgData name="Tường SKHĐT" userId="ab9568c39a88b08a" providerId="LiveId" clId="{DB61B2AF-BC5E-430C-B4C3-DA2F3388FBD4}" dt="2025-03-28T09:22:29.972" v="2824" actId="14100"/>
          <ac:picMkLst>
            <pc:docMk/>
            <pc:sldMk cId="505796185" sldId="2147473729"/>
            <ac:picMk id="7" creationId="{870389FD-4CF7-E5B7-9DB8-922556B4E990}"/>
          </ac:picMkLst>
        </pc:picChg>
      </pc:sldChg>
      <pc:sldChg chg="addSp modSp mod">
        <pc:chgData name="Tường SKHĐT" userId="ab9568c39a88b08a" providerId="LiveId" clId="{DB61B2AF-BC5E-430C-B4C3-DA2F3388FBD4}" dt="2025-04-01T01:52:46.443" v="4849" actId="1440"/>
        <pc:sldMkLst>
          <pc:docMk/>
          <pc:sldMk cId="3744426745" sldId="2147473737"/>
        </pc:sldMkLst>
        <pc:graphicFrameChg chg="mod modGraphic">
          <ac:chgData name="Tường SKHĐT" userId="ab9568c39a88b08a" providerId="LiveId" clId="{DB61B2AF-BC5E-430C-B4C3-DA2F3388FBD4}" dt="2025-03-28T09:47:46.275" v="3215" actId="6549"/>
          <ac:graphicFrameMkLst>
            <pc:docMk/>
            <pc:sldMk cId="3744426745" sldId="2147473737"/>
            <ac:graphicFrameMk id="3" creationId="{1243D2EC-FD70-31EF-486E-0289B57D5A19}"/>
          </ac:graphicFrameMkLst>
        </pc:graphicFrameChg>
        <pc:picChg chg="mod">
          <ac:chgData name="Tường SKHĐT" userId="ab9568c39a88b08a" providerId="LiveId" clId="{DB61B2AF-BC5E-430C-B4C3-DA2F3388FBD4}" dt="2025-04-01T01:52:46.443" v="4849" actId="1440"/>
          <ac:picMkLst>
            <pc:docMk/>
            <pc:sldMk cId="3744426745" sldId="2147473737"/>
            <ac:picMk id="2" creationId="{56062293-557D-4F7E-7A6A-F260FA8216F1}"/>
          </ac:picMkLst>
        </pc:picChg>
        <pc:picChg chg="add mod">
          <ac:chgData name="Tường SKHĐT" userId="ab9568c39a88b08a" providerId="LiveId" clId="{DB61B2AF-BC5E-430C-B4C3-DA2F3388FBD4}" dt="2025-04-01T01:52:46.443" v="4849" actId="1440"/>
          <ac:picMkLst>
            <pc:docMk/>
            <pc:sldMk cId="3744426745" sldId="2147473737"/>
            <ac:picMk id="5" creationId="{AF2AAB0C-2258-769E-D73E-4328D152B9DD}"/>
          </ac:picMkLst>
        </pc:picChg>
      </pc:sldChg>
      <pc:sldChg chg="modSp mod">
        <pc:chgData name="Tường SKHĐT" userId="ab9568c39a88b08a" providerId="LiveId" clId="{DB61B2AF-BC5E-430C-B4C3-DA2F3388FBD4}" dt="2025-04-01T01:51:28.097" v="4842" actId="1440"/>
        <pc:sldMkLst>
          <pc:docMk/>
          <pc:sldMk cId="1424456270" sldId="2147473768"/>
        </pc:sldMkLst>
        <pc:spChg chg="mod">
          <ac:chgData name="Tường SKHĐT" userId="ab9568c39a88b08a" providerId="LiveId" clId="{DB61B2AF-BC5E-430C-B4C3-DA2F3388FBD4}" dt="2025-03-28T09:09:52.941" v="2565" actId="403"/>
          <ac:spMkLst>
            <pc:docMk/>
            <pc:sldMk cId="1424456270" sldId="2147473768"/>
            <ac:spMk id="25" creationId="{01DC26C3-E6F4-C27A-8624-3A65D81B6008}"/>
          </ac:spMkLst>
        </pc:spChg>
        <pc:graphicFrameChg chg="mod modGraphic">
          <ac:chgData name="Tường SKHĐT" userId="ab9568c39a88b08a" providerId="LiveId" clId="{DB61B2AF-BC5E-430C-B4C3-DA2F3388FBD4}" dt="2025-03-31T00:46:19.888" v="3366" actId="14100"/>
          <ac:graphicFrameMkLst>
            <pc:docMk/>
            <pc:sldMk cId="1424456270" sldId="2147473768"/>
            <ac:graphicFrameMk id="9" creationId="{0FC7DBA8-03B5-1D5D-B7A1-68AA6F62DF7E}"/>
          </ac:graphicFrameMkLst>
        </pc:graphicFrameChg>
        <pc:picChg chg="mod">
          <ac:chgData name="Tường SKHĐT" userId="ab9568c39a88b08a" providerId="LiveId" clId="{DB61B2AF-BC5E-430C-B4C3-DA2F3388FBD4}" dt="2025-04-01T01:51:28.097" v="4842" actId="1440"/>
          <ac:picMkLst>
            <pc:docMk/>
            <pc:sldMk cId="1424456270" sldId="2147473768"/>
            <ac:picMk id="3" creationId="{47E847EA-D514-DD52-00A6-70FAC8148264}"/>
          </ac:picMkLst>
        </pc:picChg>
        <pc:picChg chg="mod">
          <ac:chgData name="Tường SKHĐT" userId="ab9568c39a88b08a" providerId="LiveId" clId="{DB61B2AF-BC5E-430C-B4C3-DA2F3388FBD4}" dt="2025-04-01T01:51:28.097" v="4842" actId="1440"/>
          <ac:picMkLst>
            <pc:docMk/>
            <pc:sldMk cId="1424456270" sldId="2147473768"/>
            <ac:picMk id="5" creationId="{B0759694-E8DA-AD50-46F4-4972F5B98995}"/>
          </ac:picMkLst>
        </pc:picChg>
      </pc:sldChg>
      <pc:sldChg chg="addSp delSp modSp mod">
        <pc:chgData name="Tường SKHĐT" userId="ab9568c39a88b08a" providerId="LiveId" clId="{DB61B2AF-BC5E-430C-B4C3-DA2F3388FBD4}" dt="2025-04-01T02:54:10.053" v="4903" actId="20577"/>
        <pc:sldMkLst>
          <pc:docMk/>
          <pc:sldMk cId="2028050016" sldId="2147473800"/>
        </pc:sldMkLst>
        <pc:graphicFrameChg chg="modGraphic">
          <ac:chgData name="Tường SKHĐT" userId="ab9568c39a88b08a" providerId="LiveId" clId="{DB61B2AF-BC5E-430C-B4C3-DA2F3388FBD4}" dt="2025-04-01T02:54:10.053" v="4903" actId="20577"/>
          <ac:graphicFrameMkLst>
            <pc:docMk/>
            <pc:sldMk cId="2028050016" sldId="2147473800"/>
            <ac:graphicFrameMk id="2" creationId="{207C86B0-DBF4-FD20-221B-BD96FD50EA79}"/>
          </ac:graphicFrameMkLst>
        </pc:graphicFrameChg>
        <pc:picChg chg="add mod">
          <ac:chgData name="Tường SKHĐT" userId="ab9568c39a88b08a" providerId="LiveId" clId="{DB61B2AF-BC5E-430C-B4C3-DA2F3388FBD4}" dt="2025-04-01T01:51:49.051" v="4844" actId="1440"/>
          <ac:picMkLst>
            <pc:docMk/>
            <pc:sldMk cId="2028050016" sldId="2147473800"/>
            <ac:picMk id="4" creationId="{EE84B952-E621-0F83-C549-9A31A8649969}"/>
          </ac:picMkLst>
        </pc:picChg>
        <pc:picChg chg="mod">
          <ac:chgData name="Tường SKHĐT" userId="ab9568c39a88b08a" providerId="LiveId" clId="{DB61B2AF-BC5E-430C-B4C3-DA2F3388FBD4}" dt="2025-04-01T01:51:49.051" v="4844" actId="1440"/>
          <ac:picMkLst>
            <pc:docMk/>
            <pc:sldMk cId="2028050016" sldId="2147473800"/>
            <ac:picMk id="5" creationId="{0AD584B1-2BD0-8607-EDC0-3DD0B032B7E1}"/>
          </ac:picMkLst>
        </pc:picChg>
        <pc:picChg chg="del">
          <ac:chgData name="Tường SKHĐT" userId="ab9568c39a88b08a" providerId="LiveId" clId="{DB61B2AF-BC5E-430C-B4C3-DA2F3388FBD4}" dt="2025-04-01T00:41:19.842" v="4673" actId="21"/>
          <ac:picMkLst>
            <pc:docMk/>
            <pc:sldMk cId="2028050016" sldId="2147473800"/>
            <ac:picMk id="6" creationId="{45CD76DB-7D15-2C61-77AC-AA74C6CC6943}"/>
          </ac:picMkLst>
        </pc:picChg>
      </pc:sldChg>
      <pc:sldChg chg="addSp delSp modSp add mod">
        <pc:chgData name="Tường SKHĐT" userId="ab9568c39a88b08a" providerId="LiveId" clId="{DB61B2AF-BC5E-430C-B4C3-DA2F3388FBD4}" dt="2025-04-01T10:25:06.802" v="7224" actId="20577"/>
        <pc:sldMkLst>
          <pc:docMk/>
          <pc:sldMk cId="1957643202" sldId="2147473838"/>
        </pc:sldMkLst>
        <pc:spChg chg="mod">
          <ac:chgData name="Tường SKHĐT" userId="ab9568c39a88b08a" providerId="LiveId" clId="{DB61B2AF-BC5E-430C-B4C3-DA2F3388FBD4}" dt="2025-04-01T00:40:08.098" v="4670" actId="1076"/>
          <ac:spMkLst>
            <pc:docMk/>
            <pc:sldMk cId="1957643202" sldId="2147473838"/>
            <ac:spMk id="4" creationId="{F2F47907-BFA6-9C9C-7410-0773243570E0}"/>
          </ac:spMkLst>
        </pc:spChg>
        <pc:spChg chg="add del mod">
          <ac:chgData name="Tường SKHĐT" userId="ab9568c39a88b08a" providerId="LiveId" clId="{DB61B2AF-BC5E-430C-B4C3-DA2F3388FBD4}" dt="2025-04-01T10:16:58.912" v="7146" actId="1076"/>
          <ac:spMkLst>
            <pc:docMk/>
            <pc:sldMk cId="1957643202" sldId="2147473838"/>
            <ac:spMk id="5" creationId="{85B0C6AB-4906-5932-12D4-5FAF7DC72C97}"/>
          </ac:spMkLst>
        </pc:spChg>
        <pc:graphicFrameChg chg="mod modGraphic">
          <ac:chgData name="Tường SKHĐT" userId="ab9568c39a88b08a" providerId="LiveId" clId="{DB61B2AF-BC5E-430C-B4C3-DA2F3388FBD4}" dt="2025-04-01T10:25:06.802" v="7224" actId="20577"/>
          <ac:graphicFrameMkLst>
            <pc:docMk/>
            <pc:sldMk cId="1957643202" sldId="2147473838"/>
            <ac:graphicFrameMk id="2" creationId="{150697A4-379B-1A05-954F-9971211F73A3}"/>
          </ac:graphicFrameMkLst>
        </pc:graphicFrameChg>
        <pc:graphicFrameChg chg="del mod modGraphic">
          <ac:chgData name="Tường SKHĐT" userId="ab9568c39a88b08a" providerId="LiveId" clId="{DB61B2AF-BC5E-430C-B4C3-DA2F3388FBD4}" dt="2025-04-01T10:15:24.369" v="7114" actId="21"/>
          <ac:graphicFrameMkLst>
            <pc:docMk/>
            <pc:sldMk cId="1957643202" sldId="2147473838"/>
            <ac:graphicFrameMk id="7" creationId="{559A5922-3E67-EDBA-F231-5B6AF902A718}"/>
          </ac:graphicFrameMkLst>
        </pc:graphicFrameChg>
      </pc:sldChg>
      <pc:sldChg chg="add del">
        <pc:chgData name="Tường SKHĐT" userId="ab9568c39a88b08a" providerId="LiveId" clId="{DB61B2AF-BC5E-430C-B4C3-DA2F3388FBD4}" dt="2025-03-28T03:45:55.238" v="752" actId="2696"/>
        <pc:sldMkLst>
          <pc:docMk/>
          <pc:sldMk cId="3752301376" sldId="2147473839"/>
        </pc:sldMkLst>
      </pc:sldChg>
      <pc:sldChg chg="add del">
        <pc:chgData name="Tường SKHĐT" userId="ab9568c39a88b08a" providerId="LiveId" clId="{DB61B2AF-BC5E-430C-B4C3-DA2F3388FBD4}" dt="2025-03-28T03:45:59.674" v="753" actId="2696"/>
        <pc:sldMkLst>
          <pc:docMk/>
          <pc:sldMk cId="3676880401" sldId="2147473856"/>
        </pc:sldMkLst>
      </pc:sldChg>
      <pc:sldChg chg="addSp modSp mod">
        <pc:chgData name="Tường SKHĐT" userId="ab9568c39a88b08a" providerId="LiveId" clId="{DB61B2AF-BC5E-430C-B4C3-DA2F3388FBD4}" dt="2025-03-28T09:42:32.869" v="3165" actId="20577"/>
        <pc:sldMkLst>
          <pc:docMk/>
          <pc:sldMk cId="667538659" sldId="2147473909"/>
        </pc:sldMkLst>
        <pc:graphicFrameChg chg="mod modGraphic">
          <ac:chgData name="Tường SKHĐT" userId="ab9568c39a88b08a" providerId="LiveId" clId="{DB61B2AF-BC5E-430C-B4C3-DA2F3388FBD4}" dt="2025-03-28T09:42:32.869" v="3165" actId="20577"/>
          <ac:graphicFrameMkLst>
            <pc:docMk/>
            <pc:sldMk cId="667538659" sldId="2147473909"/>
            <ac:graphicFrameMk id="6" creationId="{47027231-95EF-C8CE-4215-B126B807487B}"/>
          </ac:graphicFrameMkLst>
        </pc:graphicFrameChg>
        <pc:picChg chg="add mod">
          <ac:chgData name="Tường SKHĐT" userId="ab9568c39a88b08a" providerId="LiveId" clId="{DB61B2AF-BC5E-430C-B4C3-DA2F3388FBD4}" dt="2025-03-28T09:04:32.986" v="2509" actId="14100"/>
          <ac:picMkLst>
            <pc:docMk/>
            <pc:sldMk cId="667538659" sldId="2147473909"/>
            <ac:picMk id="3" creationId="{32F3EB10-CABD-606C-8533-989E7BDEB612}"/>
          </ac:picMkLst>
        </pc:picChg>
      </pc:sldChg>
      <pc:sldChg chg="addSp modSp mod">
        <pc:chgData name="Tường SKHĐT" userId="ab9568c39a88b08a" providerId="LiveId" clId="{DB61B2AF-BC5E-430C-B4C3-DA2F3388FBD4}" dt="2025-04-01T01:52:04.657" v="4846" actId="1440"/>
        <pc:sldMkLst>
          <pc:docMk/>
          <pc:sldMk cId="2136813" sldId="2147473933"/>
        </pc:sldMkLst>
        <pc:graphicFrameChg chg="mod modGraphic">
          <ac:chgData name="Tường SKHĐT" userId="ab9568c39a88b08a" providerId="LiveId" clId="{DB61B2AF-BC5E-430C-B4C3-DA2F3388FBD4}" dt="2025-03-28T09:53:24.184" v="3288" actId="20577"/>
          <ac:graphicFrameMkLst>
            <pc:docMk/>
            <pc:sldMk cId="2136813" sldId="2147473933"/>
            <ac:graphicFrameMk id="8" creationId="{B5E5335D-2EED-82AF-3A59-FAE8BB94EAE1}"/>
          </ac:graphicFrameMkLst>
        </pc:graphicFrameChg>
        <pc:picChg chg="add mod">
          <ac:chgData name="Tường SKHĐT" userId="ab9568c39a88b08a" providerId="LiveId" clId="{DB61B2AF-BC5E-430C-B4C3-DA2F3388FBD4}" dt="2025-04-01T01:52:04.657" v="4846" actId="1440"/>
          <ac:picMkLst>
            <pc:docMk/>
            <pc:sldMk cId="2136813" sldId="2147473933"/>
            <ac:picMk id="3" creationId="{2395065F-F918-9FC6-461F-1CEB2D0542D7}"/>
          </ac:picMkLst>
        </pc:picChg>
      </pc:sldChg>
      <pc:sldChg chg="modSp mod">
        <pc:chgData name="Tường SKHĐT" userId="ab9568c39a88b08a" providerId="LiveId" clId="{DB61B2AF-BC5E-430C-B4C3-DA2F3388FBD4}" dt="2025-04-01T01:51:59.831" v="4845" actId="1440"/>
        <pc:sldMkLst>
          <pc:docMk/>
          <pc:sldMk cId="2698442417" sldId="2147473941"/>
        </pc:sldMkLst>
        <pc:graphicFrameChg chg="modGraphic">
          <ac:chgData name="Tường SKHĐT" userId="ab9568c39a88b08a" providerId="LiveId" clId="{DB61B2AF-BC5E-430C-B4C3-DA2F3388FBD4}" dt="2025-03-28T09:57:12.088" v="3359" actId="20577"/>
          <ac:graphicFrameMkLst>
            <pc:docMk/>
            <pc:sldMk cId="2698442417" sldId="2147473941"/>
            <ac:graphicFrameMk id="2" creationId="{3D9D7CEB-4CA3-5696-125B-239FA58386DF}"/>
          </ac:graphicFrameMkLst>
        </pc:graphicFrameChg>
        <pc:picChg chg="mod">
          <ac:chgData name="Tường SKHĐT" userId="ab9568c39a88b08a" providerId="LiveId" clId="{DB61B2AF-BC5E-430C-B4C3-DA2F3388FBD4}" dt="2025-04-01T01:51:59.831" v="4845" actId="1440"/>
          <ac:picMkLst>
            <pc:docMk/>
            <pc:sldMk cId="2698442417" sldId="2147473941"/>
            <ac:picMk id="21" creationId="{52678855-7601-7C86-2052-58AFDE20F23A}"/>
          </ac:picMkLst>
        </pc:picChg>
      </pc:sldChg>
      <pc:sldChg chg="addSp delSp modSp mod">
        <pc:chgData name="Tường SKHĐT" userId="ab9568c39a88b08a" providerId="LiveId" clId="{DB61B2AF-BC5E-430C-B4C3-DA2F3388FBD4}" dt="2025-04-01T01:52:15.727" v="4848" actId="1440"/>
        <pc:sldMkLst>
          <pc:docMk/>
          <pc:sldMk cId="658060976" sldId="2147474041"/>
        </pc:sldMkLst>
        <pc:graphicFrameChg chg="mod modGraphic">
          <ac:chgData name="Tường SKHĐT" userId="ab9568c39a88b08a" providerId="LiveId" clId="{DB61B2AF-BC5E-430C-B4C3-DA2F3388FBD4}" dt="2025-03-28T09:52:58.948" v="3279" actId="20577"/>
          <ac:graphicFrameMkLst>
            <pc:docMk/>
            <pc:sldMk cId="658060976" sldId="2147474041"/>
            <ac:graphicFrameMk id="2" creationId="{39E2DA21-FF3E-F191-1589-8A33F036713F}"/>
          </ac:graphicFrameMkLst>
        </pc:graphicFrameChg>
        <pc:picChg chg="add mod">
          <ac:chgData name="Tường SKHĐT" userId="ab9568c39a88b08a" providerId="LiveId" clId="{DB61B2AF-BC5E-430C-B4C3-DA2F3388FBD4}" dt="2025-04-01T01:52:15.727" v="4848" actId="1440"/>
          <ac:picMkLst>
            <pc:docMk/>
            <pc:sldMk cId="658060976" sldId="2147474041"/>
            <ac:picMk id="7" creationId="{EB4AB9F4-6397-9DB5-5C59-E2DBE4877AA3}"/>
          </ac:picMkLst>
        </pc:picChg>
      </pc:sldChg>
      <pc:sldChg chg="modSp add mod">
        <pc:chgData name="Tường SKHĐT" userId="ab9568c39a88b08a" providerId="LiveId" clId="{DB61B2AF-BC5E-430C-B4C3-DA2F3388FBD4}" dt="2025-04-01T00:46:43.893" v="4823" actId="14100"/>
        <pc:sldMkLst>
          <pc:docMk/>
          <pc:sldMk cId="1717178828" sldId="2147474062"/>
        </pc:sldMkLst>
        <pc:spChg chg="mod">
          <ac:chgData name="Tường SKHĐT" userId="ab9568c39a88b08a" providerId="LiveId" clId="{DB61B2AF-BC5E-430C-B4C3-DA2F3388FBD4}" dt="2025-03-28T03:46:55.624" v="821" actId="20577"/>
          <ac:spMkLst>
            <pc:docMk/>
            <pc:sldMk cId="1717178828" sldId="2147474062"/>
            <ac:spMk id="5" creationId="{2D7B1C94-3144-9F41-1D7D-28462A49E0A1}"/>
          </ac:spMkLst>
        </pc:spChg>
        <pc:spChg chg="mod">
          <ac:chgData name="Tường SKHĐT" userId="ab9568c39a88b08a" providerId="LiveId" clId="{DB61B2AF-BC5E-430C-B4C3-DA2F3388FBD4}" dt="2025-03-31T03:16:58.286" v="4555" actId="20577"/>
          <ac:spMkLst>
            <pc:docMk/>
            <pc:sldMk cId="1717178828" sldId="2147474062"/>
            <ac:spMk id="6" creationId="{AE109D15-07E9-DBD0-73B5-CA5B3F1F1C0D}"/>
          </ac:spMkLst>
        </pc:spChg>
        <pc:spChg chg="mod">
          <ac:chgData name="Tường SKHĐT" userId="ab9568c39a88b08a" providerId="LiveId" clId="{DB61B2AF-BC5E-430C-B4C3-DA2F3388FBD4}" dt="2025-04-01T00:46:43.893" v="4823" actId="14100"/>
          <ac:spMkLst>
            <pc:docMk/>
            <pc:sldMk cId="1717178828" sldId="2147474062"/>
            <ac:spMk id="7" creationId="{A088EB8D-D661-77EC-6C18-A8FA65520B1B}"/>
          </ac:spMkLst>
        </pc:spChg>
        <pc:graphicFrameChg chg="mod">
          <ac:chgData name="Tường SKHĐT" userId="ab9568c39a88b08a" providerId="LiveId" clId="{DB61B2AF-BC5E-430C-B4C3-DA2F3388FBD4}" dt="2025-04-01T00:46:37.392" v="4796" actId="20577"/>
          <ac:graphicFrameMkLst>
            <pc:docMk/>
            <pc:sldMk cId="1717178828" sldId="2147474062"/>
            <ac:graphicFrameMk id="4" creationId="{05525E3A-345C-05CF-789A-93E9F1CA2ECD}"/>
          </ac:graphicFrameMkLst>
        </pc:graphicFrameChg>
      </pc:sldChg>
      <pc:sldChg chg="add del">
        <pc:chgData name="Tường SKHĐT" userId="ab9568c39a88b08a" providerId="LiveId" clId="{DB61B2AF-BC5E-430C-B4C3-DA2F3388FBD4}" dt="2025-03-28T04:35:05.348" v="955" actId="2696"/>
        <pc:sldMkLst>
          <pc:docMk/>
          <pc:sldMk cId="1945692351" sldId="2147474072"/>
        </pc:sldMkLst>
      </pc:sldChg>
      <pc:sldChg chg="add del">
        <pc:chgData name="Tường SKHĐT" userId="ab9568c39a88b08a" providerId="LiveId" clId="{DB61B2AF-BC5E-430C-B4C3-DA2F3388FBD4}" dt="2025-03-28T04:35:05.348" v="955" actId="2696"/>
        <pc:sldMkLst>
          <pc:docMk/>
          <pc:sldMk cId="3262629240" sldId="2147474087"/>
        </pc:sldMkLst>
      </pc:sldChg>
      <pc:sldChg chg="add del">
        <pc:chgData name="Tường SKHĐT" userId="ab9568c39a88b08a" providerId="LiveId" clId="{DB61B2AF-BC5E-430C-B4C3-DA2F3388FBD4}" dt="2025-03-28T04:35:05.348" v="955" actId="2696"/>
        <pc:sldMkLst>
          <pc:docMk/>
          <pc:sldMk cId="2883300989" sldId="2147474089"/>
        </pc:sldMkLst>
      </pc:sldChg>
      <pc:sldChg chg="add del">
        <pc:chgData name="Tường SKHĐT" userId="ab9568c39a88b08a" providerId="LiveId" clId="{DB61B2AF-BC5E-430C-B4C3-DA2F3388FBD4}" dt="2025-03-28T04:35:05.348" v="955" actId="2696"/>
        <pc:sldMkLst>
          <pc:docMk/>
          <pc:sldMk cId="3050222322" sldId="2147474090"/>
        </pc:sldMkLst>
      </pc:sldChg>
      <pc:sldChg chg="add del">
        <pc:chgData name="Tường SKHĐT" userId="ab9568c39a88b08a" providerId="LiveId" clId="{DB61B2AF-BC5E-430C-B4C3-DA2F3388FBD4}" dt="2025-03-28T04:35:05.348" v="955" actId="2696"/>
        <pc:sldMkLst>
          <pc:docMk/>
          <pc:sldMk cId="4203442311" sldId="2147474091"/>
        </pc:sldMkLst>
      </pc:sldChg>
      <pc:sldChg chg="add del">
        <pc:chgData name="Tường SKHĐT" userId="ab9568c39a88b08a" providerId="LiveId" clId="{DB61B2AF-BC5E-430C-B4C3-DA2F3388FBD4}" dt="2025-03-28T04:35:05.348" v="955" actId="2696"/>
        <pc:sldMkLst>
          <pc:docMk/>
          <pc:sldMk cId="2331025929" sldId="2147474093"/>
        </pc:sldMkLst>
      </pc:sldChg>
      <pc:sldChg chg="modSp add mod">
        <pc:chgData name="Tường SKHĐT" userId="ab9568c39a88b08a" providerId="LiveId" clId="{DB61B2AF-BC5E-430C-B4C3-DA2F3388FBD4}" dt="2025-03-28T08:46:54.395" v="2101" actId="27918"/>
        <pc:sldMkLst>
          <pc:docMk/>
          <pc:sldMk cId="1429449759" sldId="2147474098"/>
        </pc:sldMkLst>
        <pc:spChg chg="mod">
          <ac:chgData name="Tường SKHĐT" userId="ab9568c39a88b08a" providerId="LiveId" clId="{DB61B2AF-BC5E-430C-B4C3-DA2F3388FBD4}" dt="2025-03-28T04:28:44.247" v="871"/>
          <ac:spMkLst>
            <pc:docMk/>
            <pc:sldMk cId="1429449759" sldId="2147474098"/>
            <ac:spMk id="2" creationId="{80B010A5-BE7C-125F-5306-6787FBC54788}"/>
          </ac:spMkLst>
        </pc:spChg>
      </pc:sldChg>
      <pc:sldChg chg="modSp mod">
        <pc:chgData name="Tường SKHĐT" userId="ab9568c39a88b08a" providerId="LiveId" clId="{DB61B2AF-BC5E-430C-B4C3-DA2F3388FBD4}" dt="2025-03-25T01:27:29.090" v="32" actId="20577"/>
        <pc:sldMkLst>
          <pc:docMk/>
          <pc:sldMk cId="1855791898" sldId="2147474108"/>
        </pc:sldMkLst>
        <pc:spChg chg="mod">
          <ac:chgData name="Tường SKHĐT" userId="ab9568c39a88b08a" providerId="LiveId" clId="{DB61B2AF-BC5E-430C-B4C3-DA2F3388FBD4}" dt="2025-03-25T01:27:26.325" v="29" actId="20577"/>
          <ac:spMkLst>
            <pc:docMk/>
            <pc:sldMk cId="1855791898" sldId="2147474108"/>
            <ac:spMk id="2" creationId="{293E168C-8042-5B4E-A5A4-A5BF693AE2D6}"/>
          </ac:spMkLst>
        </pc:spChg>
        <pc:spChg chg="mod">
          <ac:chgData name="Tường SKHĐT" userId="ab9568c39a88b08a" providerId="LiveId" clId="{DB61B2AF-BC5E-430C-B4C3-DA2F3388FBD4}" dt="2025-03-25T01:27:29.090" v="32" actId="20577"/>
          <ac:spMkLst>
            <pc:docMk/>
            <pc:sldMk cId="1855791898" sldId="2147474108"/>
            <ac:spMk id="6" creationId="{D3ECDD4D-370A-4B98-94E6-EF72DAE6A1B1}"/>
          </ac:spMkLst>
        </pc:spChg>
      </pc:sldChg>
      <pc:sldChg chg="del">
        <pc:chgData name="Tường SKHĐT" userId="ab9568c39a88b08a" providerId="LiveId" clId="{DB61B2AF-BC5E-430C-B4C3-DA2F3388FBD4}" dt="2025-03-25T01:32:13.160" v="78" actId="2696"/>
        <pc:sldMkLst>
          <pc:docMk/>
          <pc:sldMk cId="413245410" sldId="2147476266"/>
        </pc:sldMkLst>
      </pc:sldChg>
      <pc:sldChg chg="addSp delSp modSp mod">
        <pc:chgData name="Tường SKHĐT" userId="ab9568c39a88b08a" providerId="LiveId" clId="{DB61B2AF-BC5E-430C-B4C3-DA2F3388FBD4}" dt="2025-04-01T01:51:23.913" v="4841" actId="1440"/>
        <pc:sldMkLst>
          <pc:docMk/>
          <pc:sldMk cId="2537962088" sldId="2147476269"/>
        </pc:sldMkLst>
        <pc:spChg chg="mod">
          <ac:chgData name="Tường SKHĐT" userId="ab9568c39a88b08a" providerId="LiveId" clId="{DB61B2AF-BC5E-430C-B4C3-DA2F3388FBD4}" dt="2025-03-28T09:54:26.519" v="3322" actId="20577"/>
          <ac:spMkLst>
            <pc:docMk/>
            <pc:sldMk cId="2537962088" sldId="2147476269"/>
            <ac:spMk id="3" creationId="{B0E1E633-D255-1218-5C50-869F2AB0F13A}"/>
          </ac:spMkLst>
        </pc:spChg>
        <pc:picChg chg="mod">
          <ac:chgData name="Tường SKHĐT" userId="ab9568c39a88b08a" providerId="LiveId" clId="{DB61B2AF-BC5E-430C-B4C3-DA2F3388FBD4}" dt="2025-04-01T01:51:23.913" v="4841" actId="1440"/>
          <ac:picMkLst>
            <pc:docMk/>
            <pc:sldMk cId="2537962088" sldId="2147476269"/>
            <ac:picMk id="4" creationId="{A70467A1-32ED-E90A-02E8-C083EDC5E2A4}"/>
          </ac:picMkLst>
        </pc:picChg>
        <pc:picChg chg="add mod">
          <ac:chgData name="Tường SKHĐT" userId="ab9568c39a88b08a" providerId="LiveId" clId="{DB61B2AF-BC5E-430C-B4C3-DA2F3388FBD4}" dt="2025-04-01T01:51:23.913" v="4841" actId="1440"/>
          <ac:picMkLst>
            <pc:docMk/>
            <pc:sldMk cId="2537962088" sldId="2147476269"/>
            <ac:picMk id="6" creationId="{897DA1D8-ACC8-6CEE-729C-38A9BD6F1D8E}"/>
          </ac:picMkLst>
        </pc:picChg>
        <pc:picChg chg="del">
          <ac:chgData name="Tường SKHĐT" userId="ab9568c39a88b08a" providerId="LiveId" clId="{DB61B2AF-BC5E-430C-B4C3-DA2F3388FBD4}" dt="2025-04-01T01:51:00.150" v="4837" actId="21"/>
          <ac:picMkLst>
            <pc:docMk/>
            <pc:sldMk cId="2537962088" sldId="2147476269"/>
            <ac:picMk id="7" creationId="{072349D2-F71F-95A2-F756-5A26DA589372}"/>
          </ac:picMkLst>
        </pc:picChg>
      </pc:sldChg>
      <pc:sldChg chg="modSp mod ord">
        <pc:chgData name="Tường SKHĐT" userId="ab9568c39a88b08a" providerId="LiveId" clId="{DB61B2AF-BC5E-430C-B4C3-DA2F3388FBD4}" dt="2025-04-01T03:46:16.047" v="5042" actId="20578"/>
        <pc:sldMkLst>
          <pc:docMk/>
          <pc:sldMk cId="162674851" sldId="2147476278"/>
        </pc:sldMkLst>
        <pc:picChg chg="mod">
          <ac:chgData name="Tường SKHĐT" userId="ab9568c39a88b08a" providerId="LiveId" clId="{DB61B2AF-BC5E-430C-B4C3-DA2F3388FBD4}" dt="2025-04-01T01:51:40.697" v="4843" actId="1440"/>
          <ac:picMkLst>
            <pc:docMk/>
            <pc:sldMk cId="162674851" sldId="2147476278"/>
            <ac:picMk id="6" creationId="{950B8B92-2E1D-3F8F-8284-224261DB31BC}"/>
          </ac:picMkLst>
        </pc:picChg>
        <pc:picChg chg="mod">
          <ac:chgData name="Tường SKHĐT" userId="ab9568c39a88b08a" providerId="LiveId" clId="{DB61B2AF-BC5E-430C-B4C3-DA2F3388FBD4}" dt="2025-04-01T01:51:40.697" v="4843" actId="1440"/>
          <ac:picMkLst>
            <pc:docMk/>
            <pc:sldMk cId="162674851" sldId="2147476278"/>
            <ac:picMk id="10" creationId="{97B81CCC-A24A-2287-4136-11C9359528F6}"/>
          </ac:picMkLst>
        </pc:picChg>
      </pc:sldChg>
      <pc:sldChg chg="add del">
        <pc:chgData name="Tường SKHĐT" userId="ab9568c39a88b08a" providerId="LiveId" clId="{DB61B2AF-BC5E-430C-B4C3-DA2F3388FBD4}" dt="2025-03-28T04:35:05.348" v="955" actId="2696"/>
        <pc:sldMkLst>
          <pc:docMk/>
          <pc:sldMk cId="3540580074" sldId="2147476282"/>
        </pc:sldMkLst>
      </pc:sldChg>
      <pc:sldChg chg="addSp delSp modSp mod">
        <pc:chgData name="Tường SKHĐT" userId="ab9568c39a88b08a" providerId="LiveId" clId="{DB61B2AF-BC5E-430C-B4C3-DA2F3388FBD4}" dt="2025-04-01T09:57:55.536" v="6995" actId="1076"/>
        <pc:sldMkLst>
          <pc:docMk/>
          <pc:sldMk cId="1148494934" sldId="2147476289"/>
        </pc:sldMkLst>
        <pc:spChg chg="add mod">
          <ac:chgData name="Tường SKHĐT" userId="ab9568c39a88b08a" providerId="LiveId" clId="{DB61B2AF-BC5E-430C-B4C3-DA2F3388FBD4}" dt="2025-04-01T09:57:53.757" v="6994" actId="14100"/>
          <ac:spMkLst>
            <pc:docMk/>
            <pc:sldMk cId="1148494934" sldId="2147476289"/>
            <ac:spMk id="2" creationId="{AC7C41DB-A040-051D-01FD-7D169B97E8A8}"/>
          </ac:spMkLst>
        </pc:spChg>
        <pc:spChg chg="mod">
          <ac:chgData name="Tường SKHĐT" userId="ab9568c39a88b08a" providerId="LiveId" clId="{DB61B2AF-BC5E-430C-B4C3-DA2F3388FBD4}" dt="2025-04-01T09:31:22.069" v="6122" actId="20577"/>
          <ac:spMkLst>
            <pc:docMk/>
            <pc:sldMk cId="1148494934" sldId="2147476289"/>
            <ac:spMk id="5" creationId="{85B0C6AB-4906-5932-12D4-5FAF7DC72C97}"/>
          </ac:spMkLst>
        </pc:spChg>
        <pc:graphicFrameChg chg="del mod modGraphic">
          <ac:chgData name="Tường SKHĐT" userId="ab9568c39a88b08a" providerId="LiveId" clId="{DB61B2AF-BC5E-430C-B4C3-DA2F3388FBD4}" dt="2025-04-01T03:51:37.230" v="5047" actId="21"/>
          <ac:graphicFrameMkLst>
            <pc:docMk/>
            <pc:sldMk cId="1148494934" sldId="2147476289"/>
            <ac:graphicFrameMk id="2" creationId="{03F90445-BF28-F44E-2D88-77894A52B1F7}"/>
          </ac:graphicFrameMkLst>
        </pc:graphicFrameChg>
        <pc:graphicFrameChg chg="del mod modGraphic">
          <ac:chgData name="Tường SKHĐT" userId="ab9568c39a88b08a" providerId="LiveId" clId="{DB61B2AF-BC5E-430C-B4C3-DA2F3388FBD4}" dt="2025-04-01T09:31:16.254" v="6121" actId="21"/>
          <ac:graphicFrameMkLst>
            <pc:docMk/>
            <pc:sldMk cId="1148494934" sldId="2147476289"/>
            <ac:graphicFrameMk id="3" creationId="{3B63BBD1-422A-0691-A389-785AC50F7D44}"/>
          </ac:graphicFrameMkLst>
        </pc:graphicFrameChg>
        <pc:graphicFrameChg chg="del modGraphic">
          <ac:chgData name="Tường SKHĐT" userId="ab9568c39a88b08a" providerId="LiveId" clId="{DB61B2AF-BC5E-430C-B4C3-DA2F3388FBD4}" dt="2025-03-31T02:39:59.381" v="3623" actId="21"/>
          <ac:graphicFrameMkLst>
            <pc:docMk/>
            <pc:sldMk cId="1148494934" sldId="2147476289"/>
            <ac:graphicFrameMk id="4" creationId="{AED41618-C7FC-A688-33B7-23B2E9621B5C}"/>
          </ac:graphicFrameMkLst>
        </pc:graphicFrameChg>
        <pc:picChg chg="add mod">
          <ac:chgData name="Tường SKHĐT" userId="ab9568c39a88b08a" providerId="LiveId" clId="{DB61B2AF-BC5E-430C-B4C3-DA2F3388FBD4}" dt="2025-04-01T09:57:55.536" v="6995" actId="1076"/>
          <ac:picMkLst>
            <pc:docMk/>
            <pc:sldMk cId="1148494934" sldId="2147476289"/>
            <ac:picMk id="6" creationId="{AB2DCF06-9A68-E4A1-5D71-F8BE46688F61}"/>
          </ac:picMkLst>
        </pc:picChg>
      </pc:sldChg>
      <pc:sldChg chg="delSp modSp mod">
        <pc:chgData name="Tường SKHĐT" userId="ab9568c39a88b08a" providerId="LiveId" clId="{DB61B2AF-BC5E-430C-B4C3-DA2F3388FBD4}" dt="2025-04-01T09:46:01.153" v="6699" actId="14734"/>
        <pc:sldMkLst>
          <pc:docMk/>
          <pc:sldMk cId="688313979" sldId="2147476290"/>
        </pc:sldMkLst>
        <pc:spChg chg="mod">
          <ac:chgData name="Tường SKHĐT" userId="ab9568c39a88b08a" providerId="LiveId" clId="{DB61B2AF-BC5E-430C-B4C3-DA2F3388FBD4}" dt="2025-03-31T02:40:39.071" v="3631" actId="207"/>
          <ac:spMkLst>
            <pc:docMk/>
            <pc:sldMk cId="688313979" sldId="2147476290"/>
            <ac:spMk id="5" creationId="{85B0C6AB-4906-5932-12D4-5FAF7DC72C97}"/>
          </ac:spMkLst>
        </pc:spChg>
        <pc:graphicFrameChg chg="mod modGraphic">
          <ac:chgData name="Tường SKHĐT" userId="ab9568c39a88b08a" providerId="LiveId" clId="{DB61B2AF-BC5E-430C-B4C3-DA2F3388FBD4}" dt="2025-04-01T09:46:01.153" v="6699" actId="14734"/>
          <ac:graphicFrameMkLst>
            <pc:docMk/>
            <pc:sldMk cId="688313979" sldId="2147476290"/>
            <ac:graphicFrameMk id="2" creationId="{7C1335A8-FD58-B280-5040-3CF4109614E8}"/>
          </ac:graphicFrameMkLst>
        </pc:graphicFrameChg>
        <pc:graphicFrameChg chg="del">
          <ac:chgData name="Tường SKHĐT" userId="ab9568c39a88b08a" providerId="LiveId" clId="{DB61B2AF-BC5E-430C-B4C3-DA2F3388FBD4}" dt="2025-03-31T02:32:10.509" v="3571" actId="21"/>
          <ac:graphicFrameMkLst>
            <pc:docMk/>
            <pc:sldMk cId="688313979" sldId="2147476290"/>
            <ac:graphicFrameMk id="4" creationId="{05C7DBAC-2A9A-D1EF-3AD9-585E2BE2391A}"/>
          </ac:graphicFrameMkLst>
        </pc:graphicFrameChg>
      </pc:sldChg>
      <pc:sldChg chg="add del">
        <pc:chgData name="Tường SKHĐT" userId="ab9568c39a88b08a" providerId="LiveId" clId="{DB61B2AF-BC5E-430C-B4C3-DA2F3388FBD4}" dt="2025-03-28T04:35:05.348" v="955" actId="2696"/>
        <pc:sldMkLst>
          <pc:docMk/>
          <pc:sldMk cId="3777797239" sldId="2147476291"/>
        </pc:sldMkLst>
      </pc:sldChg>
      <pc:sldChg chg="delSp modSp mod">
        <pc:chgData name="Tường SKHĐT" userId="ab9568c39a88b08a" providerId="LiveId" clId="{DB61B2AF-BC5E-430C-B4C3-DA2F3388FBD4}" dt="2025-04-01T04:34:53.837" v="5415" actId="6549"/>
        <pc:sldMkLst>
          <pc:docMk/>
          <pc:sldMk cId="3750809582" sldId="2147476292"/>
        </pc:sldMkLst>
        <pc:graphicFrameChg chg="mod modGraphic">
          <ac:chgData name="Tường SKHĐT" userId="ab9568c39a88b08a" providerId="LiveId" clId="{DB61B2AF-BC5E-430C-B4C3-DA2F3388FBD4}" dt="2025-04-01T04:34:53.837" v="5415" actId="6549"/>
          <ac:graphicFrameMkLst>
            <pc:docMk/>
            <pc:sldMk cId="3750809582" sldId="2147476292"/>
            <ac:graphicFrameMk id="2" creationId="{C280BE58-6373-0A4F-A4BB-5E2062F5A8FA}"/>
          </ac:graphicFrameMkLst>
        </pc:graphicFrameChg>
        <pc:graphicFrameChg chg="del">
          <ac:chgData name="Tường SKHĐT" userId="ab9568c39a88b08a" providerId="LiveId" clId="{DB61B2AF-BC5E-430C-B4C3-DA2F3388FBD4}" dt="2025-03-31T02:40:24.607" v="3628" actId="21"/>
          <ac:graphicFrameMkLst>
            <pc:docMk/>
            <pc:sldMk cId="3750809582" sldId="2147476292"/>
            <ac:graphicFrameMk id="4" creationId="{DD883011-C11B-9292-AC7B-4586D86E407C}"/>
          </ac:graphicFrameMkLst>
        </pc:graphicFrameChg>
      </pc:sldChg>
      <pc:sldChg chg="delSp modSp del mod">
        <pc:chgData name="Tường SKHĐT" userId="ab9568c39a88b08a" providerId="LiveId" clId="{DB61B2AF-BC5E-430C-B4C3-DA2F3388FBD4}" dt="2025-04-01T10:07:57.391" v="7112" actId="2696"/>
        <pc:sldMkLst>
          <pc:docMk/>
          <pc:sldMk cId="1622498757" sldId="2147476293"/>
        </pc:sldMkLst>
        <pc:spChg chg="mod">
          <ac:chgData name="Tường SKHĐT" userId="ab9568c39a88b08a" providerId="LiveId" clId="{DB61B2AF-BC5E-430C-B4C3-DA2F3388FBD4}" dt="2025-04-01T10:04:32.114" v="7046" actId="1076"/>
          <ac:spMkLst>
            <pc:docMk/>
            <pc:sldMk cId="1622498757" sldId="2147476293"/>
            <ac:spMk id="5" creationId="{85B0C6AB-4906-5932-12D4-5FAF7DC72C97}"/>
          </ac:spMkLst>
        </pc:spChg>
        <pc:graphicFrameChg chg="del">
          <ac:chgData name="Tường SKHĐT" userId="ab9568c39a88b08a" providerId="LiveId" clId="{DB61B2AF-BC5E-430C-B4C3-DA2F3388FBD4}" dt="2025-03-31T02:40:11.302" v="3624" actId="21"/>
          <ac:graphicFrameMkLst>
            <pc:docMk/>
            <pc:sldMk cId="1622498757" sldId="2147476293"/>
            <ac:graphicFrameMk id="2" creationId="{0F53DCFA-91CE-B0A6-33D2-665BCDECCA11}"/>
          </ac:graphicFrameMkLst>
        </pc:graphicFrameChg>
        <pc:graphicFrameChg chg="mod modGraphic">
          <ac:chgData name="Tường SKHĐT" userId="ab9568c39a88b08a" providerId="LiveId" clId="{DB61B2AF-BC5E-430C-B4C3-DA2F3388FBD4}" dt="2025-04-01T10:04:34.148" v="7047" actId="1076"/>
          <ac:graphicFrameMkLst>
            <pc:docMk/>
            <pc:sldMk cId="1622498757" sldId="2147476293"/>
            <ac:graphicFrameMk id="3" creationId="{9CC88A01-D4E9-1E9D-5DDB-F81D4D390298}"/>
          </ac:graphicFrameMkLst>
        </pc:graphicFrameChg>
      </pc:sldChg>
      <pc:sldChg chg="delSp modSp mod">
        <pc:chgData name="Tường SKHĐT" userId="ab9568c39a88b08a" providerId="LiveId" clId="{DB61B2AF-BC5E-430C-B4C3-DA2F3388FBD4}" dt="2025-04-01T09:45:51.797" v="6697" actId="1076"/>
        <pc:sldMkLst>
          <pc:docMk/>
          <pc:sldMk cId="2878178469" sldId="2147476294"/>
        </pc:sldMkLst>
        <pc:spChg chg="mod">
          <ac:chgData name="Tường SKHĐT" userId="ab9568c39a88b08a" providerId="LiveId" clId="{DB61B2AF-BC5E-430C-B4C3-DA2F3388FBD4}" dt="2025-03-31T02:40:42.375" v="3632" actId="207"/>
          <ac:spMkLst>
            <pc:docMk/>
            <pc:sldMk cId="2878178469" sldId="2147476294"/>
            <ac:spMk id="5" creationId="{85B0C6AB-4906-5932-12D4-5FAF7DC72C97}"/>
          </ac:spMkLst>
        </pc:spChg>
        <pc:graphicFrameChg chg="del modGraphic">
          <ac:chgData name="Tường SKHĐT" userId="ab9568c39a88b08a" providerId="LiveId" clId="{DB61B2AF-BC5E-430C-B4C3-DA2F3388FBD4}" dt="2025-03-31T02:26:29.169" v="3551" actId="21"/>
          <ac:graphicFrameMkLst>
            <pc:docMk/>
            <pc:sldMk cId="2878178469" sldId="2147476294"/>
            <ac:graphicFrameMk id="2" creationId="{DA4F9C56-61E8-ECC7-86A7-F18D71DBDAB0}"/>
          </ac:graphicFrameMkLst>
        </pc:graphicFrameChg>
        <pc:graphicFrameChg chg="mod modGraphic">
          <ac:chgData name="Tường SKHĐT" userId="ab9568c39a88b08a" providerId="LiveId" clId="{DB61B2AF-BC5E-430C-B4C3-DA2F3388FBD4}" dt="2025-04-01T09:45:51.797" v="6697" actId="1076"/>
          <ac:graphicFrameMkLst>
            <pc:docMk/>
            <pc:sldMk cId="2878178469" sldId="2147476294"/>
            <ac:graphicFrameMk id="3" creationId="{D414D551-F12A-6865-A2DB-D7936595B7B9}"/>
          </ac:graphicFrameMkLst>
        </pc:graphicFrameChg>
      </pc:sldChg>
      <pc:sldChg chg="delSp modSp mod">
        <pc:chgData name="Tường SKHĐT" userId="ab9568c39a88b08a" providerId="LiveId" clId="{DB61B2AF-BC5E-430C-B4C3-DA2F3388FBD4}" dt="2025-04-01T09:46:10.469" v="6702" actId="14734"/>
        <pc:sldMkLst>
          <pc:docMk/>
          <pc:sldMk cId="3597625721" sldId="2147476295"/>
        </pc:sldMkLst>
        <pc:spChg chg="mod">
          <ac:chgData name="Tường SKHĐT" userId="ab9568c39a88b08a" providerId="LiveId" clId="{DB61B2AF-BC5E-430C-B4C3-DA2F3388FBD4}" dt="2025-03-31T02:40:35.343" v="3630" actId="207"/>
          <ac:spMkLst>
            <pc:docMk/>
            <pc:sldMk cId="3597625721" sldId="2147476295"/>
            <ac:spMk id="5" creationId="{85B0C6AB-4906-5932-12D4-5FAF7DC72C97}"/>
          </ac:spMkLst>
        </pc:spChg>
        <pc:graphicFrameChg chg="del">
          <ac:chgData name="Tường SKHĐT" userId="ab9568c39a88b08a" providerId="LiveId" clId="{DB61B2AF-BC5E-430C-B4C3-DA2F3388FBD4}" dt="2025-03-31T02:34:39.375" v="3595" actId="21"/>
          <ac:graphicFrameMkLst>
            <pc:docMk/>
            <pc:sldMk cId="3597625721" sldId="2147476295"/>
            <ac:graphicFrameMk id="2" creationId="{0704A2CD-BDA3-4CD1-F7DF-7D5CC3C8C0E7}"/>
          </ac:graphicFrameMkLst>
        </pc:graphicFrameChg>
        <pc:graphicFrameChg chg="mod modGraphic">
          <ac:chgData name="Tường SKHĐT" userId="ab9568c39a88b08a" providerId="LiveId" clId="{DB61B2AF-BC5E-430C-B4C3-DA2F3388FBD4}" dt="2025-04-01T09:46:10.469" v="6702" actId="14734"/>
          <ac:graphicFrameMkLst>
            <pc:docMk/>
            <pc:sldMk cId="3597625721" sldId="2147476295"/>
            <ac:graphicFrameMk id="3" creationId="{7AC6902F-8832-0D5D-AA42-E64BA53178B1}"/>
          </ac:graphicFrameMkLst>
        </pc:graphicFrameChg>
      </pc:sldChg>
      <pc:sldChg chg="modSp mod">
        <pc:chgData name="Tường SKHĐT" userId="ab9568c39a88b08a" providerId="LiveId" clId="{DB61B2AF-BC5E-430C-B4C3-DA2F3388FBD4}" dt="2025-04-01T09:46:44.066" v="6712" actId="1076"/>
        <pc:sldMkLst>
          <pc:docMk/>
          <pc:sldMk cId="3503445169" sldId="2147476296"/>
        </pc:sldMkLst>
        <pc:spChg chg="mod">
          <ac:chgData name="Tường SKHĐT" userId="ab9568c39a88b08a" providerId="LiveId" clId="{DB61B2AF-BC5E-430C-B4C3-DA2F3388FBD4}" dt="2025-04-01T09:46:44.066" v="6712" actId="1076"/>
          <ac:spMkLst>
            <pc:docMk/>
            <pc:sldMk cId="3503445169" sldId="2147476296"/>
            <ac:spMk id="5" creationId="{85B0C6AB-4906-5932-12D4-5FAF7DC72C97}"/>
          </ac:spMkLst>
        </pc:spChg>
        <pc:graphicFrameChg chg="mod modGraphic">
          <ac:chgData name="Tường SKHĐT" userId="ab9568c39a88b08a" providerId="LiveId" clId="{DB61B2AF-BC5E-430C-B4C3-DA2F3388FBD4}" dt="2025-04-01T09:46:39.553" v="6711" actId="1076"/>
          <ac:graphicFrameMkLst>
            <pc:docMk/>
            <pc:sldMk cId="3503445169" sldId="2147476296"/>
            <ac:graphicFrameMk id="2" creationId="{4C1F6F30-CB21-3D06-A8EE-FD18F95CDEF7}"/>
          </ac:graphicFrameMkLst>
        </pc:graphicFrameChg>
      </pc:sldChg>
      <pc:sldChg chg="delSp modSp mod">
        <pc:chgData name="Tường SKHĐT" userId="ab9568c39a88b08a" providerId="LiveId" clId="{DB61B2AF-BC5E-430C-B4C3-DA2F3388FBD4}" dt="2025-04-01T04:37:56.764" v="5587" actId="255"/>
        <pc:sldMkLst>
          <pc:docMk/>
          <pc:sldMk cId="57984394" sldId="2147476297"/>
        </pc:sldMkLst>
        <pc:graphicFrameChg chg="mod modGraphic">
          <ac:chgData name="Tường SKHĐT" userId="ab9568c39a88b08a" providerId="LiveId" clId="{DB61B2AF-BC5E-430C-B4C3-DA2F3388FBD4}" dt="2025-04-01T04:37:56.764" v="5587" actId="255"/>
          <ac:graphicFrameMkLst>
            <pc:docMk/>
            <pc:sldMk cId="57984394" sldId="2147476297"/>
            <ac:graphicFrameMk id="2" creationId="{04806CAB-A087-B9C3-DE34-6C5292918B4E}"/>
          </ac:graphicFrameMkLst>
        </pc:graphicFrameChg>
        <pc:graphicFrameChg chg="del">
          <ac:chgData name="Tường SKHĐT" userId="ab9568c39a88b08a" providerId="LiveId" clId="{DB61B2AF-BC5E-430C-B4C3-DA2F3388FBD4}" dt="2025-03-31T02:39:07.568" v="3615" actId="21"/>
          <ac:graphicFrameMkLst>
            <pc:docMk/>
            <pc:sldMk cId="57984394" sldId="2147476297"/>
            <ac:graphicFrameMk id="4" creationId="{3435FFE1-1B06-762C-B41C-672AFEC1E1CD}"/>
          </ac:graphicFrameMkLst>
        </pc:graphicFrameChg>
      </pc:sldChg>
      <pc:sldChg chg="delSp modSp mod">
        <pc:chgData name="Tường SKHĐT" userId="ab9568c39a88b08a" providerId="LiveId" clId="{DB61B2AF-BC5E-430C-B4C3-DA2F3388FBD4}" dt="2025-04-01T09:45:10.337" v="6690" actId="122"/>
        <pc:sldMkLst>
          <pc:docMk/>
          <pc:sldMk cId="1396951847" sldId="2147476299"/>
        </pc:sldMkLst>
        <pc:spChg chg="mod">
          <ac:chgData name="Tường SKHĐT" userId="ab9568c39a88b08a" providerId="LiveId" clId="{DB61B2AF-BC5E-430C-B4C3-DA2F3388FBD4}" dt="2025-04-01T04:25:09.146" v="5259" actId="1076"/>
          <ac:spMkLst>
            <pc:docMk/>
            <pc:sldMk cId="1396951847" sldId="2147476299"/>
            <ac:spMk id="5" creationId="{85B0C6AB-4906-5932-12D4-5FAF7DC72C97}"/>
          </ac:spMkLst>
        </pc:spChg>
        <pc:graphicFrameChg chg="del mod modGraphic">
          <ac:chgData name="Tường SKHĐT" userId="ab9568c39a88b08a" providerId="LiveId" clId="{DB61B2AF-BC5E-430C-B4C3-DA2F3388FBD4}" dt="2025-04-01T04:32:40.313" v="5373" actId="21"/>
          <ac:graphicFrameMkLst>
            <pc:docMk/>
            <pc:sldMk cId="1396951847" sldId="2147476299"/>
            <ac:graphicFrameMk id="2" creationId="{0DBC9CF0-CB96-7434-E196-B30B30A53CBE}"/>
          </ac:graphicFrameMkLst>
        </pc:graphicFrameChg>
        <pc:graphicFrameChg chg="mod modGraphic">
          <ac:chgData name="Tường SKHĐT" userId="ab9568c39a88b08a" providerId="LiveId" clId="{DB61B2AF-BC5E-430C-B4C3-DA2F3388FBD4}" dt="2025-04-01T09:45:10.337" v="6690" actId="122"/>
          <ac:graphicFrameMkLst>
            <pc:docMk/>
            <pc:sldMk cId="1396951847" sldId="2147476299"/>
            <ac:graphicFrameMk id="3" creationId="{33846913-63C7-0C36-48FA-59FA17F05815}"/>
          </ac:graphicFrameMkLst>
        </pc:graphicFrameChg>
        <pc:graphicFrameChg chg="del">
          <ac:chgData name="Tường SKHĐT" userId="ab9568c39a88b08a" providerId="LiveId" clId="{DB61B2AF-BC5E-430C-B4C3-DA2F3388FBD4}" dt="2025-03-31T02:40:21.415" v="3627" actId="21"/>
          <ac:graphicFrameMkLst>
            <pc:docMk/>
            <pc:sldMk cId="1396951847" sldId="2147476299"/>
            <ac:graphicFrameMk id="4" creationId="{E92ADDD1-8049-63F0-F39A-EA86B4A1F5A1}"/>
          </ac:graphicFrameMkLst>
        </pc:graphicFrameChg>
      </pc:sldChg>
      <pc:sldChg chg="delSp modSp mod">
        <pc:chgData name="Tường SKHĐT" userId="ab9568c39a88b08a" providerId="LiveId" clId="{DB61B2AF-BC5E-430C-B4C3-DA2F3388FBD4}" dt="2025-04-01T09:43:08.955" v="6568" actId="2165"/>
        <pc:sldMkLst>
          <pc:docMk/>
          <pc:sldMk cId="2109460124" sldId="2147476300"/>
        </pc:sldMkLst>
        <pc:spChg chg="mod">
          <ac:chgData name="Tường SKHĐT" userId="ab9568c39a88b08a" providerId="LiveId" clId="{DB61B2AF-BC5E-430C-B4C3-DA2F3388FBD4}" dt="2025-04-01T04:25:12.488" v="5260" actId="1076"/>
          <ac:spMkLst>
            <pc:docMk/>
            <pc:sldMk cId="2109460124" sldId="2147476300"/>
            <ac:spMk id="5" creationId="{85B0C6AB-4906-5932-12D4-5FAF7DC72C97}"/>
          </ac:spMkLst>
        </pc:spChg>
        <pc:graphicFrameChg chg="mod modGraphic">
          <ac:chgData name="Tường SKHĐT" userId="ab9568c39a88b08a" providerId="LiveId" clId="{DB61B2AF-BC5E-430C-B4C3-DA2F3388FBD4}" dt="2025-04-01T09:43:08.955" v="6568" actId="2165"/>
          <ac:graphicFrameMkLst>
            <pc:docMk/>
            <pc:sldMk cId="2109460124" sldId="2147476300"/>
            <ac:graphicFrameMk id="2" creationId="{615F3899-D94D-4A16-88FB-3C5DD8CD697B}"/>
          </ac:graphicFrameMkLst>
        </pc:graphicFrameChg>
        <pc:graphicFrameChg chg="del">
          <ac:chgData name="Tường SKHĐT" userId="ab9568c39a88b08a" providerId="LiveId" clId="{DB61B2AF-BC5E-430C-B4C3-DA2F3388FBD4}" dt="2025-03-31T02:40:17.733" v="3626" actId="21"/>
          <ac:graphicFrameMkLst>
            <pc:docMk/>
            <pc:sldMk cId="2109460124" sldId="2147476300"/>
            <ac:graphicFrameMk id="6" creationId="{3EA035DC-DD90-6CDE-67D9-5DFF9FCE6059}"/>
          </ac:graphicFrameMkLst>
        </pc:graphicFrameChg>
      </pc:sldChg>
      <pc:sldChg chg="delSp modSp mod">
        <pc:chgData name="Tường SKHĐT" userId="ab9568c39a88b08a" providerId="LiveId" clId="{DB61B2AF-BC5E-430C-B4C3-DA2F3388FBD4}" dt="2025-04-01T10:04:23.250" v="7044" actId="20577"/>
        <pc:sldMkLst>
          <pc:docMk/>
          <pc:sldMk cId="167876669" sldId="2147476301"/>
        </pc:sldMkLst>
        <pc:spChg chg="mod">
          <ac:chgData name="Tường SKHĐT" userId="ab9568c39a88b08a" providerId="LiveId" clId="{DB61B2AF-BC5E-430C-B4C3-DA2F3388FBD4}" dt="2025-03-31T02:59:10.636" v="3709" actId="1076"/>
          <ac:spMkLst>
            <pc:docMk/>
            <pc:sldMk cId="167876669" sldId="2147476301"/>
            <ac:spMk id="5" creationId="{85B0C6AB-4906-5932-12D4-5FAF7DC72C97}"/>
          </ac:spMkLst>
        </pc:spChg>
        <pc:graphicFrameChg chg="mod modGraphic">
          <ac:chgData name="Tường SKHĐT" userId="ab9568c39a88b08a" providerId="LiveId" clId="{DB61B2AF-BC5E-430C-B4C3-DA2F3388FBD4}" dt="2025-04-01T10:04:23.250" v="7044" actId="20577"/>
          <ac:graphicFrameMkLst>
            <pc:docMk/>
            <pc:sldMk cId="167876669" sldId="2147476301"/>
            <ac:graphicFrameMk id="2" creationId="{FF405A41-A86C-AE7B-47AD-DABBB8DF1497}"/>
          </ac:graphicFrameMkLst>
        </pc:graphicFrameChg>
        <pc:graphicFrameChg chg="del mod modGraphic">
          <ac:chgData name="Tường SKHĐT" userId="ab9568c39a88b08a" providerId="LiveId" clId="{DB61B2AF-BC5E-430C-B4C3-DA2F3388FBD4}" dt="2025-03-31T02:40:14.656" v="3625" actId="21"/>
          <ac:graphicFrameMkLst>
            <pc:docMk/>
            <pc:sldMk cId="167876669" sldId="2147476301"/>
            <ac:graphicFrameMk id="4" creationId="{435C2B4A-91CB-04F4-E338-B7E6DF5D7BBC}"/>
          </ac:graphicFrameMkLst>
        </pc:graphicFrameChg>
      </pc:sldChg>
      <pc:sldChg chg="modSp add mod">
        <pc:chgData name="Tường SKHĐT" userId="ab9568c39a88b08a" providerId="LiveId" clId="{DB61B2AF-BC5E-430C-B4C3-DA2F3388FBD4}" dt="2025-04-01T03:46:42.624" v="5046" actId="20577"/>
        <pc:sldMkLst>
          <pc:docMk/>
          <pc:sldMk cId="4268301146" sldId="2147476302"/>
        </pc:sldMkLst>
        <pc:spChg chg="mod">
          <ac:chgData name="Tường SKHĐT" userId="ab9568c39a88b08a" providerId="LiveId" clId="{DB61B2AF-BC5E-430C-B4C3-DA2F3388FBD4}" dt="2025-03-28T04:29:52.420" v="886" actId="14100"/>
          <ac:spMkLst>
            <pc:docMk/>
            <pc:sldMk cId="4268301146" sldId="2147476302"/>
            <ac:spMk id="3" creationId="{9C4B6EDD-2FF8-1579-A98A-96F6002EC4FF}"/>
          </ac:spMkLst>
        </pc:spChg>
        <pc:spChg chg="mod">
          <ac:chgData name="Tường SKHĐT" userId="ab9568c39a88b08a" providerId="LiveId" clId="{DB61B2AF-BC5E-430C-B4C3-DA2F3388FBD4}" dt="2025-03-28T04:29:47.132" v="883" actId="20577"/>
          <ac:spMkLst>
            <pc:docMk/>
            <pc:sldMk cId="4268301146" sldId="2147476302"/>
            <ac:spMk id="4" creationId="{6F7A86B9-0DB5-3970-A9B2-D9B62430A14A}"/>
          </ac:spMkLst>
        </pc:spChg>
        <pc:spChg chg="mod">
          <ac:chgData name="Tường SKHĐT" userId="ab9568c39a88b08a" providerId="LiveId" clId="{DB61B2AF-BC5E-430C-B4C3-DA2F3388FBD4}" dt="2025-04-01T03:46:42.624" v="5046" actId="20577"/>
          <ac:spMkLst>
            <pc:docMk/>
            <pc:sldMk cId="4268301146" sldId="2147476302"/>
            <ac:spMk id="6" creationId="{06D03D79-0B62-8633-2463-3F508B07C798}"/>
          </ac:spMkLst>
        </pc:spChg>
        <pc:spChg chg="mod">
          <ac:chgData name="Tường SKHĐT" userId="ab9568c39a88b08a" providerId="LiveId" clId="{DB61B2AF-BC5E-430C-B4C3-DA2F3388FBD4}" dt="2025-03-28T04:29:36.757" v="878" actId="20577"/>
          <ac:spMkLst>
            <pc:docMk/>
            <pc:sldMk cId="4268301146" sldId="2147476302"/>
            <ac:spMk id="7" creationId="{E6639C72-69F2-1AB3-FDD1-BBD1532EF732}"/>
          </ac:spMkLst>
        </pc:spChg>
      </pc:sldChg>
      <pc:sldChg chg="add del">
        <pc:chgData name="Tường SKHĐT" userId="ab9568c39a88b08a" providerId="LiveId" clId="{DB61B2AF-BC5E-430C-B4C3-DA2F3388FBD4}" dt="2025-03-28T04:35:05.348" v="955" actId="2696"/>
        <pc:sldMkLst>
          <pc:docMk/>
          <pc:sldMk cId="403413558" sldId="2147476305"/>
        </pc:sldMkLst>
      </pc:sldChg>
      <pc:sldChg chg="add del">
        <pc:chgData name="Tường SKHĐT" userId="ab9568c39a88b08a" providerId="LiveId" clId="{DB61B2AF-BC5E-430C-B4C3-DA2F3388FBD4}" dt="2025-03-28T04:35:05.348" v="955" actId="2696"/>
        <pc:sldMkLst>
          <pc:docMk/>
          <pc:sldMk cId="2684027591" sldId="2147476306"/>
        </pc:sldMkLst>
      </pc:sldChg>
      <pc:sldChg chg="modSp add del mod">
        <pc:chgData name="Tường SKHĐT" userId="ab9568c39a88b08a" providerId="LiveId" clId="{DB61B2AF-BC5E-430C-B4C3-DA2F3388FBD4}" dt="2025-04-01T08:43:25.212" v="5927" actId="20577"/>
        <pc:sldMkLst>
          <pc:docMk/>
          <pc:sldMk cId="3671866131" sldId="2147476307"/>
        </pc:sldMkLst>
        <pc:graphicFrameChg chg="mod modGraphic">
          <ac:chgData name="Tường SKHĐT" userId="ab9568c39a88b08a" providerId="LiveId" clId="{DB61B2AF-BC5E-430C-B4C3-DA2F3388FBD4}" dt="2025-04-01T08:43:25.212" v="5927" actId="20577"/>
          <ac:graphicFrameMkLst>
            <pc:docMk/>
            <pc:sldMk cId="3671866131" sldId="2147476307"/>
            <ac:graphicFrameMk id="7" creationId="{44DF5160-FAD9-6BB3-47D7-3D885B32156A}"/>
          </ac:graphicFrameMkLst>
        </pc:graphicFrameChg>
      </pc:sldChg>
      <pc:sldChg chg="add del">
        <pc:chgData name="Tường SKHĐT" userId="ab9568c39a88b08a" providerId="LiveId" clId="{DB61B2AF-BC5E-430C-B4C3-DA2F3388FBD4}" dt="2025-03-28T04:34:49.263" v="954" actId="2696"/>
        <pc:sldMkLst>
          <pc:docMk/>
          <pc:sldMk cId="3507308410" sldId="2147476308"/>
        </pc:sldMkLst>
      </pc:sldChg>
      <pc:sldChg chg="add del">
        <pc:chgData name="Tường SKHĐT" userId="ab9568c39a88b08a" providerId="LiveId" clId="{DB61B2AF-BC5E-430C-B4C3-DA2F3388FBD4}" dt="2025-03-28T04:34:49.263" v="954" actId="2696"/>
        <pc:sldMkLst>
          <pc:docMk/>
          <pc:sldMk cId="2708796945" sldId="2147476309"/>
        </pc:sldMkLst>
      </pc:sldChg>
      <pc:sldChg chg="modSp add mod">
        <pc:chgData name="Tường SKHĐT" userId="ab9568c39a88b08a" providerId="LiveId" clId="{DB61B2AF-BC5E-430C-B4C3-DA2F3388FBD4}" dt="2025-04-01T09:58:43.964" v="7003" actId="403"/>
        <pc:sldMkLst>
          <pc:docMk/>
          <pc:sldMk cId="2103619683" sldId="2147476314"/>
        </pc:sldMkLst>
        <pc:graphicFrameChg chg="mod modGraphic">
          <ac:chgData name="Tường SKHĐT" userId="ab9568c39a88b08a" providerId="LiveId" clId="{DB61B2AF-BC5E-430C-B4C3-DA2F3388FBD4}" dt="2025-04-01T09:58:43.964" v="7003" actId="403"/>
          <ac:graphicFrameMkLst>
            <pc:docMk/>
            <pc:sldMk cId="2103619683" sldId="2147476314"/>
            <ac:graphicFrameMk id="3" creationId="{4484016F-92DD-8857-BC49-3681A286032B}"/>
          </ac:graphicFrameMkLst>
        </pc:graphicFrameChg>
      </pc:sldChg>
      <pc:sldChg chg="modSp add mod">
        <pc:chgData name="Tường SKHĐT" userId="ab9568c39a88b08a" providerId="LiveId" clId="{DB61B2AF-BC5E-430C-B4C3-DA2F3388FBD4}" dt="2025-04-01T03:46:20.134" v="5044" actId="121"/>
        <pc:sldMkLst>
          <pc:docMk/>
          <pc:sldMk cId="3852474045" sldId="2147476326"/>
        </pc:sldMkLst>
        <pc:spChg chg="mod">
          <ac:chgData name="Tường SKHĐT" userId="ab9568c39a88b08a" providerId="LiveId" clId="{DB61B2AF-BC5E-430C-B4C3-DA2F3388FBD4}" dt="2025-03-31T02:11:36.959" v="3413" actId="20577"/>
          <ac:spMkLst>
            <pc:docMk/>
            <pc:sldMk cId="3852474045" sldId="2147476326"/>
            <ac:spMk id="7" creationId="{3D04B034-52E2-772C-5CBC-659F4E57483C}"/>
          </ac:spMkLst>
        </pc:spChg>
        <pc:graphicFrameChg chg="mod modGraphic">
          <ac:chgData name="Tường SKHĐT" userId="ab9568c39a88b08a" providerId="LiveId" clId="{DB61B2AF-BC5E-430C-B4C3-DA2F3388FBD4}" dt="2025-04-01T03:46:20.134" v="5044" actId="121"/>
          <ac:graphicFrameMkLst>
            <pc:docMk/>
            <pc:sldMk cId="3852474045" sldId="2147476326"/>
            <ac:graphicFrameMk id="2" creationId="{2DD8CA71-DCBE-E935-6D93-2844637B1E78}"/>
          </ac:graphicFrameMkLst>
        </pc:graphicFrameChg>
      </pc:sldChg>
      <pc:sldChg chg="modSp mod">
        <pc:chgData name="Tường SKHĐT" userId="ab9568c39a88b08a" providerId="LiveId" clId="{DB61B2AF-BC5E-430C-B4C3-DA2F3388FBD4}" dt="2025-03-28T09:56:49.653" v="3340" actId="20577"/>
        <pc:sldMkLst>
          <pc:docMk/>
          <pc:sldMk cId="417675205" sldId="2147476397"/>
        </pc:sldMkLst>
      </pc:sldChg>
      <pc:sldChg chg="modSp mod">
        <pc:chgData name="Tường SKHĐT" userId="ab9568c39a88b08a" providerId="LiveId" clId="{DB61B2AF-BC5E-430C-B4C3-DA2F3388FBD4}" dt="2025-04-01T08:42:31.286" v="5898" actId="20577"/>
        <pc:sldMkLst>
          <pc:docMk/>
          <pc:sldMk cId="471371578" sldId="2147476454"/>
        </pc:sldMkLst>
        <pc:spChg chg="mod">
          <ac:chgData name="Tường SKHĐT" userId="ab9568c39a88b08a" providerId="LiveId" clId="{DB61B2AF-BC5E-430C-B4C3-DA2F3388FBD4}" dt="2025-04-01T08:41:41.091" v="5845" actId="20577"/>
          <ac:spMkLst>
            <pc:docMk/>
            <pc:sldMk cId="471371578" sldId="2147476454"/>
            <ac:spMk id="3" creationId="{A0D5D58A-756E-802D-A09E-1BEA6D184E77}"/>
          </ac:spMkLst>
        </pc:spChg>
        <pc:spChg chg="mod">
          <ac:chgData name="Tường SKHĐT" userId="ab9568c39a88b08a" providerId="LiveId" clId="{DB61B2AF-BC5E-430C-B4C3-DA2F3388FBD4}" dt="2025-04-01T00:43:52.799" v="4780" actId="20577"/>
          <ac:spMkLst>
            <pc:docMk/>
            <pc:sldMk cId="471371578" sldId="2147476454"/>
            <ac:spMk id="6" creationId="{81B6DC98-C123-5771-E46D-17ED3EE03739}"/>
          </ac:spMkLst>
        </pc:spChg>
        <pc:spChg chg="mod">
          <ac:chgData name="Tường SKHĐT" userId="ab9568c39a88b08a" providerId="LiveId" clId="{DB61B2AF-BC5E-430C-B4C3-DA2F3388FBD4}" dt="2025-04-01T03:36:11.794" v="5015" actId="20577"/>
          <ac:spMkLst>
            <pc:docMk/>
            <pc:sldMk cId="471371578" sldId="2147476454"/>
            <ac:spMk id="7" creationId="{1D5BEF29-302C-58EC-1775-63A1A262249D}"/>
          </ac:spMkLst>
        </pc:spChg>
        <pc:spChg chg="mod">
          <ac:chgData name="Tường SKHĐT" userId="ab9568c39a88b08a" providerId="LiveId" clId="{DB61B2AF-BC5E-430C-B4C3-DA2F3388FBD4}" dt="2025-04-01T08:42:25.782" v="5892" actId="20577"/>
          <ac:spMkLst>
            <pc:docMk/>
            <pc:sldMk cId="471371578" sldId="2147476454"/>
            <ac:spMk id="16" creationId="{CD1FFBD1-4EFA-ED54-8F81-E3C9559069D4}"/>
          </ac:spMkLst>
        </pc:spChg>
        <pc:spChg chg="mod">
          <ac:chgData name="Tường SKHĐT" userId="ab9568c39a88b08a" providerId="LiveId" clId="{DB61B2AF-BC5E-430C-B4C3-DA2F3388FBD4}" dt="2025-04-01T08:41:48.695" v="5851" actId="20577"/>
          <ac:spMkLst>
            <pc:docMk/>
            <pc:sldMk cId="471371578" sldId="2147476454"/>
            <ac:spMk id="17" creationId="{227F0722-3FD1-20AC-1889-4BEC4E408B20}"/>
          </ac:spMkLst>
        </pc:spChg>
        <pc:spChg chg="mod">
          <ac:chgData name="Tường SKHĐT" userId="ab9568c39a88b08a" providerId="LiveId" clId="{DB61B2AF-BC5E-430C-B4C3-DA2F3388FBD4}" dt="2025-04-01T08:42:05.459" v="5871" actId="20577"/>
          <ac:spMkLst>
            <pc:docMk/>
            <pc:sldMk cId="471371578" sldId="2147476454"/>
            <ac:spMk id="18" creationId="{34F63EF8-BB71-3877-EDA9-5BA9EE3FB077}"/>
          </ac:spMkLst>
        </pc:spChg>
        <pc:spChg chg="mod">
          <ac:chgData name="Tường SKHĐT" userId="ab9568c39a88b08a" providerId="LiveId" clId="{DB61B2AF-BC5E-430C-B4C3-DA2F3388FBD4}" dt="2025-04-01T00:42:53.167" v="4738" actId="20577"/>
          <ac:spMkLst>
            <pc:docMk/>
            <pc:sldMk cId="471371578" sldId="2147476454"/>
            <ac:spMk id="19" creationId="{7E1B28B2-E2F7-8C5A-E350-C981F667F0AE}"/>
          </ac:spMkLst>
        </pc:spChg>
        <pc:spChg chg="mod">
          <ac:chgData name="Tường SKHĐT" userId="ab9568c39a88b08a" providerId="LiveId" clId="{DB61B2AF-BC5E-430C-B4C3-DA2F3388FBD4}" dt="2025-04-01T08:42:31.286" v="5898" actId="20577"/>
          <ac:spMkLst>
            <pc:docMk/>
            <pc:sldMk cId="471371578" sldId="2147476454"/>
            <ac:spMk id="20" creationId="{3E0C8D21-0D0F-9FC1-9373-B4FE0AFFD371}"/>
          </ac:spMkLst>
        </pc:spChg>
        <pc:spChg chg="mod">
          <ac:chgData name="Tường SKHĐT" userId="ab9568c39a88b08a" providerId="LiveId" clId="{DB61B2AF-BC5E-430C-B4C3-DA2F3388FBD4}" dt="2025-04-01T08:42:00.390" v="5865" actId="20577"/>
          <ac:spMkLst>
            <pc:docMk/>
            <pc:sldMk cId="471371578" sldId="2147476454"/>
            <ac:spMk id="720" creationId="{00000000-0000-0000-0000-000000000000}"/>
          </ac:spMkLst>
        </pc:spChg>
        <pc:spChg chg="mod">
          <ac:chgData name="Tường SKHĐT" userId="ab9568c39a88b08a" providerId="LiveId" clId="{DB61B2AF-BC5E-430C-B4C3-DA2F3388FBD4}" dt="2025-04-01T08:42:14.485" v="5881" actId="20577"/>
          <ac:spMkLst>
            <pc:docMk/>
            <pc:sldMk cId="471371578" sldId="2147476454"/>
            <ac:spMk id="726" creationId="{00000000-0000-0000-0000-000000000000}"/>
          </ac:spMkLst>
        </pc:spChg>
      </pc:sldChg>
      <pc:sldChg chg="del">
        <pc:chgData name="Tường SKHĐT" userId="ab9568c39a88b08a" providerId="LiveId" clId="{DB61B2AF-BC5E-430C-B4C3-DA2F3388FBD4}" dt="2025-03-25T01:32:13.160" v="78" actId="2696"/>
        <pc:sldMkLst>
          <pc:docMk/>
          <pc:sldMk cId="115704243" sldId="2147476456"/>
        </pc:sldMkLst>
      </pc:sldChg>
      <pc:sldChg chg="modSp add del mod">
        <pc:chgData name="Tường SKHĐT" userId="ab9568c39a88b08a" providerId="LiveId" clId="{DB61B2AF-BC5E-430C-B4C3-DA2F3388FBD4}" dt="2025-03-28T03:35:59.377" v="568" actId="14100"/>
        <pc:sldMkLst>
          <pc:docMk/>
          <pc:sldMk cId="1819371586" sldId="2147476460"/>
        </pc:sldMkLst>
        <pc:spChg chg="mod">
          <ac:chgData name="Tường SKHĐT" userId="ab9568c39a88b08a" providerId="LiveId" clId="{DB61B2AF-BC5E-430C-B4C3-DA2F3388FBD4}" dt="2025-03-28T03:35:59.377" v="568" actId="14100"/>
          <ac:spMkLst>
            <pc:docMk/>
            <pc:sldMk cId="1819371586" sldId="2147476460"/>
            <ac:spMk id="5" creationId="{4B91D8DC-A5EC-ABC6-EAE9-E20181DDD65D}"/>
          </ac:spMkLst>
        </pc:spChg>
        <pc:graphicFrameChg chg="mod">
          <ac:chgData name="Tường SKHĐT" userId="ab9568c39a88b08a" providerId="LiveId" clId="{DB61B2AF-BC5E-430C-B4C3-DA2F3388FBD4}" dt="2025-03-28T03:34:43.107" v="558"/>
          <ac:graphicFrameMkLst>
            <pc:docMk/>
            <pc:sldMk cId="1819371586" sldId="2147476460"/>
            <ac:graphicFrameMk id="10" creationId="{5AA44A90-BF33-F3D9-AC2A-78FAB14479D0}"/>
          </ac:graphicFrameMkLst>
        </pc:graphicFrameChg>
      </pc:sldChg>
      <pc:sldChg chg="modSp add mod">
        <pc:chgData name="Tường SKHĐT" userId="ab9568c39a88b08a" providerId="LiveId" clId="{DB61B2AF-BC5E-430C-B4C3-DA2F3388FBD4}" dt="2025-03-28T08:58:33.219" v="2468" actId="255"/>
        <pc:sldMkLst>
          <pc:docMk/>
          <pc:sldMk cId="2598088083" sldId="2147476461"/>
        </pc:sldMkLst>
        <pc:spChg chg="mod">
          <ac:chgData name="Tường SKHĐT" userId="ab9568c39a88b08a" providerId="LiveId" clId="{DB61B2AF-BC5E-430C-B4C3-DA2F3388FBD4}" dt="2025-03-28T04:39:18.419" v="1037" actId="2711"/>
          <ac:spMkLst>
            <pc:docMk/>
            <pc:sldMk cId="2598088083" sldId="2147476461"/>
            <ac:spMk id="3" creationId="{AA9AC7A8-B29B-E850-DB93-4F7176F1E22F}"/>
          </ac:spMkLst>
        </pc:spChg>
        <pc:graphicFrameChg chg="mod modGraphic">
          <ac:chgData name="Tường SKHĐT" userId="ab9568c39a88b08a" providerId="LiveId" clId="{DB61B2AF-BC5E-430C-B4C3-DA2F3388FBD4}" dt="2025-03-28T08:58:33.219" v="2468" actId="255"/>
          <ac:graphicFrameMkLst>
            <pc:docMk/>
            <pc:sldMk cId="2598088083" sldId="2147476461"/>
            <ac:graphicFrameMk id="6" creationId="{8CC505E3-3981-13E4-B281-51343FA6E05C}"/>
          </ac:graphicFrameMkLst>
        </pc:graphicFrameChg>
      </pc:sldChg>
      <pc:sldChg chg="modSp add del mod">
        <pc:chgData name="Tường SKHĐT" userId="ab9568c39a88b08a" providerId="LiveId" clId="{DB61B2AF-BC5E-430C-B4C3-DA2F3388FBD4}" dt="2025-04-01T08:45:51.025" v="5933" actId="2696"/>
        <pc:sldMkLst>
          <pc:docMk/>
          <pc:sldMk cId="4220735872" sldId="2147476462"/>
        </pc:sldMkLst>
      </pc:sldChg>
      <pc:sldChg chg="add del">
        <pc:chgData name="Tường SKHĐT" userId="ab9568c39a88b08a" providerId="LiveId" clId="{DB61B2AF-BC5E-430C-B4C3-DA2F3388FBD4}" dt="2025-03-28T03:36:08.463" v="569" actId="2696"/>
        <pc:sldMkLst>
          <pc:docMk/>
          <pc:sldMk cId="2817555525" sldId="2147476463"/>
        </pc:sldMkLst>
      </pc:sldChg>
      <pc:sldChg chg="modSp add mod">
        <pc:chgData name="Tường SKHĐT" userId="ab9568c39a88b08a" providerId="LiveId" clId="{DB61B2AF-BC5E-430C-B4C3-DA2F3388FBD4}" dt="2025-03-31T03:13:47.482" v="4265" actId="20577"/>
        <pc:sldMkLst>
          <pc:docMk/>
          <pc:sldMk cId="1456431007" sldId="2147476464"/>
        </pc:sldMkLst>
        <pc:spChg chg="mod">
          <ac:chgData name="Tường SKHĐT" userId="ab9568c39a88b08a" providerId="LiveId" clId="{DB61B2AF-BC5E-430C-B4C3-DA2F3388FBD4}" dt="2025-03-28T03:35:25.489" v="562" actId="2711"/>
          <ac:spMkLst>
            <pc:docMk/>
            <pc:sldMk cId="1456431007" sldId="2147476464"/>
            <ac:spMk id="2" creationId="{249DB492-0ACE-EC4B-78A2-7FFF6DFB60DB}"/>
          </ac:spMkLst>
        </pc:spChg>
        <pc:spChg chg="mod">
          <ac:chgData name="Tường SKHĐT" userId="ab9568c39a88b08a" providerId="LiveId" clId="{DB61B2AF-BC5E-430C-B4C3-DA2F3388FBD4}" dt="2025-03-28T03:35:42.176" v="566" actId="2711"/>
          <ac:spMkLst>
            <pc:docMk/>
            <pc:sldMk cId="1456431007" sldId="2147476464"/>
            <ac:spMk id="6" creationId="{D5699EF4-051A-A310-B977-221D02E2709D}"/>
          </ac:spMkLst>
        </pc:spChg>
        <pc:spChg chg="mod">
          <ac:chgData name="Tường SKHĐT" userId="ab9568c39a88b08a" providerId="LiveId" clId="{DB61B2AF-BC5E-430C-B4C3-DA2F3388FBD4}" dt="2025-03-31T03:13:47.482" v="4265" actId="20577"/>
          <ac:spMkLst>
            <pc:docMk/>
            <pc:sldMk cId="1456431007" sldId="2147476464"/>
            <ac:spMk id="8" creationId="{50A9C000-165F-E95A-7887-87E444772F67}"/>
          </ac:spMkLst>
        </pc:spChg>
        <pc:graphicFrameChg chg="modGraphic">
          <ac:chgData name="Tường SKHĐT" userId="ab9568c39a88b08a" providerId="LiveId" clId="{DB61B2AF-BC5E-430C-B4C3-DA2F3388FBD4}" dt="2025-03-28T09:11:32.802" v="2568" actId="14734"/>
          <ac:graphicFrameMkLst>
            <pc:docMk/>
            <pc:sldMk cId="1456431007" sldId="2147476464"/>
            <ac:graphicFrameMk id="5" creationId="{7847D0A3-6075-65FD-247A-32D323718448}"/>
          </ac:graphicFrameMkLst>
        </pc:graphicFrameChg>
        <pc:cxnChg chg="mod">
          <ac:chgData name="Tường SKHĐT" userId="ab9568c39a88b08a" providerId="LiveId" clId="{DB61B2AF-BC5E-430C-B4C3-DA2F3388FBD4}" dt="2025-03-28T09:11:45.647" v="2569" actId="14100"/>
          <ac:cxnSpMkLst>
            <pc:docMk/>
            <pc:sldMk cId="1456431007" sldId="2147476464"/>
            <ac:cxnSpMk id="4" creationId="{7036BA89-8FEC-3B82-F77A-11D19639120F}"/>
          </ac:cxnSpMkLst>
        </pc:cxnChg>
      </pc:sldChg>
      <pc:sldChg chg="addSp delSp modSp add mod">
        <pc:chgData name="Tường SKHĐT" userId="ab9568c39a88b08a" providerId="LiveId" clId="{DB61B2AF-BC5E-430C-B4C3-DA2F3388FBD4}" dt="2025-04-01T10:34:19.458" v="7314" actId="20577"/>
        <pc:sldMkLst>
          <pc:docMk/>
          <pc:sldMk cId="88978568" sldId="2147476465"/>
        </pc:sldMkLst>
        <pc:spChg chg="add del mod">
          <ac:chgData name="Tường SKHĐT" userId="ab9568c39a88b08a" providerId="LiveId" clId="{DB61B2AF-BC5E-430C-B4C3-DA2F3388FBD4}" dt="2025-03-31T03:16:41.973" v="4545" actId="20577"/>
          <ac:spMkLst>
            <pc:docMk/>
            <pc:sldMk cId="88978568" sldId="2147476465"/>
            <ac:spMk id="5" creationId="{55926D3B-1A81-A270-7471-D8C73949524A}"/>
          </ac:spMkLst>
        </pc:spChg>
        <pc:graphicFrameChg chg="del mod modGraphic">
          <ac:chgData name="Tường SKHĐT" userId="ab9568c39a88b08a" providerId="LiveId" clId="{DB61B2AF-BC5E-430C-B4C3-DA2F3388FBD4}" dt="2025-04-01T10:17:45.831" v="7149" actId="21"/>
          <ac:graphicFrameMkLst>
            <pc:docMk/>
            <pc:sldMk cId="88978568" sldId="2147476465"/>
            <ac:graphicFrameMk id="2" creationId="{310B9713-03F1-E3DD-956E-7453AE1B2434}"/>
          </ac:graphicFrameMkLst>
        </pc:graphicFrameChg>
        <pc:graphicFrameChg chg="mod modGraphic">
          <ac:chgData name="Tường SKHĐT" userId="ab9568c39a88b08a" providerId="LiveId" clId="{DB61B2AF-BC5E-430C-B4C3-DA2F3388FBD4}" dt="2025-04-01T10:34:19.458" v="7314" actId="20577"/>
          <ac:graphicFrameMkLst>
            <pc:docMk/>
            <pc:sldMk cId="88978568" sldId="2147476465"/>
            <ac:graphicFrameMk id="3" creationId="{DFE3D8D9-3F7E-9824-A811-613098BA8758}"/>
          </ac:graphicFrameMkLst>
        </pc:graphicFrameChg>
      </pc:sldChg>
      <pc:sldChg chg="add del">
        <pc:chgData name="Tường SKHĐT" userId="ab9568c39a88b08a" providerId="LiveId" clId="{DB61B2AF-BC5E-430C-B4C3-DA2F3388FBD4}" dt="2025-03-28T03:40:06.033" v="659" actId="2696"/>
        <pc:sldMkLst>
          <pc:docMk/>
          <pc:sldMk cId="388106248" sldId="2147476465"/>
        </pc:sldMkLst>
      </pc:sldChg>
      <pc:sldChg chg="addSp delSp modSp add del mod">
        <pc:chgData name="Tường SKHĐT" userId="ab9568c39a88b08a" providerId="LiveId" clId="{DB61B2AF-BC5E-430C-B4C3-DA2F3388FBD4}" dt="2025-04-01T10:25:35.674" v="7226" actId="2696"/>
        <pc:sldMkLst>
          <pc:docMk/>
          <pc:sldMk cId="637095592" sldId="2147476466"/>
        </pc:sldMkLst>
        <pc:spChg chg="add del mod">
          <ac:chgData name="Tường SKHĐT" userId="ab9568c39a88b08a" providerId="LiveId" clId="{DB61B2AF-BC5E-430C-B4C3-DA2F3388FBD4}" dt="2025-03-31T03:16:46.979" v="4553" actId="6549"/>
          <ac:spMkLst>
            <pc:docMk/>
            <pc:sldMk cId="637095592" sldId="2147476466"/>
            <ac:spMk id="5" creationId="{565B42B6-86F4-0B0B-2378-B10270A33D45}"/>
          </ac:spMkLst>
        </pc:spChg>
        <pc:graphicFrameChg chg="mod modGraphic">
          <ac:chgData name="Tường SKHĐT" userId="ab9568c39a88b08a" providerId="LiveId" clId="{DB61B2AF-BC5E-430C-B4C3-DA2F3388FBD4}" dt="2025-04-01T08:38:45.001" v="5797" actId="20577"/>
          <ac:graphicFrameMkLst>
            <pc:docMk/>
            <pc:sldMk cId="637095592" sldId="2147476466"/>
            <ac:graphicFrameMk id="2" creationId="{87127F71-09DB-C87A-A3C0-77A4BEF5DF58}"/>
          </ac:graphicFrameMkLst>
        </pc:graphicFrameChg>
      </pc:sldChg>
      <pc:sldChg chg="add del">
        <pc:chgData name="Tường SKHĐT" userId="ab9568c39a88b08a" providerId="LiveId" clId="{DB61B2AF-BC5E-430C-B4C3-DA2F3388FBD4}" dt="2025-03-28T04:33:06.625" v="931" actId="2696"/>
        <pc:sldMkLst>
          <pc:docMk/>
          <pc:sldMk cId="43630253" sldId="2147476467"/>
        </pc:sldMkLst>
      </pc:sldChg>
      <pc:sldChg chg="addSp delSp modSp add mod">
        <pc:chgData name="Tường SKHĐT" userId="ab9568c39a88b08a" providerId="LiveId" clId="{DB61B2AF-BC5E-430C-B4C3-DA2F3388FBD4}" dt="2025-04-01T10:28:11.171" v="7266" actId="14100"/>
        <pc:sldMkLst>
          <pc:docMk/>
          <pc:sldMk cId="2297819183" sldId="2147476468"/>
        </pc:sldMkLst>
        <pc:spChg chg="add del mod">
          <ac:chgData name="Tường SKHĐT" userId="ab9568c39a88b08a" providerId="LiveId" clId="{DB61B2AF-BC5E-430C-B4C3-DA2F3388FBD4}" dt="2025-03-31T03:20:04.463" v="4644" actId="14100"/>
          <ac:spMkLst>
            <pc:docMk/>
            <pc:sldMk cId="2297819183" sldId="2147476468"/>
            <ac:spMk id="5" creationId="{4F1D2801-7709-3965-DFF6-6A99C24C7574}"/>
          </ac:spMkLst>
        </pc:spChg>
        <pc:graphicFrameChg chg="mod modGraphic">
          <ac:chgData name="Tường SKHĐT" userId="ab9568c39a88b08a" providerId="LiveId" clId="{DB61B2AF-BC5E-430C-B4C3-DA2F3388FBD4}" dt="2025-04-01T10:28:11.171" v="7266" actId="14100"/>
          <ac:graphicFrameMkLst>
            <pc:docMk/>
            <pc:sldMk cId="2297819183" sldId="2147476468"/>
            <ac:graphicFrameMk id="2" creationId="{66690ED9-67D6-DD07-50FD-88FC55ED80D3}"/>
          </ac:graphicFrameMkLst>
        </pc:graphicFrameChg>
        <pc:graphicFrameChg chg="del mod modGraphic">
          <ac:chgData name="Tường SKHĐT" userId="ab9568c39a88b08a" providerId="LiveId" clId="{DB61B2AF-BC5E-430C-B4C3-DA2F3388FBD4}" dt="2025-04-01T10:25:48.671" v="7228" actId="21"/>
          <ac:graphicFrameMkLst>
            <pc:docMk/>
            <pc:sldMk cId="2297819183" sldId="2147476468"/>
            <ac:graphicFrameMk id="3" creationId="{C3E7F663-5EB2-7EB9-1C81-87403D5CD79F}"/>
          </ac:graphicFrameMkLst>
        </pc:graphicFrameChg>
      </pc:sldChg>
      <pc:sldChg chg="delSp modSp add mod">
        <pc:chgData name="Tường SKHĐT" userId="ab9568c39a88b08a" providerId="LiveId" clId="{DB61B2AF-BC5E-430C-B4C3-DA2F3388FBD4}" dt="2025-04-01T10:32:45.436" v="7305" actId="255"/>
        <pc:sldMkLst>
          <pc:docMk/>
          <pc:sldMk cId="981206517" sldId="2147476469"/>
        </pc:sldMkLst>
        <pc:spChg chg="mod">
          <ac:chgData name="Tường SKHĐT" userId="ab9568c39a88b08a" providerId="LiveId" clId="{DB61B2AF-BC5E-430C-B4C3-DA2F3388FBD4}" dt="2025-03-31T03:17:02.553" v="4557" actId="20577"/>
          <ac:spMkLst>
            <pc:docMk/>
            <pc:sldMk cId="981206517" sldId="2147476469"/>
            <ac:spMk id="5" creationId="{8F3FFE15-561E-C6CD-5389-FECFA1308FD8}"/>
          </ac:spMkLst>
        </pc:spChg>
        <pc:graphicFrameChg chg="mod modGraphic">
          <ac:chgData name="Tường SKHĐT" userId="ab9568c39a88b08a" providerId="LiveId" clId="{DB61B2AF-BC5E-430C-B4C3-DA2F3388FBD4}" dt="2025-04-01T10:32:45.436" v="7305" actId="255"/>
          <ac:graphicFrameMkLst>
            <pc:docMk/>
            <pc:sldMk cId="981206517" sldId="2147476469"/>
            <ac:graphicFrameMk id="2" creationId="{9940DDFF-F9CC-FA46-5A1C-523A6616549B}"/>
          </ac:graphicFrameMkLst>
        </pc:graphicFrameChg>
        <pc:graphicFrameChg chg="del mod modGraphic">
          <ac:chgData name="Tường SKHĐT" userId="ab9568c39a88b08a" providerId="LiveId" clId="{DB61B2AF-BC5E-430C-B4C3-DA2F3388FBD4}" dt="2025-04-01T10:28:53.243" v="7269" actId="21"/>
          <ac:graphicFrameMkLst>
            <pc:docMk/>
            <pc:sldMk cId="981206517" sldId="2147476469"/>
            <ac:graphicFrameMk id="3" creationId="{D53D5529-9392-7D53-D159-87A8520AEB85}"/>
          </ac:graphicFrameMkLst>
        </pc:graphicFrameChg>
      </pc:sldChg>
      <pc:sldChg chg="modSp mod">
        <pc:chgData name="Tường SKHĐT" userId="ab9568c39a88b08a" providerId="LiveId" clId="{DB61B2AF-BC5E-430C-B4C3-DA2F3388FBD4}" dt="2025-04-01T10:06:19.406" v="7110" actId="1076"/>
        <pc:sldMkLst>
          <pc:docMk/>
          <pc:sldMk cId="2719088704" sldId="2147476470"/>
        </pc:sldMkLst>
        <pc:graphicFrameChg chg="mod modGraphic">
          <ac:chgData name="Tường SKHĐT" userId="ab9568c39a88b08a" providerId="LiveId" clId="{DB61B2AF-BC5E-430C-B4C3-DA2F3388FBD4}" dt="2025-04-01T10:06:19.406" v="7110" actId="1076"/>
          <ac:graphicFrameMkLst>
            <pc:docMk/>
            <pc:sldMk cId="2719088704" sldId="2147476470"/>
            <ac:graphicFrameMk id="8" creationId="{429C99B7-FA01-1468-8688-3420D01ED034}"/>
          </ac:graphicFrameMkLst>
        </pc:graphicFrameChg>
      </pc:sldChg>
      <pc:sldChg chg="add del">
        <pc:chgData name="Tường SKHĐT" userId="ab9568c39a88b08a" providerId="LiveId" clId="{DB61B2AF-BC5E-430C-B4C3-DA2F3388FBD4}" dt="2025-03-31T02:17:17.864" v="3501" actId="2696"/>
        <pc:sldMkLst>
          <pc:docMk/>
          <pc:sldMk cId="2089881027" sldId="2147476471"/>
        </pc:sldMkLst>
      </pc:sldChg>
      <pc:sldChg chg="modSp add mod">
        <pc:chgData name="Tường SKHĐT" userId="ab9568c39a88b08a" providerId="LiveId" clId="{DB61B2AF-BC5E-430C-B4C3-DA2F3388FBD4}" dt="2025-04-01T10:50:33.549" v="7334" actId="121"/>
        <pc:sldMkLst>
          <pc:docMk/>
          <pc:sldMk cId="31085899" sldId="2147476487"/>
        </pc:sldMkLst>
        <pc:spChg chg="mod">
          <ac:chgData name="Tường SKHĐT" userId="ab9568c39a88b08a" providerId="LiveId" clId="{DB61B2AF-BC5E-430C-B4C3-DA2F3388FBD4}" dt="2025-04-01T03:26:22.586" v="4962" actId="1038"/>
          <ac:spMkLst>
            <pc:docMk/>
            <pc:sldMk cId="31085899" sldId="2147476487"/>
            <ac:spMk id="27" creationId="{53578C0B-F4CD-4E50-6895-16939FD2E03E}"/>
          </ac:spMkLst>
        </pc:spChg>
        <pc:graphicFrameChg chg="mod modGraphic">
          <ac:chgData name="Tường SKHĐT" userId="ab9568c39a88b08a" providerId="LiveId" clId="{DB61B2AF-BC5E-430C-B4C3-DA2F3388FBD4}" dt="2025-04-01T10:50:33.549" v="7334" actId="121"/>
          <ac:graphicFrameMkLst>
            <pc:docMk/>
            <pc:sldMk cId="31085899" sldId="2147476487"/>
            <ac:graphicFrameMk id="2" creationId="{A0F7A5AF-A4EF-EBE8-0E16-2A766EFAA7AE}"/>
          </ac:graphicFrameMkLst>
        </pc:graphicFrameChg>
      </pc:sldChg>
      <pc:sldChg chg="modSp add mod">
        <pc:chgData name="Tường SKHĐT" userId="ab9568c39a88b08a" providerId="LiveId" clId="{DB61B2AF-BC5E-430C-B4C3-DA2F3388FBD4}" dt="2025-04-01T08:48:56.284" v="6119" actId="20577"/>
        <pc:sldMkLst>
          <pc:docMk/>
          <pc:sldMk cId="149711383" sldId="2147476488"/>
        </pc:sldMkLst>
        <pc:graphicFrameChg chg="mod modGraphic">
          <ac:chgData name="Tường SKHĐT" userId="ab9568c39a88b08a" providerId="LiveId" clId="{DB61B2AF-BC5E-430C-B4C3-DA2F3388FBD4}" dt="2025-04-01T08:48:56.284" v="6119" actId="20577"/>
          <ac:graphicFrameMkLst>
            <pc:docMk/>
            <pc:sldMk cId="149711383" sldId="2147476488"/>
            <ac:graphicFrameMk id="6" creationId="{E7490169-73EC-E6FB-3E4E-0D7158AD5728}"/>
          </ac:graphicFrameMkLst>
        </pc:graphicFrameChg>
      </pc:sldChg>
      <pc:sldChg chg="modSp add mod">
        <pc:chgData name="Tường SKHĐT" userId="ab9568c39a88b08a" providerId="LiveId" clId="{DB61B2AF-BC5E-430C-B4C3-DA2F3388FBD4}" dt="2025-04-01T09:43:43.473" v="6570" actId="1076"/>
        <pc:sldMkLst>
          <pc:docMk/>
          <pc:sldMk cId="2341900225" sldId="2147476489"/>
        </pc:sldMkLst>
        <pc:spChg chg="mod">
          <ac:chgData name="Tường SKHĐT" userId="ab9568c39a88b08a" providerId="LiveId" clId="{DB61B2AF-BC5E-430C-B4C3-DA2F3388FBD4}" dt="2025-04-01T09:43:40.308" v="6569" actId="1076"/>
          <ac:spMkLst>
            <pc:docMk/>
            <pc:sldMk cId="2341900225" sldId="2147476489"/>
            <ac:spMk id="5" creationId="{885F3AD7-9C55-4486-862A-BCFBA15A729E}"/>
          </ac:spMkLst>
        </pc:spChg>
        <pc:graphicFrameChg chg="mod">
          <ac:chgData name="Tường SKHĐT" userId="ab9568c39a88b08a" providerId="LiveId" clId="{DB61B2AF-BC5E-430C-B4C3-DA2F3388FBD4}" dt="2025-04-01T09:43:43.473" v="6570" actId="1076"/>
          <ac:graphicFrameMkLst>
            <pc:docMk/>
            <pc:sldMk cId="2341900225" sldId="2147476489"/>
            <ac:graphicFrameMk id="3" creationId="{AEDDB374-BE93-CF33-DF21-DB01889882D6}"/>
          </ac:graphicFrameMkLst>
        </pc:graphicFrameChg>
      </pc:sldChg>
      <pc:sldChg chg="add">
        <pc:chgData name="Tường SKHĐT" userId="ab9568c39a88b08a" providerId="LiveId" clId="{DB61B2AF-BC5E-430C-B4C3-DA2F3388FBD4}" dt="2025-04-01T10:07:41.236" v="7111"/>
        <pc:sldMkLst>
          <pc:docMk/>
          <pc:sldMk cId="2668127411" sldId="2147476490"/>
        </pc:sldMkLst>
      </pc:sldChg>
      <pc:sldChg chg="delSp modSp add mod">
        <pc:chgData name="Tường SKHĐT" userId="ab9568c39a88b08a" providerId="LiveId" clId="{DB61B2AF-BC5E-430C-B4C3-DA2F3388FBD4}" dt="2025-04-01T10:36:03.026" v="7321" actId="20577"/>
        <pc:sldMkLst>
          <pc:docMk/>
          <pc:sldMk cId="1629850966" sldId="2147476491"/>
        </pc:sldMkLst>
        <pc:graphicFrameChg chg="mod modGraphic">
          <ac:chgData name="Tường SKHĐT" userId="ab9568c39a88b08a" providerId="LiveId" clId="{DB61B2AF-BC5E-430C-B4C3-DA2F3388FBD4}" dt="2025-04-01T10:36:03.026" v="7321" actId="20577"/>
          <ac:graphicFrameMkLst>
            <pc:docMk/>
            <pc:sldMk cId="1629850966" sldId="2147476491"/>
            <ac:graphicFrameMk id="2" creationId="{263659F3-E88F-4B6B-F0F8-41B268AE7788}"/>
          </ac:graphicFrameMkLst>
        </pc:graphicFrameChg>
        <pc:graphicFrameChg chg="del">
          <ac:chgData name="Tường SKHĐT" userId="ab9568c39a88b08a" providerId="LiveId" clId="{DB61B2AF-BC5E-430C-B4C3-DA2F3388FBD4}" dt="2025-04-01T10:23:35.645" v="7194" actId="21"/>
          <ac:graphicFrameMkLst>
            <pc:docMk/>
            <pc:sldMk cId="1629850966" sldId="2147476491"/>
            <ac:graphicFrameMk id="3" creationId="{48FE762A-3B36-CB02-E43A-E2A2989BD21D}"/>
          </ac:graphicFrameMkLst>
        </pc:graphicFrameChg>
      </pc:sldChg>
      <pc:sldChg chg="add del">
        <pc:chgData name="Tường SKHĐT" userId="ab9568c39a88b08a" providerId="LiveId" clId="{DB61B2AF-BC5E-430C-B4C3-DA2F3388FBD4}" dt="2025-04-01T10:23:03.646" v="7192" actId="2696"/>
        <pc:sldMkLst>
          <pc:docMk/>
          <pc:sldMk cId="3456343646" sldId="2147476491"/>
        </pc:sldMkLst>
      </pc:sldChg>
      <pc:sldChg chg="add del">
        <pc:chgData name="Tường SKHĐT" userId="ab9568c39a88b08a" providerId="LiveId" clId="{DB61B2AF-BC5E-430C-B4C3-DA2F3388FBD4}" dt="2025-04-01T10:17:15.070" v="7147" actId="2696"/>
        <pc:sldMkLst>
          <pc:docMk/>
          <pc:sldMk cId="4056664627" sldId="2147476491"/>
        </pc:sldMkLst>
      </pc:sldChg>
      <pc:sldChg chg="add del">
        <pc:chgData name="Tường SKHĐT" userId="ab9568c39a88b08a" providerId="LiveId" clId="{DB61B2AF-BC5E-430C-B4C3-DA2F3388FBD4}" dt="2025-04-01T10:32:24.778" v="7297" actId="2696"/>
        <pc:sldMkLst>
          <pc:docMk/>
          <pc:sldMk cId="903709038" sldId="2147476492"/>
        </pc:sldMkLst>
      </pc:sldChg>
      <pc:sldChg chg="add del">
        <pc:chgData name="Tường SKHĐT" userId="ab9568c39a88b08a" providerId="LiveId" clId="{DB61B2AF-BC5E-430C-B4C3-DA2F3388FBD4}" dt="2025-04-01T10:48:43.504" v="7323" actId="2890"/>
        <pc:sldMkLst>
          <pc:docMk/>
          <pc:sldMk cId="923094134" sldId="2147476492"/>
        </pc:sldMkLst>
      </pc:sldChg>
      <pc:sldChg chg="add del">
        <pc:chgData name="Tường SKHĐT" userId="ab9568c39a88b08a" providerId="LiveId" clId="{DB61B2AF-BC5E-430C-B4C3-DA2F3388FBD4}" dt="2025-04-01T10:50:27.668" v="7333" actId="2696"/>
        <pc:sldMkLst>
          <pc:docMk/>
          <pc:sldMk cId="934763788" sldId="2147476492"/>
        </pc:sldMkLst>
      </pc:sldChg>
      <pc:sldChg chg="add del">
        <pc:chgData name="Tường SKHĐT" userId="ab9568c39a88b08a" providerId="LiveId" clId="{DB61B2AF-BC5E-430C-B4C3-DA2F3388FBD4}" dt="2025-04-01T10:28:20.735" v="7267" actId="2696"/>
        <pc:sldMkLst>
          <pc:docMk/>
          <pc:sldMk cId="3439693871" sldId="2147476492"/>
        </pc:sldMkLst>
      </pc:sldChg>
    </pc:docChg>
  </pc:docChgLst>
  <pc:docChgLst>
    <pc:chgData name="Tường SKHĐT" userId="ab9568c39a88b08a" providerId="LiveId" clId="{55014C08-AEE1-46DE-9C2D-A477F1A9E8A7}"/>
    <pc:docChg chg="undo custSel addSld delSld modSld modNotesMaster modHandout">
      <pc:chgData name="Tường SKHĐT" userId="ab9568c39a88b08a" providerId="LiveId" clId="{55014C08-AEE1-46DE-9C2D-A477F1A9E8A7}" dt="2025-01-21T04:27:08.848" v="4531" actId="20577"/>
      <pc:docMkLst>
        <pc:docMk/>
      </pc:docMkLst>
      <pc:sldChg chg="del">
        <pc:chgData name="Tường SKHĐT" userId="ab9568c39a88b08a" providerId="LiveId" clId="{55014C08-AEE1-46DE-9C2D-A477F1A9E8A7}" dt="2025-01-19T07:45:20.300" v="1375" actId="2696"/>
        <pc:sldMkLst>
          <pc:docMk/>
          <pc:sldMk cId="2319489907" sldId="541"/>
        </pc:sldMkLst>
      </pc:sldChg>
      <pc:sldChg chg="modSp mod modNotes">
        <pc:chgData name="Tường SKHĐT" userId="ab9568c39a88b08a" providerId="LiveId" clId="{55014C08-AEE1-46DE-9C2D-A477F1A9E8A7}" dt="2025-01-21T00:14:31.039" v="4256"/>
        <pc:sldMkLst>
          <pc:docMk/>
          <pc:sldMk cId="3898226705" sldId="2147468741"/>
        </pc:sldMkLst>
        <pc:spChg chg="mod">
          <ac:chgData name="Tường SKHĐT" userId="ab9568c39a88b08a" providerId="LiveId" clId="{55014C08-AEE1-46DE-9C2D-A477F1A9E8A7}" dt="2025-01-19T07:26:20.292" v="844" actId="20577"/>
          <ac:spMkLst>
            <pc:docMk/>
            <pc:sldMk cId="3898226705" sldId="2147468741"/>
            <ac:spMk id="4" creationId="{A8ED73C0-6DEB-F036-A81D-A84B4FA62951}"/>
          </ac:spMkLst>
        </pc:spChg>
      </pc:sldChg>
      <pc:sldChg chg="addSp delSp modSp mod">
        <pc:chgData name="Tường SKHĐT" userId="ab9568c39a88b08a" providerId="LiveId" clId="{55014C08-AEE1-46DE-9C2D-A477F1A9E8A7}" dt="2025-01-21T01:06:13.228" v="4403" actId="14100"/>
        <pc:sldMkLst>
          <pc:docMk/>
          <pc:sldMk cId="98016993" sldId="2147473493"/>
        </pc:sldMkLst>
      </pc:sldChg>
      <pc:sldChg chg="modSp mod modNotes">
        <pc:chgData name="Tường SKHĐT" userId="ab9568c39a88b08a" providerId="LiveId" clId="{55014C08-AEE1-46DE-9C2D-A477F1A9E8A7}" dt="2025-01-21T00:14:31.039" v="4256"/>
        <pc:sldMkLst>
          <pc:docMk/>
          <pc:sldMk cId="1079553522" sldId="2147473530"/>
        </pc:sldMkLst>
        <pc:spChg chg="mod">
          <ac:chgData name="Tường SKHĐT" userId="ab9568c39a88b08a" providerId="LiveId" clId="{55014C08-AEE1-46DE-9C2D-A477F1A9E8A7}" dt="2025-01-19T07:04:18.923" v="7" actId="20577"/>
          <ac:spMkLst>
            <pc:docMk/>
            <pc:sldMk cId="1079553522" sldId="2147473530"/>
            <ac:spMk id="4" creationId="{A8ED73C0-6DEB-F036-A81D-A84B4FA62951}"/>
          </ac:spMkLst>
        </pc:spChg>
      </pc:sldChg>
      <pc:sldChg chg="modSp mod">
        <pc:chgData name="Tường SKHĐT" userId="ab9568c39a88b08a" providerId="LiveId" clId="{55014C08-AEE1-46DE-9C2D-A477F1A9E8A7}" dt="2025-01-20T06:39:58.139" v="3556"/>
        <pc:sldMkLst>
          <pc:docMk/>
          <pc:sldMk cId="3788652331" sldId="2147473664"/>
        </pc:sldMkLst>
        <pc:spChg chg="mod">
          <ac:chgData name="Tường SKHĐT" userId="ab9568c39a88b08a" providerId="LiveId" clId="{55014C08-AEE1-46DE-9C2D-A477F1A9E8A7}" dt="2025-01-20T02:21:44.520" v="2755" actId="2711"/>
          <ac:spMkLst>
            <pc:docMk/>
            <pc:sldMk cId="3788652331" sldId="2147473664"/>
            <ac:spMk id="3" creationId="{012B1FB8-DEBD-F0C9-742A-F7D511419944}"/>
          </ac:spMkLst>
        </pc:spChg>
        <pc:graphicFrameChg chg="mod modGraphic">
          <ac:chgData name="Tường SKHĐT" userId="ab9568c39a88b08a" providerId="LiveId" clId="{55014C08-AEE1-46DE-9C2D-A477F1A9E8A7}" dt="2025-01-20T06:39:58.139" v="3556"/>
          <ac:graphicFrameMkLst>
            <pc:docMk/>
            <pc:sldMk cId="3788652331" sldId="2147473664"/>
            <ac:graphicFrameMk id="8" creationId="{B5E5335D-2EED-82AF-3A59-FAE8BB94EAE1}"/>
          </ac:graphicFrameMkLst>
        </pc:graphicFrameChg>
      </pc:sldChg>
      <pc:sldChg chg="addSp modSp mod">
        <pc:chgData name="Tường SKHĐT" userId="ab9568c39a88b08a" providerId="LiveId" clId="{55014C08-AEE1-46DE-9C2D-A477F1A9E8A7}" dt="2025-01-21T00:09:01.895" v="4247" actId="2711"/>
        <pc:sldMkLst>
          <pc:docMk/>
          <pc:sldMk cId="293803616" sldId="2147473681"/>
        </pc:sldMkLst>
        <pc:spChg chg="mod">
          <ac:chgData name="Tường SKHĐT" userId="ab9568c39a88b08a" providerId="LiveId" clId="{55014C08-AEE1-46DE-9C2D-A477F1A9E8A7}" dt="2025-01-21T00:08:59.114" v="4246" actId="14100"/>
          <ac:spMkLst>
            <pc:docMk/>
            <pc:sldMk cId="293803616" sldId="2147473681"/>
            <ac:spMk id="6" creationId="{93EF2A67-E697-52DD-6F39-0BAEA5AC34EE}"/>
          </ac:spMkLst>
        </pc:spChg>
        <pc:spChg chg="mod">
          <ac:chgData name="Tường SKHĐT" userId="ab9568c39a88b08a" providerId="LiveId" clId="{55014C08-AEE1-46DE-9C2D-A477F1A9E8A7}" dt="2025-01-21T00:09:01.895" v="4247" actId="2711"/>
          <ac:spMkLst>
            <pc:docMk/>
            <pc:sldMk cId="293803616" sldId="2147473681"/>
            <ac:spMk id="10" creationId="{25C96158-722F-D4BE-94A7-161452760777}"/>
          </ac:spMkLst>
        </pc:spChg>
        <pc:graphicFrameChg chg="mod modGraphic">
          <ac:chgData name="Tường SKHĐT" userId="ab9568c39a88b08a" providerId="LiveId" clId="{55014C08-AEE1-46DE-9C2D-A477F1A9E8A7}" dt="2025-01-20T06:41:09.990" v="3577" actId="403"/>
          <ac:graphicFrameMkLst>
            <pc:docMk/>
            <pc:sldMk cId="293803616" sldId="2147473681"/>
            <ac:graphicFrameMk id="8" creationId="{B5E5335D-2EED-82AF-3A59-FAE8BB94EAE1}"/>
          </ac:graphicFrameMkLst>
        </pc:graphicFrameChg>
      </pc:sldChg>
      <pc:sldChg chg="modSp mod">
        <pc:chgData name="Tường SKHĐT" userId="ab9568c39a88b08a" providerId="LiveId" clId="{55014C08-AEE1-46DE-9C2D-A477F1A9E8A7}" dt="2025-01-21T00:09:32.668" v="4255" actId="2711"/>
        <pc:sldMkLst>
          <pc:docMk/>
          <pc:sldMk cId="505796185" sldId="2147473729"/>
        </pc:sldMkLst>
        <pc:spChg chg="mod">
          <ac:chgData name="Tường SKHĐT" userId="ab9568c39a88b08a" providerId="LiveId" clId="{55014C08-AEE1-46DE-9C2D-A477F1A9E8A7}" dt="2025-01-21T00:09:23.203" v="4252" actId="2711"/>
          <ac:spMkLst>
            <pc:docMk/>
            <pc:sldMk cId="505796185" sldId="2147473729"/>
            <ac:spMk id="2" creationId="{DD26251E-81C7-06F1-7885-14E83BF37741}"/>
          </ac:spMkLst>
        </pc:spChg>
        <pc:spChg chg="mod">
          <ac:chgData name="Tường SKHĐT" userId="ab9568c39a88b08a" providerId="LiveId" clId="{55014C08-AEE1-46DE-9C2D-A477F1A9E8A7}" dt="2025-01-21T00:09:29.795" v="4254" actId="2711"/>
          <ac:spMkLst>
            <pc:docMk/>
            <pc:sldMk cId="505796185" sldId="2147473729"/>
            <ac:spMk id="4" creationId="{1FA84E38-1AE4-2FD2-269D-531A1D51424D}"/>
          </ac:spMkLst>
        </pc:spChg>
        <pc:spChg chg="mod">
          <ac:chgData name="Tường SKHĐT" userId="ab9568c39a88b08a" providerId="LiveId" clId="{55014C08-AEE1-46DE-9C2D-A477F1A9E8A7}" dt="2025-01-21T00:09:26.395" v="4253" actId="2711"/>
          <ac:spMkLst>
            <pc:docMk/>
            <pc:sldMk cId="505796185" sldId="2147473729"/>
            <ac:spMk id="6" creationId="{AD8FCB44-5401-4810-551D-B0072A6956BA}"/>
          </ac:spMkLst>
        </pc:spChg>
        <pc:spChg chg="mod">
          <ac:chgData name="Tường SKHĐT" userId="ab9568c39a88b08a" providerId="LiveId" clId="{55014C08-AEE1-46DE-9C2D-A477F1A9E8A7}" dt="2025-01-21T00:09:32.668" v="4255" actId="2711"/>
          <ac:spMkLst>
            <pc:docMk/>
            <pc:sldMk cId="505796185" sldId="2147473729"/>
            <ac:spMk id="8" creationId="{E4620DA0-DCF6-700E-9776-6805AE4114E9}"/>
          </ac:spMkLst>
        </pc:spChg>
        <pc:graphicFrameChg chg="mod modGraphic">
          <ac:chgData name="Tường SKHĐT" userId="ab9568c39a88b08a" providerId="LiveId" clId="{55014C08-AEE1-46DE-9C2D-A477F1A9E8A7}" dt="2025-01-19T07:59:54.909" v="1962" actId="20577"/>
          <ac:graphicFrameMkLst>
            <pc:docMk/>
            <pc:sldMk cId="505796185" sldId="2147473729"/>
            <ac:graphicFrameMk id="3" creationId="{19F8C869-87A6-0F98-C7BC-7F547BC514A6}"/>
          </ac:graphicFrameMkLst>
        </pc:graphicFrameChg>
      </pc:sldChg>
      <pc:sldChg chg="modSp mod">
        <pc:chgData name="Tường SKHĐT" userId="ab9568c39a88b08a" providerId="LiveId" clId="{55014C08-AEE1-46DE-9C2D-A477F1A9E8A7}" dt="2025-01-21T00:09:07.242" v="4248" actId="2711"/>
        <pc:sldMkLst>
          <pc:docMk/>
          <pc:sldMk cId="3744426745" sldId="2147473737"/>
        </pc:sldMkLst>
        <pc:spChg chg="mod">
          <ac:chgData name="Tường SKHĐT" userId="ab9568c39a88b08a" providerId="LiveId" clId="{55014C08-AEE1-46DE-9C2D-A477F1A9E8A7}" dt="2025-01-21T00:09:07.242" v="4248" actId="2711"/>
          <ac:spMkLst>
            <pc:docMk/>
            <pc:sldMk cId="3744426745" sldId="2147473737"/>
            <ac:spMk id="9" creationId="{58F24AD0-F007-A590-583C-27B1A4CE0310}"/>
          </ac:spMkLst>
        </pc:spChg>
        <pc:graphicFrameChg chg="mod modGraphic">
          <ac:chgData name="Tường SKHĐT" userId="ab9568c39a88b08a" providerId="LiveId" clId="{55014C08-AEE1-46DE-9C2D-A477F1A9E8A7}" dt="2025-01-20T06:41:22.019" v="3578"/>
          <ac:graphicFrameMkLst>
            <pc:docMk/>
            <pc:sldMk cId="3744426745" sldId="2147473737"/>
            <ac:graphicFrameMk id="3" creationId="{1243D2EC-FD70-31EF-486E-0289B57D5A19}"/>
          </ac:graphicFrameMkLst>
        </pc:graphicFrameChg>
        <pc:picChg chg="mod">
          <ac:chgData name="Tường SKHĐT" userId="ab9568c39a88b08a" providerId="LiveId" clId="{55014C08-AEE1-46DE-9C2D-A477F1A9E8A7}" dt="2025-01-20T06:40:15.871" v="3563" actId="1076"/>
          <ac:picMkLst>
            <pc:docMk/>
            <pc:sldMk cId="3744426745" sldId="2147473737"/>
            <ac:picMk id="2" creationId="{56062293-557D-4F7E-7A6A-F260FA8216F1}"/>
          </ac:picMkLst>
        </pc:picChg>
      </pc:sldChg>
      <pc:sldChg chg="delSp modSp mod">
        <pc:chgData name="Tường SKHĐT" userId="ab9568c39a88b08a" providerId="LiveId" clId="{55014C08-AEE1-46DE-9C2D-A477F1A9E8A7}" dt="2025-01-20T06:49:11.256" v="3814" actId="20577"/>
        <pc:sldMkLst>
          <pc:docMk/>
          <pc:sldMk cId="1424456270" sldId="2147473768"/>
        </pc:sldMkLst>
        <pc:spChg chg="mod">
          <ac:chgData name="Tường SKHĐT" userId="ab9568c39a88b08a" providerId="LiveId" clId="{55014C08-AEE1-46DE-9C2D-A477F1A9E8A7}" dt="2025-01-20T02:10:52.905" v="2735" actId="2711"/>
          <ac:spMkLst>
            <pc:docMk/>
            <pc:sldMk cId="1424456270" sldId="2147473768"/>
            <ac:spMk id="25" creationId="{01DC26C3-E6F4-C27A-8624-3A65D81B6008}"/>
          </ac:spMkLst>
        </pc:spChg>
        <pc:graphicFrameChg chg="mod modGraphic">
          <ac:chgData name="Tường SKHĐT" userId="ab9568c39a88b08a" providerId="LiveId" clId="{55014C08-AEE1-46DE-9C2D-A477F1A9E8A7}" dt="2025-01-20T06:49:11.256" v="3814" actId="20577"/>
          <ac:graphicFrameMkLst>
            <pc:docMk/>
            <pc:sldMk cId="1424456270" sldId="2147473768"/>
            <ac:graphicFrameMk id="9" creationId="{0FC7DBA8-03B5-1D5D-B7A1-68AA6F62DF7E}"/>
          </ac:graphicFrameMkLst>
        </pc:graphicFrameChg>
      </pc:sldChg>
      <pc:sldChg chg="modSp mod">
        <pc:chgData name="Tường SKHĐT" userId="ab9568c39a88b08a" providerId="LiveId" clId="{55014C08-AEE1-46DE-9C2D-A477F1A9E8A7}" dt="2025-01-21T04:27:08.848" v="4531" actId="20577"/>
        <pc:sldMkLst>
          <pc:docMk/>
          <pc:sldMk cId="2028050016" sldId="2147473800"/>
        </pc:sldMkLst>
        <pc:spChg chg="mod">
          <ac:chgData name="Tường SKHĐT" userId="ab9568c39a88b08a" providerId="LiveId" clId="{55014C08-AEE1-46DE-9C2D-A477F1A9E8A7}" dt="2025-01-21T00:08:32.035" v="4241" actId="2711"/>
          <ac:spMkLst>
            <pc:docMk/>
            <pc:sldMk cId="2028050016" sldId="2147473800"/>
            <ac:spMk id="25" creationId="{01DC26C3-E6F4-C27A-8624-3A65D81B6008}"/>
          </ac:spMkLst>
        </pc:spChg>
        <pc:graphicFrameChg chg="mod modGraphic">
          <ac:chgData name="Tường SKHĐT" userId="ab9568c39a88b08a" providerId="LiveId" clId="{55014C08-AEE1-46DE-9C2D-A477F1A9E8A7}" dt="2025-01-21T04:27:08.848" v="4531" actId="20577"/>
          <ac:graphicFrameMkLst>
            <pc:docMk/>
            <pc:sldMk cId="2028050016" sldId="2147473800"/>
            <ac:graphicFrameMk id="2" creationId="{207C86B0-DBF4-FD20-221B-BD96FD50EA79}"/>
          </ac:graphicFrameMkLst>
        </pc:graphicFrameChg>
      </pc:sldChg>
      <pc:sldChg chg="modSp del mod">
        <pc:chgData name="Tường SKHĐT" userId="ab9568c39a88b08a" providerId="LiveId" clId="{55014C08-AEE1-46DE-9C2D-A477F1A9E8A7}" dt="2025-01-19T07:08:21.625" v="87" actId="2696"/>
        <pc:sldMkLst>
          <pc:docMk/>
          <pc:sldMk cId="595962106" sldId="2147473854"/>
        </pc:sldMkLst>
      </pc:sldChg>
      <pc:sldChg chg="del">
        <pc:chgData name="Tường SKHĐT" userId="ab9568c39a88b08a" providerId="LiveId" clId="{55014C08-AEE1-46DE-9C2D-A477F1A9E8A7}" dt="2025-01-19T07:47:28.024" v="1407" actId="2696"/>
        <pc:sldMkLst>
          <pc:docMk/>
          <pc:sldMk cId="3676880401" sldId="2147473856"/>
        </pc:sldMkLst>
      </pc:sldChg>
      <pc:sldChg chg="modSp mod">
        <pc:chgData name="Tường SKHĐT" userId="ab9568c39a88b08a" providerId="LiveId" clId="{55014C08-AEE1-46DE-9C2D-A477F1A9E8A7}" dt="2025-01-19T07:42:54.979" v="1338"/>
        <pc:sldMkLst>
          <pc:docMk/>
          <pc:sldMk cId="3402612643" sldId="2147473896"/>
        </pc:sldMkLst>
      </pc:sldChg>
      <pc:sldChg chg="modSp mod">
        <pc:chgData name="Tường SKHĐT" userId="ab9568c39a88b08a" providerId="LiveId" clId="{55014C08-AEE1-46DE-9C2D-A477F1A9E8A7}" dt="2025-01-20T23:53:26.713" v="3952" actId="20577"/>
        <pc:sldMkLst>
          <pc:docMk/>
          <pc:sldMk cId="667538659" sldId="2147473909"/>
        </pc:sldMkLst>
        <pc:spChg chg="mod">
          <ac:chgData name="Tường SKHĐT" userId="ab9568c39a88b08a" providerId="LiveId" clId="{55014C08-AEE1-46DE-9C2D-A477F1A9E8A7}" dt="2025-01-20T02:16:00.449" v="2753" actId="2711"/>
          <ac:spMkLst>
            <pc:docMk/>
            <pc:sldMk cId="667538659" sldId="2147473909"/>
            <ac:spMk id="9" creationId="{18AC359A-8ADF-9DAA-4CA1-F82A916F1E2E}"/>
          </ac:spMkLst>
        </pc:spChg>
        <pc:graphicFrameChg chg="mod modGraphic">
          <ac:chgData name="Tường SKHĐT" userId="ab9568c39a88b08a" providerId="LiveId" clId="{55014C08-AEE1-46DE-9C2D-A477F1A9E8A7}" dt="2025-01-20T23:53:26.713" v="3952" actId="20577"/>
          <ac:graphicFrameMkLst>
            <pc:docMk/>
            <pc:sldMk cId="667538659" sldId="2147473909"/>
            <ac:graphicFrameMk id="6" creationId="{47027231-95EF-C8CE-4215-B126B807487B}"/>
          </ac:graphicFrameMkLst>
        </pc:graphicFrameChg>
      </pc:sldChg>
      <pc:sldChg chg="del">
        <pc:chgData name="Tường SKHĐT" userId="ab9568c39a88b08a" providerId="LiveId" clId="{55014C08-AEE1-46DE-9C2D-A477F1A9E8A7}" dt="2025-01-19T07:47:28.024" v="1407" actId="2696"/>
        <pc:sldMkLst>
          <pc:docMk/>
          <pc:sldMk cId="1664881653" sldId="2147473917"/>
        </pc:sldMkLst>
      </pc:sldChg>
      <pc:sldChg chg="delSp modSp mod">
        <pc:chgData name="Tường SKHĐT" userId="ab9568c39a88b08a" providerId="LiveId" clId="{55014C08-AEE1-46DE-9C2D-A477F1A9E8A7}" dt="2025-01-21T00:08:45.345" v="4244" actId="2711"/>
        <pc:sldMkLst>
          <pc:docMk/>
          <pc:sldMk cId="2136813" sldId="2147473933"/>
        </pc:sldMkLst>
        <pc:spChg chg="mod">
          <ac:chgData name="Tường SKHĐT" userId="ab9568c39a88b08a" providerId="LiveId" clId="{55014C08-AEE1-46DE-9C2D-A477F1A9E8A7}" dt="2025-01-21T00:08:41.879" v="4243" actId="2711"/>
          <ac:spMkLst>
            <pc:docMk/>
            <pc:sldMk cId="2136813" sldId="2147473933"/>
            <ac:spMk id="6" creationId="{1CB0CB7C-2336-84B1-57C9-3361036915F6}"/>
          </ac:spMkLst>
        </pc:spChg>
        <pc:spChg chg="mod">
          <ac:chgData name="Tường SKHĐT" userId="ab9568c39a88b08a" providerId="LiveId" clId="{55014C08-AEE1-46DE-9C2D-A477F1A9E8A7}" dt="2025-01-21T00:08:45.345" v="4244" actId="2711"/>
          <ac:spMkLst>
            <pc:docMk/>
            <pc:sldMk cId="2136813" sldId="2147473933"/>
            <ac:spMk id="7" creationId="{C04F4D96-45AD-953D-5897-218BC956CD36}"/>
          </ac:spMkLst>
        </pc:spChg>
        <pc:graphicFrameChg chg="mod modGraphic">
          <ac:chgData name="Tường SKHĐT" userId="ab9568c39a88b08a" providerId="LiveId" clId="{55014C08-AEE1-46DE-9C2D-A477F1A9E8A7}" dt="2025-01-20T23:49:57.830" v="3848" actId="20577"/>
          <ac:graphicFrameMkLst>
            <pc:docMk/>
            <pc:sldMk cId="2136813" sldId="2147473933"/>
            <ac:graphicFrameMk id="8" creationId="{B5E5335D-2EED-82AF-3A59-FAE8BB94EAE1}"/>
          </ac:graphicFrameMkLst>
        </pc:graphicFrameChg>
      </pc:sldChg>
      <pc:sldChg chg="addSp delSp modSp add del mod modNotes">
        <pc:chgData name="Tường SKHĐT" userId="ab9568c39a88b08a" providerId="LiveId" clId="{55014C08-AEE1-46DE-9C2D-A477F1A9E8A7}" dt="2025-01-21T03:03:42.534" v="4530" actId="20577"/>
        <pc:sldMkLst>
          <pc:docMk/>
          <pc:sldMk cId="2698442417" sldId="2147473941"/>
        </pc:sldMkLst>
        <pc:spChg chg="mod">
          <ac:chgData name="Tường SKHĐT" userId="ab9568c39a88b08a" providerId="LiveId" clId="{55014C08-AEE1-46DE-9C2D-A477F1A9E8A7}" dt="2025-01-21T00:08:36.824" v="4242" actId="2711"/>
          <ac:spMkLst>
            <pc:docMk/>
            <pc:sldMk cId="2698442417" sldId="2147473941"/>
            <ac:spMk id="3" creationId="{903B4ABF-B441-1F98-8475-ADC2F5108218}"/>
          </ac:spMkLst>
        </pc:spChg>
        <pc:graphicFrameChg chg="add mod modGraphic">
          <ac:chgData name="Tường SKHĐT" userId="ab9568c39a88b08a" providerId="LiveId" clId="{55014C08-AEE1-46DE-9C2D-A477F1A9E8A7}" dt="2025-01-21T03:03:42.534" v="4530" actId="20577"/>
          <ac:graphicFrameMkLst>
            <pc:docMk/>
            <pc:sldMk cId="2698442417" sldId="2147473941"/>
            <ac:graphicFrameMk id="2" creationId="{3D9D7CEB-4CA3-5696-125B-239FA58386DF}"/>
          </ac:graphicFrameMkLst>
        </pc:graphicFrameChg>
        <pc:picChg chg="add mod">
          <ac:chgData name="Tường SKHĐT" userId="ab9568c39a88b08a" providerId="LiveId" clId="{55014C08-AEE1-46DE-9C2D-A477F1A9E8A7}" dt="2025-01-20T02:25:50.262" v="2845" actId="14100"/>
          <ac:picMkLst>
            <pc:docMk/>
            <pc:sldMk cId="2698442417" sldId="2147473941"/>
            <ac:picMk id="21" creationId="{52678855-7601-7C86-2052-58AFDE20F23A}"/>
          </ac:picMkLst>
        </pc:picChg>
      </pc:sldChg>
      <pc:sldChg chg="del">
        <pc:chgData name="Tường SKHĐT" userId="ab9568c39a88b08a" providerId="LiveId" clId="{55014C08-AEE1-46DE-9C2D-A477F1A9E8A7}" dt="2025-01-19T07:11:11.905" v="353" actId="2696"/>
        <pc:sldMkLst>
          <pc:docMk/>
          <pc:sldMk cId="3195957809" sldId="2147473950"/>
        </pc:sldMkLst>
      </pc:sldChg>
      <pc:sldChg chg="del">
        <pc:chgData name="Tường SKHĐT" userId="ab9568c39a88b08a" providerId="LiveId" clId="{55014C08-AEE1-46DE-9C2D-A477F1A9E8A7}" dt="2025-01-19T07:16:45.313" v="642" actId="2696"/>
        <pc:sldMkLst>
          <pc:docMk/>
          <pc:sldMk cId="3381406513" sldId="2147473968"/>
        </pc:sldMkLst>
      </pc:sldChg>
      <pc:sldChg chg="del">
        <pc:chgData name="Tường SKHĐT" userId="ab9568c39a88b08a" providerId="LiveId" clId="{55014C08-AEE1-46DE-9C2D-A477F1A9E8A7}" dt="2025-01-19T07:24:26.825" v="775" actId="2696"/>
        <pc:sldMkLst>
          <pc:docMk/>
          <pc:sldMk cId="1410722834" sldId="2147474036"/>
        </pc:sldMkLst>
      </pc:sldChg>
      <pc:sldChg chg="modSp mod">
        <pc:chgData name="Tường SKHĐT" userId="ab9568c39a88b08a" providerId="LiveId" clId="{55014C08-AEE1-46DE-9C2D-A477F1A9E8A7}" dt="2025-01-19T07:16:24.511" v="641" actId="403"/>
        <pc:sldMkLst>
          <pc:docMk/>
          <pc:sldMk cId="1307221819" sldId="2147474037"/>
        </pc:sldMkLst>
      </pc:sldChg>
      <pc:sldChg chg="addSp delSp modSp mod">
        <pc:chgData name="Tường SKHĐT" userId="ab9568c39a88b08a" providerId="LiveId" clId="{55014C08-AEE1-46DE-9C2D-A477F1A9E8A7}" dt="2025-01-21T00:09:15.218" v="4251" actId="2711"/>
        <pc:sldMkLst>
          <pc:docMk/>
          <pc:sldMk cId="658060976" sldId="2147474041"/>
        </pc:sldMkLst>
        <pc:spChg chg="mod">
          <ac:chgData name="Tường SKHĐT" userId="ab9568c39a88b08a" providerId="LiveId" clId="{55014C08-AEE1-46DE-9C2D-A477F1A9E8A7}" dt="2025-01-21T00:09:15.218" v="4251" actId="2711"/>
          <ac:spMkLst>
            <pc:docMk/>
            <pc:sldMk cId="658060976" sldId="2147474041"/>
            <ac:spMk id="6" creationId="{81D40E1E-E472-56C2-7A52-1D68B78E001A}"/>
          </ac:spMkLst>
        </pc:spChg>
        <pc:spChg chg="mod">
          <ac:chgData name="Tường SKHĐT" userId="ab9568c39a88b08a" providerId="LiveId" clId="{55014C08-AEE1-46DE-9C2D-A477F1A9E8A7}" dt="2025-01-21T00:09:12.786" v="4250" actId="14100"/>
          <ac:spMkLst>
            <pc:docMk/>
            <pc:sldMk cId="658060976" sldId="2147474041"/>
            <ac:spMk id="12" creationId="{9770937D-1377-CC7E-CF4C-63302C488F3E}"/>
          </ac:spMkLst>
        </pc:spChg>
        <pc:graphicFrameChg chg="mod modGraphic">
          <ac:chgData name="Tường SKHĐT" userId="ab9568c39a88b08a" providerId="LiveId" clId="{55014C08-AEE1-46DE-9C2D-A477F1A9E8A7}" dt="2025-01-21T00:07:23.070" v="4240" actId="20577"/>
          <ac:graphicFrameMkLst>
            <pc:docMk/>
            <pc:sldMk cId="658060976" sldId="2147474041"/>
            <ac:graphicFrameMk id="2" creationId="{39E2DA21-FF3E-F191-1589-8A33F036713F}"/>
          </ac:graphicFrameMkLst>
        </pc:graphicFrameChg>
      </pc:sldChg>
      <pc:sldChg chg="modSp mod">
        <pc:chgData name="Tường SKHĐT" userId="ab9568c39a88b08a" providerId="LiveId" clId="{55014C08-AEE1-46DE-9C2D-A477F1A9E8A7}" dt="2025-01-19T07:03:59.841" v="5" actId="20577"/>
        <pc:sldMkLst>
          <pc:docMk/>
          <pc:sldMk cId="1855791898" sldId="2147474108"/>
        </pc:sldMkLst>
        <pc:spChg chg="mod">
          <ac:chgData name="Tường SKHĐT" userId="ab9568c39a88b08a" providerId="LiveId" clId="{55014C08-AEE1-46DE-9C2D-A477F1A9E8A7}" dt="2025-01-19T07:03:53.621" v="1" actId="20577"/>
          <ac:spMkLst>
            <pc:docMk/>
            <pc:sldMk cId="1855791898" sldId="2147474108"/>
            <ac:spMk id="2" creationId="{293E168C-8042-5B4E-A5A4-A5BF693AE2D6}"/>
          </ac:spMkLst>
        </pc:spChg>
        <pc:spChg chg="mod">
          <ac:chgData name="Tường SKHĐT" userId="ab9568c39a88b08a" providerId="LiveId" clId="{55014C08-AEE1-46DE-9C2D-A477F1A9E8A7}" dt="2025-01-19T07:03:59.841" v="5" actId="20577"/>
          <ac:spMkLst>
            <pc:docMk/>
            <pc:sldMk cId="1855791898" sldId="2147474108"/>
            <ac:spMk id="6" creationId="{D3ECDD4D-370A-4B98-94E6-EF72DAE6A1B1}"/>
          </ac:spMkLst>
        </pc:spChg>
      </pc:sldChg>
      <pc:sldChg chg="modSp mod">
        <pc:chgData name="Tường SKHĐT" userId="ab9568c39a88b08a" providerId="LiveId" clId="{55014C08-AEE1-46DE-9C2D-A477F1A9E8A7}" dt="2025-01-21T00:16:09.377" v="4259" actId="2711"/>
        <pc:sldMkLst>
          <pc:docMk/>
          <pc:sldMk cId="413245410" sldId="2147476266"/>
        </pc:sldMkLst>
      </pc:sldChg>
      <pc:sldChg chg="delSp del mod">
        <pc:chgData name="Tường SKHĐT" userId="ab9568c39a88b08a" providerId="LiveId" clId="{55014C08-AEE1-46DE-9C2D-A477F1A9E8A7}" dt="2025-01-19T08:11:34.977" v="2212" actId="2696"/>
        <pc:sldMkLst>
          <pc:docMk/>
          <pc:sldMk cId="3810782053" sldId="2147476267"/>
        </pc:sldMkLst>
      </pc:sldChg>
      <pc:sldChg chg="del">
        <pc:chgData name="Tường SKHĐT" userId="ab9568c39a88b08a" providerId="LiveId" clId="{55014C08-AEE1-46DE-9C2D-A477F1A9E8A7}" dt="2025-01-19T07:47:28.024" v="1407" actId="2696"/>
        <pc:sldMkLst>
          <pc:docMk/>
          <pc:sldMk cId="2747364638" sldId="2147476268"/>
        </pc:sldMkLst>
      </pc:sldChg>
      <pc:sldChg chg="delSp modSp mod">
        <pc:chgData name="Tường SKHĐT" userId="ab9568c39a88b08a" providerId="LiveId" clId="{55014C08-AEE1-46DE-9C2D-A477F1A9E8A7}" dt="2025-01-20T02:11:23.464" v="2752" actId="20577"/>
        <pc:sldMkLst>
          <pc:docMk/>
          <pc:sldMk cId="2537962088" sldId="2147476269"/>
        </pc:sldMkLst>
        <pc:spChg chg="mod">
          <ac:chgData name="Tường SKHĐT" userId="ab9568c39a88b08a" providerId="LiveId" clId="{55014C08-AEE1-46DE-9C2D-A477F1A9E8A7}" dt="2025-01-20T02:11:23.464" v="2752" actId="20577"/>
          <ac:spMkLst>
            <pc:docMk/>
            <pc:sldMk cId="2537962088" sldId="2147476269"/>
            <ac:spMk id="3" creationId="{B0E1E633-D255-1218-5C50-869F2AB0F13A}"/>
          </ac:spMkLst>
        </pc:spChg>
        <pc:spChg chg="mod">
          <ac:chgData name="Tường SKHĐT" userId="ab9568c39a88b08a" providerId="LiveId" clId="{55014C08-AEE1-46DE-9C2D-A477F1A9E8A7}" dt="2025-01-20T02:08:45.224" v="2728" actId="2711"/>
          <ac:spMkLst>
            <pc:docMk/>
            <pc:sldMk cId="2537962088" sldId="2147476269"/>
            <ac:spMk id="5" creationId="{F78A1601-9C98-9AFE-2816-FB28BDC5E5EF}"/>
          </ac:spMkLst>
        </pc:spChg>
      </pc:sldChg>
      <pc:sldChg chg="add del">
        <pc:chgData name="Tường SKHĐT" userId="ab9568c39a88b08a" providerId="LiveId" clId="{55014C08-AEE1-46DE-9C2D-A477F1A9E8A7}" dt="2025-01-19T07:42:04.611" v="1314" actId="2696"/>
        <pc:sldMkLst>
          <pc:docMk/>
          <pc:sldMk cId="2209066138" sldId="2147476270"/>
        </pc:sldMkLst>
      </pc:sldChg>
      <pc:sldChg chg="delSp modSp add mod">
        <pc:chgData name="Tường SKHĐT" userId="ab9568c39a88b08a" providerId="LiveId" clId="{55014C08-AEE1-46DE-9C2D-A477F1A9E8A7}" dt="2025-01-20T02:06:38.938" v="2653"/>
        <pc:sldMkLst>
          <pc:docMk/>
          <pc:sldMk cId="605900043" sldId="2147476400"/>
        </pc:sldMkLst>
      </pc:sldChg>
      <pc:sldChg chg="modSp add mod">
        <pc:chgData name="Tường SKHĐT" userId="ab9568c39a88b08a" providerId="LiveId" clId="{55014C08-AEE1-46DE-9C2D-A477F1A9E8A7}" dt="2025-01-20T03:33:39.953" v="3535" actId="20577"/>
        <pc:sldMkLst>
          <pc:docMk/>
          <pc:sldMk cId="471371578" sldId="2147476454"/>
        </pc:sldMkLst>
        <pc:spChg chg="mod">
          <ac:chgData name="Tường SKHĐT" userId="ab9568c39a88b08a" providerId="LiveId" clId="{55014C08-AEE1-46DE-9C2D-A477F1A9E8A7}" dt="2025-01-19T07:08:41.905" v="107" actId="20577"/>
          <ac:spMkLst>
            <pc:docMk/>
            <pc:sldMk cId="471371578" sldId="2147476454"/>
            <ac:spMk id="3" creationId="{A0D5D58A-756E-802D-A09E-1BEA6D184E77}"/>
          </ac:spMkLst>
        </pc:spChg>
        <pc:spChg chg="mod">
          <ac:chgData name="Tường SKHĐT" userId="ab9568c39a88b08a" providerId="LiveId" clId="{55014C08-AEE1-46DE-9C2D-A477F1A9E8A7}" dt="2025-01-19T07:10:54.413" v="352" actId="20577"/>
          <ac:spMkLst>
            <pc:docMk/>
            <pc:sldMk cId="471371578" sldId="2147476454"/>
            <ac:spMk id="6" creationId="{81B6DC98-C123-5771-E46D-17ED3EE03739}"/>
          </ac:spMkLst>
        </pc:spChg>
        <pc:spChg chg="mod">
          <ac:chgData name="Tường SKHĐT" userId="ab9568c39a88b08a" providerId="LiveId" clId="{55014C08-AEE1-46DE-9C2D-A477F1A9E8A7}" dt="2025-01-20T03:33:39.953" v="3535" actId="20577"/>
          <ac:spMkLst>
            <pc:docMk/>
            <pc:sldMk cId="471371578" sldId="2147476454"/>
            <ac:spMk id="7" creationId="{1D5BEF29-302C-58EC-1775-63A1A262249D}"/>
          </ac:spMkLst>
        </pc:spChg>
        <pc:spChg chg="mod">
          <ac:chgData name="Tường SKHĐT" userId="ab9568c39a88b08a" providerId="LiveId" clId="{55014C08-AEE1-46DE-9C2D-A477F1A9E8A7}" dt="2025-01-19T07:09:52.034" v="244" actId="20577"/>
          <ac:spMkLst>
            <pc:docMk/>
            <pc:sldMk cId="471371578" sldId="2147476454"/>
            <ac:spMk id="16" creationId="{CD1FFBD1-4EFA-ED54-8F81-E3C9559069D4}"/>
          </ac:spMkLst>
        </pc:spChg>
        <pc:spChg chg="mod">
          <ac:chgData name="Tường SKHĐT" userId="ab9568c39a88b08a" providerId="LiveId" clId="{55014C08-AEE1-46DE-9C2D-A477F1A9E8A7}" dt="2025-01-19T07:08:53.817" v="133" actId="20577"/>
          <ac:spMkLst>
            <pc:docMk/>
            <pc:sldMk cId="471371578" sldId="2147476454"/>
            <ac:spMk id="17" creationId="{227F0722-3FD1-20AC-1889-4BEC4E408B20}"/>
          </ac:spMkLst>
        </pc:spChg>
        <pc:spChg chg="mod">
          <ac:chgData name="Tường SKHĐT" userId="ab9568c39a88b08a" providerId="LiveId" clId="{55014C08-AEE1-46DE-9C2D-A477F1A9E8A7}" dt="2025-01-19T07:09:17.552" v="181" actId="20577"/>
          <ac:spMkLst>
            <pc:docMk/>
            <pc:sldMk cId="471371578" sldId="2147476454"/>
            <ac:spMk id="18" creationId="{34F63EF8-BB71-3877-EDA9-5BA9EE3FB077}"/>
          </ac:spMkLst>
        </pc:spChg>
        <pc:spChg chg="mod">
          <ac:chgData name="Tường SKHĐT" userId="ab9568c39a88b08a" providerId="LiveId" clId="{55014C08-AEE1-46DE-9C2D-A477F1A9E8A7}" dt="2025-01-19T07:09:41.690" v="229" actId="20577"/>
          <ac:spMkLst>
            <pc:docMk/>
            <pc:sldMk cId="471371578" sldId="2147476454"/>
            <ac:spMk id="19" creationId="{7E1B28B2-E2F7-8C5A-E350-C981F667F0AE}"/>
          </ac:spMkLst>
        </pc:spChg>
        <pc:spChg chg="mod">
          <ac:chgData name="Tường SKHĐT" userId="ab9568c39a88b08a" providerId="LiveId" clId="{55014C08-AEE1-46DE-9C2D-A477F1A9E8A7}" dt="2025-01-19T07:10:00" v="270" actId="20577"/>
          <ac:spMkLst>
            <pc:docMk/>
            <pc:sldMk cId="471371578" sldId="2147476454"/>
            <ac:spMk id="20" creationId="{3E0C8D21-0D0F-9FC1-9373-B4FE0AFFD371}"/>
          </ac:spMkLst>
        </pc:spChg>
        <pc:spChg chg="mod">
          <ac:chgData name="Tường SKHĐT" userId="ab9568c39a88b08a" providerId="LiveId" clId="{55014C08-AEE1-46DE-9C2D-A477F1A9E8A7}" dt="2025-01-19T08:08:36.087" v="2164" actId="20577"/>
          <ac:spMkLst>
            <pc:docMk/>
            <pc:sldMk cId="471371578" sldId="2147476454"/>
            <ac:spMk id="27" creationId="{01DC26C3-E6F4-C27A-8624-3A65D81B6008}"/>
          </ac:spMkLst>
        </pc:spChg>
        <pc:spChg chg="mod">
          <ac:chgData name="Tường SKHĐT" userId="ab9568c39a88b08a" providerId="LiveId" clId="{55014C08-AEE1-46DE-9C2D-A477F1A9E8A7}" dt="2025-01-19T07:09:08.205" v="152" actId="20577"/>
          <ac:spMkLst>
            <pc:docMk/>
            <pc:sldMk cId="471371578" sldId="2147476454"/>
            <ac:spMk id="720" creationId="{00000000-0000-0000-0000-000000000000}"/>
          </ac:spMkLst>
        </pc:spChg>
        <pc:spChg chg="mod">
          <ac:chgData name="Tường SKHĐT" userId="ab9568c39a88b08a" providerId="LiveId" clId="{55014C08-AEE1-46DE-9C2D-A477F1A9E8A7}" dt="2025-01-19T07:09:32.759" v="201" actId="20577"/>
          <ac:spMkLst>
            <pc:docMk/>
            <pc:sldMk cId="471371578" sldId="2147476454"/>
            <ac:spMk id="726" creationId="{00000000-0000-0000-0000-000000000000}"/>
          </ac:spMkLst>
        </pc:spChg>
      </pc:sldChg>
      <pc:sldMasterChg chg="delSldLayout">
        <pc:chgData name="Tường SKHĐT" userId="ab9568c39a88b08a" providerId="LiveId" clId="{55014C08-AEE1-46DE-9C2D-A477F1A9E8A7}" dt="2025-01-19T07:16:45.313" v="642" actId="2696"/>
        <pc:sldMasterMkLst>
          <pc:docMk/>
          <pc:sldMasterMk cId="2184812212" sldId="2147483912"/>
        </pc:sldMasterMkLst>
        <pc:sldLayoutChg chg="del">
          <pc:chgData name="Tường SKHĐT" userId="ab9568c39a88b08a" providerId="LiveId" clId="{55014C08-AEE1-46DE-9C2D-A477F1A9E8A7}" dt="2025-01-19T07:16:45.313" v="642" actId="2696"/>
          <pc:sldLayoutMkLst>
            <pc:docMk/>
            <pc:sldMasterMk cId="2184812212" sldId="2147483912"/>
            <pc:sldLayoutMk cId="1478784540" sldId="214748393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i="0" u="none" strike="noStrike" kern="1200" spc="0" baseline="0">
                <a:solidFill>
                  <a:schemeClr val="tx1"/>
                </a:solidFill>
                <a:latin typeface="Times New Roman" panose="02020603050405020304" pitchFamily="18" charset="0"/>
                <a:cs typeface="Times New Roman" panose="02020603050405020304" pitchFamily="18" charset="0"/>
              </a:rPr>
              <a:t>Tốc độ tăng Tổng GTSP Quý I năm 2025 của các địa phương</a:t>
            </a:r>
            <a:endParaRPr lang="en-US" sz="2000" b="1" i="0" u="none" strike="noStrike" kern="1200" spc="0" baseline="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4399355746179183"/>
          <c:y val="8.289938779016169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952961464331808E-2"/>
          <c:y val="3.85821431489995E-2"/>
          <c:w val="0.89641956045049798"/>
          <c:h val="0.87511953766480399"/>
        </c:manualLayout>
      </c:layout>
      <c:barChart>
        <c:barDir val="col"/>
        <c:grouping val="clustered"/>
        <c:varyColors val="0"/>
        <c:ser>
          <c:idx val="0"/>
          <c:order val="0"/>
          <c:tx>
            <c:strRef>
              <c:f>Sheet1!$B$1</c:f>
              <c:strCache>
                <c:ptCount val="1"/>
                <c:pt idx="0">
                  <c:v>Tốc độ tăng GRDP quý I năm 2024</c:v>
                </c:pt>
              </c:strCache>
            </c:strRef>
          </c:tx>
          <c:spPr>
            <a:solidFill>
              <a:schemeClr val="accent2"/>
            </a:solidFill>
            <a:ln>
              <a:noFill/>
            </a:ln>
            <a:effectLst/>
          </c:spPr>
          <c:invertIfNegative val="0"/>
          <c:dPt>
            <c:idx val="7"/>
            <c:invertIfNegative val="0"/>
            <c:bubble3D val="0"/>
            <c:extLst>
              <c:ext xmlns:c16="http://schemas.microsoft.com/office/drawing/2014/chart" uri="{C3380CC4-5D6E-409C-BE32-E72D297353CC}">
                <c16:uniqueId val="{00000001-CFAB-4C90-BD87-1F74F3193C4C}"/>
              </c:ext>
            </c:extLst>
          </c:dPt>
          <c:dLbls>
            <c:dLbl>
              <c:idx val="7"/>
              <c:tx>
                <c:rich>
                  <a:bodyPr/>
                  <a:lstStyle/>
                  <a:p>
                    <a:r>
                      <a:rPr lang="en-US">
                        <a:solidFill>
                          <a:schemeClr val="tx1"/>
                        </a:solidFill>
                      </a:rPr>
                      <a:t>7,81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FAB-4C90-BD87-1F74F3193C4C}"/>
                </c:ext>
              </c:extLst>
            </c:dLbl>
            <c:dLbl>
              <c:idx val="10"/>
              <c:tx>
                <c:rich>
                  <a:bodyPr/>
                  <a:lstStyle/>
                  <a:p>
                    <a:r>
                      <a:rPr lang="en-US"/>
                      <a:t>6,92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FAB-4C90-BD87-1F74F3193C4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Vĩnh Thạnh</c:v>
                </c:pt>
                <c:pt idx="1">
                  <c:v>Tây Sơn</c:v>
                </c:pt>
                <c:pt idx="2">
                  <c:v>Vân Canh</c:v>
                </c:pt>
                <c:pt idx="3">
                  <c:v>An Nhơn</c:v>
                </c:pt>
                <c:pt idx="4">
                  <c:v>Quy Nhơn</c:v>
                </c:pt>
                <c:pt idx="5">
                  <c:v>Tuy Phước</c:v>
                </c:pt>
                <c:pt idx="6">
                  <c:v>Phù Cát</c:v>
                </c:pt>
                <c:pt idx="7">
                  <c:v>Hoài Ân</c:v>
                </c:pt>
                <c:pt idx="8">
                  <c:v>Hoài Nhơn</c:v>
                </c:pt>
                <c:pt idx="9">
                  <c:v>An Lão</c:v>
                </c:pt>
                <c:pt idx="10">
                  <c:v>Phù Mỹ</c:v>
                </c:pt>
              </c:strCache>
            </c:strRef>
          </c:cat>
          <c:val>
            <c:numRef>
              <c:f>Sheet1!$B$2:$B$12</c:f>
              <c:numCache>
                <c:formatCode>_(* #,##0.00_);_(* \(#,##0.00\);_(* "-"??_);_(@_)</c:formatCode>
                <c:ptCount val="11"/>
                <c:pt idx="0">
                  <c:v>13.54</c:v>
                </c:pt>
                <c:pt idx="1">
                  <c:v>12.38</c:v>
                </c:pt>
                <c:pt idx="2">
                  <c:v>11.79</c:v>
                </c:pt>
                <c:pt idx="3">
                  <c:v>10.37</c:v>
                </c:pt>
                <c:pt idx="4">
                  <c:v>8.9499999999999993</c:v>
                </c:pt>
                <c:pt idx="5">
                  <c:v>8.94</c:v>
                </c:pt>
                <c:pt idx="6">
                  <c:v>8.06</c:v>
                </c:pt>
                <c:pt idx="7">
                  <c:v>7.81</c:v>
                </c:pt>
                <c:pt idx="8">
                  <c:v>7.77</c:v>
                </c:pt>
                <c:pt idx="9">
                  <c:v>7.14</c:v>
                </c:pt>
                <c:pt idx="10">
                  <c:v>6.92</c:v>
                </c:pt>
              </c:numCache>
            </c:numRef>
          </c:val>
          <c:extLst>
            <c:ext xmlns:c16="http://schemas.microsoft.com/office/drawing/2014/chart" uri="{C3380CC4-5D6E-409C-BE32-E72D297353CC}">
              <c16:uniqueId val="{00000002-CFAB-4C90-BD87-1F74F3193C4C}"/>
            </c:ext>
          </c:extLst>
        </c:ser>
        <c:dLbls>
          <c:showLegendKey val="0"/>
          <c:showVal val="0"/>
          <c:showCatName val="0"/>
          <c:showSerName val="0"/>
          <c:showPercent val="0"/>
          <c:showBubbleSize val="0"/>
        </c:dLbls>
        <c:gapWidth val="219"/>
        <c:axId val="148217856"/>
        <c:axId val="148219392"/>
      </c:barChart>
      <c:catAx>
        <c:axId val="1482178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48219392"/>
        <c:crosses val="autoZero"/>
        <c:auto val="1"/>
        <c:lblAlgn val="ctr"/>
        <c:lblOffset val="100"/>
        <c:noMultiLvlLbl val="0"/>
      </c:catAx>
      <c:valAx>
        <c:axId val="148219392"/>
        <c:scaling>
          <c:orientation val="minMax"/>
        </c:scaling>
        <c:delete val="0"/>
        <c:axPos val="l"/>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vi-VN"/>
          </a:p>
        </c:txPr>
        <c:crossAx val="148217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a:t>CHỈ SỐ SẢN XUẤT CÔNG NGHIỆP QUÝ I</a:t>
            </a:r>
          </a:p>
          <a:p>
            <a:pPr>
              <a:defRPr/>
            </a:pPr>
            <a:r>
              <a:rPr lang="en-US" sz="2000"/>
              <a:t>TỪ NĂM 2021 - 2025</a:t>
            </a:r>
          </a:p>
        </c:rich>
      </c:tx>
      <c:layout>
        <c:manualLayout>
          <c:xMode val="edge"/>
          <c:yMode val="edge"/>
          <c:x val="3.8525454342605771E-2"/>
          <c:y val="1.545252036690853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14055994173083"/>
          <c:y val="3.184776614958721E-2"/>
          <c:w val="0.85939381562179773"/>
          <c:h val="0.81569231428138966"/>
        </c:manualLayout>
      </c:layout>
      <c:barChart>
        <c:barDir val="col"/>
        <c:grouping val="clustered"/>
        <c:varyColors val="0"/>
        <c:ser>
          <c:idx val="0"/>
          <c:order val="0"/>
          <c:tx>
            <c:strRef>
              <c:f>Sheet1!$B$1</c:f>
              <c:strCache>
                <c:ptCount val="1"/>
                <c:pt idx="0">
                  <c:v>CHỈ SỐ SẢN XUẤT CÔNG NGHIỆP QUÝ I TỪ NĂM 2021 - 2025</c:v>
                </c:pt>
              </c:strCache>
            </c:strRef>
          </c:tx>
          <c:spPr>
            <a:solidFill>
              <a:srgbClr val="FF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2636-49B2-9E48-15EA7A203551}"/>
              </c:ext>
            </c:extLst>
          </c:dPt>
          <c:dPt>
            <c:idx val="1"/>
            <c:invertIfNegative val="0"/>
            <c:bubble3D val="0"/>
            <c:spPr>
              <a:solidFill>
                <a:srgbClr val="0070C0"/>
              </a:solidFill>
              <a:ln>
                <a:noFill/>
              </a:ln>
              <a:effectLst/>
            </c:spPr>
            <c:extLst>
              <c:ext xmlns:c16="http://schemas.microsoft.com/office/drawing/2014/chart" uri="{C3380CC4-5D6E-409C-BE32-E72D297353CC}">
                <c16:uniqueId val="{00000003-2636-49B2-9E48-15EA7A203551}"/>
              </c:ext>
            </c:extLst>
          </c:dPt>
          <c:dPt>
            <c:idx val="2"/>
            <c:invertIfNegative val="0"/>
            <c:bubble3D val="0"/>
            <c:spPr>
              <a:solidFill>
                <a:srgbClr val="0070C0"/>
              </a:solidFill>
              <a:ln>
                <a:noFill/>
              </a:ln>
              <a:effectLst/>
            </c:spPr>
            <c:extLst>
              <c:ext xmlns:c16="http://schemas.microsoft.com/office/drawing/2014/chart" uri="{C3380CC4-5D6E-409C-BE32-E72D297353CC}">
                <c16:uniqueId val="{00000004-2636-49B2-9E48-15EA7A203551}"/>
              </c:ext>
            </c:extLst>
          </c:dPt>
          <c:dPt>
            <c:idx val="3"/>
            <c:invertIfNegative val="0"/>
            <c:bubble3D val="0"/>
            <c:spPr>
              <a:solidFill>
                <a:srgbClr val="0070C0"/>
              </a:solidFill>
              <a:ln>
                <a:noFill/>
              </a:ln>
              <a:effectLst/>
            </c:spPr>
            <c:extLst>
              <c:ext xmlns:c16="http://schemas.microsoft.com/office/drawing/2014/chart" uri="{C3380CC4-5D6E-409C-BE32-E72D297353CC}">
                <c16:uniqueId val="{00000005-2636-49B2-9E48-15EA7A20355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0.00%</c:formatCode>
                <c:ptCount val="5"/>
                <c:pt idx="0">
                  <c:v>6.2899999999999998E-2</c:v>
                </c:pt>
                <c:pt idx="1">
                  <c:v>5.8299999999999998E-2</c:v>
                </c:pt>
                <c:pt idx="2">
                  <c:v>1.04E-2</c:v>
                </c:pt>
                <c:pt idx="3">
                  <c:v>7.1400000000000005E-2</c:v>
                </c:pt>
                <c:pt idx="4">
                  <c:v>9.4600000000000004E-2</c:v>
                </c:pt>
              </c:numCache>
            </c:numRef>
          </c:val>
          <c:extLst>
            <c:ext xmlns:c16="http://schemas.microsoft.com/office/drawing/2014/chart" uri="{C3380CC4-5D6E-409C-BE32-E72D297353CC}">
              <c16:uniqueId val="{00000002-2636-49B2-9E48-15EA7A203551}"/>
            </c:ext>
          </c:extLst>
        </c:ser>
        <c:dLbls>
          <c:dLblPos val="outEnd"/>
          <c:showLegendKey val="0"/>
          <c:showVal val="1"/>
          <c:showCatName val="0"/>
          <c:showSerName val="0"/>
          <c:showPercent val="0"/>
          <c:showBubbleSize val="0"/>
        </c:dLbls>
        <c:gapWidth val="219"/>
        <c:overlap val="-27"/>
        <c:axId val="274605952"/>
        <c:axId val="514775680"/>
      </c:barChart>
      <c:catAx>
        <c:axId val="274605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14775680"/>
        <c:crosses val="autoZero"/>
        <c:auto val="1"/>
        <c:lblAlgn val="ctr"/>
        <c:lblOffset val="100"/>
        <c:noMultiLvlLbl val="0"/>
      </c:catAx>
      <c:valAx>
        <c:axId val="514775680"/>
        <c:scaling>
          <c:orientation val="minMax"/>
        </c:scaling>
        <c:delete val="1"/>
        <c:axPos val="l"/>
        <c:numFmt formatCode="0.00%" sourceLinked="1"/>
        <c:majorTickMark val="out"/>
        <c:minorTickMark val="none"/>
        <c:tickLblPos val="nextTo"/>
        <c:crossAx val="274605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TỶ LỆ GIẢI NGÂN VỐN ĐẦU TƯ CÔNG 4 THÁNG NĂM 2024</c:v>
                </c:pt>
              </c:strCache>
            </c:strRef>
          </c:tx>
          <c:spPr>
            <a:solidFill>
              <a:srgbClr val="FF0000"/>
            </a:solidFill>
            <a:ln>
              <a:noFill/>
            </a:ln>
            <a:effectLst/>
          </c:spPr>
          <c:invertIfNegative val="0"/>
          <c:dPt>
            <c:idx val="0"/>
            <c:invertIfNegative val="0"/>
            <c:bubble3D val="0"/>
            <c:spPr>
              <a:solidFill>
                <a:srgbClr val="000099"/>
              </a:solidFill>
              <a:ln>
                <a:noFill/>
              </a:ln>
              <a:effectLst/>
            </c:spPr>
            <c:extLst>
              <c:ext xmlns:c16="http://schemas.microsoft.com/office/drawing/2014/chart" uri="{C3380CC4-5D6E-409C-BE32-E72D297353CC}">
                <c16:uniqueId val="{00000005-1ADA-4E4A-B876-35466BF1FC0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TỔNG SỐ</c:v>
                </c:pt>
                <c:pt idx="1">
                  <c:v>VỐN NGÂN SÁCH ĐỊA PHƯƠNG</c:v>
                </c:pt>
                <c:pt idx="2">
                  <c:v>NGUỒN THU TIỀN SỬ DỤNG ĐẤT</c:v>
                </c:pt>
                <c:pt idx="3">
                  <c:v>VỐN TRUNG ƯƠNG HỖ TRỢ CÓ MỤC TIÊU</c:v>
                </c:pt>
                <c:pt idx="4">
                  <c:v>NGUỒN VƯỢT THU NSTW NĂM 2022</c:v>
                </c:pt>
                <c:pt idx="5">
                  <c:v>VỐN CHƯƠNG TRÌNH MỤC TIÊU QUỐC GIA</c:v>
                </c:pt>
                <c:pt idx="6">
                  <c:v>VỐN NƯỚC NGOÀI (ODA)</c:v>
                </c:pt>
              </c:strCache>
            </c:strRef>
          </c:cat>
          <c:val>
            <c:numRef>
              <c:f>Sheet1!$B$2:$B$8</c:f>
              <c:numCache>
                <c:formatCode>0.00%</c:formatCode>
                <c:ptCount val="7"/>
                <c:pt idx="0">
                  <c:v>0.1246</c:v>
                </c:pt>
                <c:pt idx="1">
                  <c:v>0.11849999999999999</c:v>
                </c:pt>
                <c:pt idx="2">
                  <c:v>9.8199999999999996E-2</c:v>
                </c:pt>
                <c:pt idx="3">
                  <c:v>0.1663</c:v>
                </c:pt>
                <c:pt idx="4">
                  <c:v>8.5300000000000001E-2</c:v>
                </c:pt>
                <c:pt idx="5">
                  <c:v>0.27460000000000001</c:v>
                </c:pt>
                <c:pt idx="6">
                  <c:v>0.1661</c:v>
                </c:pt>
              </c:numCache>
            </c:numRef>
          </c:val>
          <c:extLst>
            <c:ext xmlns:c16="http://schemas.microsoft.com/office/drawing/2014/chart" uri="{C3380CC4-5D6E-409C-BE32-E72D297353CC}">
              <c16:uniqueId val="{00000000-1ADA-4E4A-B876-35466BF1FC0D}"/>
            </c:ext>
          </c:extLst>
        </c:ser>
        <c:dLbls>
          <c:dLblPos val="outEnd"/>
          <c:showLegendKey val="0"/>
          <c:showVal val="1"/>
          <c:showCatName val="0"/>
          <c:showSerName val="0"/>
          <c:showPercent val="0"/>
          <c:showBubbleSize val="0"/>
        </c:dLbls>
        <c:gapWidth val="219"/>
        <c:overlap val="-27"/>
        <c:axId val="274605952"/>
        <c:axId val="514775680"/>
      </c:barChart>
      <c:catAx>
        <c:axId val="274605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775680"/>
        <c:crosses val="autoZero"/>
        <c:auto val="1"/>
        <c:lblAlgn val="ctr"/>
        <c:lblOffset val="100"/>
        <c:noMultiLvlLbl val="0"/>
      </c:catAx>
      <c:valAx>
        <c:axId val="514775680"/>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605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22926-23E9-4DA1-96DC-340223CFC003}"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9F7F1530-5E8A-4EF1-80F4-CFCABBCD35E2}">
      <dgm:prSet phldrT="[Text]" custT="1"/>
      <dgm:spPr/>
      <dgm:t>
        <a:bodyPr/>
        <a:lstStyle/>
        <a:p>
          <a:r>
            <a:rPr lang="en-US" sz="3600" b="1">
              <a:latin typeface="Times New Roman" panose="02020603050405020304" pitchFamily="18" charset="0"/>
              <a:cs typeface="Times New Roman" panose="02020603050405020304" pitchFamily="18" charset="0"/>
            </a:rPr>
            <a:t>1</a:t>
          </a:r>
        </a:p>
      </dgm:t>
    </dgm:pt>
    <dgm:pt modelId="{A87E0440-88F3-471E-9EE4-D260C18C2FCB}" type="par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E9666DC9-D2FA-42BF-A81C-50E3E67A8DA2}" type="sib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82ABC07D-ABA9-461E-A985-B020FA27660F}">
      <dgm:prSet phldrT="[Text]" custT="1"/>
      <dgm:spPr/>
      <dgm:t>
        <a:bodyPr/>
        <a:lstStyle/>
        <a:p>
          <a:pPr algn="just">
            <a:spcAft>
              <a:spcPts val="0"/>
            </a:spcAft>
          </a:pPr>
          <a:r>
            <a:rPr lang="nl-NL" sz="2200" b="0" i="0" kern="1200">
              <a:latin typeface="Times New Roman" panose="02020603050405020304" pitchFamily="18" charset="0"/>
              <a:ea typeface="+mn-ea"/>
              <a:cs typeface="Times New Roman" panose="02020603050405020304" pitchFamily="18" charset="0"/>
            </a:rPr>
            <a:t>Tập trung chỉ đạo sản xuất nông nghiệp, </a:t>
          </a:r>
          <a:r>
            <a:rPr lang="vi-VN" sz="22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chăn nuôi, đánh bắt, nuôi trồng thủy sản. Đẩy nhanh khởi công Nhà máy chế biến nông sản của Công ty cổ phần Vinanutrifood, Nhà máy chế biến lạc của Công ty Cổ phần Nông nghiệp - Công nghệ cao Trường Thành tại huyện Tây Sơn, nhằm nâng cao giá trị và thúc đẩy nông nghiệp theo hướng bền vững.</a:t>
          </a:r>
          <a:endParaRPr lang="en-US" sz="22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963D7B37-6B42-4646-BA6E-8BEA0E958EE0}" type="par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76857578-D14C-475D-82F0-92FCDCE99C3E}" type="sib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3A47E239-3B68-471A-BC88-561FF403BA50}">
      <dgm:prSet phldrT="[Text]" custT="1"/>
      <dgm:spPr/>
      <dgm:t>
        <a:bodyPr/>
        <a:lstStyle/>
        <a:p>
          <a:r>
            <a:rPr lang="en-US" sz="3600" b="1">
              <a:latin typeface="Times New Roman" panose="02020603050405020304" pitchFamily="18" charset="0"/>
              <a:cs typeface="Times New Roman" panose="02020603050405020304" pitchFamily="18" charset="0"/>
            </a:rPr>
            <a:t>3</a:t>
          </a:r>
        </a:p>
      </dgm:t>
    </dgm:pt>
    <dgm:pt modelId="{6EFAC4F9-469D-42B9-87BE-889143674961}" type="par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34917C90-4692-4C64-9F5D-530FC044A5BC}" type="sib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A1C5ACE9-4A4C-4B78-A1ED-2825FEE83F72}">
      <dgm:prSet phldrT="[Text]" custT="1"/>
      <dgm:spPr/>
      <dgm:t>
        <a:bodyPr/>
        <a:lstStyle/>
        <a:p>
          <a:pPr marL="0" lvl="0" indent="0" algn="just" defTabSz="1244600">
            <a:lnSpc>
              <a:spcPct val="90000"/>
            </a:lnSpc>
            <a:spcBef>
              <a:spcPct val="0"/>
            </a:spcBef>
            <a:spcAft>
              <a:spcPct val="35000"/>
            </a:spcAft>
            <a:buNone/>
          </a:pPr>
          <a:r>
            <a:rPr lang="it-IT" sz="2200" b="0" i="0" kern="1200">
              <a:solidFill>
                <a:schemeClr val="tx1"/>
              </a:solidFill>
              <a:latin typeface="Times New Roman" panose="02020603050405020304" pitchFamily="18" charset="0"/>
              <a:ea typeface="+mn-ea"/>
              <a:cs typeface="Times New Roman" panose="02020603050405020304" pitchFamily="18" charset="0"/>
            </a:rPr>
            <a:t>Chủ động nắm bắt tình hình hoạt động; kịp thời hỗ trợ tháo gỡ khó khăn, vướng mắc để doanh nghiệp sản xuất, kinh doanh hiệu quả</a:t>
          </a:r>
          <a:r>
            <a:rPr lang="vi-VN" sz="2200" b="0" i="0" kern="1200">
              <a:solidFill>
                <a:schemeClr val="tx1"/>
              </a:solidFill>
              <a:latin typeface="Times New Roman" panose="02020603050405020304" pitchFamily="18" charset="0"/>
              <a:ea typeface="+mn-ea"/>
              <a:cs typeface="Times New Roman" panose="02020603050405020304" pitchFamily="18" charset="0"/>
            </a:rPr>
            <a:t>. Phối hợp chặt chẽ với Chi nhánh Công ty cổ phần Bia Sài Gòn - Miền Trung tại Quy Nhơn về việc đầu tư mở rộng, nâng công suất Nhà máy Bia tại Quy Nhơn lên 100 triệu lít/năm; phấn đấu khởi công KCN Phù Mỹ...</a:t>
          </a:r>
          <a:endParaRPr lang="en-US" sz="2200" b="0" i="0" kern="1200">
            <a:solidFill>
              <a:schemeClr val="tx1"/>
            </a:solidFill>
            <a:latin typeface="Times New Roman" panose="02020603050405020304" pitchFamily="18" charset="0"/>
            <a:ea typeface="+mn-ea"/>
            <a:cs typeface="Times New Roman" panose="02020603050405020304" pitchFamily="18" charset="0"/>
          </a:endParaRPr>
        </a:p>
      </dgm:t>
    </dgm:pt>
    <dgm:pt modelId="{2098E87D-4D3D-4C74-AAFA-1E91FC77E154}" type="par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60DAB23D-17A2-4B65-837E-E314828200BE}" type="sib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B8C1ECAD-D5C0-45F3-962D-9B64CC5F591E}">
      <dgm:prSet phldrT="[Text]" custT="1"/>
      <dgm:spPr/>
      <dgm:t>
        <a:bodyPr/>
        <a:lstStyle/>
        <a:p>
          <a:r>
            <a:rPr lang="en-US" sz="3600" b="1">
              <a:latin typeface="Times New Roman" panose="02020603050405020304" pitchFamily="18" charset="0"/>
              <a:cs typeface="Times New Roman" panose="02020603050405020304" pitchFamily="18" charset="0"/>
            </a:rPr>
            <a:t>4</a:t>
          </a:r>
        </a:p>
      </dgm:t>
    </dgm:pt>
    <dgm:pt modelId="{B2CC3D09-B0BF-4FB2-9208-0F8BAD766D57}" type="par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0B48911A-E0C3-46AF-B473-189126411843}" type="sib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25B3DA02-89E6-4C33-B080-B2699F2F5CE8}">
      <dgm:prSet phldrT="[Text]" custT="1"/>
      <dgm:spPr/>
      <dgm:t>
        <a:bodyPr/>
        <a:lstStyle/>
        <a:p>
          <a:pPr algn="just"/>
          <a:r>
            <a:rPr lang="vi-VN" sz="2200" b="0" i="0" kern="1200">
              <a:solidFill>
                <a:schemeClr val="tx1"/>
              </a:solidFill>
              <a:latin typeface="+mj-lt"/>
              <a:ea typeface="+mn-ea"/>
              <a:cs typeface="Arial" panose="020B0604020202020204" pitchFamily="34" charset="0"/>
            </a:rPr>
            <a:t>Tập trung rà soát, chuẩn bị chu đáo nội dung, chương trình, kịch bản tổ chức các chương trình, sự kiện lớn diễn ra trong quý II/2025 như: Giải đua mô tô nước UIM - APN AQUABIKE, các chương trình lễ hội du lịch Hè 2025</a:t>
          </a:r>
          <a:endParaRPr lang="en-US" sz="2200" b="0" i="0" kern="1200">
            <a:solidFill>
              <a:schemeClr val="tx1"/>
            </a:solidFill>
            <a:latin typeface="+mj-lt"/>
            <a:ea typeface="+mn-ea"/>
            <a:cs typeface="Arial" panose="020B0604020202020204" pitchFamily="34" charset="0"/>
          </a:endParaRPr>
        </a:p>
      </dgm:t>
    </dgm:pt>
    <dgm:pt modelId="{365A6916-A4A0-4231-9CD7-408B9F29A7A7}" type="par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E7744260-D9FA-40EA-85EE-C936DCD76570}" type="sib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A22FC50F-19B0-4DB3-A5D6-380DE29E8634}">
      <dgm:prSet phldrT="[Text]" custT="1"/>
      <dgm:spPr/>
      <dgm:t>
        <a:bodyPr/>
        <a:lstStyle/>
        <a:p>
          <a:pPr>
            <a:buFont typeface="Wingdings" panose="05000000000000000000" pitchFamily="2" charset="2"/>
            <a:buChar char="v"/>
          </a:pPr>
          <a:r>
            <a:rPr lang="en-US" sz="2200" b="0" kern="1200">
              <a:latin typeface="Times New Roman" panose="02020603050405020304" pitchFamily="18" charset="0"/>
              <a:cs typeface="Times New Roman" panose="02020603050405020304" pitchFamily="18" charset="0"/>
            </a:rPr>
            <a:t>Tiếp tục chỉ đạo, điều hành các hoạt động kinh tế - xã hội theo Kế hoạch, kịch bản đã đề ra, phấn đấu tăng trưởng GRDP cả năm 2025 đạt từ 8,5 – 9% trở lên. Tập trung nghiên cứu, sớm triển khai các dự án đã Ký kết </a:t>
          </a:r>
          <a:r>
            <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Bản ghi nhớ hợp tác đầu tư tại </a:t>
          </a:r>
          <a:r>
            <a:rPr lang="vi-VN"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Hội nghị xúc tiến đầu tư tỉnh Bình Định năm 2025</a:t>
          </a:r>
          <a:endPar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18176531-6AFB-441E-8B81-B9D3E1510420}" type="parTrans" cxnId="{4A6F952D-469C-448D-A93B-44F9D16CE9C5}">
      <dgm:prSet/>
      <dgm:spPr/>
      <dgm:t>
        <a:bodyPr/>
        <a:lstStyle/>
        <a:p>
          <a:endParaRPr lang="en-US"/>
        </a:p>
      </dgm:t>
    </dgm:pt>
    <dgm:pt modelId="{4E068688-59B4-4482-848A-68904197C7CD}" type="sibTrans" cxnId="{4A6F952D-469C-448D-A93B-44F9D16CE9C5}">
      <dgm:prSet/>
      <dgm:spPr/>
      <dgm:t>
        <a:bodyPr/>
        <a:lstStyle/>
        <a:p>
          <a:endParaRPr lang="en-US"/>
        </a:p>
      </dgm:t>
    </dgm:pt>
    <dgm:pt modelId="{A3F8F92C-B998-4113-B406-E70A00C50B6D}">
      <dgm:prSet phldrT="[Text]" custT="1"/>
      <dgm:spPr/>
      <dgm:t>
        <a:bodyPr/>
        <a:lstStyle/>
        <a:p>
          <a:r>
            <a:rPr lang="en-US" sz="3600" b="1">
              <a:latin typeface="Times New Roman" panose="02020603050405020304" pitchFamily="18" charset="0"/>
              <a:cs typeface="Times New Roman" panose="02020603050405020304" pitchFamily="18" charset="0"/>
            </a:rPr>
            <a:t>2</a:t>
          </a:r>
        </a:p>
      </dgm:t>
    </dgm:pt>
    <dgm:pt modelId="{EF6C2C38-2CC9-458B-968B-38A0FC9A8CF5}" type="sibTrans" cxnId="{AD2C65B9-7ED2-41E9-9FC4-577817454DC6}">
      <dgm:prSet/>
      <dgm:spPr/>
      <dgm:t>
        <a:bodyPr/>
        <a:lstStyle/>
        <a:p>
          <a:endParaRPr lang="en-US"/>
        </a:p>
      </dgm:t>
    </dgm:pt>
    <dgm:pt modelId="{A23F7FBD-9B77-47E2-B7E0-307AC6D68840}" type="parTrans" cxnId="{AD2C65B9-7ED2-41E9-9FC4-577817454DC6}">
      <dgm:prSet/>
      <dgm:spPr/>
      <dgm:t>
        <a:bodyPr/>
        <a:lstStyle/>
        <a:p>
          <a:endParaRPr lang="en-US"/>
        </a:p>
      </dgm:t>
    </dgm:pt>
    <dgm:pt modelId="{81A4BF3E-D2DE-4F9B-BFF4-EEEE8CAB0147}" type="pres">
      <dgm:prSet presAssocID="{71122926-23E9-4DA1-96DC-340223CFC003}" presName="Name0" presStyleCnt="0">
        <dgm:presLayoutVars>
          <dgm:chMax/>
          <dgm:chPref val="3"/>
          <dgm:dir/>
          <dgm:animOne val="branch"/>
          <dgm:animLvl val="lvl"/>
        </dgm:presLayoutVars>
      </dgm:prSet>
      <dgm:spPr/>
    </dgm:pt>
    <dgm:pt modelId="{E58FF343-5158-4A90-9837-A72F86E88703}" type="pres">
      <dgm:prSet presAssocID="{9F7F1530-5E8A-4EF1-80F4-CFCABBCD35E2}" presName="composite" presStyleCnt="0"/>
      <dgm:spPr/>
    </dgm:pt>
    <dgm:pt modelId="{7D5B63A6-13D4-4674-BC5F-E14764069460}" type="pres">
      <dgm:prSet presAssocID="{9F7F1530-5E8A-4EF1-80F4-CFCABBCD35E2}" presName="FirstChild" presStyleLbl="revTx" presStyleIdx="0" presStyleCnt="4" custScaleX="119688" custScaleY="52020" custLinFactNeighborX="-4478" custLinFactNeighborY="13644">
        <dgm:presLayoutVars>
          <dgm:chMax val="0"/>
          <dgm:chPref val="0"/>
          <dgm:bulletEnabled val="1"/>
        </dgm:presLayoutVars>
      </dgm:prSet>
      <dgm:spPr/>
    </dgm:pt>
    <dgm:pt modelId="{2DA8B601-D096-476E-BD4A-9B0B2E7AAA16}" type="pres">
      <dgm:prSet presAssocID="{9F7F1530-5E8A-4EF1-80F4-CFCABBCD35E2}" presName="Parent" presStyleLbl="alignNode1" presStyleIdx="0" presStyleCnt="4" custScaleX="41102" custLinFactNeighborX="-29746">
        <dgm:presLayoutVars>
          <dgm:chMax val="3"/>
          <dgm:chPref val="3"/>
          <dgm:bulletEnabled val="1"/>
        </dgm:presLayoutVars>
      </dgm:prSet>
      <dgm:spPr/>
    </dgm:pt>
    <dgm:pt modelId="{A096979C-113B-456A-A016-80C106BAFC0D}" type="pres">
      <dgm:prSet presAssocID="{9F7F1530-5E8A-4EF1-80F4-CFCABBCD35E2}" presName="Accent" presStyleLbl="parChTrans1D1" presStyleIdx="0" presStyleCnt="4" custLinFactNeighborX="3905"/>
      <dgm:spPr/>
    </dgm:pt>
    <dgm:pt modelId="{69D0EC87-89B8-4E75-9DD8-674EE72BE2D6}" type="pres">
      <dgm:prSet presAssocID="{E9666DC9-D2FA-42BF-A81C-50E3E67A8DA2}" presName="sibTrans" presStyleCnt="0"/>
      <dgm:spPr/>
    </dgm:pt>
    <dgm:pt modelId="{B621A881-A0CC-4CA3-AA5D-FD0FDD4121D3}" type="pres">
      <dgm:prSet presAssocID="{A3F8F92C-B998-4113-B406-E70A00C50B6D}" presName="composite" presStyleCnt="0"/>
      <dgm:spPr/>
    </dgm:pt>
    <dgm:pt modelId="{902CF157-95C5-47B4-A018-BC71AD415FFB}" type="pres">
      <dgm:prSet presAssocID="{A3F8F92C-B998-4113-B406-E70A00C50B6D}" presName="FirstChild" presStyleLbl="revTx" presStyleIdx="1" presStyleCnt="4" custScaleX="117144" custLinFactNeighborX="-6881" custLinFactNeighborY="-3688">
        <dgm:presLayoutVars>
          <dgm:chMax val="0"/>
          <dgm:chPref val="0"/>
          <dgm:bulletEnabled val="1"/>
        </dgm:presLayoutVars>
      </dgm:prSet>
      <dgm:spPr/>
    </dgm:pt>
    <dgm:pt modelId="{25026DE0-8A1E-44FA-8866-287734E0ED98}" type="pres">
      <dgm:prSet presAssocID="{A3F8F92C-B998-4113-B406-E70A00C50B6D}" presName="Parent" presStyleLbl="alignNode1" presStyleIdx="1" presStyleCnt="4" custScaleX="40374" custLinFactNeighborX="-34430" custLinFactNeighborY="-3788">
        <dgm:presLayoutVars>
          <dgm:chMax val="3"/>
          <dgm:chPref val="3"/>
          <dgm:bulletEnabled val="1"/>
        </dgm:presLayoutVars>
      </dgm:prSet>
      <dgm:spPr/>
    </dgm:pt>
    <dgm:pt modelId="{33C665FD-A26F-4783-A322-ED5D47C3BB62}" type="pres">
      <dgm:prSet presAssocID="{A3F8F92C-B998-4113-B406-E70A00C50B6D}" presName="Accent" presStyleLbl="parChTrans1D1" presStyleIdx="1" presStyleCnt="4" custLinFactNeighborX="1971"/>
      <dgm:spPr/>
    </dgm:pt>
    <dgm:pt modelId="{E51F0254-7FD9-4744-9C87-A6E040BD6EAD}" type="pres">
      <dgm:prSet presAssocID="{EF6C2C38-2CC9-458B-968B-38A0FC9A8CF5}" presName="sibTrans" presStyleCnt="0"/>
      <dgm:spPr/>
    </dgm:pt>
    <dgm:pt modelId="{D6B9CBE7-F134-4DF7-9335-E17D95A7FA66}" type="pres">
      <dgm:prSet presAssocID="{3A47E239-3B68-471A-BC88-561FF403BA50}" presName="composite" presStyleCnt="0"/>
      <dgm:spPr/>
    </dgm:pt>
    <dgm:pt modelId="{3B6881F4-25C6-42D9-B9DE-65CD14AABBD2}" type="pres">
      <dgm:prSet presAssocID="{3A47E239-3B68-471A-BC88-561FF403BA50}" presName="FirstChild" presStyleLbl="revTx" presStyleIdx="2" presStyleCnt="4" custScaleX="117990" custScaleY="82336" custLinFactNeighborX="-6042" custLinFactNeighborY="2876">
        <dgm:presLayoutVars>
          <dgm:chMax val="0"/>
          <dgm:chPref val="0"/>
          <dgm:bulletEnabled val="1"/>
        </dgm:presLayoutVars>
      </dgm:prSet>
      <dgm:spPr/>
    </dgm:pt>
    <dgm:pt modelId="{F554227D-044F-4DE2-8960-72AD0A2E7D8A}" type="pres">
      <dgm:prSet presAssocID="{3A47E239-3B68-471A-BC88-561FF403BA50}" presName="Parent" presStyleLbl="alignNode1" presStyleIdx="2" presStyleCnt="4" custScaleX="41102" custLinFactNeighborX="-29746">
        <dgm:presLayoutVars>
          <dgm:chMax val="3"/>
          <dgm:chPref val="3"/>
          <dgm:bulletEnabled val="1"/>
        </dgm:presLayoutVars>
      </dgm:prSet>
      <dgm:spPr/>
    </dgm:pt>
    <dgm:pt modelId="{7B5EAA56-50F0-4F40-B4BA-F9D899B8FACB}" type="pres">
      <dgm:prSet presAssocID="{3A47E239-3B68-471A-BC88-561FF403BA50}" presName="Accent" presStyleLbl="parChTrans1D1" presStyleIdx="2" presStyleCnt="4" custLinFactNeighborX="3142"/>
      <dgm:spPr/>
    </dgm:pt>
    <dgm:pt modelId="{F2D70AA6-AC2C-482A-81C8-2639C3D3B9EF}" type="pres">
      <dgm:prSet presAssocID="{34917C90-4692-4C64-9F5D-530FC044A5BC}" presName="sibTrans" presStyleCnt="0"/>
      <dgm:spPr/>
    </dgm:pt>
    <dgm:pt modelId="{1954A633-E32E-42A1-8363-C0B410E314E1}" type="pres">
      <dgm:prSet presAssocID="{B8C1ECAD-D5C0-45F3-962D-9B64CC5F591E}" presName="composite" presStyleCnt="0"/>
      <dgm:spPr/>
    </dgm:pt>
    <dgm:pt modelId="{C9CEDFDF-D679-479A-9C36-1A5C21B9F768}" type="pres">
      <dgm:prSet presAssocID="{B8C1ECAD-D5C0-45F3-962D-9B64CC5F591E}" presName="FirstChild" presStyleLbl="revTx" presStyleIdx="3" presStyleCnt="4" custScaleX="118781" custLinFactNeighborX="-5509" custLinFactNeighborY="-12021">
        <dgm:presLayoutVars>
          <dgm:chMax val="0"/>
          <dgm:chPref val="0"/>
          <dgm:bulletEnabled val="1"/>
        </dgm:presLayoutVars>
      </dgm:prSet>
      <dgm:spPr/>
    </dgm:pt>
    <dgm:pt modelId="{26A338F4-670E-4B7D-B9AC-9CAB07FDE5E1}" type="pres">
      <dgm:prSet presAssocID="{B8C1ECAD-D5C0-45F3-962D-9B64CC5F591E}" presName="Parent" presStyleLbl="alignNode1" presStyleIdx="3" presStyleCnt="4" custScaleX="41102" custLinFactNeighborX="-29746">
        <dgm:presLayoutVars>
          <dgm:chMax val="3"/>
          <dgm:chPref val="3"/>
          <dgm:bulletEnabled val="1"/>
        </dgm:presLayoutVars>
      </dgm:prSet>
      <dgm:spPr/>
    </dgm:pt>
    <dgm:pt modelId="{7DE02C26-EE18-42A4-BE48-6789A6997DB0}" type="pres">
      <dgm:prSet presAssocID="{B8C1ECAD-D5C0-45F3-962D-9B64CC5F591E}" presName="Accent" presStyleLbl="parChTrans1D1" presStyleIdx="3" presStyleCnt="4" custLinFactNeighborX="3542"/>
      <dgm:spPr/>
    </dgm:pt>
  </dgm:ptLst>
  <dgm:cxnLst>
    <dgm:cxn modelId="{ECAEA210-A460-42FF-AD8E-71ED5D2201D8}" type="presOf" srcId="{25B3DA02-89E6-4C33-B080-B2699F2F5CE8}" destId="{C9CEDFDF-D679-479A-9C36-1A5C21B9F768}" srcOrd="0" destOrd="0" presId="urn:microsoft.com/office/officeart/2011/layout/TabList"/>
    <dgm:cxn modelId="{D543B924-8F36-47AF-9DCA-FFE4448392F8}" type="presOf" srcId="{9F7F1530-5E8A-4EF1-80F4-CFCABBCD35E2}" destId="{2DA8B601-D096-476E-BD4A-9B0B2E7AAA16}" srcOrd="0" destOrd="0" presId="urn:microsoft.com/office/officeart/2011/layout/TabList"/>
    <dgm:cxn modelId="{4A6F952D-469C-448D-A93B-44F9D16CE9C5}" srcId="{9F7F1530-5E8A-4EF1-80F4-CFCABBCD35E2}" destId="{A22FC50F-19B0-4DB3-A5D6-380DE29E8634}" srcOrd="0" destOrd="0" parTransId="{18176531-6AFB-441E-8B81-B9D3E1510420}" sibTransId="{4E068688-59B4-4482-848A-68904197C7CD}"/>
    <dgm:cxn modelId="{432D013D-461A-4DEC-B336-0557C9646B0A}" srcId="{B8C1ECAD-D5C0-45F3-962D-9B64CC5F591E}" destId="{25B3DA02-89E6-4C33-B080-B2699F2F5CE8}" srcOrd="0" destOrd="0" parTransId="{365A6916-A4A0-4231-9CD7-408B9F29A7A7}" sibTransId="{E7744260-D9FA-40EA-85EE-C936DCD76570}"/>
    <dgm:cxn modelId="{84DCE863-6DCB-4C00-BCE6-E36C18E04711}" srcId="{3A47E239-3B68-471A-BC88-561FF403BA50}" destId="{A1C5ACE9-4A4C-4B78-A1ED-2825FEE83F72}" srcOrd="0" destOrd="0" parTransId="{2098E87D-4D3D-4C74-AAFA-1E91FC77E154}" sibTransId="{60DAB23D-17A2-4B65-837E-E314828200BE}"/>
    <dgm:cxn modelId="{500D854E-DE73-4F6F-9E82-F3BA4AC91C06}" srcId="{71122926-23E9-4DA1-96DC-340223CFC003}" destId="{9F7F1530-5E8A-4EF1-80F4-CFCABBCD35E2}" srcOrd="0" destOrd="0" parTransId="{A87E0440-88F3-471E-9EE4-D260C18C2FCB}" sibTransId="{E9666DC9-D2FA-42BF-A81C-50E3E67A8DA2}"/>
    <dgm:cxn modelId="{E393404F-EB71-43E0-93CB-5A10B623C573}" type="presOf" srcId="{B8C1ECAD-D5C0-45F3-962D-9B64CC5F591E}" destId="{26A338F4-670E-4B7D-B9AC-9CAB07FDE5E1}" srcOrd="0" destOrd="0" presId="urn:microsoft.com/office/officeart/2011/layout/TabList"/>
    <dgm:cxn modelId="{0D89B56F-35F7-4F06-8E8E-51690DCFD8B7}" type="presOf" srcId="{A3F8F92C-B998-4113-B406-E70A00C50B6D}" destId="{25026DE0-8A1E-44FA-8866-287734E0ED98}" srcOrd="0" destOrd="0" presId="urn:microsoft.com/office/officeart/2011/layout/TabList"/>
    <dgm:cxn modelId="{00500070-8C50-4329-88E1-A510A6F40899}" type="presOf" srcId="{A22FC50F-19B0-4DB3-A5D6-380DE29E8634}" destId="{7D5B63A6-13D4-4674-BC5F-E14764069460}" srcOrd="0" destOrd="0" presId="urn:microsoft.com/office/officeart/2011/layout/TabList"/>
    <dgm:cxn modelId="{86F1637B-207F-43B5-98C7-F8B4A21897ED}" srcId="{71122926-23E9-4DA1-96DC-340223CFC003}" destId="{3A47E239-3B68-471A-BC88-561FF403BA50}" srcOrd="2" destOrd="0" parTransId="{6EFAC4F9-469D-42B9-87BE-889143674961}" sibTransId="{34917C90-4692-4C64-9F5D-530FC044A5BC}"/>
    <dgm:cxn modelId="{C4E9E982-C5B9-43B7-9664-9C7128391E73}" type="presOf" srcId="{3A47E239-3B68-471A-BC88-561FF403BA50}" destId="{F554227D-044F-4DE2-8960-72AD0A2E7D8A}" srcOrd="0" destOrd="0" presId="urn:microsoft.com/office/officeart/2011/layout/TabList"/>
    <dgm:cxn modelId="{647E0988-BECA-4ADC-8F31-503600F38560}" type="presOf" srcId="{A1C5ACE9-4A4C-4B78-A1ED-2825FEE83F72}" destId="{3B6881F4-25C6-42D9-B9DE-65CD14AABBD2}" srcOrd="0" destOrd="0" presId="urn:microsoft.com/office/officeart/2011/layout/TabList"/>
    <dgm:cxn modelId="{30F27999-0307-4DE8-8B2F-BD9ADEA4022A}" type="presOf" srcId="{71122926-23E9-4DA1-96DC-340223CFC003}" destId="{81A4BF3E-D2DE-4F9B-BFF4-EEEE8CAB0147}" srcOrd="0" destOrd="0" presId="urn:microsoft.com/office/officeart/2011/layout/TabList"/>
    <dgm:cxn modelId="{7EFCB6AC-577F-41BE-A0A2-1803F310A73D}" type="presOf" srcId="{82ABC07D-ABA9-461E-A985-B020FA27660F}" destId="{902CF157-95C5-47B4-A018-BC71AD415FFB}" srcOrd="0" destOrd="0" presId="urn:microsoft.com/office/officeart/2011/layout/TabList"/>
    <dgm:cxn modelId="{AD2C65B9-7ED2-41E9-9FC4-577817454DC6}" srcId="{71122926-23E9-4DA1-96DC-340223CFC003}" destId="{A3F8F92C-B998-4113-B406-E70A00C50B6D}" srcOrd="1" destOrd="0" parTransId="{A23F7FBD-9B77-47E2-B7E0-307AC6D68840}" sibTransId="{EF6C2C38-2CC9-458B-968B-38A0FC9A8CF5}"/>
    <dgm:cxn modelId="{C31E9ECF-55F6-43C7-9DF2-CD321F587439}" srcId="{71122926-23E9-4DA1-96DC-340223CFC003}" destId="{B8C1ECAD-D5C0-45F3-962D-9B64CC5F591E}" srcOrd="3" destOrd="0" parTransId="{B2CC3D09-B0BF-4FB2-9208-0F8BAD766D57}" sibTransId="{0B48911A-E0C3-46AF-B473-189126411843}"/>
    <dgm:cxn modelId="{61C0B7E0-71A9-475F-9488-911F3A9C4278}" srcId="{A3F8F92C-B998-4113-B406-E70A00C50B6D}" destId="{82ABC07D-ABA9-461E-A985-B020FA27660F}" srcOrd="0" destOrd="0" parTransId="{963D7B37-6B42-4646-BA6E-8BEA0E958EE0}" sibTransId="{76857578-D14C-475D-82F0-92FCDCE99C3E}"/>
    <dgm:cxn modelId="{32292781-79FA-4B4A-A6BE-F58B6D948C4D}" type="presParOf" srcId="{81A4BF3E-D2DE-4F9B-BFF4-EEEE8CAB0147}" destId="{E58FF343-5158-4A90-9837-A72F86E88703}" srcOrd="0" destOrd="0" presId="urn:microsoft.com/office/officeart/2011/layout/TabList"/>
    <dgm:cxn modelId="{5179D659-417B-4323-8484-8DB34DB1E89D}" type="presParOf" srcId="{E58FF343-5158-4A90-9837-A72F86E88703}" destId="{7D5B63A6-13D4-4674-BC5F-E14764069460}" srcOrd="0" destOrd="0" presId="urn:microsoft.com/office/officeart/2011/layout/TabList"/>
    <dgm:cxn modelId="{763C5A2C-FA9B-4825-B90E-9AB831787097}" type="presParOf" srcId="{E58FF343-5158-4A90-9837-A72F86E88703}" destId="{2DA8B601-D096-476E-BD4A-9B0B2E7AAA16}" srcOrd="1" destOrd="0" presId="urn:microsoft.com/office/officeart/2011/layout/TabList"/>
    <dgm:cxn modelId="{787BA61E-8E93-4AA7-A3E5-A6A466A661A5}" type="presParOf" srcId="{E58FF343-5158-4A90-9837-A72F86E88703}" destId="{A096979C-113B-456A-A016-80C106BAFC0D}" srcOrd="2" destOrd="0" presId="urn:microsoft.com/office/officeart/2011/layout/TabList"/>
    <dgm:cxn modelId="{54AE420A-B750-418E-BA0C-C5520A9C586D}" type="presParOf" srcId="{81A4BF3E-D2DE-4F9B-BFF4-EEEE8CAB0147}" destId="{69D0EC87-89B8-4E75-9DD8-674EE72BE2D6}" srcOrd="1" destOrd="0" presId="urn:microsoft.com/office/officeart/2011/layout/TabList"/>
    <dgm:cxn modelId="{07D6F4D2-5445-45F7-A8AC-2DE0E5E9D928}" type="presParOf" srcId="{81A4BF3E-D2DE-4F9B-BFF4-EEEE8CAB0147}" destId="{B621A881-A0CC-4CA3-AA5D-FD0FDD4121D3}" srcOrd="2" destOrd="0" presId="urn:microsoft.com/office/officeart/2011/layout/TabList"/>
    <dgm:cxn modelId="{078CB600-58DD-4BEB-8ECD-FA0E40D51EE3}" type="presParOf" srcId="{B621A881-A0CC-4CA3-AA5D-FD0FDD4121D3}" destId="{902CF157-95C5-47B4-A018-BC71AD415FFB}" srcOrd="0" destOrd="0" presId="urn:microsoft.com/office/officeart/2011/layout/TabList"/>
    <dgm:cxn modelId="{054268B2-A881-478D-B036-99C3EC358AA4}" type="presParOf" srcId="{B621A881-A0CC-4CA3-AA5D-FD0FDD4121D3}" destId="{25026DE0-8A1E-44FA-8866-287734E0ED98}" srcOrd="1" destOrd="0" presId="urn:microsoft.com/office/officeart/2011/layout/TabList"/>
    <dgm:cxn modelId="{5422A6F4-48F9-46BE-AA50-D25464AB6B7C}" type="presParOf" srcId="{B621A881-A0CC-4CA3-AA5D-FD0FDD4121D3}" destId="{33C665FD-A26F-4783-A322-ED5D47C3BB62}" srcOrd="2" destOrd="0" presId="urn:microsoft.com/office/officeart/2011/layout/TabList"/>
    <dgm:cxn modelId="{B09B2D84-FAC8-4BD2-955C-B71495ABCA73}" type="presParOf" srcId="{81A4BF3E-D2DE-4F9B-BFF4-EEEE8CAB0147}" destId="{E51F0254-7FD9-4744-9C87-A6E040BD6EAD}" srcOrd="3" destOrd="0" presId="urn:microsoft.com/office/officeart/2011/layout/TabList"/>
    <dgm:cxn modelId="{30F104F7-6A59-4250-B2A8-5F9F80B4C154}" type="presParOf" srcId="{81A4BF3E-D2DE-4F9B-BFF4-EEEE8CAB0147}" destId="{D6B9CBE7-F134-4DF7-9335-E17D95A7FA66}" srcOrd="4" destOrd="0" presId="urn:microsoft.com/office/officeart/2011/layout/TabList"/>
    <dgm:cxn modelId="{E029B8EB-25D8-47EA-BE17-2FC4C6E8C0D3}" type="presParOf" srcId="{D6B9CBE7-F134-4DF7-9335-E17D95A7FA66}" destId="{3B6881F4-25C6-42D9-B9DE-65CD14AABBD2}" srcOrd="0" destOrd="0" presId="urn:microsoft.com/office/officeart/2011/layout/TabList"/>
    <dgm:cxn modelId="{8067110F-C5C9-4F1D-8CE4-357BE50A2BF1}" type="presParOf" srcId="{D6B9CBE7-F134-4DF7-9335-E17D95A7FA66}" destId="{F554227D-044F-4DE2-8960-72AD0A2E7D8A}" srcOrd="1" destOrd="0" presId="urn:microsoft.com/office/officeart/2011/layout/TabList"/>
    <dgm:cxn modelId="{1A51DD06-83E4-42BC-BDDE-05EEC0052B48}" type="presParOf" srcId="{D6B9CBE7-F134-4DF7-9335-E17D95A7FA66}" destId="{7B5EAA56-50F0-4F40-B4BA-F9D899B8FACB}" srcOrd="2" destOrd="0" presId="urn:microsoft.com/office/officeart/2011/layout/TabList"/>
    <dgm:cxn modelId="{D2F558D5-3CA1-4E9F-9DFE-0C7405EB75D5}" type="presParOf" srcId="{81A4BF3E-D2DE-4F9B-BFF4-EEEE8CAB0147}" destId="{F2D70AA6-AC2C-482A-81C8-2639C3D3B9EF}" srcOrd="5" destOrd="0" presId="urn:microsoft.com/office/officeart/2011/layout/TabList"/>
    <dgm:cxn modelId="{0E605EB4-365C-4255-8E3E-AEB8540940E6}" type="presParOf" srcId="{81A4BF3E-D2DE-4F9B-BFF4-EEEE8CAB0147}" destId="{1954A633-E32E-42A1-8363-C0B410E314E1}" srcOrd="6" destOrd="0" presId="urn:microsoft.com/office/officeart/2011/layout/TabList"/>
    <dgm:cxn modelId="{3B73BD78-AF14-4927-86C9-AB42A94AAF87}" type="presParOf" srcId="{1954A633-E32E-42A1-8363-C0B410E314E1}" destId="{C9CEDFDF-D679-479A-9C36-1A5C21B9F768}" srcOrd="0" destOrd="0" presId="urn:microsoft.com/office/officeart/2011/layout/TabList"/>
    <dgm:cxn modelId="{9D6EA327-FBC9-496E-8DF6-BDD91CE96320}" type="presParOf" srcId="{1954A633-E32E-42A1-8363-C0B410E314E1}" destId="{26A338F4-670E-4B7D-B9AC-9CAB07FDE5E1}" srcOrd="1" destOrd="0" presId="urn:microsoft.com/office/officeart/2011/layout/TabList"/>
    <dgm:cxn modelId="{C6EB4E84-C962-41E8-A8B9-2B4155502814}" type="presParOf" srcId="{1954A633-E32E-42A1-8363-C0B410E314E1}" destId="{7DE02C26-EE18-42A4-BE48-6789A6997DB0}"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22926-23E9-4DA1-96DC-340223CFC003}"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9F7F1530-5E8A-4EF1-80F4-CFCABBCD35E2}">
      <dgm:prSet phldrT="[Text]" custT="1"/>
      <dgm:spPr/>
      <dgm:t>
        <a:bodyPr/>
        <a:lstStyle/>
        <a:p>
          <a:r>
            <a:rPr lang="en-US" sz="3600" b="1">
              <a:latin typeface="Times New Roman" panose="02020603050405020304" pitchFamily="18" charset="0"/>
              <a:cs typeface="Times New Roman" panose="02020603050405020304" pitchFamily="18" charset="0"/>
            </a:rPr>
            <a:t>5</a:t>
          </a:r>
        </a:p>
      </dgm:t>
    </dgm:pt>
    <dgm:pt modelId="{A87E0440-88F3-471E-9EE4-D260C18C2FCB}" type="par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E9666DC9-D2FA-42BF-A81C-50E3E67A8DA2}" type="sib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82ABC07D-ABA9-461E-A985-B020FA27660F}">
      <dgm:prSet phldrT="[Text]" custT="1"/>
      <dgm:spPr/>
      <dgm:t>
        <a:bodyPr/>
        <a:lstStyle/>
        <a:p>
          <a:pPr algn="just">
            <a:spcAft>
              <a:spcPts val="0"/>
            </a:spcAft>
          </a:pPr>
          <a:r>
            <a:rPr lang="it-IT" sz="2600" kern="1200">
              <a:solidFill>
                <a:schemeClr val="tx1"/>
              </a:solidFill>
              <a:latin typeface="Times New Roman" panose="02020603050405020304" pitchFamily="18" charset="0"/>
              <a:cs typeface="Times New Roman" panose="02020603050405020304" pitchFamily="18" charset="0"/>
            </a:rPr>
            <a:t>Tiếp tục triển khai kịp thời, hiệu quả </a:t>
          </a:r>
          <a:r>
            <a:rPr lang="en-US" sz="2600" kern="1200" spc="-20">
              <a:solidFill>
                <a:schemeClr val="tx1"/>
              </a:solidFill>
              <a:latin typeface="Times New Roman" panose="02020603050405020304" pitchFamily="18" charset="0"/>
              <a:ea typeface="+mn-ea"/>
              <a:cs typeface="Times New Roman" panose="02020603050405020304" pitchFamily="18" charset="0"/>
            </a:rPr>
            <a:t>các chính sách về </a:t>
          </a:r>
          <a:r>
            <a:rPr lang="vi-VN" sz="2600" b="0" i="0" kern="1200">
              <a:solidFill>
                <a:schemeClr val="tx1"/>
              </a:solidFill>
              <a:latin typeface="Times New Roman" panose="02020603050405020304" pitchFamily="18" charset="0"/>
              <a:cs typeface="Times New Roman" panose="02020603050405020304" pitchFamily="18" charset="0"/>
            </a:rPr>
            <a:t>y tế, giáo dục, xóa nhà tạm, nhà dột nát... Đảm bảo hoàn thành công tác </a:t>
          </a:r>
          <a:r>
            <a:rPr lang="vi-VN" sz="2600" kern="1200">
              <a:solidFill>
                <a:schemeClr val="tx1"/>
              </a:solidFill>
              <a:latin typeface="Times New Roman" panose="02020603050405020304" pitchFamily="18" charset="0"/>
              <a:cs typeface="Times New Roman" panose="02020603050405020304" pitchFamily="18" charset="0"/>
            </a:rPr>
            <a:t>xóa nhà tạm, nhà dột nát</a:t>
          </a:r>
          <a:r>
            <a:rPr lang="en-US" sz="2600" kern="1200">
              <a:solidFill>
                <a:schemeClr val="tx1"/>
              </a:solidFill>
              <a:latin typeface="Times New Roman" panose="02020603050405020304" pitchFamily="18" charset="0"/>
              <a:cs typeface="Times New Roman" panose="02020603050405020304" pitchFamily="18" charset="0"/>
            </a:rPr>
            <a:t> trước ngày 31/5/2025</a:t>
          </a:r>
          <a:endParaRPr lang="en-US" sz="26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963D7B37-6B42-4646-BA6E-8BEA0E958EE0}" type="par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76857578-D14C-475D-82F0-92FCDCE99C3E}" type="sib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3A47E239-3B68-471A-BC88-561FF403BA50}">
      <dgm:prSet phldrT="[Text]" custT="1"/>
      <dgm:spPr/>
      <dgm:t>
        <a:bodyPr/>
        <a:lstStyle/>
        <a:p>
          <a:r>
            <a:rPr lang="en-US" sz="3600" b="1">
              <a:latin typeface="Times New Roman" panose="02020603050405020304" pitchFamily="18" charset="0"/>
              <a:cs typeface="Times New Roman" panose="02020603050405020304" pitchFamily="18" charset="0"/>
            </a:rPr>
            <a:t>7</a:t>
          </a:r>
        </a:p>
      </dgm:t>
    </dgm:pt>
    <dgm:pt modelId="{6EFAC4F9-469D-42B9-87BE-889143674961}" type="par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34917C90-4692-4C64-9F5D-530FC044A5BC}" type="sib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A1C5ACE9-4A4C-4B78-A1ED-2825FEE83F72}">
      <dgm:prSet phldrT="[Text]" custT="1"/>
      <dgm:spPr/>
      <dgm:t>
        <a:bodyPr/>
        <a:lstStyle/>
        <a:p>
          <a:pPr marL="0" lvl="0" indent="0" algn="just" defTabSz="1244600">
            <a:lnSpc>
              <a:spcPct val="90000"/>
            </a:lnSpc>
            <a:spcBef>
              <a:spcPct val="0"/>
            </a:spcBef>
            <a:spcAft>
              <a:spcPct val="35000"/>
            </a:spcAft>
            <a:buNone/>
          </a:pPr>
          <a:r>
            <a:rPr lang="en-US" sz="2600" b="0" i="0" kern="1200">
              <a:solidFill>
                <a:schemeClr val="tx1"/>
              </a:solidFill>
              <a:latin typeface="Times New Roman" panose="02020603050405020304" pitchFamily="18" charset="0"/>
              <a:ea typeface="+mn-ea"/>
              <a:cs typeface="Times New Roman" panose="02020603050405020304" pitchFamily="18" charset="0"/>
            </a:rPr>
            <a:t>Tiếp tục </a:t>
          </a:r>
          <a:r>
            <a:rPr lang="vi-VN" sz="2600" b="0" i="0" kern="1200">
              <a:solidFill>
                <a:schemeClr val="tx1"/>
              </a:solidFill>
              <a:latin typeface="Times New Roman" panose="02020603050405020304" pitchFamily="18" charset="0"/>
              <a:ea typeface="+mn-ea"/>
              <a:cs typeface="Times New Roman" panose="02020603050405020304" pitchFamily="18" charset="0"/>
            </a:rPr>
            <a:t>thực hiện quyết liệt công tác</a:t>
          </a:r>
          <a:r>
            <a:rPr lang="en-US" sz="2600" b="0" i="0" kern="1200">
              <a:solidFill>
                <a:schemeClr val="tx1"/>
              </a:solidFill>
              <a:latin typeface="Times New Roman" panose="02020603050405020304" pitchFamily="18" charset="0"/>
              <a:ea typeface="+mn-ea"/>
              <a:cs typeface="Times New Roman" panose="02020603050405020304" pitchFamily="18" charset="0"/>
            </a:rPr>
            <a:t> cải cách TTHC, cải thiện môi trường đầu tư kinh doanh</a:t>
          </a:r>
          <a:r>
            <a:rPr lang="vi-VN" sz="2600" b="0" i="0" kern="1200">
              <a:solidFill>
                <a:schemeClr val="tx1"/>
              </a:solidFill>
              <a:latin typeface="Times New Roman" panose="02020603050405020304" pitchFamily="18" charset="0"/>
              <a:ea typeface="+mn-ea"/>
              <a:cs typeface="Times New Roman" panose="02020603050405020304" pitchFamily="18" charset="0"/>
            </a:rPr>
            <a:t>, </a:t>
          </a:r>
          <a:r>
            <a:rPr lang="en-US" sz="2600" b="0" i="0" kern="1200">
              <a:solidFill>
                <a:schemeClr val="tx1"/>
              </a:solidFill>
              <a:latin typeface="Times New Roman" panose="02020603050405020304" pitchFamily="18" charset="0"/>
              <a:ea typeface="+mn-ea"/>
              <a:cs typeface="Times New Roman" panose="02020603050405020304" pitchFamily="18" charset="0"/>
            </a:rPr>
            <a:t>bảo đảm giảm ít nhất 30% thời gian xử lý TTHC, ít nhất 30% chi phí tuân thủ; bãi bỏ 30% điều kiện kinh doanh không cần thiết</a:t>
          </a:r>
        </a:p>
      </dgm:t>
    </dgm:pt>
    <dgm:pt modelId="{2098E87D-4D3D-4C74-AAFA-1E91FC77E154}" type="par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60DAB23D-17A2-4B65-837E-E314828200BE}" type="sib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B8C1ECAD-D5C0-45F3-962D-9B64CC5F591E}">
      <dgm:prSet phldrT="[Text]" custT="1"/>
      <dgm:spPr/>
      <dgm:t>
        <a:bodyPr/>
        <a:lstStyle/>
        <a:p>
          <a:r>
            <a:rPr lang="en-US" sz="3600" b="1">
              <a:latin typeface="Times New Roman" panose="02020603050405020304" pitchFamily="18" charset="0"/>
              <a:cs typeface="Times New Roman" panose="02020603050405020304" pitchFamily="18" charset="0"/>
            </a:rPr>
            <a:t>8</a:t>
          </a:r>
        </a:p>
      </dgm:t>
    </dgm:pt>
    <dgm:pt modelId="{B2CC3D09-B0BF-4FB2-9208-0F8BAD766D57}" type="par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0B48911A-E0C3-46AF-B473-189126411843}" type="sib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25B3DA02-89E6-4C33-B080-B2699F2F5CE8}">
      <dgm:prSet phldrT="[Text]" custT="1"/>
      <dgm:spPr/>
      <dgm:t>
        <a:bodyPr/>
        <a:lstStyle/>
        <a:p>
          <a:pPr algn="just"/>
          <a:r>
            <a:rPr lang="en-US" sz="2600" b="0" i="0" kern="1200">
              <a:solidFill>
                <a:schemeClr val="tx1"/>
              </a:solidFill>
              <a:latin typeface="Times New Roman" panose="02020603050405020304" pitchFamily="18" charset="0"/>
              <a:ea typeface="+mn-ea"/>
              <a:cs typeface="Times New Roman" panose="02020603050405020304" pitchFamily="18" charset="0"/>
            </a:rPr>
            <a:t>Tiếp tục thực hiện chủ trương sắp xếp, tinh gọn bộ máy theo mô hình chính quyền địa phương 2 cấp</a:t>
          </a:r>
          <a:endParaRPr lang="en-US" sz="2600" b="0" i="0" kern="1200">
            <a:solidFill>
              <a:schemeClr val="tx1"/>
            </a:solidFill>
            <a:latin typeface="+mj-lt"/>
            <a:ea typeface="+mn-ea"/>
            <a:cs typeface="Arial" panose="020B0604020202020204" pitchFamily="34" charset="0"/>
          </a:endParaRPr>
        </a:p>
      </dgm:t>
    </dgm:pt>
    <dgm:pt modelId="{365A6916-A4A0-4231-9CD7-408B9F29A7A7}" type="par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E7744260-D9FA-40EA-85EE-C936DCD76570}" type="sib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A22FC50F-19B0-4DB3-A5D6-380DE29E8634}">
      <dgm:prSet phldrT="[Text]" custT="1"/>
      <dgm:spPr/>
      <dgm:t>
        <a:bodyPr/>
        <a:lstStyle/>
        <a:p>
          <a:pPr>
            <a:buFont typeface="Wingdings" panose="05000000000000000000" pitchFamily="2" charset="2"/>
            <a:buChar char="v"/>
          </a:pPr>
          <a:r>
            <a:rPr lang="en-US" sz="2600" b="0" kern="1200">
              <a:latin typeface="Times New Roman" panose="02020603050405020304" pitchFamily="18" charset="0"/>
              <a:cs typeface="Times New Roman" panose="02020603050405020304" pitchFamily="18" charset="0"/>
            </a:rPr>
            <a:t> </a:t>
          </a:r>
          <a:r>
            <a:rPr lang="it-IT" sz="2400" kern="1200">
              <a:latin typeface="Times New Roman" panose="02020603050405020304" pitchFamily="18" charset="0"/>
              <a:cs typeface="Times New Roman" panose="02020603050405020304" pitchFamily="18" charset="0"/>
            </a:rPr>
            <a:t>Tăng cường giải ngân kế hoạch vốn đâu tư công năm, </a:t>
          </a:r>
          <a:r>
            <a:rPr lang="pt-BR" sz="2400" kern="1200">
              <a:latin typeface="Times New Roman" panose="02020603050405020304" pitchFamily="18" charset="0"/>
              <a:cs typeface="Times New Roman" panose="02020603050405020304" pitchFamily="18" charset="0"/>
            </a:rPr>
            <a:t>đảm bảo đến ngày 30/6/2025 tỷ lệ giải ngân đạt tối thiểu 40% kế hoạch vốn giao. Thực hiện rà soát nợ XDCB các dự án đầu tư công do huyện, xã làm chủ đầu tư; đ</a:t>
          </a:r>
          <a:r>
            <a:rPr lang="vi-VN" sz="2400" kern="1200">
              <a:latin typeface="Times New Roman" panose="02020603050405020304" pitchFamily="18" charset="0"/>
              <a:cs typeface="Times New Roman" panose="02020603050405020304" pitchFamily="18" charset="0"/>
            </a:rPr>
            <a:t>ối với phần khối lượng hoàn thành chưa thanh toán của các dự án </a:t>
          </a:r>
          <a:r>
            <a:rPr lang="en-US" sz="2400" kern="1200">
              <a:latin typeface="Times New Roman" panose="02020603050405020304" pitchFamily="18" charset="0"/>
              <a:cs typeface="Times New Roman" panose="02020603050405020304" pitchFamily="18" charset="0"/>
            </a:rPr>
            <a:t>đ</a:t>
          </a:r>
          <a:r>
            <a:rPr lang="vi-VN" sz="2400" kern="1200">
              <a:latin typeface="Times New Roman" panose="02020603050405020304" pitchFamily="18" charset="0"/>
              <a:cs typeface="Times New Roman" panose="02020603050405020304" pitchFamily="18" charset="0"/>
            </a:rPr>
            <a:t>ề nghị UBND cấp huyện, UBND cấp xã chịu trách nhiệm bố trí vốn để thanh toán dứt điểm cho các dự án</a:t>
          </a:r>
          <a:endParaRPr lang="en-US" sz="26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18176531-6AFB-441E-8B81-B9D3E1510420}" type="parTrans" cxnId="{4A6F952D-469C-448D-A93B-44F9D16CE9C5}">
      <dgm:prSet/>
      <dgm:spPr/>
      <dgm:t>
        <a:bodyPr/>
        <a:lstStyle/>
        <a:p>
          <a:endParaRPr lang="en-US"/>
        </a:p>
      </dgm:t>
    </dgm:pt>
    <dgm:pt modelId="{4E068688-59B4-4482-848A-68904197C7CD}" type="sibTrans" cxnId="{4A6F952D-469C-448D-A93B-44F9D16CE9C5}">
      <dgm:prSet/>
      <dgm:spPr/>
      <dgm:t>
        <a:bodyPr/>
        <a:lstStyle/>
        <a:p>
          <a:endParaRPr lang="en-US"/>
        </a:p>
      </dgm:t>
    </dgm:pt>
    <dgm:pt modelId="{A3F8F92C-B998-4113-B406-E70A00C50B6D}">
      <dgm:prSet phldrT="[Text]" custT="1"/>
      <dgm:spPr/>
      <dgm:t>
        <a:bodyPr/>
        <a:lstStyle/>
        <a:p>
          <a:r>
            <a:rPr lang="en-US" sz="3600" b="1">
              <a:latin typeface="Times New Roman" panose="02020603050405020304" pitchFamily="18" charset="0"/>
              <a:cs typeface="Times New Roman" panose="02020603050405020304" pitchFamily="18" charset="0"/>
            </a:rPr>
            <a:t>6</a:t>
          </a:r>
        </a:p>
      </dgm:t>
    </dgm:pt>
    <dgm:pt modelId="{EF6C2C38-2CC9-458B-968B-38A0FC9A8CF5}" type="sibTrans" cxnId="{AD2C65B9-7ED2-41E9-9FC4-577817454DC6}">
      <dgm:prSet/>
      <dgm:spPr/>
      <dgm:t>
        <a:bodyPr/>
        <a:lstStyle/>
        <a:p>
          <a:endParaRPr lang="en-US"/>
        </a:p>
      </dgm:t>
    </dgm:pt>
    <dgm:pt modelId="{A23F7FBD-9B77-47E2-B7E0-307AC6D68840}" type="parTrans" cxnId="{AD2C65B9-7ED2-41E9-9FC4-577817454DC6}">
      <dgm:prSet/>
      <dgm:spPr/>
      <dgm:t>
        <a:bodyPr/>
        <a:lstStyle/>
        <a:p>
          <a:endParaRPr lang="en-US"/>
        </a:p>
      </dgm:t>
    </dgm:pt>
    <dgm:pt modelId="{81A4BF3E-D2DE-4F9B-BFF4-EEEE8CAB0147}" type="pres">
      <dgm:prSet presAssocID="{71122926-23E9-4DA1-96DC-340223CFC003}" presName="Name0" presStyleCnt="0">
        <dgm:presLayoutVars>
          <dgm:chMax/>
          <dgm:chPref val="3"/>
          <dgm:dir/>
          <dgm:animOne val="branch"/>
          <dgm:animLvl val="lvl"/>
        </dgm:presLayoutVars>
      </dgm:prSet>
      <dgm:spPr/>
    </dgm:pt>
    <dgm:pt modelId="{E58FF343-5158-4A90-9837-A72F86E88703}" type="pres">
      <dgm:prSet presAssocID="{9F7F1530-5E8A-4EF1-80F4-CFCABBCD35E2}" presName="composite" presStyleCnt="0"/>
      <dgm:spPr/>
    </dgm:pt>
    <dgm:pt modelId="{7D5B63A6-13D4-4674-BC5F-E14764069460}" type="pres">
      <dgm:prSet presAssocID="{9F7F1530-5E8A-4EF1-80F4-CFCABBCD35E2}" presName="FirstChild" presStyleLbl="revTx" presStyleIdx="0" presStyleCnt="4" custScaleX="121439" custScaleY="52020" custLinFactNeighborX="-3797" custLinFactNeighborY="28659">
        <dgm:presLayoutVars>
          <dgm:chMax val="0"/>
          <dgm:chPref val="0"/>
          <dgm:bulletEnabled val="1"/>
        </dgm:presLayoutVars>
      </dgm:prSet>
      <dgm:spPr/>
    </dgm:pt>
    <dgm:pt modelId="{2DA8B601-D096-476E-BD4A-9B0B2E7AAA16}" type="pres">
      <dgm:prSet presAssocID="{9F7F1530-5E8A-4EF1-80F4-CFCABBCD35E2}" presName="Parent" presStyleLbl="alignNode1" presStyleIdx="0" presStyleCnt="4" custScaleX="41102" custLinFactNeighborX="-29746">
        <dgm:presLayoutVars>
          <dgm:chMax val="3"/>
          <dgm:chPref val="3"/>
          <dgm:bulletEnabled val="1"/>
        </dgm:presLayoutVars>
      </dgm:prSet>
      <dgm:spPr/>
    </dgm:pt>
    <dgm:pt modelId="{A096979C-113B-456A-A016-80C106BAFC0D}" type="pres">
      <dgm:prSet presAssocID="{9F7F1530-5E8A-4EF1-80F4-CFCABBCD35E2}" presName="Accent" presStyleLbl="parChTrans1D1" presStyleIdx="0" presStyleCnt="4" custLinFactNeighborX="3905"/>
      <dgm:spPr/>
    </dgm:pt>
    <dgm:pt modelId="{69D0EC87-89B8-4E75-9DD8-674EE72BE2D6}" type="pres">
      <dgm:prSet presAssocID="{E9666DC9-D2FA-42BF-A81C-50E3E67A8DA2}" presName="sibTrans" presStyleCnt="0"/>
      <dgm:spPr/>
    </dgm:pt>
    <dgm:pt modelId="{B621A881-A0CC-4CA3-AA5D-FD0FDD4121D3}" type="pres">
      <dgm:prSet presAssocID="{A3F8F92C-B998-4113-B406-E70A00C50B6D}" presName="composite" presStyleCnt="0"/>
      <dgm:spPr/>
    </dgm:pt>
    <dgm:pt modelId="{902CF157-95C5-47B4-A018-BC71AD415FFB}" type="pres">
      <dgm:prSet presAssocID="{A3F8F92C-B998-4113-B406-E70A00C50B6D}" presName="FirstChild" presStyleLbl="revTx" presStyleIdx="1" presStyleCnt="4" custScaleX="117144" custLinFactNeighborX="-6881" custLinFactNeighborY="-3688">
        <dgm:presLayoutVars>
          <dgm:chMax val="0"/>
          <dgm:chPref val="0"/>
          <dgm:bulletEnabled val="1"/>
        </dgm:presLayoutVars>
      </dgm:prSet>
      <dgm:spPr/>
    </dgm:pt>
    <dgm:pt modelId="{25026DE0-8A1E-44FA-8866-287734E0ED98}" type="pres">
      <dgm:prSet presAssocID="{A3F8F92C-B998-4113-B406-E70A00C50B6D}" presName="Parent" presStyleLbl="alignNode1" presStyleIdx="1" presStyleCnt="4" custScaleX="40374" custLinFactNeighborX="-34430" custLinFactNeighborY="-3788">
        <dgm:presLayoutVars>
          <dgm:chMax val="3"/>
          <dgm:chPref val="3"/>
          <dgm:bulletEnabled val="1"/>
        </dgm:presLayoutVars>
      </dgm:prSet>
      <dgm:spPr/>
    </dgm:pt>
    <dgm:pt modelId="{33C665FD-A26F-4783-A322-ED5D47C3BB62}" type="pres">
      <dgm:prSet presAssocID="{A3F8F92C-B998-4113-B406-E70A00C50B6D}" presName="Accent" presStyleLbl="parChTrans1D1" presStyleIdx="1" presStyleCnt="4" custLinFactNeighborX="1971"/>
      <dgm:spPr/>
    </dgm:pt>
    <dgm:pt modelId="{E51F0254-7FD9-4744-9C87-A6E040BD6EAD}" type="pres">
      <dgm:prSet presAssocID="{EF6C2C38-2CC9-458B-968B-38A0FC9A8CF5}" presName="sibTrans" presStyleCnt="0"/>
      <dgm:spPr/>
    </dgm:pt>
    <dgm:pt modelId="{D6B9CBE7-F134-4DF7-9335-E17D95A7FA66}" type="pres">
      <dgm:prSet presAssocID="{3A47E239-3B68-471A-BC88-561FF403BA50}" presName="composite" presStyleCnt="0"/>
      <dgm:spPr/>
    </dgm:pt>
    <dgm:pt modelId="{3B6881F4-25C6-42D9-B9DE-65CD14AABBD2}" type="pres">
      <dgm:prSet presAssocID="{3A47E239-3B68-471A-BC88-561FF403BA50}" presName="FirstChild" presStyleLbl="revTx" presStyleIdx="2" presStyleCnt="4" custScaleX="117990" custScaleY="82336" custLinFactNeighborX="-6042" custLinFactNeighborY="2876">
        <dgm:presLayoutVars>
          <dgm:chMax val="0"/>
          <dgm:chPref val="0"/>
          <dgm:bulletEnabled val="1"/>
        </dgm:presLayoutVars>
      </dgm:prSet>
      <dgm:spPr/>
    </dgm:pt>
    <dgm:pt modelId="{F554227D-044F-4DE2-8960-72AD0A2E7D8A}" type="pres">
      <dgm:prSet presAssocID="{3A47E239-3B68-471A-BC88-561FF403BA50}" presName="Parent" presStyleLbl="alignNode1" presStyleIdx="2" presStyleCnt="4" custScaleX="41102" custLinFactNeighborX="-29746">
        <dgm:presLayoutVars>
          <dgm:chMax val="3"/>
          <dgm:chPref val="3"/>
          <dgm:bulletEnabled val="1"/>
        </dgm:presLayoutVars>
      </dgm:prSet>
      <dgm:spPr/>
    </dgm:pt>
    <dgm:pt modelId="{7B5EAA56-50F0-4F40-B4BA-F9D899B8FACB}" type="pres">
      <dgm:prSet presAssocID="{3A47E239-3B68-471A-BC88-561FF403BA50}" presName="Accent" presStyleLbl="parChTrans1D1" presStyleIdx="2" presStyleCnt="4" custLinFactNeighborX="3142"/>
      <dgm:spPr/>
    </dgm:pt>
    <dgm:pt modelId="{F2D70AA6-AC2C-482A-81C8-2639C3D3B9EF}" type="pres">
      <dgm:prSet presAssocID="{34917C90-4692-4C64-9F5D-530FC044A5BC}" presName="sibTrans" presStyleCnt="0"/>
      <dgm:spPr/>
    </dgm:pt>
    <dgm:pt modelId="{1954A633-E32E-42A1-8363-C0B410E314E1}" type="pres">
      <dgm:prSet presAssocID="{B8C1ECAD-D5C0-45F3-962D-9B64CC5F591E}" presName="composite" presStyleCnt="0"/>
      <dgm:spPr/>
    </dgm:pt>
    <dgm:pt modelId="{C9CEDFDF-D679-479A-9C36-1A5C21B9F768}" type="pres">
      <dgm:prSet presAssocID="{B8C1ECAD-D5C0-45F3-962D-9B64CC5F591E}" presName="FirstChild" presStyleLbl="revTx" presStyleIdx="3" presStyleCnt="4" custScaleX="118781" custLinFactNeighborX="-5509" custLinFactNeighborY="-12021">
        <dgm:presLayoutVars>
          <dgm:chMax val="0"/>
          <dgm:chPref val="0"/>
          <dgm:bulletEnabled val="1"/>
        </dgm:presLayoutVars>
      </dgm:prSet>
      <dgm:spPr/>
    </dgm:pt>
    <dgm:pt modelId="{26A338F4-670E-4B7D-B9AC-9CAB07FDE5E1}" type="pres">
      <dgm:prSet presAssocID="{B8C1ECAD-D5C0-45F3-962D-9B64CC5F591E}" presName="Parent" presStyleLbl="alignNode1" presStyleIdx="3" presStyleCnt="4" custScaleX="41102" custLinFactNeighborX="-29746">
        <dgm:presLayoutVars>
          <dgm:chMax val="3"/>
          <dgm:chPref val="3"/>
          <dgm:bulletEnabled val="1"/>
        </dgm:presLayoutVars>
      </dgm:prSet>
      <dgm:spPr/>
    </dgm:pt>
    <dgm:pt modelId="{7DE02C26-EE18-42A4-BE48-6789A6997DB0}" type="pres">
      <dgm:prSet presAssocID="{B8C1ECAD-D5C0-45F3-962D-9B64CC5F591E}" presName="Accent" presStyleLbl="parChTrans1D1" presStyleIdx="3" presStyleCnt="4" custLinFactNeighborX="3542"/>
      <dgm:spPr/>
    </dgm:pt>
  </dgm:ptLst>
  <dgm:cxnLst>
    <dgm:cxn modelId="{ECAEA210-A460-42FF-AD8E-71ED5D2201D8}" type="presOf" srcId="{25B3DA02-89E6-4C33-B080-B2699F2F5CE8}" destId="{C9CEDFDF-D679-479A-9C36-1A5C21B9F768}" srcOrd="0" destOrd="0" presId="urn:microsoft.com/office/officeart/2011/layout/TabList"/>
    <dgm:cxn modelId="{D543B924-8F36-47AF-9DCA-FFE4448392F8}" type="presOf" srcId="{9F7F1530-5E8A-4EF1-80F4-CFCABBCD35E2}" destId="{2DA8B601-D096-476E-BD4A-9B0B2E7AAA16}" srcOrd="0" destOrd="0" presId="urn:microsoft.com/office/officeart/2011/layout/TabList"/>
    <dgm:cxn modelId="{4A6F952D-469C-448D-A93B-44F9D16CE9C5}" srcId="{9F7F1530-5E8A-4EF1-80F4-CFCABBCD35E2}" destId="{A22FC50F-19B0-4DB3-A5D6-380DE29E8634}" srcOrd="0" destOrd="0" parTransId="{18176531-6AFB-441E-8B81-B9D3E1510420}" sibTransId="{4E068688-59B4-4482-848A-68904197C7CD}"/>
    <dgm:cxn modelId="{432D013D-461A-4DEC-B336-0557C9646B0A}" srcId="{B8C1ECAD-D5C0-45F3-962D-9B64CC5F591E}" destId="{25B3DA02-89E6-4C33-B080-B2699F2F5CE8}" srcOrd="0" destOrd="0" parTransId="{365A6916-A4A0-4231-9CD7-408B9F29A7A7}" sibTransId="{E7744260-D9FA-40EA-85EE-C936DCD76570}"/>
    <dgm:cxn modelId="{84DCE863-6DCB-4C00-BCE6-E36C18E04711}" srcId="{3A47E239-3B68-471A-BC88-561FF403BA50}" destId="{A1C5ACE9-4A4C-4B78-A1ED-2825FEE83F72}" srcOrd="0" destOrd="0" parTransId="{2098E87D-4D3D-4C74-AAFA-1E91FC77E154}" sibTransId="{60DAB23D-17A2-4B65-837E-E314828200BE}"/>
    <dgm:cxn modelId="{500D854E-DE73-4F6F-9E82-F3BA4AC91C06}" srcId="{71122926-23E9-4DA1-96DC-340223CFC003}" destId="{9F7F1530-5E8A-4EF1-80F4-CFCABBCD35E2}" srcOrd="0" destOrd="0" parTransId="{A87E0440-88F3-471E-9EE4-D260C18C2FCB}" sibTransId="{E9666DC9-D2FA-42BF-A81C-50E3E67A8DA2}"/>
    <dgm:cxn modelId="{E393404F-EB71-43E0-93CB-5A10B623C573}" type="presOf" srcId="{B8C1ECAD-D5C0-45F3-962D-9B64CC5F591E}" destId="{26A338F4-670E-4B7D-B9AC-9CAB07FDE5E1}" srcOrd="0" destOrd="0" presId="urn:microsoft.com/office/officeart/2011/layout/TabList"/>
    <dgm:cxn modelId="{0D89B56F-35F7-4F06-8E8E-51690DCFD8B7}" type="presOf" srcId="{A3F8F92C-B998-4113-B406-E70A00C50B6D}" destId="{25026DE0-8A1E-44FA-8866-287734E0ED98}" srcOrd="0" destOrd="0" presId="urn:microsoft.com/office/officeart/2011/layout/TabList"/>
    <dgm:cxn modelId="{00500070-8C50-4329-88E1-A510A6F40899}" type="presOf" srcId="{A22FC50F-19B0-4DB3-A5D6-380DE29E8634}" destId="{7D5B63A6-13D4-4674-BC5F-E14764069460}" srcOrd="0" destOrd="0" presId="urn:microsoft.com/office/officeart/2011/layout/TabList"/>
    <dgm:cxn modelId="{86F1637B-207F-43B5-98C7-F8B4A21897ED}" srcId="{71122926-23E9-4DA1-96DC-340223CFC003}" destId="{3A47E239-3B68-471A-BC88-561FF403BA50}" srcOrd="2" destOrd="0" parTransId="{6EFAC4F9-469D-42B9-87BE-889143674961}" sibTransId="{34917C90-4692-4C64-9F5D-530FC044A5BC}"/>
    <dgm:cxn modelId="{C4E9E982-C5B9-43B7-9664-9C7128391E73}" type="presOf" srcId="{3A47E239-3B68-471A-BC88-561FF403BA50}" destId="{F554227D-044F-4DE2-8960-72AD0A2E7D8A}" srcOrd="0" destOrd="0" presId="urn:microsoft.com/office/officeart/2011/layout/TabList"/>
    <dgm:cxn modelId="{647E0988-BECA-4ADC-8F31-503600F38560}" type="presOf" srcId="{A1C5ACE9-4A4C-4B78-A1ED-2825FEE83F72}" destId="{3B6881F4-25C6-42D9-B9DE-65CD14AABBD2}" srcOrd="0" destOrd="0" presId="urn:microsoft.com/office/officeart/2011/layout/TabList"/>
    <dgm:cxn modelId="{30F27999-0307-4DE8-8B2F-BD9ADEA4022A}" type="presOf" srcId="{71122926-23E9-4DA1-96DC-340223CFC003}" destId="{81A4BF3E-D2DE-4F9B-BFF4-EEEE8CAB0147}" srcOrd="0" destOrd="0" presId="urn:microsoft.com/office/officeart/2011/layout/TabList"/>
    <dgm:cxn modelId="{7EFCB6AC-577F-41BE-A0A2-1803F310A73D}" type="presOf" srcId="{82ABC07D-ABA9-461E-A985-B020FA27660F}" destId="{902CF157-95C5-47B4-A018-BC71AD415FFB}" srcOrd="0" destOrd="0" presId="urn:microsoft.com/office/officeart/2011/layout/TabList"/>
    <dgm:cxn modelId="{AD2C65B9-7ED2-41E9-9FC4-577817454DC6}" srcId="{71122926-23E9-4DA1-96DC-340223CFC003}" destId="{A3F8F92C-B998-4113-B406-E70A00C50B6D}" srcOrd="1" destOrd="0" parTransId="{A23F7FBD-9B77-47E2-B7E0-307AC6D68840}" sibTransId="{EF6C2C38-2CC9-458B-968B-38A0FC9A8CF5}"/>
    <dgm:cxn modelId="{C31E9ECF-55F6-43C7-9DF2-CD321F587439}" srcId="{71122926-23E9-4DA1-96DC-340223CFC003}" destId="{B8C1ECAD-D5C0-45F3-962D-9B64CC5F591E}" srcOrd="3" destOrd="0" parTransId="{B2CC3D09-B0BF-4FB2-9208-0F8BAD766D57}" sibTransId="{0B48911A-E0C3-46AF-B473-189126411843}"/>
    <dgm:cxn modelId="{61C0B7E0-71A9-475F-9488-911F3A9C4278}" srcId="{A3F8F92C-B998-4113-B406-E70A00C50B6D}" destId="{82ABC07D-ABA9-461E-A985-B020FA27660F}" srcOrd="0" destOrd="0" parTransId="{963D7B37-6B42-4646-BA6E-8BEA0E958EE0}" sibTransId="{76857578-D14C-475D-82F0-92FCDCE99C3E}"/>
    <dgm:cxn modelId="{32292781-79FA-4B4A-A6BE-F58B6D948C4D}" type="presParOf" srcId="{81A4BF3E-D2DE-4F9B-BFF4-EEEE8CAB0147}" destId="{E58FF343-5158-4A90-9837-A72F86E88703}" srcOrd="0" destOrd="0" presId="urn:microsoft.com/office/officeart/2011/layout/TabList"/>
    <dgm:cxn modelId="{5179D659-417B-4323-8484-8DB34DB1E89D}" type="presParOf" srcId="{E58FF343-5158-4A90-9837-A72F86E88703}" destId="{7D5B63A6-13D4-4674-BC5F-E14764069460}" srcOrd="0" destOrd="0" presId="urn:microsoft.com/office/officeart/2011/layout/TabList"/>
    <dgm:cxn modelId="{763C5A2C-FA9B-4825-B90E-9AB831787097}" type="presParOf" srcId="{E58FF343-5158-4A90-9837-A72F86E88703}" destId="{2DA8B601-D096-476E-BD4A-9B0B2E7AAA16}" srcOrd="1" destOrd="0" presId="urn:microsoft.com/office/officeart/2011/layout/TabList"/>
    <dgm:cxn modelId="{787BA61E-8E93-4AA7-A3E5-A6A466A661A5}" type="presParOf" srcId="{E58FF343-5158-4A90-9837-A72F86E88703}" destId="{A096979C-113B-456A-A016-80C106BAFC0D}" srcOrd="2" destOrd="0" presId="urn:microsoft.com/office/officeart/2011/layout/TabList"/>
    <dgm:cxn modelId="{54AE420A-B750-418E-BA0C-C5520A9C586D}" type="presParOf" srcId="{81A4BF3E-D2DE-4F9B-BFF4-EEEE8CAB0147}" destId="{69D0EC87-89B8-4E75-9DD8-674EE72BE2D6}" srcOrd="1" destOrd="0" presId="urn:microsoft.com/office/officeart/2011/layout/TabList"/>
    <dgm:cxn modelId="{07D6F4D2-5445-45F7-A8AC-2DE0E5E9D928}" type="presParOf" srcId="{81A4BF3E-D2DE-4F9B-BFF4-EEEE8CAB0147}" destId="{B621A881-A0CC-4CA3-AA5D-FD0FDD4121D3}" srcOrd="2" destOrd="0" presId="urn:microsoft.com/office/officeart/2011/layout/TabList"/>
    <dgm:cxn modelId="{078CB600-58DD-4BEB-8ECD-FA0E40D51EE3}" type="presParOf" srcId="{B621A881-A0CC-4CA3-AA5D-FD0FDD4121D3}" destId="{902CF157-95C5-47B4-A018-BC71AD415FFB}" srcOrd="0" destOrd="0" presId="urn:microsoft.com/office/officeart/2011/layout/TabList"/>
    <dgm:cxn modelId="{054268B2-A881-478D-B036-99C3EC358AA4}" type="presParOf" srcId="{B621A881-A0CC-4CA3-AA5D-FD0FDD4121D3}" destId="{25026DE0-8A1E-44FA-8866-287734E0ED98}" srcOrd="1" destOrd="0" presId="urn:microsoft.com/office/officeart/2011/layout/TabList"/>
    <dgm:cxn modelId="{5422A6F4-48F9-46BE-AA50-D25464AB6B7C}" type="presParOf" srcId="{B621A881-A0CC-4CA3-AA5D-FD0FDD4121D3}" destId="{33C665FD-A26F-4783-A322-ED5D47C3BB62}" srcOrd="2" destOrd="0" presId="urn:microsoft.com/office/officeart/2011/layout/TabList"/>
    <dgm:cxn modelId="{B09B2D84-FAC8-4BD2-955C-B71495ABCA73}" type="presParOf" srcId="{81A4BF3E-D2DE-4F9B-BFF4-EEEE8CAB0147}" destId="{E51F0254-7FD9-4744-9C87-A6E040BD6EAD}" srcOrd="3" destOrd="0" presId="urn:microsoft.com/office/officeart/2011/layout/TabList"/>
    <dgm:cxn modelId="{30F104F7-6A59-4250-B2A8-5F9F80B4C154}" type="presParOf" srcId="{81A4BF3E-D2DE-4F9B-BFF4-EEEE8CAB0147}" destId="{D6B9CBE7-F134-4DF7-9335-E17D95A7FA66}" srcOrd="4" destOrd="0" presId="urn:microsoft.com/office/officeart/2011/layout/TabList"/>
    <dgm:cxn modelId="{E029B8EB-25D8-47EA-BE17-2FC4C6E8C0D3}" type="presParOf" srcId="{D6B9CBE7-F134-4DF7-9335-E17D95A7FA66}" destId="{3B6881F4-25C6-42D9-B9DE-65CD14AABBD2}" srcOrd="0" destOrd="0" presId="urn:microsoft.com/office/officeart/2011/layout/TabList"/>
    <dgm:cxn modelId="{8067110F-C5C9-4F1D-8CE4-357BE50A2BF1}" type="presParOf" srcId="{D6B9CBE7-F134-4DF7-9335-E17D95A7FA66}" destId="{F554227D-044F-4DE2-8960-72AD0A2E7D8A}" srcOrd="1" destOrd="0" presId="urn:microsoft.com/office/officeart/2011/layout/TabList"/>
    <dgm:cxn modelId="{1A51DD06-83E4-42BC-BDDE-05EEC0052B48}" type="presParOf" srcId="{D6B9CBE7-F134-4DF7-9335-E17D95A7FA66}" destId="{7B5EAA56-50F0-4F40-B4BA-F9D899B8FACB}" srcOrd="2" destOrd="0" presId="urn:microsoft.com/office/officeart/2011/layout/TabList"/>
    <dgm:cxn modelId="{D2F558D5-3CA1-4E9F-9DFE-0C7405EB75D5}" type="presParOf" srcId="{81A4BF3E-D2DE-4F9B-BFF4-EEEE8CAB0147}" destId="{F2D70AA6-AC2C-482A-81C8-2639C3D3B9EF}" srcOrd="5" destOrd="0" presId="urn:microsoft.com/office/officeart/2011/layout/TabList"/>
    <dgm:cxn modelId="{0E605EB4-365C-4255-8E3E-AEB8540940E6}" type="presParOf" srcId="{81A4BF3E-D2DE-4F9B-BFF4-EEEE8CAB0147}" destId="{1954A633-E32E-42A1-8363-C0B410E314E1}" srcOrd="6" destOrd="0" presId="urn:microsoft.com/office/officeart/2011/layout/TabList"/>
    <dgm:cxn modelId="{3B73BD78-AF14-4927-86C9-AB42A94AAF87}" type="presParOf" srcId="{1954A633-E32E-42A1-8363-C0B410E314E1}" destId="{C9CEDFDF-D679-479A-9C36-1A5C21B9F768}" srcOrd="0" destOrd="0" presId="urn:microsoft.com/office/officeart/2011/layout/TabList"/>
    <dgm:cxn modelId="{9D6EA327-FBC9-496E-8DF6-BDD91CE96320}" type="presParOf" srcId="{1954A633-E32E-42A1-8363-C0B410E314E1}" destId="{26A338F4-670E-4B7D-B9AC-9CAB07FDE5E1}" srcOrd="1" destOrd="0" presId="urn:microsoft.com/office/officeart/2011/layout/TabList"/>
    <dgm:cxn modelId="{C6EB4E84-C962-41E8-A8B9-2B4155502814}" type="presParOf" srcId="{1954A633-E32E-42A1-8363-C0B410E314E1}" destId="{7DE02C26-EE18-42A4-BE48-6789A6997DB0}"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2C26-EE18-42A4-BE48-6789A6997DB0}">
      <dsp:nvSpPr>
        <dsp:cNvPr id="0" name=""/>
        <dsp:cNvSpPr/>
      </dsp:nvSpPr>
      <dsp:spPr>
        <a:xfrm>
          <a:off x="0" y="5647568"/>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EAA56-50F0-4F40-B4BA-F9D899B8FACB}">
      <dsp:nvSpPr>
        <dsp:cNvPr id="0" name=""/>
        <dsp:cNvSpPr/>
      </dsp:nvSpPr>
      <dsp:spPr>
        <a:xfrm>
          <a:off x="-21568" y="4218969"/>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665FD-A26F-4783-A322-ED5D47C3BB62}">
      <dsp:nvSpPr>
        <dsp:cNvPr id="0" name=""/>
        <dsp:cNvSpPr/>
      </dsp:nvSpPr>
      <dsp:spPr>
        <a:xfrm>
          <a:off x="-139113" y="2790370"/>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6979C-113B-456A-A016-80C106BAFC0D}">
      <dsp:nvSpPr>
        <dsp:cNvPr id="0" name=""/>
        <dsp:cNvSpPr/>
      </dsp:nvSpPr>
      <dsp:spPr>
        <a:xfrm>
          <a:off x="0" y="1361771"/>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B63A6-13D4-4674-BC5F-E14764069460}">
      <dsp:nvSpPr>
        <dsp:cNvPr id="0" name=""/>
        <dsp:cNvSpPr/>
      </dsp:nvSpPr>
      <dsp:spPr>
        <a:xfrm>
          <a:off x="1362524" y="513238"/>
          <a:ext cx="10262187" cy="70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n-US" sz="2200" b="0" kern="1200">
              <a:latin typeface="Times New Roman" panose="02020603050405020304" pitchFamily="18" charset="0"/>
              <a:cs typeface="Times New Roman" panose="02020603050405020304" pitchFamily="18" charset="0"/>
            </a:rPr>
            <a:t>Tiếp tục chỉ đạo, điều hành các hoạt động kinh tế - xã hội theo Kế hoạch, kịch bản đã đề ra, phấn đấu tăng trưởng GRDP cả năm 2025 đạt từ 8,5 – 9% trở lên. Tập trung nghiên cứu, sớm triển khai các dự án đã Ký kết </a:t>
          </a:r>
          <a:r>
            <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Bản ghi nhớ hợp tác đầu tư tại </a:t>
          </a:r>
          <a:r>
            <a:rPr lang="vi-VN"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Hội nghị xúc tiến đầu tư tỉnh Bình Định năm 2025</a:t>
          </a:r>
          <a:endPar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62524" y="513238"/>
        <a:ext cx="10262187" cy="707768"/>
      </dsp:txXfrm>
    </dsp:sp>
    <dsp:sp modelId="{2DA8B601-D096-476E-BD4A-9B0B2E7AAA16}">
      <dsp:nvSpPr>
        <dsp:cNvPr id="0" name=""/>
        <dsp:cNvSpPr/>
      </dsp:nvSpPr>
      <dsp:spPr>
        <a:xfrm>
          <a:off x="0" y="1201"/>
          <a:ext cx="1238208" cy="1360570"/>
        </a:xfrm>
        <a:prstGeom prst="round2SameRect">
          <a:avLst>
            <a:gd name="adj1" fmla="val 16670"/>
            <a:gd name="adj2" fmla="val 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1</a:t>
          </a:r>
        </a:p>
      </dsp:txBody>
      <dsp:txXfrm>
        <a:off x="60455" y="61656"/>
        <a:ext cx="1117298" cy="1300115"/>
      </dsp:txXfrm>
    </dsp:sp>
    <dsp:sp modelId="{902CF157-95C5-47B4-A018-BC71AD415FFB}">
      <dsp:nvSpPr>
        <dsp:cNvPr id="0" name=""/>
        <dsp:cNvSpPr/>
      </dsp:nvSpPr>
      <dsp:spPr>
        <a:xfrm>
          <a:off x="1320082" y="1379622"/>
          <a:ext cx="10044062" cy="136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ts val="0"/>
            </a:spcAft>
            <a:buNone/>
          </a:pPr>
          <a:r>
            <a:rPr lang="nl-NL" sz="2200" b="0" i="0" kern="1200">
              <a:latin typeface="Times New Roman" panose="02020603050405020304" pitchFamily="18" charset="0"/>
              <a:ea typeface="+mn-ea"/>
              <a:cs typeface="Times New Roman" panose="02020603050405020304" pitchFamily="18" charset="0"/>
            </a:rPr>
            <a:t>Tập trung chỉ đạo sản xuất nông nghiệp, </a:t>
          </a:r>
          <a:r>
            <a:rPr lang="vi-VN" sz="22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chăn nuôi, đánh bắt, nuôi trồng thủy sản. Đẩy nhanh khởi công Nhà máy chế biến nông sản của Công ty cổ phần Vinanutrifood, Nhà máy chế biến lạc của Công ty Cổ phần Nông nghiệp - Công nghệ cao Trường Thành tại huyện Tây Sơn, nhằm nâng cao giá trị và thúc đẩy nông nghiệp theo hướng bền vững.</a:t>
          </a:r>
          <a:endParaRPr lang="en-US" sz="22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20082" y="1379622"/>
        <a:ext cx="10044062" cy="1360570"/>
      </dsp:txXfrm>
    </dsp:sp>
    <dsp:sp modelId="{25026DE0-8A1E-44FA-8866-287734E0ED98}">
      <dsp:nvSpPr>
        <dsp:cNvPr id="0" name=""/>
        <dsp:cNvSpPr/>
      </dsp:nvSpPr>
      <dsp:spPr>
        <a:xfrm>
          <a:off x="0" y="1378262"/>
          <a:ext cx="1216277" cy="1360570"/>
        </a:xfrm>
        <a:prstGeom prst="round2SameRect">
          <a:avLst>
            <a:gd name="adj1" fmla="val 16670"/>
            <a:gd name="adj2" fmla="val 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2</a:t>
          </a:r>
        </a:p>
      </dsp:txBody>
      <dsp:txXfrm>
        <a:off x="59384" y="1437646"/>
        <a:ext cx="1097509" cy="1301186"/>
      </dsp:txXfrm>
    </dsp:sp>
    <dsp:sp modelId="{3B6881F4-25C6-42D9-B9DE-65CD14AABBD2}">
      <dsp:nvSpPr>
        <dsp:cNvPr id="0" name=""/>
        <dsp:cNvSpPr/>
      </dsp:nvSpPr>
      <dsp:spPr>
        <a:xfrm>
          <a:off x="1337616" y="3017694"/>
          <a:ext cx="10116599" cy="112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1244600">
            <a:lnSpc>
              <a:spcPct val="90000"/>
            </a:lnSpc>
            <a:spcBef>
              <a:spcPct val="0"/>
            </a:spcBef>
            <a:spcAft>
              <a:spcPct val="35000"/>
            </a:spcAft>
            <a:buNone/>
          </a:pPr>
          <a:r>
            <a:rPr lang="it-IT" sz="2200" b="0" i="0" kern="1200">
              <a:solidFill>
                <a:schemeClr val="tx1"/>
              </a:solidFill>
              <a:latin typeface="Times New Roman" panose="02020603050405020304" pitchFamily="18" charset="0"/>
              <a:ea typeface="+mn-ea"/>
              <a:cs typeface="Times New Roman" panose="02020603050405020304" pitchFamily="18" charset="0"/>
            </a:rPr>
            <a:t>Chủ động nắm bắt tình hình hoạt động; kịp thời hỗ trợ tháo gỡ khó khăn, vướng mắc để doanh nghiệp sản xuất, kinh doanh hiệu quả</a:t>
          </a:r>
          <a:r>
            <a:rPr lang="vi-VN" sz="2200" b="0" i="0" kern="1200">
              <a:solidFill>
                <a:schemeClr val="tx1"/>
              </a:solidFill>
              <a:latin typeface="Times New Roman" panose="02020603050405020304" pitchFamily="18" charset="0"/>
              <a:ea typeface="+mn-ea"/>
              <a:cs typeface="Times New Roman" panose="02020603050405020304" pitchFamily="18" charset="0"/>
            </a:rPr>
            <a:t>. Phối hợp chặt chẽ với Chi nhánh Công ty cổ phần Bia Sài Gòn - Miền Trung tại Quy Nhơn về việc đầu tư mở rộng, nâng công suất Nhà máy Bia tại Quy Nhơn lên 100 triệu lít/năm; phấn đấu khởi công KCN Phù Mỹ...</a:t>
          </a:r>
          <a:endParaRPr lang="en-US" sz="2200" b="0" i="0" kern="1200">
            <a:solidFill>
              <a:schemeClr val="tx1"/>
            </a:solidFill>
            <a:latin typeface="Times New Roman" panose="02020603050405020304" pitchFamily="18" charset="0"/>
            <a:ea typeface="+mn-ea"/>
            <a:cs typeface="Times New Roman" panose="02020603050405020304" pitchFamily="18" charset="0"/>
          </a:endParaRPr>
        </a:p>
      </dsp:txBody>
      <dsp:txXfrm>
        <a:off x="1337616" y="3017694"/>
        <a:ext cx="10116599" cy="1120239"/>
      </dsp:txXfrm>
    </dsp:sp>
    <dsp:sp modelId="{F554227D-044F-4DE2-8960-72AD0A2E7D8A}">
      <dsp:nvSpPr>
        <dsp:cNvPr id="0" name=""/>
        <dsp:cNvSpPr/>
      </dsp:nvSpPr>
      <dsp:spPr>
        <a:xfrm>
          <a:off x="0" y="2858399"/>
          <a:ext cx="1238208" cy="1360570"/>
        </a:xfrm>
        <a:prstGeom prst="round2SameRect">
          <a:avLst>
            <a:gd name="adj1" fmla="val 16670"/>
            <a:gd name="adj2" fmla="val 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3</a:t>
          </a:r>
        </a:p>
      </dsp:txBody>
      <dsp:txXfrm>
        <a:off x="60455" y="2918854"/>
        <a:ext cx="1117298" cy="1300115"/>
      </dsp:txXfrm>
    </dsp:sp>
    <dsp:sp modelId="{C9CEDFDF-D679-479A-9C36-1A5C21B9F768}">
      <dsp:nvSpPr>
        <dsp:cNvPr id="0" name=""/>
        <dsp:cNvSpPr/>
      </dsp:nvSpPr>
      <dsp:spPr>
        <a:xfrm>
          <a:off x="1332450" y="4123443"/>
          <a:ext cx="10184420" cy="136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ct val="35000"/>
            </a:spcAft>
            <a:buNone/>
          </a:pPr>
          <a:r>
            <a:rPr lang="vi-VN" sz="2200" b="0" i="0" kern="1200">
              <a:solidFill>
                <a:schemeClr val="tx1"/>
              </a:solidFill>
              <a:latin typeface="+mj-lt"/>
              <a:ea typeface="+mn-ea"/>
              <a:cs typeface="Arial" panose="020B0604020202020204" pitchFamily="34" charset="0"/>
            </a:rPr>
            <a:t>Tập trung rà soát, chuẩn bị chu đáo nội dung, chương trình, kịch bản tổ chức các chương trình, sự kiện lớn diễn ra trong quý II/2025 như: Giải đua mô tô nước UIM - APN AQUABIKE, các chương trình lễ hội du lịch Hè 2025</a:t>
          </a:r>
          <a:endParaRPr lang="en-US" sz="2200" b="0" i="0" kern="1200">
            <a:solidFill>
              <a:schemeClr val="tx1"/>
            </a:solidFill>
            <a:latin typeface="+mj-lt"/>
            <a:ea typeface="+mn-ea"/>
            <a:cs typeface="Arial" panose="020B0604020202020204" pitchFamily="34" charset="0"/>
          </a:endParaRPr>
        </a:p>
      </dsp:txBody>
      <dsp:txXfrm>
        <a:off x="1332450" y="4123443"/>
        <a:ext cx="10184420" cy="1360570"/>
      </dsp:txXfrm>
    </dsp:sp>
    <dsp:sp modelId="{26A338F4-670E-4B7D-B9AC-9CAB07FDE5E1}">
      <dsp:nvSpPr>
        <dsp:cNvPr id="0" name=""/>
        <dsp:cNvSpPr/>
      </dsp:nvSpPr>
      <dsp:spPr>
        <a:xfrm>
          <a:off x="0" y="4286998"/>
          <a:ext cx="1238208" cy="1360570"/>
        </a:xfrm>
        <a:prstGeom prst="round2SameRect">
          <a:avLst>
            <a:gd name="adj1" fmla="val 16670"/>
            <a:gd name="adj2" fmla="val 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4</a:t>
          </a:r>
        </a:p>
      </dsp:txBody>
      <dsp:txXfrm>
        <a:off x="60455" y="4347453"/>
        <a:ext cx="1117298" cy="1300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2C26-EE18-42A4-BE48-6789A6997DB0}">
      <dsp:nvSpPr>
        <dsp:cNvPr id="0" name=""/>
        <dsp:cNvSpPr/>
      </dsp:nvSpPr>
      <dsp:spPr>
        <a:xfrm>
          <a:off x="0" y="5647568"/>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EAA56-50F0-4F40-B4BA-F9D899B8FACB}">
      <dsp:nvSpPr>
        <dsp:cNvPr id="0" name=""/>
        <dsp:cNvSpPr/>
      </dsp:nvSpPr>
      <dsp:spPr>
        <a:xfrm>
          <a:off x="-21568" y="4218969"/>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665FD-A26F-4783-A322-ED5D47C3BB62}">
      <dsp:nvSpPr>
        <dsp:cNvPr id="0" name=""/>
        <dsp:cNvSpPr/>
      </dsp:nvSpPr>
      <dsp:spPr>
        <a:xfrm>
          <a:off x="-139113" y="2790370"/>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6979C-113B-456A-A016-80C106BAFC0D}">
      <dsp:nvSpPr>
        <dsp:cNvPr id="0" name=""/>
        <dsp:cNvSpPr/>
      </dsp:nvSpPr>
      <dsp:spPr>
        <a:xfrm>
          <a:off x="-7092" y="1361771"/>
          <a:ext cx="11586643"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B63A6-13D4-4674-BC5F-E14764069460}">
      <dsp:nvSpPr>
        <dsp:cNvPr id="0" name=""/>
        <dsp:cNvSpPr/>
      </dsp:nvSpPr>
      <dsp:spPr>
        <a:xfrm>
          <a:off x="1308314" y="717528"/>
          <a:ext cx="10412320" cy="70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Font typeface="Wingdings" panose="05000000000000000000" pitchFamily="2" charset="2"/>
            <a:buNone/>
          </a:pPr>
          <a:r>
            <a:rPr lang="en-US" sz="2600" b="0" kern="1200">
              <a:latin typeface="Times New Roman" panose="02020603050405020304" pitchFamily="18" charset="0"/>
              <a:cs typeface="Times New Roman" panose="02020603050405020304" pitchFamily="18" charset="0"/>
            </a:rPr>
            <a:t> </a:t>
          </a:r>
          <a:r>
            <a:rPr lang="it-IT" sz="2400" kern="1200">
              <a:latin typeface="Times New Roman" panose="02020603050405020304" pitchFamily="18" charset="0"/>
              <a:cs typeface="Times New Roman" panose="02020603050405020304" pitchFamily="18" charset="0"/>
            </a:rPr>
            <a:t>Tăng cường giải ngân kế hoạch vốn đâu tư công năm, </a:t>
          </a:r>
          <a:r>
            <a:rPr lang="pt-BR" sz="2400" kern="1200">
              <a:latin typeface="Times New Roman" panose="02020603050405020304" pitchFamily="18" charset="0"/>
              <a:cs typeface="Times New Roman" panose="02020603050405020304" pitchFamily="18" charset="0"/>
            </a:rPr>
            <a:t>đảm bảo đến ngày 30/6/2025 tỷ lệ giải ngân đạt tối thiểu 40% kế hoạch vốn giao. Thực hiện rà soát nợ XDCB các dự án đầu tư công do huyện, xã làm chủ đầu tư; đ</a:t>
          </a:r>
          <a:r>
            <a:rPr lang="vi-VN" sz="2400" kern="1200">
              <a:latin typeface="Times New Roman" panose="02020603050405020304" pitchFamily="18" charset="0"/>
              <a:cs typeface="Times New Roman" panose="02020603050405020304" pitchFamily="18" charset="0"/>
            </a:rPr>
            <a:t>ối với phần khối lượng hoàn thành chưa thanh toán của các dự án </a:t>
          </a:r>
          <a:r>
            <a:rPr lang="en-US" sz="2400" kern="1200">
              <a:latin typeface="Times New Roman" panose="02020603050405020304" pitchFamily="18" charset="0"/>
              <a:cs typeface="Times New Roman" panose="02020603050405020304" pitchFamily="18" charset="0"/>
            </a:rPr>
            <a:t>đ</a:t>
          </a:r>
          <a:r>
            <a:rPr lang="vi-VN" sz="2400" kern="1200">
              <a:latin typeface="Times New Roman" panose="02020603050405020304" pitchFamily="18" charset="0"/>
              <a:cs typeface="Times New Roman" panose="02020603050405020304" pitchFamily="18" charset="0"/>
            </a:rPr>
            <a:t>ề nghị UBND cấp huyện, UBND cấp xã chịu trách nhiệm bố trí vốn để thanh toán dứt điểm cho các dự án</a:t>
          </a:r>
          <a:endParaRPr lang="en-US" sz="26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08314" y="717528"/>
        <a:ext cx="10412320" cy="707768"/>
      </dsp:txXfrm>
    </dsp:sp>
    <dsp:sp modelId="{2DA8B601-D096-476E-BD4A-9B0B2E7AAA16}">
      <dsp:nvSpPr>
        <dsp:cNvPr id="0" name=""/>
        <dsp:cNvSpPr/>
      </dsp:nvSpPr>
      <dsp:spPr>
        <a:xfrm>
          <a:off x="0" y="1201"/>
          <a:ext cx="1238208" cy="1360570"/>
        </a:xfrm>
        <a:prstGeom prst="round2SameRect">
          <a:avLst>
            <a:gd name="adj1" fmla="val 16670"/>
            <a:gd name="adj2" fmla="val 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5</a:t>
          </a:r>
        </a:p>
      </dsp:txBody>
      <dsp:txXfrm>
        <a:off x="60455" y="61656"/>
        <a:ext cx="1117298" cy="1300115"/>
      </dsp:txXfrm>
    </dsp:sp>
    <dsp:sp modelId="{902CF157-95C5-47B4-A018-BC71AD415FFB}">
      <dsp:nvSpPr>
        <dsp:cNvPr id="0" name=""/>
        <dsp:cNvSpPr/>
      </dsp:nvSpPr>
      <dsp:spPr>
        <a:xfrm>
          <a:off x="1320082" y="1379622"/>
          <a:ext cx="10044062" cy="136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just" defTabSz="1155700">
            <a:lnSpc>
              <a:spcPct val="90000"/>
            </a:lnSpc>
            <a:spcBef>
              <a:spcPct val="0"/>
            </a:spcBef>
            <a:spcAft>
              <a:spcPts val="0"/>
            </a:spcAft>
            <a:buNone/>
          </a:pPr>
          <a:r>
            <a:rPr lang="it-IT" sz="2600" kern="1200">
              <a:solidFill>
                <a:schemeClr val="tx1"/>
              </a:solidFill>
              <a:latin typeface="Times New Roman" panose="02020603050405020304" pitchFamily="18" charset="0"/>
              <a:cs typeface="Times New Roman" panose="02020603050405020304" pitchFamily="18" charset="0"/>
            </a:rPr>
            <a:t>Tiếp tục triển khai kịp thời, hiệu quả </a:t>
          </a:r>
          <a:r>
            <a:rPr lang="en-US" sz="2600" kern="1200" spc="-20">
              <a:solidFill>
                <a:schemeClr val="tx1"/>
              </a:solidFill>
              <a:latin typeface="Times New Roman" panose="02020603050405020304" pitchFamily="18" charset="0"/>
              <a:ea typeface="+mn-ea"/>
              <a:cs typeface="Times New Roman" panose="02020603050405020304" pitchFamily="18" charset="0"/>
            </a:rPr>
            <a:t>các chính sách về </a:t>
          </a:r>
          <a:r>
            <a:rPr lang="vi-VN" sz="2600" b="0" i="0" kern="1200">
              <a:solidFill>
                <a:schemeClr val="tx1"/>
              </a:solidFill>
              <a:latin typeface="Times New Roman" panose="02020603050405020304" pitchFamily="18" charset="0"/>
              <a:cs typeface="Times New Roman" panose="02020603050405020304" pitchFamily="18" charset="0"/>
            </a:rPr>
            <a:t>y tế, giáo dục, xóa nhà tạm, nhà dột nát... Đảm bảo hoàn thành công tác </a:t>
          </a:r>
          <a:r>
            <a:rPr lang="vi-VN" sz="2600" kern="1200">
              <a:solidFill>
                <a:schemeClr val="tx1"/>
              </a:solidFill>
              <a:latin typeface="Times New Roman" panose="02020603050405020304" pitchFamily="18" charset="0"/>
              <a:cs typeface="Times New Roman" panose="02020603050405020304" pitchFamily="18" charset="0"/>
            </a:rPr>
            <a:t>xóa nhà tạm, nhà dột nát</a:t>
          </a:r>
          <a:r>
            <a:rPr lang="en-US" sz="2600" kern="1200">
              <a:solidFill>
                <a:schemeClr val="tx1"/>
              </a:solidFill>
              <a:latin typeface="Times New Roman" panose="02020603050405020304" pitchFamily="18" charset="0"/>
              <a:cs typeface="Times New Roman" panose="02020603050405020304" pitchFamily="18" charset="0"/>
            </a:rPr>
            <a:t> trước ngày 31/5/2025</a:t>
          </a:r>
          <a:endParaRPr lang="en-US" sz="26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20082" y="1379622"/>
        <a:ext cx="10044062" cy="1360570"/>
      </dsp:txXfrm>
    </dsp:sp>
    <dsp:sp modelId="{25026DE0-8A1E-44FA-8866-287734E0ED98}">
      <dsp:nvSpPr>
        <dsp:cNvPr id="0" name=""/>
        <dsp:cNvSpPr/>
      </dsp:nvSpPr>
      <dsp:spPr>
        <a:xfrm>
          <a:off x="0" y="1378262"/>
          <a:ext cx="1216277" cy="1360570"/>
        </a:xfrm>
        <a:prstGeom prst="round2SameRect">
          <a:avLst>
            <a:gd name="adj1" fmla="val 16670"/>
            <a:gd name="adj2" fmla="val 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6</a:t>
          </a:r>
        </a:p>
      </dsp:txBody>
      <dsp:txXfrm>
        <a:off x="59384" y="1437646"/>
        <a:ext cx="1097509" cy="1301186"/>
      </dsp:txXfrm>
    </dsp:sp>
    <dsp:sp modelId="{3B6881F4-25C6-42D9-B9DE-65CD14AABBD2}">
      <dsp:nvSpPr>
        <dsp:cNvPr id="0" name=""/>
        <dsp:cNvSpPr/>
      </dsp:nvSpPr>
      <dsp:spPr>
        <a:xfrm>
          <a:off x="1337616" y="3017694"/>
          <a:ext cx="10116599" cy="112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just" defTabSz="1244600">
            <a:lnSpc>
              <a:spcPct val="90000"/>
            </a:lnSpc>
            <a:spcBef>
              <a:spcPct val="0"/>
            </a:spcBef>
            <a:spcAft>
              <a:spcPct val="35000"/>
            </a:spcAft>
            <a:buNone/>
          </a:pPr>
          <a:r>
            <a:rPr lang="en-US" sz="2600" b="0" i="0" kern="1200">
              <a:solidFill>
                <a:schemeClr val="tx1"/>
              </a:solidFill>
              <a:latin typeface="Times New Roman" panose="02020603050405020304" pitchFamily="18" charset="0"/>
              <a:ea typeface="+mn-ea"/>
              <a:cs typeface="Times New Roman" panose="02020603050405020304" pitchFamily="18" charset="0"/>
            </a:rPr>
            <a:t>Tiếp tục </a:t>
          </a:r>
          <a:r>
            <a:rPr lang="vi-VN" sz="2600" b="0" i="0" kern="1200">
              <a:solidFill>
                <a:schemeClr val="tx1"/>
              </a:solidFill>
              <a:latin typeface="Times New Roman" panose="02020603050405020304" pitchFamily="18" charset="0"/>
              <a:ea typeface="+mn-ea"/>
              <a:cs typeface="Times New Roman" panose="02020603050405020304" pitchFamily="18" charset="0"/>
            </a:rPr>
            <a:t>thực hiện quyết liệt công tác</a:t>
          </a:r>
          <a:r>
            <a:rPr lang="en-US" sz="2600" b="0" i="0" kern="1200">
              <a:solidFill>
                <a:schemeClr val="tx1"/>
              </a:solidFill>
              <a:latin typeface="Times New Roman" panose="02020603050405020304" pitchFamily="18" charset="0"/>
              <a:ea typeface="+mn-ea"/>
              <a:cs typeface="Times New Roman" panose="02020603050405020304" pitchFamily="18" charset="0"/>
            </a:rPr>
            <a:t> cải cách TTHC, cải thiện môi trường đầu tư kinh doanh</a:t>
          </a:r>
          <a:r>
            <a:rPr lang="vi-VN" sz="2600" b="0" i="0" kern="1200">
              <a:solidFill>
                <a:schemeClr val="tx1"/>
              </a:solidFill>
              <a:latin typeface="Times New Roman" panose="02020603050405020304" pitchFamily="18" charset="0"/>
              <a:ea typeface="+mn-ea"/>
              <a:cs typeface="Times New Roman" panose="02020603050405020304" pitchFamily="18" charset="0"/>
            </a:rPr>
            <a:t>, </a:t>
          </a:r>
          <a:r>
            <a:rPr lang="en-US" sz="2600" b="0" i="0" kern="1200">
              <a:solidFill>
                <a:schemeClr val="tx1"/>
              </a:solidFill>
              <a:latin typeface="Times New Roman" panose="02020603050405020304" pitchFamily="18" charset="0"/>
              <a:ea typeface="+mn-ea"/>
              <a:cs typeface="Times New Roman" panose="02020603050405020304" pitchFamily="18" charset="0"/>
            </a:rPr>
            <a:t>bảo đảm giảm ít nhất 30% thời gian xử lý TTHC, ít nhất 30% chi phí tuân thủ; bãi bỏ 30% điều kiện kinh doanh không cần thiết</a:t>
          </a:r>
        </a:p>
      </dsp:txBody>
      <dsp:txXfrm>
        <a:off x="1337616" y="3017694"/>
        <a:ext cx="10116599" cy="1120239"/>
      </dsp:txXfrm>
    </dsp:sp>
    <dsp:sp modelId="{F554227D-044F-4DE2-8960-72AD0A2E7D8A}">
      <dsp:nvSpPr>
        <dsp:cNvPr id="0" name=""/>
        <dsp:cNvSpPr/>
      </dsp:nvSpPr>
      <dsp:spPr>
        <a:xfrm>
          <a:off x="0" y="2858399"/>
          <a:ext cx="1238208" cy="1360570"/>
        </a:xfrm>
        <a:prstGeom prst="round2SameRect">
          <a:avLst>
            <a:gd name="adj1" fmla="val 16670"/>
            <a:gd name="adj2" fmla="val 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7</a:t>
          </a:r>
        </a:p>
      </dsp:txBody>
      <dsp:txXfrm>
        <a:off x="60455" y="2918854"/>
        <a:ext cx="1117298" cy="1300115"/>
      </dsp:txXfrm>
    </dsp:sp>
    <dsp:sp modelId="{C9CEDFDF-D679-479A-9C36-1A5C21B9F768}">
      <dsp:nvSpPr>
        <dsp:cNvPr id="0" name=""/>
        <dsp:cNvSpPr/>
      </dsp:nvSpPr>
      <dsp:spPr>
        <a:xfrm>
          <a:off x="1332450" y="4123443"/>
          <a:ext cx="10184420" cy="136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just" defTabSz="1155700">
            <a:lnSpc>
              <a:spcPct val="90000"/>
            </a:lnSpc>
            <a:spcBef>
              <a:spcPct val="0"/>
            </a:spcBef>
            <a:spcAft>
              <a:spcPct val="35000"/>
            </a:spcAft>
            <a:buNone/>
          </a:pPr>
          <a:r>
            <a:rPr lang="en-US" sz="2600" b="0" i="0" kern="1200">
              <a:solidFill>
                <a:schemeClr val="tx1"/>
              </a:solidFill>
              <a:latin typeface="Times New Roman" panose="02020603050405020304" pitchFamily="18" charset="0"/>
              <a:ea typeface="+mn-ea"/>
              <a:cs typeface="Times New Roman" panose="02020603050405020304" pitchFamily="18" charset="0"/>
            </a:rPr>
            <a:t>Tiếp tục thực hiện chủ trương sắp xếp, tinh gọn bộ máy theo mô hình chính quyền địa phương 2 cấp</a:t>
          </a:r>
          <a:endParaRPr lang="en-US" sz="2600" b="0" i="0" kern="1200">
            <a:solidFill>
              <a:schemeClr val="tx1"/>
            </a:solidFill>
            <a:latin typeface="+mj-lt"/>
            <a:ea typeface="+mn-ea"/>
            <a:cs typeface="Arial" panose="020B0604020202020204" pitchFamily="34" charset="0"/>
          </a:endParaRPr>
        </a:p>
      </dsp:txBody>
      <dsp:txXfrm>
        <a:off x="1332450" y="4123443"/>
        <a:ext cx="10184420" cy="1360570"/>
      </dsp:txXfrm>
    </dsp:sp>
    <dsp:sp modelId="{26A338F4-670E-4B7D-B9AC-9CAB07FDE5E1}">
      <dsp:nvSpPr>
        <dsp:cNvPr id="0" name=""/>
        <dsp:cNvSpPr/>
      </dsp:nvSpPr>
      <dsp:spPr>
        <a:xfrm>
          <a:off x="0" y="4286998"/>
          <a:ext cx="1238208" cy="1360570"/>
        </a:xfrm>
        <a:prstGeom prst="round2SameRect">
          <a:avLst>
            <a:gd name="adj1" fmla="val 16670"/>
            <a:gd name="adj2" fmla="val 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8</a:t>
          </a:r>
        </a:p>
      </dsp:txBody>
      <dsp:txXfrm>
        <a:off x="60455" y="4347453"/>
        <a:ext cx="1117298" cy="1300115"/>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37" cy="4645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5917" y="0"/>
            <a:ext cx="3027436" cy="464559"/>
          </a:xfrm>
          <a:prstGeom prst="rect">
            <a:avLst/>
          </a:prstGeom>
        </p:spPr>
        <p:txBody>
          <a:bodyPr vert="horz" lIns="91440" tIns="45720" rIns="91440" bIns="45720" rtlCol="0"/>
          <a:lstStyle>
            <a:lvl1pPr algn="r">
              <a:defRPr sz="1200"/>
            </a:lvl1pPr>
          </a:lstStyle>
          <a:p>
            <a:fld id="{B13A25BA-8A98-4EEA-8689-C0028DE6E2D9}" type="datetimeFigureOut">
              <a:rPr lang="en-US" smtClean="0"/>
              <a:t>4/2/2025</a:t>
            </a:fld>
            <a:endParaRPr lang="en-US"/>
          </a:p>
        </p:txBody>
      </p:sp>
      <p:sp>
        <p:nvSpPr>
          <p:cNvPr id="4" name="Footer Placeholder 3"/>
          <p:cNvSpPr>
            <a:spLocks noGrp="1"/>
          </p:cNvSpPr>
          <p:nvPr>
            <p:ph type="ftr" sz="quarter" idx="2"/>
          </p:nvPr>
        </p:nvSpPr>
        <p:spPr>
          <a:xfrm>
            <a:off x="1" y="8817648"/>
            <a:ext cx="3027437" cy="46455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5917" y="8817648"/>
            <a:ext cx="3027436" cy="464558"/>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4" cy="46579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1"/>
            <a:ext cx="3026834" cy="465797"/>
          </a:xfrm>
          <a:prstGeom prst="rect">
            <a:avLst/>
          </a:prstGeom>
        </p:spPr>
        <p:txBody>
          <a:bodyPr vert="horz" lIns="91440" tIns="45720" rIns="91440" bIns="45720" rtlCol="0"/>
          <a:lstStyle>
            <a:lvl1pPr algn="r">
              <a:defRPr sz="1200"/>
            </a:lvl1pPr>
          </a:lstStyle>
          <a:p>
            <a:fld id="{3769496F-9A71-4833-9730-4D2CD16F06D7}" type="datetimeFigureOut">
              <a:rPr lang="en-US" smtClean="0"/>
              <a:t>4/2/2025</a:t>
            </a:fld>
            <a:endParaRPr lang="en-US"/>
          </a:p>
        </p:txBody>
      </p:sp>
      <p:sp>
        <p:nvSpPr>
          <p:cNvPr id="4" name="Slide Image Placeholder 3"/>
          <p:cNvSpPr>
            <a:spLocks noGrp="1" noRot="1" noChangeAspect="1"/>
          </p:cNvSpPr>
          <p:nvPr>
            <p:ph type="sldImg" idx="2"/>
          </p:nvPr>
        </p:nvSpPr>
        <p:spPr>
          <a:xfrm>
            <a:off x="708025" y="1160463"/>
            <a:ext cx="5568950" cy="3132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1" y="4467781"/>
            <a:ext cx="5588000" cy="365545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4" cy="4657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5"/>
            <a:ext cx="3026834" cy="465796"/>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530225"/>
            <a:ext cx="5300663" cy="2981325"/>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0192B-8317-0454-495B-07B6569FB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6F1B7-9782-7191-0F6D-CC27A3163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6FAFD-5BFD-9D86-E073-6DACF6A1681E}"/>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6B17E408-82E8-FF8A-BD4A-345635076A1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17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738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82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46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34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00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2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18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53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16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599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3068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7675" y="479425"/>
            <a:ext cx="4264025" cy="2398713"/>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506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7124-9FD4-0734-9A18-E09798AD3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4BDE3-4F8E-3CC8-227C-1154A433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749C4-28D0-F8EB-DB12-38688CB2D68D}"/>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05741F04-C8E6-0A4F-1093-18C234AA18A4}"/>
              </a:ext>
            </a:extLst>
          </p:cNvPr>
          <p:cNvSpPr>
            <a:spLocks noGrp="1"/>
          </p:cNvSpPr>
          <p:nvPr>
            <p:ph type="sldNum" sz="quarter" idx="10"/>
          </p:nvPr>
        </p:nvSpPr>
        <p:spPr/>
        <p:txBody>
          <a:bodyPr/>
          <a:lstStyle/>
          <a:p>
            <a:fld id="{B4F1694E-3169-44A7-8401-E9E00CD4E96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61704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530225"/>
            <a:ext cx="5300663" cy="2981325"/>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41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33D22-3702-25AC-12C7-9F865570F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1B901-4678-FBE0-1255-BDCC117F6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23291-8662-EC35-6B5A-A8BA1DC97C12}"/>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044F4DA0-5DE3-44F9-2F38-D343D34419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42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D729A-1740-32E1-0819-17E574126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2640D-AF0C-AE3E-0ED7-C5B9F145C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6E707-2BB8-6EA9-B25F-48BE9D43E447}"/>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93978F44-CBA3-D254-C821-3DB133A17D7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75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79D96-E44B-5E49-16AE-F61E13C97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00FC3-9D2C-5B57-2048-890A31240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E973C-2044-8442-8956-03A1FE35E336}"/>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30F6E97B-A51F-0593-B14E-CF5979D1C2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67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CF6FE-6FB0-D325-6BA9-EA0FD49CF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3282B-2BE3-6428-C643-A035AFACC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5BD23-FED9-6899-7346-291CDB650C85}"/>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6D1EDEFA-772B-13BA-CAC9-0BDB91E3FC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07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95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94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0237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5058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extLst>
      <p:ext uri="{BB962C8B-B14F-4D97-AF65-F5344CB8AC3E}">
        <p14:creationId xmlns:p14="http://schemas.microsoft.com/office/powerpoint/2010/main" val="2891768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17693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atin typeface="+mj-lt"/>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686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8" r:id="rId14"/>
    <p:sldLayoutId id="2147483939" r:id="rId15"/>
    <p:sldLayoutId id="2147483940" r:id="rId16"/>
    <p:sldLayoutId id="2147483941"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5.jpg"/><Relationship Id="rId5" Type="http://schemas.openxmlformats.org/officeDocument/2006/relationships/image" Target="../media/image4.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28.jpg"/><Relationship Id="rId5" Type="http://schemas.openxmlformats.org/officeDocument/2006/relationships/image" Target="../media/image4.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2986481" y="2432808"/>
            <a:ext cx="8900719" cy="1753202"/>
          </a:xfrm>
        </p:spPr>
        <p:txBody>
          <a:bodyPr/>
          <a:lstStyle/>
          <a:p>
            <a:pPr algn="ctr"/>
            <a:r>
              <a:rPr lang="vi-VN" sz="4400">
                <a:solidFill>
                  <a:srgbClr val="FF0000"/>
                </a:solidFill>
                <a:latin typeface="Times New Roman" panose="02020603050405020304" pitchFamily="18" charset="0"/>
                <a:cs typeface="Times New Roman" panose="02020603050405020304" pitchFamily="18" charset="0"/>
              </a:rPr>
              <a:t>BÁO CÁO</a:t>
            </a:r>
            <a:br>
              <a:rPr lang="vi-VN" sz="2000">
                <a:solidFill>
                  <a:schemeClr val="tx1"/>
                </a:solidFill>
                <a:latin typeface="Times New Roman" panose="02020603050405020304" pitchFamily="18" charset="0"/>
                <a:cs typeface="Times New Roman" panose="02020603050405020304" pitchFamily="18" charset="0"/>
              </a:rPr>
            </a:br>
            <a:r>
              <a:rPr lang="vi-VN" sz="2800">
                <a:solidFill>
                  <a:schemeClr val="tx1"/>
                </a:solidFill>
                <a:latin typeface="Times New Roman" panose="02020603050405020304" pitchFamily="18" charset="0"/>
                <a:cs typeface="Times New Roman" panose="02020603050405020304" pitchFamily="18" charset="0"/>
              </a:rPr>
              <a:t>TÌNH HÌNH KINH TẾ - XÃ HỘI QUÝ I</a:t>
            </a:r>
            <a:br>
              <a:rPr lang="vi-VN" sz="2800">
                <a:solidFill>
                  <a:schemeClr val="tx1"/>
                </a:solidFill>
                <a:latin typeface="Times New Roman" panose="02020603050405020304" pitchFamily="18" charset="0"/>
                <a:cs typeface="Times New Roman" panose="02020603050405020304" pitchFamily="18" charset="0"/>
              </a:rPr>
            </a:br>
            <a:r>
              <a:rPr lang="vi-VN" sz="2800">
                <a:solidFill>
                  <a:schemeClr val="tx1"/>
                </a:solidFill>
                <a:latin typeface="Times New Roman" panose="02020603050405020304" pitchFamily="18" charset="0"/>
                <a:cs typeface="Times New Roman" panose="02020603050405020304" pitchFamily="18" charset="0"/>
              </a:rPr>
              <a:t>VÀ NHIỆM VỤ TRỌNG TÂM QUÝ II NĂM 2025</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3ECDD4D-370A-4B98-94E6-EF72DAE6A1B1}"/>
              </a:ext>
            </a:extLst>
          </p:cNvPr>
          <p:cNvSpPr txBox="1"/>
          <p:nvPr/>
        </p:nvSpPr>
        <p:spPr>
          <a:xfrm>
            <a:off x="5232298" y="5577533"/>
            <a:ext cx="48107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Bình Định, tháng </a:t>
            </a:r>
            <a:r>
              <a:rPr lang="en-US" sz="2800" b="1" i="1">
                <a:solidFill>
                  <a:srgbClr val="FF0000"/>
                </a:solidFill>
                <a:latin typeface="Times New Roman" pitchFamily="18" charset="0"/>
                <a:cs typeface="Times New Roman" pitchFamily="18" charset="0"/>
              </a:rPr>
              <a:t>3</a:t>
            </a:r>
            <a:r>
              <a:rPr kumimoji="0" lang="en-US" sz="28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năm 2025</a:t>
            </a:r>
            <a:endPar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Title 1">
            <a:extLst>
              <a:ext uri="{FF2B5EF4-FFF2-40B4-BE49-F238E27FC236}">
                <a16:creationId xmlns:a16="http://schemas.microsoft.com/office/drawing/2014/main" id="{5D09801C-DDC5-F877-D511-25C6985E04FB}"/>
              </a:ext>
            </a:extLst>
          </p:cNvPr>
          <p:cNvSpPr txBox="1">
            <a:spLocks/>
          </p:cNvSpPr>
          <p:nvPr/>
        </p:nvSpPr>
        <p:spPr>
          <a:xfrm>
            <a:off x="2646232" y="162048"/>
            <a:ext cx="9664118" cy="89386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vi-VN" sz="3600">
                <a:solidFill>
                  <a:srgbClr val="FF0000"/>
                </a:solidFill>
                <a:latin typeface="Times New Roman" panose="02020603050405020304" pitchFamily="18" charset="0"/>
                <a:cs typeface="Times New Roman" panose="02020603050405020304" pitchFamily="18" charset="0"/>
              </a:rPr>
              <a:t>ỦY BAN NHÂN DÂN TỈNH BÌNH ĐỊNH</a:t>
            </a:r>
            <a:br>
              <a:rPr lang="vi-VN" sz="200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9489FC2-3835-9225-4A8E-3D91AF5BD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8007" y="757247"/>
            <a:ext cx="1202453" cy="1217356"/>
          </a:xfrm>
          <a:prstGeom prst="rect">
            <a:avLst/>
          </a:prstGeom>
        </p:spPr>
      </p:pic>
    </p:spTree>
    <p:extLst>
      <p:ext uri="{BB962C8B-B14F-4D97-AF65-F5344CB8AC3E}">
        <p14:creationId xmlns:p14="http://schemas.microsoft.com/office/powerpoint/2010/main" val="1855791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4B6EDD-2FF8-1579-A98A-96F6002EC4FF}"/>
              </a:ext>
            </a:extLst>
          </p:cNvPr>
          <p:cNvSpPr txBox="1"/>
          <p:nvPr/>
        </p:nvSpPr>
        <p:spPr>
          <a:xfrm>
            <a:off x="562062" y="97421"/>
            <a:ext cx="9614673" cy="461665"/>
          </a:xfrm>
          <a:prstGeom prst="rect">
            <a:avLst/>
          </a:prstGeom>
          <a:noFill/>
        </p:spPr>
        <p:txBody>
          <a:bodyPr wrap="square">
            <a:spAutoFit/>
          </a:bodyPr>
          <a:lstStyle/>
          <a:p>
            <a:pPr>
              <a:lnSpc>
                <a:spcPct val="100000"/>
              </a:lnSpc>
            </a:pPr>
            <a:r>
              <a:rPr lang="en-US" sz="2400" b="1">
                <a:latin typeface="Times New Roman" panose="02020603050405020304" pitchFamily="18" charset="0"/>
                <a:cs typeface="Times New Roman" panose="02020603050405020304" pitchFamily="18" charset="0"/>
              </a:rPr>
              <a:t>2.</a:t>
            </a:r>
            <a:r>
              <a:rPr lang="vi-VN" sz="2400" b="1">
                <a:latin typeface="+mj-lt"/>
                <a:cs typeface="Arial" panose="020B0604020202020204" pitchFamily="34" charset="0"/>
              </a:rPr>
              <a:t> Cơ cấu GRDP quý I năm 202</a:t>
            </a:r>
            <a:r>
              <a:rPr lang="en-US" sz="2400" b="1">
                <a:latin typeface="Times New Roman" panose="02020603050405020304" pitchFamily="18" charset="0"/>
                <a:cs typeface="Times New Roman" panose="02020603050405020304" pitchFamily="18" charset="0"/>
              </a:rPr>
              <a:t>5</a:t>
            </a:r>
            <a:r>
              <a:rPr lang="vi-VN" sz="2400" b="1">
                <a:latin typeface="+mj-lt"/>
                <a:cs typeface="Arial" panose="020B0604020202020204" pitchFamily="34" charset="0"/>
              </a:rPr>
              <a:t> so với cùng kỳ năm 202</a:t>
            </a:r>
            <a:r>
              <a:rPr lang="en-US" sz="2400" b="1">
                <a:latin typeface="Times New Roman" panose="02020603050405020304" pitchFamily="18" charset="0"/>
                <a:cs typeface="Times New Roman" panose="02020603050405020304" pitchFamily="18" charset="0"/>
              </a:rPr>
              <a:t>4</a:t>
            </a:r>
            <a:endParaRPr lang="vi-VN" sz="24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F7A86B9-0DB5-3970-A9B2-D9B62430A14A}"/>
              </a:ext>
            </a:extLst>
          </p:cNvPr>
          <p:cNvSpPr txBox="1"/>
          <p:nvPr/>
        </p:nvSpPr>
        <p:spPr>
          <a:xfrm>
            <a:off x="2628029" y="4667698"/>
            <a:ext cx="6935941" cy="2092881"/>
          </a:xfrm>
          <a:prstGeom prst="rect">
            <a:avLst/>
          </a:prstGeom>
          <a:noFill/>
        </p:spPr>
        <p:txBody>
          <a:bodyPr wrap="square">
            <a:spAutoFit/>
          </a:body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b="0" kern="1200">
                <a:solidFill>
                  <a:schemeClr val="dk1"/>
                </a:solidFill>
                <a:effectLst/>
                <a:latin typeface="Times New Roman" panose="02020603050405020304" pitchFamily="18" charset="0"/>
                <a:ea typeface="+mn-ea"/>
                <a:cs typeface="Times New Roman" panose="02020603050405020304" pitchFamily="18" charset="0"/>
              </a:rPr>
              <a:t>Chuyển dịch cơ cấu kinh tế quý I năm 2025 so với cùng kỳ như sau:</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Nông, lâm, thủy sản giảm 0,</a:t>
            </a:r>
            <a:r>
              <a:rPr lang="en-US" sz="1800" b="0" kern="1200">
                <a:solidFill>
                  <a:schemeClr val="dk1"/>
                </a:solidFill>
                <a:effectLst/>
                <a:latin typeface="Times New Roman" panose="02020603050405020304" pitchFamily="18" charset="0"/>
                <a:ea typeface="+mn-ea"/>
                <a:cs typeface="Times New Roman" panose="02020603050405020304" pitchFamily="18" charset="0"/>
              </a:rPr>
              <a:t>68</a:t>
            </a:r>
            <a:r>
              <a:rPr lang="vi-VN" sz="1800" b="0" kern="1200">
                <a:solidFill>
                  <a:schemeClr val="dk1"/>
                </a:solidFill>
                <a:effectLst/>
                <a:latin typeface="Times New Roman" panose="02020603050405020304" pitchFamily="18" charset="0"/>
                <a:ea typeface="+mn-ea"/>
                <a:cs typeface="Times New Roman" panose="02020603050405020304" pitchFamily="18" charset="0"/>
              </a:rPr>
              <a:t>%</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a:solidFill>
                  <a:schemeClr val="dk1"/>
                </a:solidFill>
                <a:latin typeface="Times New Roman" panose="02020603050405020304" pitchFamily="18" charset="0"/>
                <a:cs typeface="Times New Roman" panose="02020603050405020304" pitchFamily="18" charset="0"/>
              </a:rPr>
              <a:t>Công nghiệp – xây dựng </a:t>
            </a:r>
            <a:r>
              <a:rPr lang="en-US">
                <a:solidFill>
                  <a:schemeClr val="dk1"/>
                </a:solidFill>
                <a:latin typeface="Times New Roman" panose="02020603050405020304" pitchFamily="18" charset="0"/>
                <a:cs typeface="Times New Roman" panose="02020603050405020304" pitchFamily="18" charset="0"/>
              </a:rPr>
              <a:t>tăng</a:t>
            </a:r>
            <a:r>
              <a:rPr lang="vi-VN">
                <a:solidFill>
                  <a:schemeClr val="dk1"/>
                </a:solidFill>
                <a:latin typeface="Times New Roman" panose="02020603050405020304" pitchFamily="18" charset="0"/>
                <a:cs typeface="Times New Roman" panose="02020603050405020304" pitchFamily="18" charset="0"/>
              </a:rPr>
              <a:t> 0,</a:t>
            </a:r>
            <a:r>
              <a:rPr lang="en-US">
                <a:solidFill>
                  <a:schemeClr val="dk1"/>
                </a:solidFill>
                <a:latin typeface="Times New Roman" panose="02020603050405020304" pitchFamily="18" charset="0"/>
                <a:cs typeface="Times New Roman" panose="02020603050405020304" pitchFamily="18" charset="0"/>
              </a:rPr>
              <a:t>32</a:t>
            </a:r>
            <a:r>
              <a:rPr lang="vi-VN">
                <a:solidFill>
                  <a:schemeClr val="dk1"/>
                </a:solidFill>
                <a:latin typeface="Times New Roman" panose="02020603050405020304" pitchFamily="18" charset="0"/>
                <a:cs typeface="Times New Roman" panose="02020603050405020304" pitchFamily="18" charset="0"/>
              </a:rPr>
              <a:t>%</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Dịch vụ tăng 0,</a:t>
            </a:r>
            <a:r>
              <a:rPr lang="en-US" sz="1800" b="0" kern="1200">
                <a:solidFill>
                  <a:schemeClr val="dk1"/>
                </a:solidFill>
                <a:effectLst/>
                <a:latin typeface="Times New Roman" panose="02020603050405020304" pitchFamily="18" charset="0"/>
                <a:ea typeface="+mn-ea"/>
                <a:cs typeface="Times New Roman" panose="02020603050405020304" pitchFamily="18" charset="0"/>
              </a:rPr>
              <a:t>55</a:t>
            </a:r>
            <a:r>
              <a:rPr lang="vi-VN" sz="1800" b="0" kern="1200">
                <a:solidFill>
                  <a:schemeClr val="dk1"/>
                </a:solidFill>
                <a:effectLst/>
                <a:latin typeface="Times New Roman" panose="02020603050405020304" pitchFamily="18" charset="0"/>
                <a:ea typeface="+mn-ea"/>
                <a:cs typeface="Times New Roman" panose="02020603050405020304" pitchFamily="18" charset="0"/>
              </a:rPr>
              <a:t>%</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a:solidFill>
                  <a:schemeClr val="dk1"/>
                </a:solidFill>
                <a:latin typeface="Times New Roman" panose="02020603050405020304" pitchFamily="18" charset="0"/>
                <a:cs typeface="Times New Roman" panose="02020603050405020304" pitchFamily="18" charset="0"/>
              </a:rPr>
              <a:t>Thuế sản phẩm trừ trợ cấp sản phẩm </a:t>
            </a:r>
            <a:r>
              <a:rPr lang="en-US">
                <a:solidFill>
                  <a:schemeClr val="dk1"/>
                </a:solidFill>
                <a:latin typeface="Times New Roman" panose="02020603050405020304" pitchFamily="18" charset="0"/>
                <a:cs typeface="Times New Roman" panose="02020603050405020304" pitchFamily="18" charset="0"/>
              </a:rPr>
              <a:t>giảm 0,19</a:t>
            </a:r>
            <a:r>
              <a:rPr lang="vi-VN">
                <a:solidFill>
                  <a:schemeClr val="dk1"/>
                </a:solidFill>
                <a:latin typeface="Times New Roman" panose="02020603050405020304" pitchFamily="18" charset="0"/>
                <a:cs typeface="Times New Roman" panose="02020603050405020304" pitchFamily="18" charset="0"/>
              </a:rPr>
              <a:t>%</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09FAF47-EAD5-04B4-EA9E-F82F7866EDC5}"/>
              </a:ext>
            </a:extLst>
          </p:cNvPr>
          <p:cNvGraphicFramePr>
            <a:graphicFrameLocks noGrp="1"/>
          </p:cNvGraphicFramePr>
          <p:nvPr>
            <p:extLst>
              <p:ext uri="{D42A27DB-BD31-4B8C-83A1-F6EECF244321}">
                <p14:modId xmlns:p14="http://schemas.microsoft.com/office/powerpoint/2010/main" val="2774992473"/>
              </p:ext>
            </p:extLst>
          </p:nvPr>
        </p:nvGraphicFramePr>
        <p:xfrm>
          <a:off x="923588" y="857144"/>
          <a:ext cx="9776837" cy="3433494"/>
        </p:xfrm>
        <a:graphic>
          <a:graphicData uri="http://schemas.openxmlformats.org/drawingml/2006/table">
            <a:tbl>
              <a:tblPr/>
              <a:tblGrid>
                <a:gridCol w="1007056">
                  <a:extLst>
                    <a:ext uri="{9D8B030D-6E8A-4147-A177-3AD203B41FA5}">
                      <a16:colId xmlns:a16="http://schemas.microsoft.com/office/drawing/2014/main" val="194485217"/>
                    </a:ext>
                  </a:extLst>
                </a:gridCol>
                <a:gridCol w="4993320">
                  <a:extLst>
                    <a:ext uri="{9D8B030D-6E8A-4147-A177-3AD203B41FA5}">
                      <a16:colId xmlns:a16="http://schemas.microsoft.com/office/drawing/2014/main" val="2363923657"/>
                    </a:ext>
                  </a:extLst>
                </a:gridCol>
                <a:gridCol w="2035093">
                  <a:extLst>
                    <a:ext uri="{9D8B030D-6E8A-4147-A177-3AD203B41FA5}">
                      <a16:colId xmlns:a16="http://schemas.microsoft.com/office/drawing/2014/main" val="3050395747"/>
                    </a:ext>
                  </a:extLst>
                </a:gridCol>
                <a:gridCol w="1741368">
                  <a:extLst>
                    <a:ext uri="{9D8B030D-6E8A-4147-A177-3AD203B41FA5}">
                      <a16:colId xmlns:a16="http://schemas.microsoft.com/office/drawing/2014/main" val="561415219"/>
                    </a:ext>
                  </a:extLst>
                </a:gridCol>
              </a:tblGrid>
              <a:tr h="378896">
                <a:tc>
                  <a:txBody>
                    <a:bodyPr/>
                    <a:lstStyle/>
                    <a:p>
                      <a:pPr algn="l" fontAlgn="b"/>
                      <a:r>
                        <a:rPr lang="en-US" sz="1600" b="0" i="0" u="none" strike="noStrike">
                          <a:solidFill>
                            <a:srgbClr val="000000"/>
                          </a:solidFill>
                          <a:effectLst/>
                          <a:latin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800" b="1" i="0" u="none" strike="noStrike">
                          <a:solidFill>
                            <a:srgbClr val="444444"/>
                          </a:solidFill>
                          <a:effectLst/>
                          <a:latin typeface="Times New Roman" panose="02020603050405020304" pitchFamily="18" charset="0"/>
                        </a:rPr>
                        <a:t>Năm: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800" b="1" i="0" u="none" strike="noStrike">
                          <a:solidFill>
                            <a:srgbClr val="444444"/>
                          </a:solidFill>
                          <a:effectLst/>
                          <a:latin typeface="Times New Roman" panose="02020603050405020304" pitchFamily="18" charset="0"/>
                        </a:rPr>
                        <a:t>Quý I/2024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800" b="1" i="0" u="none" strike="noStrike">
                          <a:solidFill>
                            <a:srgbClr val="444444"/>
                          </a:solidFill>
                          <a:effectLst/>
                          <a:latin typeface="Times New Roman" panose="02020603050405020304" pitchFamily="18" charset="0"/>
                        </a:rPr>
                        <a:t>Quý I/2025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544011"/>
                  </a:ext>
                </a:extLst>
              </a:tr>
              <a:tr h="317036">
                <a:tc>
                  <a:txBody>
                    <a:bodyPr/>
                    <a:lstStyle/>
                    <a:p>
                      <a:pPr algn="l" fontAlgn="b"/>
                      <a:r>
                        <a:rPr lang="en-US" sz="2400" b="0" i="0" u="none" strike="noStrike">
                          <a:solidFill>
                            <a:srgbClr val="000000"/>
                          </a:solidFill>
                          <a:effectLst/>
                          <a:latin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1" i="0" u="none" strike="noStrike">
                          <a:solidFill>
                            <a:srgbClr val="444444"/>
                          </a:solidFill>
                          <a:effectLst/>
                          <a:latin typeface="Times New Roman" panose="02020603050405020304" pitchFamily="18" charset="0"/>
                        </a:rPr>
                        <a:t>GRDP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1" i="0" u="none" strike="noStrike">
                          <a:solidFill>
                            <a:srgbClr val="000000"/>
                          </a:solidFill>
                          <a:effectLst/>
                          <a:latin typeface="Times New Roman" panose="02020603050405020304" pitchFamily="18"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1" i="0" u="none" strike="noStrike">
                          <a:solidFill>
                            <a:srgbClr val="000000"/>
                          </a:solidFill>
                          <a:effectLst/>
                          <a:latin typeface="Times New Roman" panose="02020603050405020304" pitchFamily="18"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4479265"/>
                  </a:ext>
                </a:extLst>
              </a:tr>
              <a:tr h="626338">
                <a:tc>
                  <a:txBody>
                    <a:bodyPr/>
                    <a:lstStyle/>
                    <a:p>
                      <a:pPr algn="ctr" fontAlgn="ctr"/>
                      <a:r>
                        <a:rPr lang="en-US" sz="2400" b="0" i="0" u="none" strike="noStrike">
                          <a:solidFill>
                            <a:srgbClr val="000000"/>
                          </a:solidFill>
                          <a:effectLst/>
                          <a:latin typeface="Times New Roman" panose="02020603050405020304" pitchFamily="18" charset="0"/>
                        </a:rPr>
                        <a:t>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1" i="0" u="none" strike="noStrike">
                          <a:solidFill>
                            <a:srgbClr val="444444"/>
                          </a:solidFill>
                          <a:effectLst/>
                          <a:latin typeface="Times New Roman" panose="02020603050405020304" pitchFamily="18" charset="0"/>
                        </a:rPr>
                        <a:t>Khu vực I (Nông, Lâm, Thủy)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23,85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23,18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2892787"/>
                  </a:ext>
                </a:extLst>
              </a:tr>
              <a:tr h="626338">
                <a:tc>
                  <a:txBody>
                    <a:bodyPr/>
                    <a:lstStyle/>
                    <a:p>
                      <a:pPr algn="ctr" fontAlgn="ctr"/>
                      <a:r>
                        <a:rPr lang="en-US" sz="2400" b="0" i="0" u="none" strike="noStrike">
                          <a:solidFill>
                            <a:srgbClr val="000000"/>
                          </a:solidFill>
                          <a:effectLst/>
                          <a:latin typeface="Times New Roman" panose="02020603050405020304" pitchFamily="18" charset="0"/>
                        </a:rPr>
                        <a:t>II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1" i="0" u="none" strike="noStrike">
                          <a:solidFill>
                            <a:srgbClr val="444444"/>
                          </a:solidFill>
                          <a:effectLst/>
                          <a:latin typeface="Times New Roman" panose="02020603050405020304" pitchFamily="18" charset="0"/>
                        </a:rPr>
                        <a:t>Khu vực II (Công nghiệp, Xây dựng)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30,26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30,57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4623066"/>
                  </a:ext>
                </a:extLst>
              </a:tr>
              <a:tr h="317036">
                <a:tc>
                  <a:txBody>
                    <a:bodyPr/>
                    <a:lstStyle/>
                    <a:p>
                      <a:pPr algn="ctr" fontAlgn="ctr"/>
                      <a:r>
                        <a:rPr lang="en-US" sz="2400" b="0" i="1"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1" i="1" u="none" strike="noStrike">
                          <a:solidFill>
                            <a:srgbClr val="444444"/>
                          </a:solidFill>
                          <a:effectLst/>
                          <a:latin typeface="Times New Roman" panose="02020603050405020304" pitchFamily="18" charset="0"/>
                        </a:rPr>
                        <a:t>Trong đó: Công nghiệp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1" u="none" strike="noStrike">
                          <a:solidFill>
                            <a:srgbClr val="000000"/>
                          </a:solidFill>
                          <a:effectLst/>
                          <a:latin typeface="Times New Roman" panose="02020603050405020304" pitchFamily="18" charset="0"/>
                        </a:rPr>
                        <a:t>24,19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1" u="none" strike="noStrike">
                          <a:solidFill>
                            <a:srgbClr val="000000"/>
                          </a:solidFill>
                          <a:effectLst/>
                          <a:latin typeface="Times New Roman" panose="02020603050405020304" pitchFamily="18" charset="0"/>
                        </a:rPr>
                        <a:t>24,42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58374586"/>
                  </a:ext>
                </a:extLst>
              </a:tr>
              <a:tr h="317036">
                <a:tc>
                  <a:txBody>
                    <a:bodyPr/>
                    <a:lstStyle/>
                    <a:p>
                      <a:pPr algn="ctr" fontAlgn="ctr"/>
                      <a:r>
                        <a:rPr lang="en-US" sz="2400" b="0" i="0" u="none" strike="noStrike">
                          <a:solidFill>
                            <a:srgbClr val="000000"/>
                          </a:solidFill>
                          <a:effectLst/>
                          <a:latin typeface="Times New Roman" panose="02020603050405020304" pitchFamily="18" charset="0"/>
                        </a:rPr>
                        <a:t>III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1" i="0" u="none" strike="noStrike">
                          <a:solidFill>
                            <a:srgbClr val="444444"/>
                          </a:solidFill>
                          <a:effectLst/>
                          <a:latin typeface="Times New Roman" panose="02020603050405020304" pitchFamily="18" charset="0"/>
                        </a:rPr>
                        <a:t>Khu vực III (Dịch vụ)</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41,34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41,89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07438514"/>
                  </a:ext>
                </a:extLst>
              </a:tr>
              <a:tr h="626338">
                <a:tc>
                  <a:txBody>
                    <a:bodyPr/>
                    <a:lstStyle/>
                    <a:p>
                      <a:pPr algn="ctr" fontAlgn="ctr"/>
                      <a:r>
                        <a:rPr lang="en-US" sz="2400" b="0" i="0" u="none" strike="noStrike">
                          <a:solidFill>
                            <a:srgbClr val="000000"/>
                          </a:solidFill>
                          <a:effectLst/>
                          <a:latin typeface="Times New Roman" panose="02020603050405020304" pitchFamily="18" charset="0"/>
                        </a:rPr>
                        <a:t>IV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400" b="1" i="0" u="none" strike="noStrike">
                          <a:solidFill>
                            <a:srgbClr val="444444"/>
                          </a:solidFill>
                          <a:effectLst/>
                          <a:latin typeface="Times New Roman" panose="02020603050405020304" pitchFamily="18" charset="0"/>
                        </a:rPr>
                        <a:t>Thuế sản phẩm trừ trợ cấp sản phẩm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4,55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400" b="0" i="0" u="none" strike="noStrike">
                          <a:solidFill>
                            <a:srgbClr val="000000"/>
                          </a:solidFill>
                          <a:effectLst/>
                          <a:latin typeface="Times New Roman" panose="02020603050405020304" pitchFamily="18" charset="0"/>
                        </a:rPr>
                        <a:t>4,35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72141154"/>
                  </a:ext>
                </a:extLst>
              </a:tr>
            </a:tbl>
          </a:graphicData>
        </a:graphic>
      </p:graphicFrame>
    </p:spTree>
    <p:extLst>
      <p:ext uri="{BB962C8B-B14F-4D97-AF65-F5344CB8AC3E}">
        <p14:creationId xmlns:p14="http://schemas.microsoft.com/office/powerpoint/2010/main" val="4268301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697221" y="169327"/>
            <a:ext cx="778800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THỰC HIỆN CÁC CHỈ TIÊU CỦA CẤP HUYỆN</a:t>
            </a:r>
          </a:p>
        </p:txBody>
      </p:sp>
      <p:sp>
        <p:nvSpPr>
          <p:cNvPr id="2" name="TextBox 1">
            <a:extLst>
              <a:ext uri="{FF2B5EF4-FFF2-40B4-BE49-F238E27FC236}">
                <a16:creationId xmlns:a16="http://schemas.microsoft.com/office/drawing/2014/main" id="{80B010A5-BE7C-125F-5306-6787FBC54788}"/>
              </a:ext>
            </a:extLst>
          </p:cNvPr>
          <p:cNvSpPr txBox="1"/>
          <p:nvPr/>
        </p:nvSpPr>
        <p:spPr>
          <a:xfrm>
            <a:off x="697221" y="630992"/>
            <a:ext cx="9805796" cy="830997"/>
          </a:xfrm>
          <a:prstGeom prst="rect">
            <a:avLst/>
          </a:prstGeom>
          <a:noFill/>
        </p:spPr>
        <p:txBody>
          <a:bodyPr wrap="square">
            <a:spAutoFit/>
          </a:bodyPr>
          <a:lstStyle/>
          <a:p>
            <a:pPr marL="457200" indent="-457200">
              <a:lnSpc>
                <a:spcPct val="100000"/>
              </a:lnSpc>
              <a:buAutoNum type="arabicPeriod"/>
            </a:pPr>
            <a:r>
              <a:rPr lang="en-US" sz="2400" b="1">
                <a:latin typeface="Times New Roman" panose="02020603050405020304" pitchFamily="18" charset="0"/>
                <a:cs typeface="Times New Roman" panose="02020603050405020304" pitchFamily="18" charset="0"/>
              </a:rPr>
              <a:t>Tốc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sản</a:t>
            </a:r>
            <a:r>
              <a:rPr lang="en-US" sz="2400" b="1">
                <a:latin typeface="Times New Roman" panose="02020603050405020304" pitchFamily="18" charset="0"/>
                <a:cs typeface="Times New Roman" panose="02020603050405020304" pitchFamily="18" charset="0"/>
              </a:rPr>
              <a:t> phẩm:</a:t>
            </a:r>
          </a:p>
          <a:p>
            <a:pPr marL="457200" indent="-457200">
              <a:lnSpc>
                <a:spcPct val="100000"/>
              </a:lnSpc>
              <a:buAutoNum type="arabicPeriod"/>
            </a:pPr>
            <a:endParaRPr lang="vi-VN" sz="2400" b="1" dirty="0">
              <a:latin typeface="+mj-lt"/>
              <a:cs typeface="Arial" panose="020B0604020202020204" pitchFamily="34" charset="0"/>
            </a:endParaRPr>
          </a:p>
        </p:txBody>
      </p:sp>
      <p:graphicFrame>
        <p:nvGraphicFramePr>
          <p:cNvPr id="3" name="Chart 2">
            <a:extLst>
              <a:ext uri="{FF2B5EF4-FFF2-40B4-BE49-F238E27FC236}">
                <a16:creationId xmlns:a16="http://schemas.microsoft.com/office/drawing/2014/main" id="{AC50B9E8-9F8A-748E-E089-8C267AD34C30}"/>
              </a:ext>
            </a:extLst>
          </p:cNvPr>
          <p:cNvGraphicFramePr/>
          <p:nvPr>
            <p:extLst>
              <p:ext uri="{D42A27DB-BD31-4B8C-83A1-F6EECF244321}">
                <p14:modId xmlns:p14="http://schemas.microsoft.com/office/powerpoint/2010/main" val="1767486867"/>
              </p:ext>
            </p:extLst>
          </p:nvPr>
        </p:nvGraphicFramePr>
        <p:xfrm>
          <a:off x="419392" y="1461989"/>
          <a:ext cx="11353215" cy="5316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9449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873004" y="205739"/>
            <a:ext cx="10556995"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Thực hiện chỉ tiêu do UBND tỉnh giao:</a:t>
            </a:r>
          </a:p>
        </p:txBody>
      </p:sp>
      <p:sp>
        <p:nvSpPr>
          <p:cNvPr id="2" name="TextBox 1">
            <a:extLst>
              <a:ext uri="{FF2B5EF4-FFF2-40B4-BE49-F238E27FC236}">
                <a16:creationId xmlns:a16="http://schemas.microsoft.com/office/drawing/2014/main" id="{AC7C41DB-A040-051D-01FD-7D169B97E8A8}"/>
              </a:ext>
            </a:extLst>
          </p:cNvPr>
          <p:cNvSpPr txBox="1"/>
          <p:nvPr/>
        </p:nvSpPr>
        <p:spPr>
          <a:xfrm>
            <a:off x="770098" y="1078884"/>
            <a:ext cx="5690523" cy="3631763"/>
          </a:xfrm>
          <a:prstGeom prst="rect">
            <a:avLst/>
          </a:prstGeom>
          <a:noFill/>
        </p:spPr>
        <p:txBody>
          <a:bodyPr wrap="square">
            <a:spAutoFit/>
          </a:bodyPr>
          <a:lstStyle/>
          <a:p>
            <a:pPr indent="-342900" algn="just" defTabSz="1219170">
              <a:spcAft>
                <a:spcPts val="1200"/>
              </a:spcAft>
              <a:buFont typeface="Wingdings" pitchFamily="2" charset="2"/>
              <a:buChar char="v"/>
              <a:defRPr/>
            </a:pPr>
            <a:r>
              <a:rPr lang="vi-VN" sz="2000">
                <a:latin typeface="Times New Roman" panose="02020603050405020304" pitchFamily="18" charset="0"/>
                <a:cs typeface="Times New Roman" panose="02020603050405020304" pitchFamily="18" charset="0"/>
              </a:rPr>
              <a:t>Năm 2025, UBND tỉnh đã giao </a:t>
            </a:r>
            <a:r>
              <a:rPr lang="en-US" sz="2000">
                <a:latin typeface="Times New Roman" panose="02020603050405020304" pitchFamily="18" charset="0"/>
                <a:cs typeface="Times New Roman" panose="02020603050405020304" pitchFamily="18" charset="0"/>
              </a:rPr>
              <a:t>chi tiết 24 chỉ tiêu kế hoạch đến cấp huyện, riêng các địa phương: Quy Nhơn, Tuy Phước, An Nhơn, An Lão là 23 chỉ tiêu. Trong đó đánh giá theo quý là 18 chỉ tiêu, đánh giá cả năm là 24 chỉ tiêu</a:t>
            </a:r>
          </a:p>
          <a:p>
            <a:pPr indent="-342900" algn="just" defTabSz="1219170">
              <a:spcAft>
                <a:spcPts val="1200"/>
              </a:spcAft>
              <a:buFont typeface="Wingdings" pitchFamily="2" charset="2"/>
              <a:buChar char="v"/>
              <a:defRPr/>
            </a:pPr>
            <a:r>
              <a:rPr lang="en-US" sz="2000">
                <a:latin typeface="Times New Roman" panose="02020603050405020304" pitchFamily="18" charset="0"/>
                <a:cs typeface="Times New Roman" panose="02020603050405020304" pitchFamily="18" charset="0"/>
              </a:rPr>
              <a:t>06 ch</a:t>
            </a:r>
            <a:r>
              <a:rPr lang="vi-VN" sz="2000">
                <a:latin typeface="Times New Roman" panose="02020603050405020304" pitchFamily="18" charset="0"/>
                <a:cs typeface="Times New Roman" panose="02020603050405020304" pitchFamily="18" charset="0"/>
              </a:rPr>
              <a:t>ỉ tiêu không đánh giá theo quý là: Tỷ lệ trẻ em dưới 5 tuổi suy dinh dưỡng thể nhẹ cân</a:t>
            </a:r>
            <a:r>
              <a:rPr lang="en-US" sz="2000">
                <a:latin typeface="Times New Roman" panose="02020603050405020304" pitchFamily="18" charset="0"/>
                <a:cs typeface="Times New Roman" panose="02020603050405020304" pitchFamily="18" charset="0"/>
              </a:rPr>
              <a:t>; Giảm tỷ lệ hộ nghèo đa chiều; Tỷ lệ che phủ rừng; Phát triển sản phẩm du lịch mới; Hình thành mới chuỗi liên kết sản xuất, tiêu thụ sản phẩm nông nghiệp trên địa bàn</a:t>
            </a:r>
            <a:r>
              <a:rPr lang="vi-VN" sz="2000">
                <a:latin typeface="Times New Roman" panose="02020603050405020304" pitchFamily="18" charset="0"/>
                <a:cs typeface="Times New Roman" panose="02020603050405020304" pitchFamily="18" charset="0"/>
              </a:rPr>
              <a:t>; Xây dựng mới cơ sở giết mổ động vật tập trung </a:t>
            </a:r>
            <a:endParaRPr lang="en-US" sz="2000">
              <a:latin typeface="Times New Roman" panose="02020603050405020304" pitchFamily="18" charset="0"/>
              <a:cs typeface="Times New Roman" panose="02020603050405020304" pitchFamily="18" charset="0"/>
            </a:endParaRPr>
          </a:p>
        </p:txBody>
      </p:sp>
      <p:pic>
        <p:nvPicPr>
          <p:cNvPr id="6" name="Picture 5" descr="A close-up of a document&#10;&#10;AI-generated content may be incorrect.">
            <a:extLst>
              <a:ext uri="{FF2B5EF4-FFF2-40B4-BE49-F238E27FC236}">
                <a16:creationId xmlns:a16="http://schemas.microsoft.com/office/drawing/2014/main" id="{AB2DCF06-9A68-E4A1-5D71-F8BE46688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357" y="607391"/>
            <a:ext cx="4871103" cy="6250609"/>
          </a:xfrm>
          <a:prstGeom prst="rect">
            <a:avLst/>
          </a:prstGeom>
        </p:spPr>
      </p:pic>
    </p:spTree>
    <p:extLst>
      <p:ext uri="{BB962C8B-B14F-4D97-AF65-F5344CB8AC3E}">
        <p14:creationId xmlns:p14="http://schemas.microsoft.com/office/powerpoint/2010/main" val="114849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E93A-3D10-E429-C569-E39572EED28A}"/>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6DA84734-CD07-C75B-E330-F48612EF8E92}"/>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85F3AD7-9C55-4486-862A-BCFBA15A729E}"/>
              </a:ext>
            </a:extLst>
          </p:cNvPr>
          <p:cNvSpPr txBox="1"/>
          <p:nvPr/>
        </p:nvSpPr>
        <p:spPr>
          <a:xfrm>
            <a:off x="4370483" y="-44014"/>
            <a:ext cx="4228385"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THÀNH PHỐ QUY NHƠN</a:t>
            </a:r>
          </a:p>
        </p:txBody>
      </p:sp>
      <p:graphicFrame>
        <p:nvGraphicFramePr>
          <p:cNvPr id="3" name="Table 2">
            <a:extLst>
              <a:ext uri="{FF2B5EF4-FFF2-40B4-BE49-F238E27FC236}">
                <a16:creationId xmlns:a16="http://schemas.microsoft.com/office/drawing/2014/main" id="{AEDDB374-BE93-CF33-DF21-DB01889882D6}"/>
              </a:ext>
            </a:extLst>
          </p:cNvPr>
          <p:cNvGraphicFramePr>
            <a:graphicFrameLocks noGrp="1"/>
          </p:cNvGraphicFramePr>
          <p:nvPr>
            <p:extLst>
              <p:ext uri="{D42A27DB-BD31-4B8C-83A1-F6EECF244321}">
                <p14:modId xmlns:p14="http://schemas.microsoft.com/office/powerpoint/2010/main" val="2107151351"/>
              </p:ext>
            </p:extLst>
          </p:nvPr>
        </p:nvGraphicFramePr>
        <p:xfrm>
          <a:off x="161925" y="417651"/>
          <a:ext cx="11887199" cy="6044336"/>
        </p:xfrm>
        <a:graphic>
          <a:graphicData uri="http://schemas.openxmlformats.org/drawingml/2006/table">
            <a:tbl>
              <a:tblPr/>
              <a:tblGrid>
                <a:gridCol w="617045">
                  <a:extLst>
                    <a:ext uri="{9D8B030D-6E8A-4147-A177-3AD203B41FA5}">
                      <a16:colId xmlns:a16="http://schemas.microsoft.com/office/drawing/2014/main" val="3474142622"/>
                    </a:ext>
                  </a:extLst>
                </a:gridCol>
                <a:gridCol w="4247212">
                  <a:extLst>
                    <a:ext uri="{9D8B030D-6E8A-4147-A177-3AD203B41FA5}">
                      <a16:colId xmlns:a16="http://schemas.microsoft.com/office/drawing/2014/main" val="3840414002"/>
                    </a:ext>
                  </a:extLst>
                </a:gridCol>
                <a:gridCol w="969053">
                  <a:extLst>
                    <a:ext uri="{9D8B030D-6E8A-4147-A177-3AD203B41FA5}">
                      <a16:colId xmlns:a16="http://schemas.microsoft.com/office/drawing/2014/main" val="3001111124"/>
                    </a:ext>
                  </a:extLst>
                </a:gridCol>
                <a:gridCol w="969053">
                  <a:extLst>
                    <a:ext uri="{9D8B030D-6E8A-4147-A177-3AD203B41FA5}">
                      <a16:colId xmlns:a16="http://schemas.microsoft.com/office/drawing/2014/main" val="870495585"/>
                    </a:ext>
                  </a:extLst>
                </a:gridCol>
                <a:gridCol w="1042341">
                  <a:extLst>
                    <a:ext uri="{9D8B030D-6E8A-4147-A177-3AD203B41FA5}">
                      <a16:colId xmlns:a16="http://schemas.microsoft.com/office/drawing/2014/main" val="4279202759"/>
                    </a:ext>
                  </a:extLst>
                </a:gridCol>
                <a:gridCol w="969053">
                  <a:extLst>
                    <a:ext uri="{9D8B030D-6E8A-4147-A177-3AD203B41FA5}">
                      <a16:colId xmlns:a16="http://schemas.microsoft.com/office/drawing/2014/main" val="2945785180"/>
                    </a:ext>
                  </a:extLst>
                </a:gridCol>
                <a:gridCol w="1028521">
                  <a:extLst>
                    <a:ext uri="{9D8B030D-6E8A-4147-A177-3AD203B41FA5}">
                      <a16:colId xmlns:a16="http://schemas.microsoft.com/office/drawing/2014/main" val="1505506180"/>
                    </a:ext>
                  </a:extLst>
                </a:gridCol>
                <a:gridCol w="1072745">
                  <a:extLst>
                    <a:ext uri="{9D8B030D-6E8A-4147-A177-3AD203B41FA5}">
                      <a16:colId xmlns:a16="http://schemas.microsoft.com/office/drawing/2014/main" val="4214526242"/>
                    </a:ext>
                  </a:extLst>
                </a:gridCol>
                <a:gridCol w="972176">
                  <a:extLst>
                    <a:ext uri="{9D8B030D-6E8A-4147-A177-3AD203B41FA5}">
                      <a16:colId xmlns:a16="http://schemas.microsoft.com/office/drawing/2014/main" val="3136800751"/>
                    </a:ext>
                  </a:extLst>
                </a:gridCol>
              </a:tblGrid>
              <a:tr h="152285">
                <a:tc rowSpan="2">
                  <a:txBody>
                    <a:bodyPr/>
                    <a:lstStyle/>
                    <a:p>
                      <a:pPr algn="ctr" fontAlgn="ctr"/>
                      <a:r>
                        <a:rPr lang="vi-VN" sz="1100" b="1" i="0" u="none" strike="noStrike">
                          <a:solidFill>
                            <a:srgbClr val="000000"/>
                          </a:solidFill>
                          <a:effectLst/>
                          <a:latin typeface="Times New Roman" panose="02020603050405020304" pitchFamily="18" charset="0"/>
                        </a:rPr>
                        <a:t>STT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Chỉ tiêu</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Đơn vị tính</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Kế hoạch năm 2025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Thực hiện Quý I năm 2024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Thực hiện Quý I năm 2025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000" b="1" i="0" u="none" strike="noStrike">
                          <a:solidFill>
                            <a:srgbClr val="000000"/>
                          </a:solidFill>
                          <a:effectLst/>
                          <a:latin typeface="Times New Roman" panose="02020603050405020304" pitchFamily="18" charset="0"/>
                        </a:rPr>
                        <a:t>So sánh quý I năm 2025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100" b="1" i="0" u="none" strike="noStrike">
                          <a:solidFill>
                            <a:srgbClr val="000000"/>
                          </a:solidFill>
                          <a:effectLst/>
                          <a:latin typeface="Times New Roman" panose="02020603050405020304" pitchFamily="18" charset="0"/>
                        </a:rPr>
                        <a:t>Đánh giá</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9042162"/>
                  </a:ext>
                </a:extLst>
              </a:tr>
              <a:tr h="330488">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100" b="1" i="0" u="none" strike="noStrike">
                          <a:solidFill>
                            <a:srgbClr val="000000"/>
                          </a:solidFill>
                          <a:effectLst/>
                          <a:latin typeface="Times New Roman" panose="02020603050405020304" pitchFamily="18" charset="0"/>
                        </a:rPr>
                        <a:t>So KH năm 2025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1" i="0" u="none" strike="noStrike">
                          <a:solidFill>
                            <a:srgbClr val="000000"/>
                          </a:solidFill>
                          <a:effectLst/>
                          <a:latin typeface="Times New Roman" panose="02020603050405020304" pitchFamily="18" charset="0"/>
                        </a:rPr>
                        <a:t>So Cùng kỳ 2024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1502170952"/>
                  </a:ext>
                </a:extLst>
              </a:tr>
              <a:tr h="167135">
                <a:tc>
                  <a:txBody>
                    <a:bodyPr/>
                    <a:lstStyle/>
                    <a:p>
                      <a:pPr algn="ctr" fontAlgn="ctr"/>
                      <a:r>
                        <a:rPr lang="vi-VN" sz="1100" b="0" i="1"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6</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7</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8</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9</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6620861"/>
                  </a:ext>
                </a:extLst>
              </a:tr>
              <a:tr h="200478">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Tốc độ tăng giá trị sản phẩm</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10,4 - 11,3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50" b="1" i="0" u="none" strike="noStrike">
                          <a:solidFill>
                            <a:srgbClr val="000000"/>
                          </a:solidFill>
                          <a:effectLst/>
                          <a:latin typeface="Times New Roman" panose="02020603050405020304" pitchFamily="18" charset="0"/>
                        </a:rPr>
                        <a:t>7,94 </a:t>
                      </a:r>
                    </a:p>
                  </a:txBody>
                  <a:tcPr marL="4216" marR="4216" marT="4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8,95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1"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1"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rPr>
                        <a:t>Đạt</a:t>
                      </a:r>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247060"/>
                  </a:ext>
                </a:extLst>
              </a:tr>
              <a:tr h="200478">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0" u="none" strike="noStrike">
                          <a:solidFill>
                            <a:srgbClr val="000000"/>
                          </a:solidFill>
                          <a:effectLst/>
                          <a:latin typeface="Times New Roman" panose="02020603050405020304" pitchFamily="18" charset="0"/>
                        </a:rPr>
                        <a:t>- Nông, lâm, thuỷ sản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1,4 - 1,</a:t>
                      </a:r>
                      <a:r>
                        <a:rPr lang="en-US" sz="1100" b="0" i="0" u="none" strike="noStrike">
                          <a:solidFill>
                            <a:srgbClr val="000000"/>
                          </a:solidFill>
                          <a:effectLst/>
                          <a:latin typeface="Times New Roman" panose="02020603050405020304" pitchFamily="18" charset="0"/>
                        </a:rPr>
                        <a:t>7</a:t>
                      </a:r>
                      <a:endParaRPr lang="vi-VN" sz="1100" b="0"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50" b="0" i="0" u="none" strike="noStrike">
                          <a:solidFill>
                            <a:srgbClr val="000000"/>
                          </a:solidFill>
                          <a:effectLst/>
                          <a:latin typeface="Times New Roman" panose="02020603050405020304" pitchFamily="18" charset="0"/>
                        </a:rPr>
                        <a:t> 2,31</a:t>
                      </a:r>
                    </a:p>
                  </a:txBody>
                  <a:tcPr marL="4216" marR="4216" marT="4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1,45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FF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1468587"/>
                  </a:ext>
                </a:extLst>
              </a:tr>
              <a:tr h="200478">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0" u="none" strike="noStrike">
                          <a:solidFill>
                            <a:srgbClr val="000000"/>
                          </a:solidFill>
                          <a:effectLst/>
                          <a:latin typeface="Times New Roman" panose="02020603050405020304" pitchFamily="18" charset="0"/>
                        </a:rPr>
                        <a:t>- Công nghiệp và xây dựng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10,8 - 11,7</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50" b="0" i="0" u="none" strike="noStrike">
                          <a:solidFill>
                            <a:srgbClr val="000000"/>
                          </a:solidFill>
                          <a:effectLst/>
                          <a:latin typeface="Times New Roman" panose="02020603050405020304" pitchFamily="18" charset="0"/>
                        </a:rPr>
                        <a:t> 9,09</a:t>
                      </a:r>
                    </a:p>
                  </a:txBody>
                  <a:tcPr marL="4216" marR="4216" marT="4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9,93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476519"/>
                  </a:ext>
                </a:extLst>
              </a:tr>
              <a:tr h="200478">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1" u="none" strike="noStrike">
                          <a:solidFill>
                            <a:srgbClr val="000000"/>
                          </a:solidFill>
                          <a:effectLst/>
                          <a:latin typeface="Times New Roman" panose="02020603050405020304" pitchFamily="18" charset="0"/>
                        </a:rPr>
                        <a:t>     + Công nghiệp</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11,4 - 12,3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50" b="0" i="1" u="none" strike="noStrike">
                          <a:solidFill>
                            <a:srgbClr val="000000"/>
                          </a:solidFill>
                          <a:effectLst/>
                          <a:latin typeface="Times New Roman" panose="02020603050405020304" pitchFamily="18" charset="0"/>
                        </a:rPr>
                        <a:t> 9,40</a:t>
                      </a:r>
                    </a:p>
                  </a:txBody>
                  <a:tcPr marL="4216" marR="4216" marT="4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10,16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1"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1"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5014399"/>
                  </a:ext>
                </a:extLst>
              </a:tr>
              <a:tr h="200478">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1" u="none" strike="noStrike">
                          <a:solidFill>
                            <a:srgbClr val="000000"/>
                          </a:solidFill>
                          <a:effectLst/>
                          <a:latin typeface="Times New Roman" panose="02020603050405020304" pitchFamily="18" charset="0"/>
                        </a:rPr>
                        <a:t>     + Xây dựng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9,1 - 10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50" b="0" i="1" u="none" strike="noStrike">
                          <a:solidFill>
                            <a:srgbClr val="000000"/>
                          </a:solidFill>
                          <a:effectLst/>
                          <a:latin typeface="Times New Roman" panose="02020603050405020304" pitchFamily="18" charset="0"/>
                        </a:rPr>
                        <a:t> 7,86</a:t>
                      </a:r>
                    </a:p>
                  </a:txBody>
                  <a:tcPr marL="4216" marR="4216" marT="4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9,00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1"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1"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8613417"/>
                  </a:ext>
                </a:extLst>
              </a:tr>
              <a:tr h="200478">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0" u="none" strike="noStrike">
                          <a:solidFill>
                            <a:srgbClr val="000000"/>
                          </a:solidFill>
                          <a:effectLst/>
                          <a:latin typeface="Times New Roman" panose="02020603050405020304" pitchFamily="18" charset="0"/>
                        </a:rPr>
                        <a:t>- Dịch vụ</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10,4 - 11,4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50" b="0" i="0" u="none" strike="noStrike">
                          <a:solidFill>
                            <a:srgbClr val="000000"/>
                          </a:solidFill>
                          <a:effectLst/>
                          <a:latin typeface="Times New Roman" panose="02020603050405020304" pitchFamily="18" charset="0"/>
                        </a:rPr>
                        <a:t> 6,40</a:t>
                      </a:r>
                    </a:p>
                  </a:txBody>
                  <a:tcPr marL="4216" marR="4216" marT="4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7,77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vi-VN" sz="1100" b="0" i="0" u="none" strike="noStrike">
                        <a:solidFill>
                          <a:srgbClr val="000000"/>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9678928"/>
                  </a:ext>
                </a:extLst>
              </a:tr>
              <a:tr h="167135">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Kim ngạch xuất khẩu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Triệu USD</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1.060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266,3</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276,8</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26,1</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103,9</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8427952"/>
                  </a:ext>
                </a:extLst>
              </a:tr>
              <a:tr h="179665">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1100" b="1" i="0" u="none" strike="noStrike">
                          <a:solidFill>
                            <a:srgbClr val="000000"/>
                          </a:solidFill>
                          <a:effectLst/>
                          <a:latin typeface="Times New Roman" panose="02020603050405020304" pitchFamily="18" charset="0"/>
                        </a:rPr>
                        <a:t>Tổng thu ngân sách trên địa bàn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0" u="none" strike="noStrike">
                          <a:solidFill>
                            <a:srgbClr val="000000"/>
                          </a:solidFill>
                          <a:effectLst/>
                          <a:latin typeface="Times New Roman" panose="02020603050405020304" pitchFamily="18" charset="0"/>
                        </a:rPr>
                        <a:t>Triệu đồng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0" u="none" strike="noStrike">
                          <a:solidFill>
                            <a:srgbClr val="000000"/>
                          </a:solidFill>
                          <a:effectLst/>
                          <a:latin typeface="Times New Roman" panose="02020603050405020304" pitchFamily="18" charset="0"/>
                        </a:rPr>
                        <a:t>2.828.710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           771.364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         833.505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29%</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108%</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0560168"/>
                  </a:ext>
                </a:extLst>
              </a:tr>
              <a:tr h="16713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1100" b="0" i="1" u="none" strike="noStrike">
                          <a:solidFill>
                            <a:srgbClr val="000000"/>
                          </a:solidFill>
                          <a:effectLst/>
                          <a:latin typeface="Times New Roman" panose="02020603050405020304" pitchFamily="18" charset="0"/>
                        </a:rPr>
                        <a:t>- Thu tiền sử dụng đất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Times New Roman" panose="02020603050405020304" pitchFamily="18" charset="0"/>
                        </a:rPr>
                        <a:t>Triệu đồng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Times New Roman" panose="02020603050405020304" pitchFamily="18" charset="0"/>
                        </a:rPr>
                        <a:t>550.000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1" u="none" strike="noStrike">
                          <a:solidFill>
                            <a:schemeClr val="tx1"/>
                          </a:solidFill>
                          <a:effectLst/>
                          <a:latin typeface="Times New Roman" panose="02020603050405020304" pitchFamily="18" charset="0"/>
                        </a:rPr>
                        <a:t>         137.597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1" u="none" strike="noStrike">
                          <a:solidFill>
                            <a:schemeClr val="tx1"/>
                          </a:solidFill>
                          <a:effectLst/>
                          <a:latin typeface="Times New Roman" panose="02020603050405020304" pitchFamily="18" charset="0"/>
                        </a:rPr>
                        <a:t>       113.197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21%</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100" b="0" i="0" u="none" strike="noStrike">
                          <a:solidFill>
                            <a:schemeClr val="tx1"/>
                          </a:solidFill>
                          <a:effectLst/>
                          <a:latin typeface="Times New Roman" panose="02020603050405020304" pitchFamily="18" charset="0"/>
                        </a:rPr>
                        <a:t>82%</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vi-VN" sz="1100" b="0" i="0" u="none" strike="noStrike">
                        <a:solidFill>
                          <a:schemeClr val="tx1"/>
                        </a:solidFill>
                        <a:effectLst/>
                        <a:latin typeface="Times New Roman" panose="02020603050405020304" pitchFamily="18" charset="0"/>
                      </a:endParaRP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1832861"/>
                  </a:ext>
                </a:extLst>
              </a:tr>
              <a:tr h="167135">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Doanh thu bán lẻ hàng hóa và dịch vụ</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Tỷ đồng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6</a:t>
                      </a:r>
                      <a:r>
                        <a:rPr lang="en-US" altLang="vi-VN" sz="1050" b="0" i="0" u="none" strike="noStrike">
                          <a:solidFill>
                            <a:schemeClr val="tx1"/>
                          </a:solidFill>
                          <a:effectLst/>
                          <a:latin typeface="Times New Roman" panose="02020603050405020304" pitchFamily="18" charset="0"/>
                        </a:rPr>
                        <a:t>1</a:t>
                      </a:r>
                      <a:r>
                        <a:rPr lang="vi-VN" sz="1050" b="0" i="0" u="none" strike="noStrike">
                          <a:solidFill>
                            <a:schemeClr val="tx1"/>
                          </a:solidFill>
                          <a:effectLst/>
                          <a:latin typeface="Times New Roman" panose="02020603050405020304" pitchFamily="18" charset="0"/>
                        </a:rPr>
                        <a:t>.3</a:t>
                      </a:r>
                      <a:r>
                        <a:rPr lang="en-US" altLang="vi-VN" sz="1050" b="0" i="0" u="none" strike="noStrike">
                          <a:solidFill>
                            <a:schemeClr val="tx1"/>
                          </a:solidFill>
                          <a:effectLst/>
                          <a:latin typeface="Times New Roman" panose="02020603050405020304" pitchFamily="18" charset="0"/>
                        </a:rPr>
                        <a:t>21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12.9</a:t>
                      </a:r>
                      <a:r>
                        <a:rPr lang="en-US" altLang="vi-VN" sz="1050" b="0" i="0" u="none" strike="noStrike">
                          <a:solidFill>
                            <a:schemeClr val="tx1"/>
                          </a:solidFill>
                          <a:effectLst/>
                          <a:latin typeface="Times New Roman" panose="02020603050405020304" pitchFamily="18" charset="0"/>
                        </a:rPr>
                        <a:t>90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vi-VN" sz="1050" b="0" i="0" u="none" strike="noStrike">
                          <a:solidFill>
                            <a:schemeClr val="tx1"/>
                          </a:solidFill>
                          <a:effectLst/>
                          <a:latin typeface="Times New Roman" panose="02020603050405020304" pitchFamily="18" charset="0"/>
                        </a:rPr>
                        <a:t>13</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973</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22,</a:t>
                      </a:r>
                      <a:r>
                        <a:rPr lang="en-US" altLang="vi-VN" sz="1050" b="0" i="0" u="none" strike="noStrike">
                          <a:solidFill>
                            <a:schemeClr val="tx1"/>
                          </a:solidFill>
                          <a:effectLst/>
                          <a:latin typeface="Times New Roman" panose="02020603050405020304" pitchFamily="18" charset="0"/>
                        </a:rPr>
                        <a:t>8%</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10</a:t>
                      </a:r>
                      <a:r>
                        <a:rPr lang="en-US" altLang="vi-VN" sz="1050" b="0" i="0" u="none" strike="noStrike">
                          <a:solidFill>
                            <a:schemeClr val="tx1"/>
                          </a:solidFill>
                          <a:effectLst/>
                          <a:latin typeface="Times New Roman" panose="02020603050405020304" pitchFamily="18" charset="0"/>
                        </a:rPr>
                        <a:t>7</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6%</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Chưa 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4194391"/>
                  </a:ext>
                </a:extLst>
              </a:tr>
              <a:tr h="167135">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dân số tham gia bảo hiểm y tế</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5930802"/>
                  </a:ext>
                </a:extLst>
              </a:tr>
              <a:tr h="167135">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Bảo hiểm xã hội tự nguyện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Người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3.317</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2090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2630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79,29%</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125,84%</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9012230"/>
                  </a:ext>
                </a:extLst>
              </a:tr>
              <a:tr h="167135">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Tạo việc làm mới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Người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7.500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1575</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2089</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27,85%</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132,63%</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5325560"/>
                  </a:ext>
                </a:extLst>
              </a:tr>
              <a:tr h="167135">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Đào tạo nghề lao động nông thôn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Người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72</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72</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9898067"/>
                  </a:ext>
                </a:extLst>
              </a:tr>
              <a:tr h="330488">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99,15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99,07</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99,1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100,03%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387066"/>
                  </a:ext>
                </a:extLst>
              </a:tr>
              <a:tr h="17966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dân cư nông thôn sử dụng nước hợp vệ sinh</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3470643"/>
                  </a:ext>
                </a:extLst>
              </a:tr>
              <a:tr h="167135">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1" u="none" strike="noStrike">
                          <a:solidFill>
                            <a:srgbClr val="000000"/>
                          </a:solidFill>
                          <a:effectLst/>
                          <a:latin typeface="Times New Roman" panose="02020603050405020304" pitchFamily="18" charset="0"/>
                        </a:rPr>
                        <a:t>Trong đó: Tỷ lệ sử dụng nước sạch</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79,2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79,5</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100,5</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100,1</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672233"/>
                  </a:ext>
                </a:extLst>
              </a:tr>
              <a:tr h="16713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chất thải rắn ở đô thị được thu gom</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99</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99,1</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99,15</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100,14</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7327084"/>
                  </a:ext>
                </a:extLst>
              </a:tr>
              <a:tr h="16713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chất thải rắn ở nông thôn được thu gom</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99</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98,3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99,02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100,72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1429190"/>
                  </a:ext>
                </a:extLst>
              </a:tr>
              <a:tr h="16713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Thu hút dự án mới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Dự án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0</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3</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75</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Tăng 3 dự án</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vi-VN"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4551091"/>
                  </a:ext>
                </a:extLst>
              </a:tr>
              <a:tr h="16713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Phòng chống lấn chiếm đất đai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6594240"/>
                  </a:ext>
                </a:extLst>
              </a:tr>
              <a:tr h="167135">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0" u="none" strike="noStrike">
                          <a:solidFill>
                            <a:srgbClr val="000000"/>
                          </a:solidFill>
                          <a:effectLst/>
                          <a:latin typeface="Times New Roman" panose="02020603050405020304" pitchFamily="18" charset="0"/>
                        </a:rPr>
                        <a:t>Số vụ vi phạm được giải quyết trong năm</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Số vụ</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415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1811</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319</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76%</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Đạt</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6098000"/>
                  </a:ext>
                </a:extLst>
              </a:tr>
              <a:tr h="16713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Giải phóng mặt bằng</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 </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1617769"/>
                  </a:ext>
                </a:extLst>
              </a:tr>
              <a:tr h="330488">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 50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15,38% </a:t>
                      </a:r>
                      <a:br>
                        <a:rPr lang="vi-VN" sz="1100" b="0" i="0" u="none" strike="noStrike">
                          <a:solidFill>
                            <a:schemeClr val="tx1"/>
                          </a:solidFill>
                          <a:effectLst/>
                          <a:latin typeface="Times New Roman" panose="02020603050405020304" pitchFamily="18" charset="0"/>
                        </a:rPr>
                      </a:br>
                      <a:r>
                        <a:rPr lang="vi-VN" sz="1100" b="0" i="0" u="none" strike="noStrike">
                          <a:solidFill>
                            <a:schemeClr val="tx1"/>
                          </a:solidFill>
                          <a:effectLst/>
                          <a:latin typeface="Times New Roman" panose="02020603050405020304" pitchFamily="18" charset="0"/>
                        </a:rPr>
                        <a:t>(4/26 công trình)</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100" b="0" i="0" u="none" strike="noStrike">
                          <a:solidFill>
                            <a:schemeClr val="tx1"/>
                          </a:solidFill>
                          <a:effectLst/>
                          <a:latin typeface="Times New Roman" panose="02020603050405020304" pitchFamily="18" charset="0"/>
                        </a:rPr>
                        <a:t>18,75% </a:t>
                      </a:r>
                      <a:br>
                        <a:rPr lang="vi-VN" sz="1100" b="0" i="0" u="none" strike="noStrike">
                          <a:solidFill>
                            <a:schemeClr val="tx1"/>
                          </a:solidFill>
                          <a:effectLst/>
                          <a:latin typeface="Times New Roman" panose="02020603050405020304" pitchFamily="18" charset="0"/>
                        </a:rPr>
                      </a:br>
                      <a:r>
                        <a:rPr lang="vi-VN" sz="1100" b="0" i="0" u="none" strike="noStrike">
                          <a:solidFill>
                            <a:schemeClr val="tx1"/>
                          </a:solidFill>
                          <a:effectLst/>
                          <a:latin typeface="Times New Roman" panose="02020603050405020304" pitchFamily="18" charset="0"/>
                        </a:rPr>
                        <a:t>(3/16 công trình)</a:t>
                      </a:r>
                    </a:p>
                  </a:txBody>
                  <a:tcPr marL="3882" marR="3882" marT="38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 ≥ 50% </a:t>
                      </a:r>
                      <a:br>
                        <a:rPr lang="vi-VN" sz="1100" b="0" i="0" u="none" strike="noStrike">
                          <a:solidFill>
                            <a:schemeClr val="tx1"/>
                          </a:solidFill>
                          <a:effectLst/>
                          <a:latin typeface="Times New Roman" panose="02020603050405020304" pitchFamily="18" charset="0"/>
                        </a:rPr>
                      </a:br>
                      <a:r>
                        <a:rPr lang="vi-VN" sz="1100" b="0" i="0" u="none" strike="noStrike">
                          <a:solidFill>
                            <a:schemeClr val="tx1"/>
                          </a:solidFill>
                          <a:effectLst/>
                          <a:latin typeface="Times New Roman" panose="02020603050405020304" pitchFamily="18" charset="0"/>
                        </a:rPr>
                        <a:t>(3/8 công trình)</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 ≥ 50%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2187800"/>
                  </a:ext>
                </a:extLst>
              </a:tr>
              <a:tr h="330488">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Giảm tỷ lệ đơn khiếu nại về lĩnh vực đất đai phát sinh mới</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70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98 đơn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 đơn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9 đơn/104 đơn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Giảm 90,8% đơn mới phát sinh</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1338267"/>
                  </a:ext>
                </a:extLst>
              </a:tr>
              <a:tr h="186740">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giải quyết số vụ việc khiếu nại thuộc thẩm quyền</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85</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64,30%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100%</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861909"/>
                  </a:ext>
                </a:extLst>
              </a:tr>
              <a:tr h="186740">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10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 98</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31%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chemeClr val="tx1"/>
                          </a:solidFill>
                          <a:effectLst/>
                          <a:latin typeface="Times New Roman" panose="02020603050405020304" pitchFamily="18" charset="0"/>
                        </a:rPr>
                        <a:t>17,05</a:t>
                      </a:r>
                      <a:r>
                        <a:rPr lang="vi-VN" sz="1100" b="0" i="0" u="none" strike="noStrike">
                          <a:solidFill>
                            <a:schemeClr val="tx1"/>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2287238"/>
                  </a:ext>
                </a:extLst>
              </a:tr>
            </a:tbl>
          </a:graphicData>
        </a:graphic>
      </p:graphicFrame>
      <p:sp>
        <p:nvSpPr>
          <p:cNvPr id="2" name="Rectangle 1">
            <a:extLst>
              <a:ext uri="{FF2B5EF4-FFF2-40B4-BE49-F238E27FC236}">
                <a16:creationId xmlns:a16="http://schemas.microsoft.com/office/drawing/2014/main" id="{CB88F9A8-52DA-CF8C-F7C4-F10FB4E39BB2}"/>
              </a:ext>
            </a:extLst>
          </p:cNvPr>
          <p:cNvSpPr/>
          <p:nvPr/>
        </p:nvSpPr>
        <p:spPr>
          <a:xfrm>
            <a:off x="801707" y="6417973"/>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7</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01/18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341900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5104685" y="35058"/>
            <a:ext cx="291794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THỊ XÃ AN NHƠN</a:t>
            </a:r>
          </a:p>
        </p:txBody>
      </p:sp>
      <p:graphicFrame>
        <p:nvGraphicFramePr>
          <p:cNvPr id="3" name="Table 2">
            <a:extLst>
              <a:ext uri="{FF2B5EF4-FFF2-40B4-BE49-F238E27FC236}">
                <a16:creationId xmlns:a16="http://schemas.microsoft.com/office/drawing/2014/main" id="{D414D551-F12A-6865-A2DB-D7936595B7B9}"/>
              </a:ext>
            </a:extLst>
          </p:cNvPr>
          <p:cNvGraphicFramePr>
            <a:graphicFrameLocks noGrp="1"/>
          </p:cNvGraphicFramePr>
          <p:nvPr>
            <p:extLst>
              <p:ext uri="{D42A27DB-BD31-4B8C-83A1-F6EECF244321}">
                <p14:modId xmlns:p14="http://schemas.microsoft.com/office/powerpoint/2010/main" val="1987445966"/>
              </p:ext>
            </p:extLst>
          </p:nvPr>
        </p:nvGraphicFramePr>
        <p:xfrm>
          <a:off x="286285" y="496723"/>
          <a:ext cx="11619430" cy="5894543"/>
        </p:xfrm>
        <a:graphic>
          <a:graphicData uri="http://schemas.openxmlformats.org/drawingml/2006/table">
            <a:tbl>
              <a:tblPr/>
              <a:tblGrid>
                <a:gridCol w="535535">
                  <a:extLst>
                    <a:ext uri="{9D8B030D-6E8A-4147-A177-3AD203B41FA5}">
                      <a16:colId xmlns:a16="http://schemas.microsoft.com/office/drawing/2014/main" val="1116899186"/>
                    </a:ext>
                  </a:extLst>
                </a:gridCol>
                <a:gridCol w="3961046">
                  <a:extLst>
                    <a:ext uri="{9D8B030D-6E8A-4147-A177-3AD203B41FA5}">
                      <a16:colId xmlns:a16="http://schemas.microsoft.com/office/drawing/2014/main" val="2910233452"/>
                    </a:ext>
                  </a:extLst>
                </a:gridCol>
                <a:gridCol w="966451">
                  <a:extLst>
                    <a:ext uri="{9D8B030D-6E8A-4147-A177-3AD203B41FA5}">
                      <a16:colId xmlns:a16="http://schemas.microsoft.com/office/drawing/2014/main" val="838617247"/>
                    </a:ext>
                  </a:extLst>
                </a:gridCol>
                <a:gridCol w="966451">
                  <a:extLst>
                    <a:ext uri="{9D8B030D-6E8A-4147-A177-3AD203B41FA5}">
                      <a16:colId xmlns:a16="http://schemas.microsoft.com/office/drawing/2014/main" val="1337447705"/>
                    </a:ext>
                  </a:extLst>
                </a:gridCol>
                <a:gridCol w="1039547">
                  <a:extLst>
                    <a:ext uri="{9D8B030D-6E8A-4147-A177-3AD203B41FA5}">
                      <a16:colId xmlns:a16="http://schemas.microsoft.com/office/drawing/2014/main" val="524811726"/>
                    </a:ext>
                  </a:extLst>
                </a:gridCol>
                <a:gridCol w="966451">
                  <a:extLst>
                    <a:ext uri="{9D8B030D-6E8A-4147-A177-3AD203B41FA5}">
                      <a16:colId xmlns:a16="http://schemas.microsoft.com/office/drawing/2014/main" val="3077161508"/>
                    </a:ext>
                  </a:extLst>
                </a:gridCol>
                <a:gridCol w="966451">
                  <a:extLst>
                    <a:ext uri="{9D8B030D-6E8A-4147-A177-3AD203B41FA5}">
                      <a16:colId xmlns:a16="http://schemas.microsoft.com/office/drawing/2014/main" val="1204009607"/>
                    </a:ext>
                  </a:extLst>
                </a:gridCol>
                <a:gridCol w="966451">
                  <a:extLst>
                    <a:ext uri="{9D8B030D-6E8A-4147-A177-3AD203B41FA5}">
                      <a16:colId xmlns:a16="http://schemas.microsoft.com/office/drawing/2014/main" val="1980996646"/>
                    </a:ext>
                  </a:extLst>
                </a:gridCol>
                <a:gridCol w="1251047">
                  <a:extLst>
                    <a:ext uri="{9D8B030D-6E8A-4147-A177-3AD203B41FA5}">
                      <a16:colId xmlns:a16="http://schemas.microsoft.com/office/drawing/2014/main" val="4139291900"/>
                    </a:ext>
                  </a:extLst>
                </a:gridCol>
              </a:tblGrid>
              <a:tr h="137784">
                <a:tc rowSpan="2">
                  <a:txBody>
                    <a:bodyPr/>
                    <a:lstStyle/>
                    <a:p>
                      <a:pPr algn="ctr" fontAlgn="ctr"/>
                      <a:r>
                        <a:rPr lang="vi-VN" sz="1050" b="1" i="0" u="none" strike="noStrike">
                          <a:solidFill>
                            <a:srgbClr val="000000"/>
                          </a:solidFill>
                          <a:effectLst/>
                          <a:latin typeface="Times New Roman" panose="02020603050405020304" pitchFamily="18" charset="0"/>
                        </a:rPr>
                        <a:t>STT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Chỉ tiêu</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Đơn vị tính</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Kế hoạch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900" b="1" i="0" u="none" strike="noStrike">
                          <a:solidFill>
                            <a:srgbClr val="000000"/>
                          </a:solidFill>
                          <a:effectLst/>
                          <a:latin typeface="Times New Roman" panose="02020603050405020304" pitchFamily="18" charset="0"/>
                        </a:rPr>
                        <a:t>So sánh quý I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50" b="1" i="0" u="none" strike="noStrike">
                          <a:solidFill>
                            <a:srgbClr val="000000"/>
                          </a:solidFill>
                          <a:effectLst/>
                          <a:latin typeface="Times New Roman" panose="02020603050405020304" pitchFamily="18" charset="0"/>
                        </a:rPr>
                        <a:t>Đánh giá</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4082590"/>
                  </a:ext>
                </a:extLst>
              </a:tr>
              <a:tr h="227844">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50" b="1" i="0" u="none" strike="noStrike">
                          <a:solidFill>
                            <a:srgbClr val="000000"/>
                          </a:solidFill>
                          <a:effectLst/>
                          <a:latin typeface="Times New Roman" panose="02020603050405020304" pitchFamily="18" charset="0"/>
                        </a:rPr>
                        <a:t>So KH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So Cùng kỳ 2024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3746670766"/>
                  </a:ext>
                </a:extLst>
              </a:tr>
              <a:tr h="152663">
                <a:tc>
                  <a:txBody>
                    <a:bodyPr/>
                    <a:lstStyle/>
                    <a:p>
                      <a:pPr algn="ctr" fontAlgn="ctr"/>
                      <a:r>
                        <a:rPr lang="vi-VN" sz="1050" b="0" i="1" u="none" strike="noStrike">
                          <a:solidFill>
                            <a:srgbClr val="000000"/>
                          </a:solidFill>
                          <a:effectLst/>
                          <a:latin typeface="Times New Roman" panose="02020603050405020304" pitchFamily="18" charset="0"/>
                        </a:rPr>
                        <a:t>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9480094"/>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Tốc độ tăng giá trị sản phẩm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11,5 - 12,4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7,23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10,37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chemeClr val="bg1"/>
                          </a:solidFill>
                          <a:effectLst/>
                          <a:latin typeface="Times New Roman" panose="02020603050405020304" pitchFamily="18" charset="0"/>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chemeClr val="bg1"/>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30523"/>
                  </a:ext>
                </a:extLst>
              </a:tr>
              <a:tr h="152663">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Nông, lâm, thuỷ sản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3,9 – 4,3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2,92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4,08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9851822"/>
                  </a:ext>
                </a:extLst>
              </a:tr>
              <a:tr h="152663">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Công nghiệp và xây dựng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12,9 - 13,6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7,77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5221055"/>
                  </a:ext>
                </a:extLst>
              </a:tr>
              <a:tr h="152663">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Công nghiệp</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13,2 - 14,1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7,81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11,58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bg1"/>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2603262"/>
                  </a:ext>
                </a:extLst>
              </a:tr>
              <a:tr h="152663">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Xây dựng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11,4 - 11,6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7,44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11,06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bg1"/>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2153638"/>
                  </a:ext>
                </a:extLst>
              </a:tr>
              <a:tr h="152663">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Dịch vụ</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9,8 - 11,0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7,06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Times New Roman" panose="02020603050405020304" pitchFamily="18" charset="0"/>
                          <a:cs typeface="Times New Roman" panose="02020603050405020304" pitchFamily="18" charset="0"/>
                        </a:rPr>
                        <a:t>8,63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bg1"/>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4847587"/>
                  </a:ext>
                </a:extLst>
              </a:tr>
              <a:tr h="152663">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Kim ngạch xuất khẩu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USD</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123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27,4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29,4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23,9</a:t>
                      </a:r>
                      <a:r>
                        <a:rPr lang="vi-VN" sz="1050" b="0" i="0" u="none" strike="noStrike">
                          <a:solidFill>
                            <a:schemeClr val="tx1"/>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a:t>
                      </a:r>
                      <a:r>
                        <a:rPr lang="en-US" altLang="vi-VN" sz="1050" b="0" i="0" u="none" strike="noStrike">
                          <a:solidFill>
                            <a:schemeClr val="tx1"/>
                          </a:solidFill>
                          <a:effectLst/>
                          <a:latin typeface="Times New Roman" panose="02020603050405020304" pitchFamily="18" charset="0"/>
                        </a:rPr>
                        <a:t>0</a:t>
                      </a:r>
                      <a:r>
                        <a:rPr lang="vi-VN" sz="1050" b="0" i="0" u="none" strike="noStrike">
                          <a:solidFill>
                            <a:schemeClr val="tx1"/>
                          </a:solidFill>
                          <a:effectLst/>
                          <a:latin typeface="Times New Roman" panose="02020603050405020304" pitchFamily="18" charset="0"/>
                        </a:rPr>
                        <a:t>7,</a:t>
                      </a:r>
                      <a:r>
                        <a:rPr lang="en-US" altLang="vi-VN" sz="1050" b="0" i="0" u="none" strike="noStrike">
                          <a:solidFill>
                            <a:schemeClr val="tx1"/>
                          </a:solidFill>
                          <a:effectLst/>
                          <a:latin typeface="Times New Roman" panose="02020603050405020304" pitchFamily="18" charset="0"/>
                        </a:rPr>
                        <a:t>4</a:t>
                      </a:r>
                      <a:r>
                        <a:rPr lang="vi-VN" sz="1050" b="0" i="0" u="none" strike="noStrike">
                          <a:solidFill>
                            <a:schemeClr val="tx1"/>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vi-VN" sz="1050" b="0" i="0" u="none" strike="noStrike">
                          <a:solidFill>
                            <a:schemeClr val="tx1"/>
                          </a:solidFill>
                          <a:effectLst/>
                          <a:latin typeface="Times New Roman" panose="02020603050405020304" pitchFamily="18" charset="0"/>
                        </a:rPr>
                        <a:t>Chưa đ</a:t>
                      </a:r>
                      <a:r>
                        <a:rPr lang="vi-VN" sz="1050" b="0" i="0" u="none" strike="noStrike">
                          <a:solidFill>
                            <a:schemeClr val="tx1"/>
                          </a:solidFill>
                          <a:effectLst/>
                          <a:latin typeface="Times New Roman" panose="02020603050405020304" pitchFamily="18" charset="0"/>
                        </a:rPr>
                        <a:t>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4074714"/>
                  </a:ext>
                </a:extLst>
              </a:tr>
              <a:tr h="152663">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Tổng thu ngân sách trên địa bàn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đồng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1.062.560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316.168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321.397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30,2%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101,7%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0758796"/>
                  </a:ext>
                </a:extLst>
              </a:tr>
              <a:tr h="152663">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Thu tiền sử dụng đất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Triệu đồng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650.000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122.924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115.000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17,7%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93,6%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8869339"/>
                  </a:ext>
                </a:extLst>
              </a:tr>
              <a:tr h="152663">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Doanh thu bán lẻ hàng hóa và dịch vụ</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Tỷ đồng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14.764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3.3</a:t>
                      </a:r>
                      <a:r>
                        <a:rPr lang="en-US" altLang="vi-VN" sz="1050" b="0" i="0" u="none" strike="noStrike">
                          <a:solidFill>
                            <a:schemeClr val="tx1"/>
                          </a:solidFill>
                          <a:effectLst/>
                          <a:latin typeface="Times New Roman" panose="02020603050405020304" pitchFamily="18" charset="0"/>
                        </a:rPr>
                        <a:t>64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a:t>
                      </a:r>
                      <a:r>
                        <a:rPr lang="en-US" altLang="vi-VN" sz="1050" b="0" i="0" u="none" strike="noStrike">
                          <a:solidFill>
                            <a:schemeClr val="tx1"/>
                          </a:solidFill>
                          <a:effectLst/>
                          <a:latin typeface="Times New Roman" panose="02020603050405020304" pitchFamily="18" charset="0"/>
                        </a:rPr>
                        <a:t>639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a:t>
                      </a:r>
                      <a:r>
                        <a:rPr lang="en-US" altLang="vi-VN" sz="1050" b="0" i="0" u="none" strike="noStrike">
                          <a:solidFill>
                            <a:schemeClr val="tx1"/>
                          </a:solidFill>
                          <a:effectLst/>
                          <a:latin typeface="Times New Roman" panose="02020603050405020304" pitchFamily="18" charset="0"/>
                        </a:rPr>
                        <a:t>4</a:t>
                      </a:r>
                      <a:r>
                        <a:rPr lang="vi-VN" sz="1050" b="0" i="0" u="none" strike="noStrike">
                          <a:solidFill>
                            <a:schemeClr val="tx1"/>
                          </a:solidFill>
                          <a:effectLst/>
                          <a:latin typeface="Times New Roman" panose="02020603050405020304" pitchFamily="18" charset="0"/>
                        </a:rPr>
                        <a:t>,6%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a:t>
                      </a:r>
                      <a:r>
                        <a:rPr lang="en-US" altLang="vi-VN" sz="1050" b="0" i="0" u="none" strike="noStrike">
                          <a:solidFill>
                            <a:schemeClr val="tx1"/>
                          </a:solidFill>
                          <a:effectLst/>
                          <a:latin typeface="Times New Roman" panose="02020603050405020304" pitchFamily="18" charset="0"/>
                        </a:rPr>
                        <a:t>8</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2</a:t>
                      </a:r>
                      <a:r>
                        <a:rPr lang="vi-VN" sz="1050" b="0" i="0" u="none" strike="noStrike">
                          <a:solidFill>
                            <a:schemeClr val="tx1"/>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vi-VN" sz="1050" b="0" i="0" u="none" strike="noStrike">
                          <a:solidFill>
                            <a:schemeClr val="tx1"/>
                          </a:solidFill>
                          <a:effectLst/>
                          <a:latin typeface="Times New Roman" panose="02020603050405020304" pitchFamily="18" charset="0"/>
                        </a:rPr>
                        <a:t>Chưa đ</a:t>
                      </a:r>
                      <a:r>
                        <a:rPr lang="vi-VN" sz="1050" b="0" i="0" u="none" strike="noStrike">
                          <a:solidFill>
                            <a:schemeClr val="tx1"/>
                          </a:solidFill>
                          <a:effectLst/>
                          <a:latin typeface="Times New Roman" panose="02020603050405020304" pitchFamily="18" charset="0"/>
                        </a:rPr>
                        <a:t>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8343943"/>
                  </a:ext>
                </a:extLst>
              </a:tr>
              <a:tr h="152663">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số tham gia bảo hiểm y tế</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95,25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95,16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95,2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99,95%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111278"/>
                  </a:ext>
                </a:extLst>
              </a:tr>
              <a:tr h="152663">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Bảo hiểm xã hội tự nguyện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2.107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1.188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1.723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81,77%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145,0%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603842"/>
                  </a:ext>
                </a:extLst>
              </a:tr>
              <a:tr h="152663">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Tạo việc làm mới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2.500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1.329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541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21,64%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40,7%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Chưa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184160"/>
                  </a:ext>
                </a:extLst>
              </a:tr>
              <a:tr h="152663">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Đào tạo nghề lao động nông thôn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Chưa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55761"/>
                  </a:ext>
                </a:extLst>
              </a:tr>
              <a:tr h="301448">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97,3 - 98,6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97,06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99,75%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106,7%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1443131"/>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nông thôn sử dụng nước hợp vệ sinh</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8933668"/>
                  </a:ext>
                </a:extLst>
              </a:tr>
              <a:tr h="152663">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Trong đó: Tỷ lệ sử dụng nước sạch</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45,0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40,9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90,90%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116,9%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50" b="0" i="0" u="none" strike="noStrike">
                        <a:solidFill>
                          <a:srgbClr val="000000"/>
                        </a:solidFill>
                        <a:effectLst/>
                        <a:latin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2554704"/>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đô thị được thu gom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111,79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97,31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101,4%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87,0%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048076"/>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nông thôn được thu gom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92,9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92,43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106,2%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99,5%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0696149"/>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Thu hút dự án mới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Dự án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Chưa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2773381"/>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Phòng chống lấn chiếm đất đai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Times New Roman" panose="02020603050405020304" pitchFamily="18" charset="0"/>
                        </a:rPr>
                        <a:t> </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4355094"/>
                  </a:ext>
                </a:extLst>
              </a:tr>
              <a:tr h="152663">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vụ vi phạm được giải quyết trong năm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Số vụ</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442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496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21,9%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19,6%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Chưa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5530567"/>
                  </a:ext>
                </a:extLst>
              </a:tr>
              <a:tr h="15266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Giải phóng mặt bằng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Times New Roman" panose="02020603050405020304" pitchFamily="18" charset="0"/>
                        </a:rPr>
                        <a:t> </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782703"/>
                  </a:ext>
                </a:extLst>
              </a:tr>
              <a:tr h="301448">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50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17,2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5,2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5,2%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30,2%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Chưa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5984692"/>
                  </a:ext>
                </a:extLst>
              </a:tr>
              <a:tr h="205376">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Giảm tỷ lệ đơn khiếu nại về lĩnh vực đất đai phát sinh mới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5553"/>
                  </a:ext>
                </a:extLst>
              </a:tr>
              <a:tr h="205376">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quyết số vụ việc khiếu nại thuộc thẩm quyền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84,62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99,6%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7360859"/>
                  </a:ext>
                </a:extLst>
              </a:tr>
              <a:tr h="227844">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98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Times New Roman" panose="02020603050405020304" pitchFamily="18" charset="0"/>
                        </a:rPr>
                        <a:t>16,6%</a:t>
                      </a:r>
                      <a:endParaRPr lang="vi-VN" sz="1050" b="0" i="0" u="none" strike="noStrike">
                        <a:solidFill>
                          <a:srgbClr val="000000"/>
                        </a:solidFill>
                        <a:effectLst/>
                        <a:latin typeface="Times New Roman" panose="02020603050405020304" pitchFamily="18" charset="0"/>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rgbClr val="000000"/>
                        </a:solidFill>
                        <a:effectLst/>
                        <a:latin typeface="Times New Roman" panose="02020603050405020304" pitchFamily="18" charset="0"/>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1116675"/>
                  </a:ext>
                </a:extLst>
              </a:tr>
            </a:tbl>
          </a:graphicData>
        </a:graphic>
      </p:graphicFrame>
      <p:sp>
        <p:nvSpPr>
          <p:cNvPr id="2" name="Rectangle 1">
            <a:extLst>
              <a:ext uri="{FF2B5EF4-FFF2-40B4-BE49-F238E27FC236}">
                <a16:creationId xmlns:a16="http://schemas.microsoft.com/office/drawing/2014/main" id="{6B3A4E56-9914-B2D1-6D3B-3F9875AC2ED7}"/>
              </a:ext>
            </a:extLst>
          </p:cNvPr>
          <p:cNvSpPr/>
          <p:nvPr/>
        </p:nvSpPr>
        <p:spPr>
          <a:xfrm>
            <a:off x="801707" y="6334599"/>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1</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07/18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87817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804738" y="-32122"/>
            <a:ext cx="314654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THỊ XÃ HOÀI NHƠN</a:t>
            </a:r>
          </a:p>
        </p:txBody>
      </p:sp>
      <p:graphicFrame>
        <p:nvGraphicFramePr>
          <p:cNvPr id="2" name="Table 1">
            <a:extLst>
              <a:ext uri="{FF2B5EF4-FFF2-40B4-BE49-F238E27FC236}">
                <a16:creationId xmlns:a16="http://schemas.microsoft.com/office/drawing/2014/main" id="{7C1335A8-FD58-B280-5040-3CF4109614E8}"/>
              </a:ext>
            </a:extLst>
          </p:cNvPr>
          <p:cNvGraphicFramePr>
            <a:graphicFrameLocks noGrp="1"/>
          </p:cNvGraphicFramePr>
          <p:nvPr>
            <p:extLst>
              <p:ext uri="{D42A27DB-BD31-4B8C-83A1-F6EECF244321}">
                <p14:modId xmlns:p14="http://schemas.microsoft.com/office/powerpoint/2010/main" val="335933808"/>
              </p:ext>
            </p:extLst>
          </p:nvPr>
        </p:nvGraphicFramePr>
        <p:xfrm>
          <a:off x="249019" y="411764"/>
          <a:ext cx="11518540" cy="5789731"/>
        </p:xfrm>
        <a:graphic>
          <a:graphicData uri="http://schemas.openxmlformats.org/drawingml/2006/table">
            <a:tbl>
              <a:tblPr/>
              <a:tblGrid>
                <a:gridCol w="458512">
                  <a:extLst>
                    <a:ext uri="{9D8B030D-6E8A-4147-A177-3AD203B41FA5}">
                      <a16:colId xmlns:a16="http://schemas.microsoft.com/office/drawing/2014/main" val="2843584312"/>
                    </a:ext>
                  </a:extLst>
                </a:gridCol>
                <a:gridCol w="3788258">
                  <a:extLst>
                    <a:ext uri="{9D8B030D-6E8A-4147-A177-3AD203B41FA5}">
                      <a16:colId xmlns:a16="http://schemas.microsoft.com/office/drawing/2014/main" val="506609256"/>
                    </a:ext>
                  </a:extLst>
                </a:gridCol>
                <a:gridCol w="913309">
                  <a:extLst>
                    <a:ext uri="{9D8B030D-6E8A-4147-A177-3AD203B41FA5}">
                      <a16:colId xmlns:a16="http://schemas.microsoft.com/office/drawing/2014/main" val="3695028847"/>
                    </a:ext>
                  </a:extLst>
                </a:gridCol>
                <a:gridCol w="1330315">
                  <a:extLst>
                    <a:ext uri="{9D8B030D-6E8A-4147-A177-3AD203B41FA5}">
                      <a16:colId xmlns:a16="http://schemas.microsoft.com/office/drawing/2014/main" val="1087339171"/>
                    </a:ext>
                  </a:extLst>
                </a:gridCol>
                <a:gridCol w="982385">
                  <a:extLst>
                    <a:ext uri="{9D8B030D-6E8A-4147-A177-3AD203B41FA5}">
                      <a16:colId xmlns:a16="http://schemas.microsoft.com/office/drawing/2014/main" val="510946941"/>
                    </a:ext>
                  </a:extLst>
                </a:gridCol>
                <a:gridCol w="1054017">
                  <a:extLst>
                    <a:ext uri="{9D8B030D-6E8A-4147-A177-3AD203B41FA5}">
                      <a16:colId xmlns:a16="http://schemas.microsoft.com/office/drawing/2014/main" val="4226126134"/>
                    </a:ext>
                  </a:extLst>
                </a:gridCol>
                <a:gridCol w="913309">
                  <a:extLst>
                    <a:ext uri="{9D8B030D-6E8A-4147-A177-3AD203B41FA5}">
                      <a16:colId xmlns:a16="http://schemas.microsoft.com/office/drawing/2014/main" val="3501354726"/>
                    </a:ext>
                  </a:extLst>
                </a:gridCol>
                <a:gridCol w="793247">
                  <a:extLst>
                    <a:ext uri="{9D8B030D-6E8A-4147-A177-3AD203B41FA5}">
                      <a16:colId xmlns:a16="http://schemas.microsoft.com/office/drawing/2014/main" val="260434048"/>
                    </a:ext>
                  </a:extLst>
                </a:gridCol>
                <a:gridCol w="1285188">
                  <a:extLst>
                    <a:ext uri="{9D8B030D-6E8A-4147-A177-3AD203B41FA5}">
                      <a16:colId xmlns:a16="http://schemas.microsoft.com/office/drawing/2014/main" val="3445701274"/>
                    </a:ext>
                  </a:extLst>
                </a:gridCol>
              </a:tblGrid>
              <a:tr h="139803">
                <a:tc rowSpan="2">
                  <a:txBody>
                    <a:bodyPr/>
                    <a:lstStyle/>
                    <a:p>
                      <a:pPr algn="ctr" fontAlgn="ctr"/>
                      <a:r>
                        <a:rPr lang="vi-VN" sz="1050" b="1" i="0" u="none" strike="noStrike">
                          <a:solidFill>
                            <a:srgbClr val="000000"/>
                          </a:solidFill>
                          <a:effectLst/>
                          <a:latin typeface="Times New Roman" panose="02020603050405020304" pitchFamily="18" charset="0"/>
                        </a:rPr>
                        <a:t>STT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Đơn vị tính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900" b="1" i="0" u="none" strike="noStrike">
                          <a:solidFill>
                            <a:srgbClr val="000000"/>
                          </a:solidFill>
                          <a:effectLst/>
                          <a:latin typeface="Times New Roman" panose="02020603050405020304" pitchFamily="18" charset="0"/>
                        </a:rPr>
                        <a:t>So sánh quý 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50" b="1" i="0" u="none" strike="noStrike">
                          <a:solidFill>
                            <a:srgbClr val="000000"/>
                          </a:solidFill>
                          <a:effectLst/>
                          <a:latin typeface="Times New Roman" panose="02020603050405020304" pitchFamily="18" charset="0"/>
                        </a:rPr>
                        <a:t>Đánh giá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4997383"/>
                  </a:ext>
                </a:extLst>
              </a:tr>
              <a:tr h="269381">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50" b="1" i="0" u="none" strike="noStrike">
                          <a:solidFill>
                            <a:srgbClr val="000000"/>
                          </a:solidFill>
                          <a:effectLst/>
                          <a:latin typeface="Times New Roman" panose="02020603050405020304" pitchFamily="18" charset="0"/>
                        </a:rPr>
                        <a:t>So KH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So Cùng kỳ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3149909829"/>
                  </a:ext>
                </a:extLst>
              </a:tr>
              <a:tr h="134690">
                <a:tc>
                  <a:txBody>
                    <a:bodyPr/>
                    <a:lstStyle/>
                    <a:p>
                      <a:pPr algn="ctr" fontAlgn="ctr"/>
                      <a:r>
                        <a:rPr lang="vi-VN" sz="105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9792966"/>
                  </a:ext>
                </a:extLst>
              </a:tr>
              <a:tr h="140426">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Tốc độ tăng giá trị sản phẩm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9,0 – </a:t>
                      </a:r>
                      <a:r>
                        <a:rPr lang="en-US" sz="1050" b="1" i="0" u="none" strike="noStrike">
                          <a:solidFill>
                            <a:srgbClr val="000000"/>
                          </a:solidFill>
                          <a:effectLst/>
                          <a:latin typeface="Times New Roman" panose="02020603050405020304" pitchFamily="18" charset="0"/>
                        </a:rPr>
                        <a:t>9,7</a:t>
                      </a:r>
                      <a:endParaRPr lang="vi-VN" sz="1050" b="1"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6,09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1"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1"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0961342"/>
                  </a:ext>
                </a:extLst>
              </a:tr>
              <a:tr h="140426">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Nông, lâm, thuỷ sản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2,7 – 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2,88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4961698"/>
                  </a:ext>
                </a:extLst>
              </a:tr>
              <a:tr h="140426">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Công nghiệp và xây dựng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12,8 – 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747609"/>
                  </a:ext>
                </a:extLst>
              </a:tr>
              <a:tr h="140426">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Công nghiệp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13,7 – 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11,07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3268541"/>
                  </a:ext>
                </a:extLst>
              </a:tr>
              <a:tr h="165714">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Xây dựng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11,4- 12,2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12,31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0426559"/>
                  </a:ext>
                </a:extLst>
              </a:tr>
              <a:tr h="140426">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Dịch vụ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9,9 – 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6,97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865723"/>
                  </a:ext>
                </a:extLst>
              </a:tr>
              <a:tr h="137305">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Kim ngạch xuất khẩu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USD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49,</a:t>
                      </a:r>
                      <a:r>
                        <a:rPr lang="en-US" altLang="vi-VN" sz="1050" b="0" i="0" u="none" strike="noStrike">
                          <a:solidFill>
                            <a:schemeClr val="tx1"/>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51,</a:t>
                      </a:r>
                      <a:r>
                        <a:rPr lang="en-US" altLang="vi-VN" sz="1050" b="0" i="0" u="none" strike="noStrike">
                          <a:solidFill>
                            <a:schemeClr val="tx1"/>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a:t>
                      </a:r>
                      <a:r>
                        <a:rPr lang="en-US" altLang="vi-VN" sz="1050" b="0" i="0" u="none" strike="noStrike">
                          <a:solidFill>
                            <a:schemeClr val="tx1"/>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Chưa đ</a:t>
                      </a:r>
                      <a:r>
                        <a:rPr lang="vi-VN" sz="1050" b="0" i="0" u="none" strike="noStrike">
                          <a:solidFill>
                            <a:schemeClr val="tx1"/>
                          </a:solidFill>
                          <a:effectLst/>
                          <a:latin typeface="Times New Roman" panose="02020603050405020304" pitchFamily="18" charset="0"/>
                        </a:rPr>
                        <a:t>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9762092"/>
                  </a:ext>
                </a:extLst>
              </a:tr>
              <a:tr h="140426">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Tổng thu ngân sách trên địa bàn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940.530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050" b="0" i="0" u="none" strike="noStrike">
                          <a:solidFill>
                            <a:schemeClr val="tx1"/>
                          </a:solidFill>
                          <a:effectLst/>
                          <a:latin typeface="Times New Roman" panose="02020603050405020304" pitchFamily="18" charset="0"/>
                        </a:rPr>
                        <a:t>127.478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180.606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19,20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141,68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958462"/>
                  </a:ext>
                </a:extLst>
              </a:tr>
              <a:tr h="168512">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Thu tiền sử dụng đất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Triệu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630.000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050" b="0" i="1" u="none" strike="noStrike">
                          <a:solidFill>
                            <a:schemeClr val="tx1"/>
                          </a:solidFill>
                          <a:effectLst/>
                          <a:latin typeface="Times New Roman" panose="02020603050405020304" pitchFamily="18" charset="0"/>
                        </a:rPr>
                        <a:t>34.002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74.944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11,90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220,41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2988358"/>
                  </a:ext>
                </a:extLst>
              </a:tr>
              <a:tr h="165391">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Doanh thu bán lẻ hàng hóa và dịch vụ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13.390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2.7</a:t>
                      </a:r>
                      <a:r>
                        <a:rPr lang="en-US" altLang="vi-VN" sz="1050" b="0" i="0" u="none" strike="noStrike">
                          <a:solidFill>
                            <a:schemeClr val="tx1"/>
                          </a:solidFill>
                          <a:effectLst/>
                          <a:latin typeface="Times New Roman" panose="02020603050405020304" pitchFamily="18" charset="0"/>
                        </a:rPr>
                        <a:t>1</a:t>
                      </a:r>
                      <a:r>
                        <a:rPr lang="vi-VN" sz="1050" b="0" i="0" u="none" strike="noStrike">
                          <a:solidFill>
                            <a:schemeClr val="tx1"/>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942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a:t>
                      </a:r>
                      <a:r>
                        <a:rPr lang="en-US" altLang="vi-VN" sz="1050" b="0" i="0" u="none" strike="noStrike">
                          <a:solidFill>
                            <a:schemeClr val="tx1"/>
                          </a:solidFill>
                          <a:effectLst/>
                          <a:latin typeface="Times New Roman" panose="02020603050405020304" pitchFamily="18" charset="0"/>
                        </a:rPr>
                        <a:t>8</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Chưa đ</a:t>
                      </a:r>
                      <a:r>
                        <a:rPr lang="vi-VN" sz="1050" b="0" i="0" u="none" strike="noStrike">
                          <a:solidFill>
                            <a:schemeClr val="tx1"/>
                          </a:solidFill>
                          <a:effectLst/>
                          <a:latin typeface="Times New Roman" panose="02020603050405020304" pitchFamily="18" charset="0"/>
                        </a:rPr>
                        <a:t>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876217"/>
                  </a:ext>
                </a:extLst>
              </a:tr>
              <a:tr h="134690">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số tham gia bảo hiểm y tế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94,62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1581493"/>
                  </a:ext>
                </a:extLst>
              </a:tr>
              <a:tr h="134690">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Bảo hiểm xã hội tự nguyện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3.745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2.590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131,7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722870"/>
                  </a:ext>
                </a:extLst>
              </a:tr>
              <a:tr h="134690">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Tạo việc làm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6.450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1.446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Chưa 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4318005"/>
                  </a:ext>
                </a:extLst>
              </a:tr>
              <a:tr h="143546">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Đào tạo nghề lao động nông thôn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r>
                        <a:rPr lang="en-US" sz="1050" b="0" i="0" u="none" strike="noStrike">
                          <a:solidFill>
                            <a:srgbClr val="000000"/>
                          </a:solidFill>
                          <a:effectLst/>
                          <a:latin typeface="Times New Roman" panose="02020603050405020304" pitchFamily="18" charset="0"/>
                        </a:rPr>
                        <a:t>0</a:t>
                      </a:r>
                      <a:endParaRPr lang="vi-VN" sz="105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Chưa </a:t>
                      </a:r>
                      <a:r>
                        <a:rPr lang="en-US" sz="1050" b="0" i="0" u="none" strike="noStrike">
                          <a:solidFill>
                            <a:srgbClr val="000000"/>
                          </a:solidFill>
                          <a:effectLst/>
                          <a:latin typeface="Times New Roman" panose="02020603050405020304" pitchFamily="18" charset="0"/>
                        </a:rPr>
                        <a:t>đạt</a:t>
                      </a:r>
                      <a:endParaRPr lang="vi-VN" sz="105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7676113"/>
                  </a:ext>
                </a:extLst>
              </a:tr>
              <a:tr h="190356">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76,2 - 80,3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74,65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74,65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2933838"/>
                  </a:ext>
                </a:extLst>
              </a:tr>
              <a:tr h="21844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nông thôn sử dụng nước hợp vệ sinh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2454454"/>
                  </a:ext>
                </a:extLst>
              </a:tr>
              <a:tr h="134690">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Trong đó: Tỷ lệ sử dụng nước sạch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31,2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171,9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143,3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7900817"/>
                  </a:ext>
                </a:extLst>
              </a:tr>
              <a:tr h="162271">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đô thị được thu gom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232063"/>
                  </a:ext>
                </a:extLst>
              </a:tr>
              <a:tr h="13469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nông thôn được thu gom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66,1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121,8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2141617"/>
                  </a:ext>
                </a:extLst>
              </a:tr>
              <a:tr h="143546">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Thu hút dự án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Dự 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Chưa 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519713"/>
                  </a:ext>
                </a:extLst>
              </a:tr>
              <a:tr h="18099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Phòng chống lấn chiếm đất đai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Times New Roman" panose="02020603050405020304" pitchFamily="18"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9208031"/>
                  </a:ext>
                </a:extLst>
              </a:tr>
              <a:tr h="168512">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vụ vi phạm được giải quyết trong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Số vụ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365,38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9308828"/>
                  </a:ext>
                </a:extLst>
              </a:tr>
              <a:tr h="165391">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Giải phóng mặt bằng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Times New Roman" panose="02020603050405020304" pitchFamily="18"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0269"/>
                  </a:ext>
                </a:extLst>
              </a:tr>
              <a:tr h="195140">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19,64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Times New Roman" panose="02020603050405020304" pitchFamily="18" charset="0"/>
                        </a:rPr>
                        <a:t>137,50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Chưa đạt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3150525"/>
                  </a:ext>
                </a:extLst>
              </a:tr>
              <a:tr h="20762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Giảm tỷ lệ đơn khiếu nại về lĩnh vực đất đai phát sinh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142,86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vi-VN" sz="105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2594479"/>
                  </a:ext>
                </a:extLst>
              </a:tr>
              <a:tr h="172465">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quyết số vụ việc khiếu nại thuộc thẩm quyền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117,65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vi-VN" sz="105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3939225"/>
                  </a:ext>
                </a:extLst>
              </a:tr>
              <a:tr h="205958">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Times New Roman" panose="02020603050405020304" pitchFamily="18" charset="0"/>
                        </a:rPr>
                        <a:t>14,32</a:t>
                      </a:r>
                      <a:endParaRPr lang="vi-VN" sz="105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Đạt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819775"/>
                  </a:ext>
                </a:extLst>
              </a:tr>
            </a:tbl>
          </a:graphicData>
        </a:graphic>
      </p:graphicFrame>
      <p:sp>
        <p:nvSpPr>
          <p:cNvPr id="3" name="Rectangle 2">
            <a:extLst>
              <a:ext uri="{FF2B5EF4-FFF2-40B4-BE49-F238E27FC236}">
                <a16:creationId xmlns:a16="http://schemas.microsoft.com/office/drawing/2014/main" id="{833C0BDD-6999-F1B0-0BCC-4F2D99C8501A}"/>
              </a:ext>
            </a:extLst>
          </p:cNvPr>
          <p:cNvSpPr/>
          <p:nvPr/>
        </p:nvSpPr>
        <p:spPr>
          <a:xfrm>
            <a:off x="801707" y="6334599"/>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a:t>
            </a:r>
            <a:r>
              <a:rPr lang="en-US" sz="2400">
                <a:latin typeface="Arial" panose="020B0604020202020204" pitchFamily="34" charset="0"/>
                <a:ea typeface="Calibri" panose="020F0502020204030204" pitchFamily="34" charset="0"/>
              </a:rPr>
              <a:t>12</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06/18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68831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555517" y="0"/>
            <a:ext cx="347992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TUY PHƯỚC</a:t>
            </a:r>
          </a:p>
        </p:txBody>
      </p:sp>
      <p:graphicFrame>
        <p:nvGraphicFramePr>
          <p:cNvPr id="3" name="Table 2">
            <a:extLst>
              <a:ext uri="{FF2B5EF4-FFF2-40B4-BE49-F238E27FC236}">
                <a16:creationId xmlns:a16="http://schemas.microsoft.com/office/drawing/2014/main" id="{7AC6902F-8832-0D5D-AA42-E64BA53178B1}"/>
              </a:ext>
            </a:extLst>
          </p:cNvPr>
          <p:cNvGraphicFramePr>
            <a:graphicFrameLocks noGrp="1"/>
          </p:cNvGraphicFramePr>
          <p:nvPr>
            <p:extLst>
              <p:ext uri="{D42A27DB-BD31-4B8C-83A1-F6EECF244321}">
                <p14:modId xmlns:p14="http://schemas.microsoft.com/office/powerpoint/2010/main" val="3901090502"/>
              </p:ext>
            </p:extLst>
          </p:nvPr>
        </p:nvGraphicFramePr>
        <p:xfrm>
          <a:off x="381000" y="429508"/>
          <a:ext cx="11352376" cy="5893094"/>
        </p:xfrm>
        <a:graphic>
          <a:graphicData uri="http://schemas.openxmlformats.org/drawingml/2006/table">
            <a:tbl>
              <a:tblPr/>
              <a:tblGrid>
                <a:gridCol w="473579">
                  <a:extLst>
                    <a:ext uri="{9D8B030D-6E8A-4147-A177-3AD203B41FA5}">
                      <a16:colId xmlns:a16="http://schemas.microsoft.com/office/drawing/2014/main" val="3308709466"/>
                    </a:ext>
                  </a:extLst>
                </a:gridCol>
                <a:gridCol w="4007978">
                  <a:extLst>
                    <a:ext uri="{9D8B030D-6E8A-4147-A177-3AD203B41FA5}">
                      <a16:colId xmlns:a16="http://schemas.microsoft.com/office/drawing/2014/main" val="1968322482"/>
                    </a:ext>
                  </a:extLst>
                </a:gridCol>
                <a:gridCol w="891029">
                  <a:extLst>
                    <a:ext uri="{9D8B030D-6E8A-4147-A177-3AD203B41FA5}">
                      <a16:colId xmlns:a16="http://schemas.microsoft.com/office/drawing/2014/main" val="2096355854"/>
                    </a:ext>
                  </a:extLst>
                </a:gridCol>
                <a:gridCol w="950099">
                  <a:extLst>
                    <a:ext uri="{9D8B030D-6E8A-4147-A177-3AD203B41FA5}">
                      <a16:colId xmlns:a16="http://schemas.microsoft.com/office/drawing/2014/main" val="4168510815"/>
                    </a:ext>
                  </a:extLst>
                </a:gridCol>
                <a:gridCol w="916166">
                  <a:extLst>
                    <a:ext uri="{9D8B030D-6E8A-4147-A177-3AD203B41FA5}">
                      <a16:colId xmlns:a16="http://schemas.microsoft.com/office/drawing/2014/main" val="1207817073"/>
                    </a:ext>
                  </a:extLst>
                </a:gridCol>
                <a:gridCol w="746506">
                  <a:extLst>
                    <a:ext uri="{9D8B030D-6E8A-4147-A177-3AD203B41FA5}">
                      <a16:colId xmlns:a16="http://schemas.microsoft.com/office/drawing/2014/main" val="2206003501"/>
                    </a:ext>
                  </a:extLst>
                </a:gridCol>
                <a:gridCol w="1345975">
                  <a:extLst>
                    <a:ext uri="{9D8B030D-6E8A-4147-A177-3AD203B41FA5}">
                      <a16:colId xmlns:a16="http://schemas.microsoft.com/office/drawing/2014/main" val="143850400"/>
                    </a:ext>
                  </a:extLst>
                </a:gridCol>
                <a:gridCol w="995345">
                  <a:extLst>
                    <a:ext uri="{9D8B030D-6E8A-4147-A177-3AD203B41FA5}">
                      <a16:colId xmlns:a16="http://schemas.microsoft.com/office/drawing/2014/main" val="433342265"/>
                    </a:ext>
                  </a:extLst>
                </a:gridCol>
                <a:gridCol w="1025699">
                  <a:extLst>
                    <a:ext uri="{9D8B030D-6E8A-4147-A177-3AD203B41FA5}">
                      <a16:colId xmlns:a16="http://schemas.microsoft.com/office/drawing/2014/main" val="2288260129"/>
                    </a:ext>
                  </a:extLst>
                </a:gridCol>
              </a:tblGrid>
              <a:tr h="134489">
                <a:tc rowSpan="2">
                  <a:txBody>
                    <a:bodyPr/>
                    <a:lstStyle/>
                    <a:p>
                      <a:pPr algn="ctr" fontAlgn="ctr"/>
                      <a:r>
                        <a:rPr lang="vi-VN" sz="1000" b="1" i="0" u="none" strike="noStrike">
                          <a:solidFill>
                            <a:srgbClr val="000000"/>
                          </a:solidFill>
                          <a:effectLst/>
                          <a:latin typeface="Times New Roman" panose="02020603050405020304" pitchFamily="18" charset="0"/>
                        </a:rPr>
                        <a:t>STT</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vi-VN" sz="1000" b="1" i="0" u="none" strike="noStrike">
                          <a:solidFill>
                            <a:srgbClr val="000000"/>
                          </a:solidFill>
                          <a:effectLst/>
                          <a:latin typeface="Times New Roman" panose="02020603050405020304" pitchFamily="18" charset="0"/>
                        </a:rPr>
                        <a:t>Chỉ tiêu</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vi-VN" sz="1000" b="1" i="0" u="none" strike="noStrike">
                          <a:solidFill>
                            <a:srgbClr val="000000"/>
                          </a:solidFill>
                          <a:effectLst/>
                          <a:latin typeface="Times New Roman" panose="02020603050405020304" pitchFamily="18" charset="0"/>
                        </a:rPr>
                        <a:t>Đơn vị tính</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vi-VN" sz="1000" b="1" i="0" u="none" strike="noStrike">
                          <a:solidFill>
                            <a:srgbClr val="000000"/>
                          </a:solidFill>
                          <a:effectLst/>
                          <a:latin typeface="Times New Roman" panose="02020603050405020304" pitchFamily="18" charset="0"/>
                        </a:rPr>
                        <a:t>Kế hoạch năm 2025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vi-VN" sz="1000" b="1" i="0" u="none" strike="noStrike">
                          <a:solidFill>
                            <a:srgbClr val="000000"/>
                          </a:solidFill>
                          <a:effectLst/>
                          <a:latin typeface="Times New Roman" panose="02020603050405020304" pitchFamily="18" charset="0"/>
                        </a:rPr>
                        <a:t>Thực hiện Quý I năm 2024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vi-VN" sz="1000" b="1" i="0" u="none" strike="noStrike">
                          <a:solidFill>
                            <a:srgbClr val="000000"/>
                          </a:solidFill>
                          <a:effectLst/>
                          <a:latin typeface="Times New Roman" panose="02020603050405020304" pitchFamily="18" charset="0"/>
                        </a:rPr>
                        <a:t>Thực hiện Quý I năm 2025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2">
                  <a:txBody>
                    <a:bodyPr/>
                    <a:lstStyle/>
                    <a:p>
                      <a:pPr algn="ctr" fontAlgn="b"/>
                      <a:r>
                        <a:rPr lang="vi-VN" sz="800" b="1" i="0" u="none" strike="noStrike">
                          <a:solidFill>
                            <a:srgbClr val="000000"/>
                          </a:solidFill>
                          <a:effectLst/>
                          <a:latin typeface="Times New Roman" panose="02020603050405020304" pitchFamily="18" charset="0"/>
                        </a:rPr>
                        <a:t>So sánh quý I năm 2025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1000" b="1" i="0" u="none" strike="noStrike">
                          <a:solidFill>
                            <a:srgbClr val="000000"/>
                          </a:solidFill>
                          <a:effectLst/>
                          <a:latin typeface="Times New Roman" panose="02020603050405020304" pitchFamily="18" charset="0"/>
                        </a:rPr>
                        <a:t>Đánh giá</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21012107"/>
                  </a:ext>
                </a:extLst>
              </a:tr>
              <a:tr h="267616">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b"/>
                      <a:r>
                        <a:rPr lang="vi-VN" sz="1000" b="1" i="0" u="none" strike="noStrike">
                          <a:solidFill>
                            <a:srgbClr val="000000"/>
                          </a:solidFill>
                          <a:effectLst/>
                          <a:latin typeface="Times New Roman" panose="02020603050405020304" pitchFamily="18" charset="0"/>
                        </a:rPr>
                        <a:t>So KH năm 2025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So Cùng kỳ 2024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vi-VN"/>
                    </a:p>
                  </a:txBody>
                  <a:tcPr/>
                </a:tc>
                <a:extLst>
                  <a:ext uri="{0D108BD9-81ED-4DB2-BD59-A6C34878D82A}">
                    <a16:rowId xmlns:a16="http://schemas.microsoft.com/office/drawing/2014/main" val="3560349523"/>
                  </a:ext>
                </a:extLst>
              </a:tr>
              <a:tr h="137877">
                <a:tc>
                  <a:txBody>
                    <a:bodyPr/>
                    <a:lstStyle/>
                    <a:p>
                      <a:pPr algn="ctr" fontAlgn="b"/>
                      <a:r>
                        <a:rPr lang="vi-VN" sz="1000" b="0" i="1" u="none" strike="noStrike">
                          <a:solidFill>
                            <a:srgbClr val="000000"/>
                          </a:solidFill>
                          <a:effectLst/>
                          <a:latin typeface="Times New Roman" panose="02020603050405020304" pitchFamily="18" charset="0"/>
                        </a:rPr>
                        <a:t>1</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48501523"/>
                  </a:ext>
                </a:extLst>
              </a:tr>
              <a:tr h="151299">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Tốc độ tăng giá trị sản phẩm</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9,5 – 10,5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5,47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8,94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0"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0"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53459848"/>
                  </a:ext>
                </a:extLst>
              </a:tr>
              <a:tr h="137877">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0" u="none" strike="noStrike">
                          <a:solidFill>
                            <a:srgbClr val="000000"/>
                          </a:solidFill>
                          <a:effectLst/>
                          <a:latin typeface="Times New Roman" panose="02020603050405020304" pitchFamily="18" charset="0"/>
                        </a:rPr>
                        <a:t>- Nông, lâm, thuỷ sản</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3,0 - 3,8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3,47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3,34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30131092"/>
                  </a:ext>
                </a:extLst>
              </a:tr>
              <a:tr h="137877">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0" u="none" strike="noStrike">
                          <a:solidFill>
                            <a:srgbClr val="000000"/>
                          </a:solidFill>
                          <a:effectLst/>
                          <a:latin typeface="Times New Roman" panose="02020603050405020304" pitchFamily="18" charset="0"/>
                        </a:rPr>
                        <a:t>- Công nghiệp và xây dựng</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12,9 – 13,5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5,56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11,85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82833440"/>
                  </a:ext>
                </a:extLst>
              </a:tr>
              <a:tr h="137877">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1" u="none" strike="noStrike">
                          <a:solidFill>
                            <a:srgbClr val="000000"/>
                          </a:solidFill>
                          <a:effectLst/>
                          <a:latin typeface="Times New Roman" panose="02020603050405020304" pitchFamily="18" charset="0"/>
                        </a:rPr>
                        <a:t>Công nghiệp</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12,1 - 12,8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5,32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11,36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0"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94206287"/>
                  </a:ext>
                </a:extLst>
              </a:tr>
              <a:tr h="137877">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1" u="none" strike="noStrike">
                          <a:solidFill>
                            <a:srgbClr val="000000"/>
                          </a:solidFill>
                          <a:effectLst/>
                          <a:latin typeface="Times New Roman" panose="02020603050405020304" pitchFamily="18" charset="0"/>
                        </a:rPr>
                        <a:t>Xây dựng </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15,3 - 15,6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6,95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14,61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0"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9302747"/>
                  </a:ext>
                </a:extLst>
              </a:tr>
              <a:tr h="137877">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0" u="none" strike="noStrike">
                          <a:solidFill>
                            <a:srgbClr val="000000"/>
                          </a:solidFill>
                          <a:effectLst/>
                          <a:latin typeface="Times New Roman" panose="02020603050405020304" pitchFamily="18" charset="0"/>
                        </a:rPr>
                        <a:t>- Dịch vụ</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8,8 - 10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6,65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7,69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1" i="1"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96901731"/>
                  </a:ext>
                </a:extLst>
              </a:tr>
              <a:tr h="210139">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Kim ngạch xuất khẩu</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Triệu USD</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chemeClr val="tx1"/>
                          </a:solidFill>
                          <a:effectLst/>
                          <a:latin typeface="Times New Roman" panose="02020603050405020304" pitchFamily="18" charset="0"/>
                        </a:rPr>
                        <a:t>60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14,</a:t>
                      </a:r>
                      <a:r>
                        <a:rPr lang="en-US" altLang="vi-VN" sz="1050" b="0" i="0" u="none" strike="noStrike">
                          <a:solidFill>
                            <a:schemeClr val="tx1"/>
                          </a:solidFill>
                          <a:effectLst/>
                          <a:latin typeface="Times New Roman" panose="02020603050405020304" pitchFamily="18" charset="0"/>
                        </a:rPr>
                        <a:t>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16,</a:t>
                      </a:r>
                      <a:r>
                        <a:rPr lang="en-US" altLang="vi-VN" sz="1050" b="0" i="0" u="none" strike="noStrike">
                          <a:solidFill>
                            <a:schemeClr val="tx1"/>
                          </a:solidFill>
                          <a:effectLst/>
                          <a:latin typeface="Times New Roman" panose="02020603050405020304" pitchFamily="18" charset="0"/>
                        </a:rPr>
                        <a:t>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chemeClr val="tx1"/>
                          </a:solidFill>
                          <a:effectLst/>
                          <a:latin typeface="Times New Roman" panose="02020603050405020304" pitchFamily="18" charset="0"/>
                        </a:rPr>
                        <a:t>27,5%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111,</a:t>
                      </a:r>
                      <a:r>
                        <a:rPr lang="en-US" altLang="vi-VN" sz="1050" b="0" i="0" u="none" strike="noStrike">
                          <a:solidFill>
                            <a:schemeClr val="tx1"/>
                          </a:solidFill>
                          <a:effectLst/>
                          <a:latin typeface="Times New Roman" panose="02020603050405020304" pitchFamily="18" charset="0"/>
                        </a:rPr>
                        <a:t>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84930193"/>
                  </a:ext>
                </a:extLst>
              </a:tr>
              <a:tr h="210139">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Tổng thu ngân sách trên địa bàn</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Triệu đồng</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chemeClr val="tx1"/>
                          </a:solidFill>
                          <a:effectLst/>
                          <a:latin typeface="Times New Roman" panose="02020603050405020304" pitchFamily="18" charset="0"/>
                        </a:rPr>
                        <a:t>664,86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134,917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123,906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18.64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86.0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Chưa 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89268948"/>
                  </a:ext>
                </a:extLst>
              </a:tr>
              <a:tr h="210139">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1" u="none" strike="noStrike">
                          <a:solidFill>
                            <a:srgbClr val="000000"/>
                          </a:solidFill>
                          <a:effectLst/>
                          <a:latin typeface="Times New Roman" panose="02020603050405020304" pitchFamily="18" charset="0"/>
                        </a:rPr>
                        <a:t>- Thu tiền sử dụng đất</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1" u="none" strike="noStrike">
                          <a:solidFill>
                            <a:srgbClr val="000000"/>
                          </a:solidFill>
                          <a:effectLst/>
                          <a:latin typeface="Times New Roman" panose="02020603050405020304" pitchFamily="18" charset="0"/>
                        </a:rPr>
                        <a:t>Triệu đồng</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chemeClr val="tx1"/>
                          </a:solidFill>
                          <a:effectLst/>
                          <a:latin typeface="Times New Roman" panose="02020603050405020304" pitchFamily="18" charset="0"/>
                        </a:rPr>
                        <a:t>400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1" u="none" strike="noStrike">
                          <a:solidFill>
                            <a:schemeClr val="tx1"/>
                          </a:solidFill>
                          <a:effectLst/>
                          <a:latin typeface="Times New Roman" panose="02020603050405020304" pitchFamily="18" charset="0"/>
                        </a:rPr>
                        <a:t>75,85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67,516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1" u="none" strike="noStrike">
                          <a:solidFill>
                            <a:schemeClr val="tx1"/>
                          </a:solidFill>
                          <a:effectLst/>
                          <a:latin typeface="Times New Roman" panose="02020603050405020304" pitchFamily="18" charset="0"/>
                        </a:rPr>
                        <a:t>16.88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84.7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endParaRPr lang="vi-VN" sz="1050" b="0" i="0" u="none" strike="noStrike">
                        <a:solidFill>
                          <a:schemeClr val="tx1"/>
                        </a:solidFill>
                        <a:effectLst/>
                        <a:latin typeface="Times New Roman" panose="02020603050405020304" pitchFamily="18" charset="0"/>
                      </a:endParaRP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95643509"/>
                  </a:ext>
                </a:extLst>
              </a:tr>
              <a:tr h="205936">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Doanh thu bán lẻ hàng hóa và dịch vụ</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Tỷ đồng</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chemeClr val="tx1"/>
                          </a:solidFill>
                          <a:effectLst/>
                          <a:latin typeface="Times New Roman" panose="02020603050405020304" pitchFamily="18" charset="0"/>
                        </a:rPr>
                        <a:t>12.288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2.6</a:t>
                      </a:r>
                      <a:r>
                        <a:rPr lang="en-US" altLang="vi-VN" sz="1050" b="0" i="0" u="none" strike="noStrike">
                          <a:solidFill>
                            <a:schemeClr val="tx1"/>
                          </a:solidFill>
                          <a:effectLst/>
                          <a:latin typeface="Times New Roman" panose="02020603050405020304" pitchFamily="18" charset="0"/>
                        </a:rPr>
                        <a:t>9</a:t>
                      </a:r>
                      <a:r>
                        <a:rPr lang="vi-VN" sz="1050" b="0" i="0" u="none" strike="noStrike">
                          <a:solidFill>
                            <a:schemeClr val="tx1"/>
                          </a:solidFill>
                          <a:effectLst/>
                          <a:latin typeface="Times New Roman" panose="02020603050405020304" pitchFamily="18" charset="0"/>
                        </a:rPr>
                        <a:t>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2</a:t>
                      </a:r>
                      <a:r>
                        <a:rPr lang="en-US" altLang="vi-VN" sz="1050" b="0" i="0" u="none" strike="noStrike">
                          <a:solidFill>
                            <a:schemeClr val="tx1"/>
                          </a:solidFill>
                          <a:effectLst/>
                          <a:latin typeface="Times New Roman" panose="02020603050405020304" pitchFamily="18" charset="0"/>
                        </a:rPr>
                        <a:t>.</a:t>
                      </a:r>
                      <a:r>
                        <a:rPr lang="vi-VN" sz="1050" b="0" i="0" u="none" strike="noStrike">
                          <a:solidFill>
                            <a:schemeClr val="tx1"/>
                          </a:solidFill>
                          <a:effectLst/>
                          <a:latin typeface="Times New Roman" panose="02020603050405020304" pitchFamily="18" charset="0"/>
                        </a:rPr>
                        <a:t>9</a:t>
                      </a:r>
                      <a:r>
                        <a:rPr lang="en-US" altLang="vi-VN" sz="1050" b="0" i="0" u="none" strike="noStrike">
                          <a:solidFill>
                            <a:schemeClr val="tx1"/>
                          </a:solidFill>
                          <a:effectLst/>
                          <a:latin typeface="Times New Roman" panose="02020603050405020304" pitchFamily="18" charset="0"/>
                        </a:rPr>
                        <a:t>18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2</a:t>
                      </a:r>
                      <a:r>
                        <a:rPr lang="en-US" altLang="vi-VN" sz="1050" b="0" i="0" u="none" strike="noStrike">
                          <a:solidFill>
                            <a:schemeClr val="tx1"/>
                          </a:solidFill>
                          <a:effectLst/>
                          <a:latin typeface="Times New Roman" panose="02020603050405020304" pitchFamily="18" charset="0"/>
                        </a:rPr>
                        <a:t>3</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7</a:t>
                      </a:r>
                      <a:r>
                        <a:rPr lang="vi-VN" sz="1050" b="0" i="0" u="none" strike="noStrike">
                          <a:solidFill>
                            <a:schemeClr val="tx1"/>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10</a:t>
                      </a:r>
                      <a:r>
                        <a:rPr lang="en-US" altLang="vi-VN" sz="1050" b="0" i="0" u="none" strike="noStrike">
                          <a:solidFill>
                            <a:schemeClr val="tx1"/>
                          </a:solidFill>
                          <a:effectLst/>
                          <a:latin typeface="Times New Roman" panose="02020603050405020304" pitchFamily="18" charset="0"/>
                        </a:rPr>
                        <a:t>8</a:t>
                      </a:r>
                      <a:r>
                        <a:rPr lang="vi-VN" sz="1050" b="0" i="0" u="none" strike="noStrike">
                          <a:solidFill>
                            <a:schemeClr val="tx1"/>
                          </a:solidFill>
                          <a:effectLst/>
                          <a:latin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rPr>
                        <a:t>1%</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chemeClr val="tx1"/>
                          </a:solidFill>
                          <a:effectLst/>
                          <a:latin typeface="Times New Roman" panose="02020603050405020304" pitchFamily="18" charset="0"/>
                        </a:rPr>
                        <a:t>Chưa 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5615711"/>
                  </a:ext>
                </a:extLst>
              </a:tr>
              <a:tr h="137877">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dân số tham gia bảo hiểm y tế</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95.03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94.13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94.65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99.6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100.55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35720657"/>
                  </a:ext>
                </a:extLst>
              </a:tr>
              <a:tr h="137877">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Bảo hiểm xã hội tự nguyện</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Người</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2,377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1,535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1882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79.18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120.26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12440857"/>
                  </a:ext>
                </a:extLst>
              </a:tr>
              <a:tr h="137877">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Tạo việc làm mới</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Người</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4.300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2.052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1.607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37,37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78,39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66811487"/>
                  </a:ext>
                </a:extLst>
              </a:tr>
              <a:tr h="137877">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Đào tạo nghề lao động nông thôn</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Người</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268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3577043"/>
                  </a:ext>
                </a:extLst>
              </a:tr>
              <a:tr h="315209">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88,9 - 90,1</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85.3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88.3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99,3 - 98,0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103.5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8325779"/>
                  </a:ext>
                </a:extLst>
              </a:tr>
              <a:tr h="21013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nông thôn sử dụng nước hợp vệ sinh</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100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11436593"/>
                  </a:ext>
                </a:extLst>
              </a:tr>
              <a:tr h="137877">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1" u="none" strike="noStrike">
                          <a:solidFill>
                            <a:srgbClr val="000000"/>
                          </a:solidFill>
                          <a:effectLst/>
                          <a:latin typeface="Times New Roman" panose="02020603050405020304" pitchFamily="18" charset="0"/>
                        </a:rPr>
                        <a:t>Trong đó: Tỷ lệ sử dụng nước sạch</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90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65.52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79.94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88.82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145.55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91739568"/>
                  </a:ext>
                </a:extLst>
              </a:tr>
              <a:tr h="137877">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đô thị được thu gom</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95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86.15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89.09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98.99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103.41</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rgbClr val="000000"/>
                          </a:solidFill>
                          <a:effectLst/>
                          <a:latin typeface="Times New Roman" panose="02020603050405020304" pitchFamily="18" charset="0"/>
                        </a:rPr>
                        <a:t> 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34175703"/>
                  </a:ext>
                </a:extLst>
              </a:tr>
              <a:tr h="21013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nông thôn được thu gom</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95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79.06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89.91</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94.64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113.72</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1050" b="0" i="0" u="none" strike="noStrike">
                          <a:solidFill>
                            <a:srgbClr val="000000"/>
                          </a:solidFill>
                          <a:effectLst/>
                          <a:latin typeface="Times New Roman" panose="02020603050405020304" pitchFamily="18" charset="0"/>
                        </a:rPr>
                        <a:t> Đạt</a:t>
                      </a:r>
                    </a:p>
                  </a:txBody>
                  <a:tcPr marL="3219" marR="3219" marT="32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43286024"/>
                  </a:ext>
                </a:extLst>
              </a:tr>
              <a:tr h="137877">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Thu hút dự án mới</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Dự án</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1050" b="0" i="0" u="none" strike="noStrike">
                          <a:solidFill>
                            <a:srgbClr val="000000"/>
                          </a:solidFill>
                          <a:effectLst/>
                          <a:latin typeface="Times New Roman" panose="02020603050405020304" pitchFamily="18" charset="0"/>
                        </a:rPr>
                        <a:t>Chưa đạt </a:t>
                      </a:r>
                    </a:p>
                  </a:txBody>
                  <a:tcPr marL="3219" marR="3219" marT="32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31481758"/>
                  </a:ext>
                </a:extLst>
              </a:tr>
              <a:tr h="137877">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Phòng chống lấn chiếm đất đai</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1050" b="0" i="0" u="none" strike="noStrike">
                          <a:solidFill>
                            <a:srgbClr val="000000"/>
                          </a:solidFill>
                          <a:effectLst/>
                          <a:latin typeface="Times New Roman" panose="02020603050405020304" pitchFamily="18" charset="0"/>
                        </a:rPr>
                        <a:t> </a:t>
                      </a:r>
                    </a:p>
                  </a:txBody>
                  <a:tcPr marL="3219" marR="3219" marT="32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88613458"/>
                  </a:ext>
                </a:extLst>
              </a:tr>
              <a:tr h="137877">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0" u="none" strike="noStrike">
                          <a:solidFill>
                            <a:srgbClr val="000000"/>
                          </a:solidFill>
                          <a:effectLst/>
                          <a:latin typeface="Times New Roman" panose="02020603050405020304" pitchFamily="18" charset="0"/>
                        </a:rPr>
                        <a:t>Số vụ vi phạm được giải quyết trong năm</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Số vụ</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1" i="0" u="none" strike="noStrike">
                          <a:solidFill>
                            <a:srgbClr val="000000"/>
                          </a:solidFill>
                          <a:effectLst/>
                          <a:latin typeface="Times New Roman" panose="02020603050405020304" pitchFamily="18" charset="0"/>
                        </a:rPr>
                        <a:t>216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183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59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27.30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32.24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1050" b="0" i="0" u="none" strike="noStrike">
                          <a:solidFill>
                            <a:srgbClr val="000000"/>
                          </a:solidFill>
                          <a:effectLst/>
                          <a:latin typeface="Times New Roman" panose="02020603050405020304" pitchFamily="18" charset="0"/>
                        </a:rPr>
                        <a:t>Đạt</a:t>
                      </a:r>
                    </a:p>
                  </a:txBody>
                  <a:tcPr marL="3219" marR="3219" marT="32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66080440"/>
                  </a:ext>
                </a:extLst>
              </a:tr>
              <a:tr h="137877">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Giải phóng mặt bằng</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1050" b="0" i="0" u="none" strike="noStrike">
                          <a:solidFill>
                            <a:srgbClr val="000000"/>
                          </a:solidFill>
                          <a:effectLst/>
                          <a:latin typeface="Times New Roman" panose="02020603050405020304" pitchFamily="18" charset="0"/>
                        </a:rPr>
                        <a:t> </a:t>
                      </a:r>
                    </a:p>
                  </a:txBody>
                  <a:tcPr marL="3219" marR="3219" marT="32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50140158"/>
                  </a:ext>
                </a:extLst>
              </a:tr>
              <a:tr h="242656">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1" u="none" strike="noStrike">
                          <a:solidFill>
                            <a:srgbClr val="000000"/>
                          </a:solidFill>
                          <a:effectLst/>
                          <a:latin typeface="Times New Roman" panose="02020603050405020304" pitchFamily="18" charset="0"/>
                        </a:rPr>
                        <a:t>≥50 % (115</a:t>
                      </a:r>
                      <a:br>
                        <a:rPr lang="vi-VN" sz="1000" b="1" i="1" u="none" strike="noStrike">
                          <a:solidFill>
                            <a:srgbClr val="000000"/>
                          </a:solidFill>
                          <a:effectLst/>
                          <a:latin typeface="Times New Roman" panose="02020603050405020304" pitchFamily="18" charset="0"/>
                        </a:rPr>
                      </a:br>
                      <a:r>
                        <a:rPr lang="vi-VN" sz="1000" b="1" i="1" u="none" strike="noStrike">
                          <a:solidFill>
                            <a:srgbClr val="000000"/>
                          </a:solidFill>
                          <a:effectLst/>
                          <a:latin typeface="Times New Roman" panose="02020603050405020304" pitchFamily="18" charset="0"/>
                        </a:rPr>
                        <a:t> công trình)</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11</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10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8.60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90.9</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Chưa 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60416417"/>
                  </a:ext>
                </a:extLst>
              </a:tr>
              <a:tr h="21013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Giảm tỷ lệ đơn khiếu nại về lĩnh vực đất đai phát sinh mới</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1" i="0" u="none" strike="noStrike">
                          <a:solidFill>
                            <a:srgbClr val="000000"/>
                          </a:solidFill>
                          <a:effectLst/>
                          <a:latin typeface="Times New Roman" panose="02020603050405020304" pitchFamily="18" charset="0"/>
                        </a:rPr>
                        <a:t>70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30</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12,5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17,85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30,36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31220516"/>
                  </a:ext>
                </a:extLst>
              </a:tr>
              <a:tr h="210139">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giải quyết số vụ việc khiếu nại thuộc thẩm quyền</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1" i="0" u="none" strike="noStrike">
                          <a:solidFill>
                            <a:srgbClr val="000000"/>
                          </a:solidFill>
                          <a:effectLst/>
                          <a:latin typeface="Times New Roman" panose="02020603050405020304" pitchFamily="18" charset="0"/>
                        </a:rPr>
                        <a:t>85</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86</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66,67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78,44</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9,53</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63085244"/>
                  </a:ext>
                </a:extLst>
              </a:tr>
              <a:tr h="210139">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00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3219" marR="3219" marT="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50" b="0" i="0" u="none" strike="noStrike">
                          <a:solidFill>
                            <a:srgbClr val="000000"/>
                          </a:solidFill>
                          <a:effectLst/>
                          <a:latin typeface="Times New Roman" panose="02020603050405020304" pitchFamily="18" charset="0"/>
                        </a:rPr>
                        <a:t>≥ 98</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5,17</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00" b="0" i="0" u="none" strike="noStrike">
                          <a:solidFill>
                            <a:srgbClr val="000000"/>
                          </a:solidFill>
                          <a:effectLst/>
                          <a:latin typeface="Times New Roman" panose="02020603050405020304" pitchFamily="18" charset="0"/>
                        </a:rPr>
                        <a:t>Chưa đạt</a:t>
                      </a:r>
                    </a:p>
                  </a:txBody>
                  <a:tcPr marL="3219" marR="3219" marT="32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67163664"/>
                  </a:ext>
                </a:extLst>
              </a:tr>
            </a:tbl>
          </a:graphicData>
        </a:graphic>
      </p:graphicFrame>
      <p:sp>
        <p:nvSpPr>
          <p:cNvPr id="2" name="Rectangle 1">
            <a:extLst>
              <a:ext uri="{FF2B5EF4-FFF2-40B4-BE49-F238E27FC236}">
                <a16:creationId xmlns:a16="http://schemas.microsoft.com/office/drawing/2014/main" id="{E49FFAFE-5CEF-E5BD-1E49-3EE6E44562EE}"/>
              </a:ext>
            </a:extLst>
          </p:cNvPr>
          <p:cNvSpPr/>
          <p:nvPr/>
        </p:nvSpPr>
        <p:spPr>
          <a:xfrm>
            <a:off x="801707" y="6334599"/>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3</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05/18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597625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868213" y="-40683"/>
            <a:ext cx="279412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PHÙ CÁT</a:t>
            </a:r>
          </a:p>
        </p:txBody>
      </p:sp>
      <p:graphicFrame>
        <p:nvGraphicFramePr>
          <p:cNvPr id="2" name="Table 1">
            <a:extLst>
              <a:ext uri="{FF2B5EF4-FFF2-40B4-BE49-F238E27FC236}">
                <a16:creationId xmlns:a16="http://schemas.microsoft.com/office/drawing/2014/main" id="{4C1F6F30-CB21-3D06-A8EE-FD18F95CDEF7}"/>
              </a:ext>
            </a:extLst>
          </p:cNvPr>
          <p:cNvGraphicFramePr>
            <a:graphicFrameLocks noGrp="1"/>
          </p:cNvGraphicFramePr>
          <p:nvPr>
            <p:extLst>
              <p:ext uri="{D42A27DB-BD31-4B8C-83A1-F6EECF244321}">
                <p14:modId xmlns:p14="http://schemas.microsoft.com/office/powerpoint/2010/main" val="3440282264"/>
              </p:ext>
            </p:extLst>
          </p:nvPr>
        </p:nvGraphicFramePr>
        <p:xfrm>
          <a:off x="495299" y="380298"/>
          <a:ext cx="11539950" cy="6047245"/>
        </p:xfrm>
        <a:graphic>
          <a:graphicData uri="http://schemas.openxmlformats.org/drawingml/2006/table">
            <a:tbl>
              <a:tblPr/>
              <a:tblGrid>
                <a:gridCol w="513465">
                  <a:extLst>
                    <a:ext uri="{9D8B030D-6E8A-4147-A177-3AD203B41FA5}">
                      <a16:colId xmlns:a16="http://schemas.microsoft.com/office/drawing/2014/main" val="813809935"/>
                    </a:ext>
                  </a:extLst>
                </a:gridCol>
                <a:gridCol w="3759539">
                  <a:extLst>
                    <a:ext uri="{9D8B030D-6E8A-4147-A177-3AD203B41FA5}">
                      <a16:colId xmlns:a16="http://schemas.microsoft.com/office/drawing/2014/main" val="3370283512"/>
                    </a:ext>
                  </a:extLst>
                </a:gridCol>
                <a:gridCol w="918955">
                  <a:extLst>
                    <a:ext uri="{9D8B030D-6E8A-4147-A177-3AD203B41FA5}">
                      <a16:colId xmlns:a16="http://schemas.microsoft.com/office/drawing/2014/main" val="3109338594"/>
                    </a:ext>
                  </a:extLst>
                </a:gridCol>
                <a:gridCol w="918955">
                  <a:extLst>
                    <a:ext uri="{9D8B030D-6E8A-4147-A177-3AD203B41FA5}">
                      <a16:colId xmlns:a16="http://schemas.microsoft.com/office/drawing/2014/main" val="2180381306"/>
                    </a:ext>
                  </a:extLst>
                </a:gridCol>
                <a:gridCol w="988453">
                  <a:extLst>
                    <a:ext uri="{9D8B030D-6E8A-4147-A177-3AD203B41FA5}">
                      <a16:colId xmlns:a16="http://schemas.microsoft.com/office/drawing/2014/main" val="4040212413"/>
                    </a:ext>
                  </a:extLst>
                </a:gridCol>
                <a:gridCol w="918955">
                  <a:extLst>
                    <a:ext uri="{9D8B030D-6E8A-4147-A177-3AD203B41FA5}">
                      <a16:colId xmlns:a16="http://schemas.microsoft.com/office/drawing/2014/main" val="350871507"/>
                    </a:ext>
                  </a:extLst>
                </a:gridCol>
                <a:gridCol w="918955">
                  <a:extLst>
                    <a:ext uri="{9D8B030D-6E8A-4147-A177-3AD203B41FA5}">
                      <a16:colId xmlns:a16="http://schemas.microsoft.com/office/drawing/2014/main" val="3078712562"/>
                    </a:ext>
                  </a:extLst>
                </a:gridCol>
                <a:gridCol w="918955">
                  <a:extLst>
                    <a:ext uri="{9D8B030D-6E8A-4147-A177-3AD203B41FA5}">
                      <a16:colId xmlns:a16="http://schemas.microsoft.com/office/drawing/2014/main" val="3319298399"/>
                    </a:ext>
                  </a:extLst>
                </a:gridCol>
                <a:gridCol w="1683718">
                  <a:extLst>
                    <a:ext uri="{9D8B030D-6E8A-4147-A177-3AD203B41FA5}">
                      <a16:colId xmlns:a16="http://schemas.microsoft.com/office/drawing/2014/main" val="1038968870"/>
                    </a:ext>
                  </a:extLst>
                </a:gridCol>
              </a:tblGrid>
              <a:tr h="139425">
                <a:tc rowSpan="2">
                  <a:txBody>
                    <a:bodyPr/>
                    <a:lstStyle/>
                    <a:p>
                      <a:pPr algn="ctr" fontAlgn="ctr"/>
                      <a:r>
                        <a:rPr lang="vi-VN" sz="1050" b="1" i="0" u="none" strike="noStrike">
                          <a:solidFill>
                            <a:srgbClr val="000000"/>
                          </a:solidFill>
                          <a:effectLst/>
                          <a:latin typeface="Times New Roman" panose="02020603050405020304" pitchFamily="18" charset="0"/>
                        </a:rPr>
                        <a:t>STT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Chỉ tiêu</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Đơn vị tính</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Kế hoạch năm 2025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900" b="1" i="0" u="none" strike="noStrike">
                          <a:solidFill>
                            <a:srgbClr val="000000"/>
                          </a:solidFill>
                          <a:effectLst/>
                          <a:latin typeface="Times New Roman" panose="02020603050405020304" pitchFamily="18" charset="0"/>
                        </a:rPr>
                        <a:t>So sánh quý I năm 2025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50" b="1" i="0" u="none" strike="noStrike">
                          <a:solidFill>
                            <a:srgbClr val="000000"/>
                          </a:solidFill>
                          <a:effectLst/>
                          <a:latin typeface="Times New Roman" panose="02020603050405020304" pitchFamily="18" charset="0"/>
                        </a:rPr>
                        <a:t>Đánh giá</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5771052"/>
                  </a:ext>
                </a:extLst>
              </a:tr>
              <a:tr h="320346">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50" b="1" i="0" u="none" strike="noStrike">
                          <a:solidFill>
                            <a:srgbClr val="000000"/>
                          </a:solidFill>
                          <a:effectLst/>
                          <a:latin typeface="Times New Roman" panose="02020603050405020304" pitchFamily="18" charset="0"/>
                        </a:rPr>
                        <a:t>So KH năm 2025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So Cùng kỳ 2024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1684474677"/>
                  </a:ext>
                </a:extLst>
              </a:tr>
              <a:tr h="162040">
                <a:tc>
                  <a:txBody>
                    <a:bodyPr/>
                    <a:lstStyle/>
                    <a:p>
                      <a:pPr algn="ctr" fontAlgn="ctr"/>
                      <a:r>
                        <a:rPr lang="vi-VN" sz="1050" b="0" i="1" u="none" strike="noStrike">
                          <a:solidFill>
                            <a:srgbClr val="000000"/>
                          </a:solidFill>
                          <a:effectLst/>
                          <a:latin typeface="Times New Roman" panose="02020603050405020304" pitchFamily="18" charset="0"/>
                        </a:rPr>
                        <a:t>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2</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3</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9</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7428035"/>
                  </a:ext>
                </a:extLst>
              </a:tr>
              <a:tr h="285558">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Tốc độ tăng giá trị sản phẩm</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9,6</a:t>
                      </a:r>
                      <a:r>
                        <a:rPr lang="en-US" sz="1050" b="0" i="0" u="none" strike="noStrike">
                          <a:solidFill>
                            <a:srgbClr val="000000"/>
                          </a:solidFill>
                          <a:effectLst/>
                          <a:latin typeface="Times New Roman" panose="02020603050405020304" pitchFamily="18" charset="0"/>
                        </a:rPr>
                        <a:t> – 10,0</a:t>
                      </a:r>
                      <a:endParaRPr lang="vi-VN" sz="1050" b="0" i="0" u="none" strike="noStrike">
                        <a:solidFill>
                          <a:srgbClr val="000000"/>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10,22</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mn-cs"/>
                        </a:rPr>
                        <a:t>8,06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6840184"/>
                  </a:ext>
                </a:extLst>
              </a:tr>
              <a:tr h="169685">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Nông, lâm, thuỷ sản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3,5</a:t>
                      </a:r>
                      <a:r>
                        <a:rPr lang="en-US" sz="1000" b="0" i="0" u="none" strike="noStrike">
                          <a:solidFill>
                            <a:srgbClr val="000000"/>
                          </a:solidFill>
                          <a:effectLst/>
                          <a:latin typeface="Times New Roman" panose="02020603050405020304" pitchFamily="18" charset="0"/>
                        </a:rPr>
                        <a:t> – 3,8</a:t>
                      </a:r>
                      <a:endParaRPr lang="vi-VN" sz="1000" b="0" i="0" u="none" strike="noStrike">
                        <a:solidFill>
                          <a:srgbClr val="000000"/>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3,38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mn-cs"/>
                        </a:rPr>
                        <a:t>3,71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4272153"/>
                  </a:ext>
                </a:extLst>
              </a:tr>
              <a:tr h="169685">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Công nghiệp và xây dựng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14,5</a:t>
                      </a:r>
                      <a:r>
                        <a:rPr lang="en-US" sz="1000" b="0" i="0" u="none" strike="noStrike">
                          <a:solidFill>
                            <a:srgbClr val="000000"/>
                          </a:solidFill>
                          <a:effectLst/>
                          <a:latin typeface="Times New Roman" panose="02020603050405020304" pitchFamily="18" charset="0"/>
                        </a:rPr>
                        <a:t> – 15,1</a:t>
                      </a:r>
                      <a:endParaRPr lang="vi-VN" sz="1000" b="0" i="0" u="none" strike="noStrike">
                        <a:solidFill>
                          <a:srgbClr val="000000"/>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18,39</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mn-cs"/>
                        </a:rPr>
                        <a:t>11,76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3690764"/>
                  </a:ext>
                </a:extLst>
              </a:tr>
              <a:tr h="16968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Công nghiệp</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14,6</a:t>
                      </a:r>
                      <a:r>
                        <a:rPr lang="en-US" sz="1000" b="0" i="0" u="none" strike="noStrike">
                          <a:solidFill>
                            <a:srgbClr val="000000"/>
                          </a:solidFill>
                          <a:effectLst/>
                          <a:latin typeface="Times New Roman" panose="02020603050405020304" pitchFamily="18" charset="0"/>
                        </a:rPr>
                        <a:t> – 15,9</a:t>
                      </a:r>
                      <a:endParaRPr lang="vi-VN" sz="1000" b="0" i="0" u="none" strike="noStrike">
                        <a:solidFill>
                          <a:srgbClr val="000000"/>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21,46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mn-cs"/>
                        </a:rPr>
                        <a:t>11,23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011823"/>
                  </a:ext>
                </a:extLst>
              </a:tr>
              <a:tr h="16968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Xây dựng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14,3</a:t>
                      </a:r>
                      <a:r>
                        <a:rPr lang="en-US" sz="1000" b="0" i="0" u="none" strike="noStrike">
                          <a:solidFill>
                            <a:srgbClr val="000000"/>
                          </a:solidFill>
                          <a:effectLst/>
                          <a:latin typeface="Times New Roman" panose="02020603050405020304" pitchFamily="18" charset="0"/>
                        </a:rPr>
                        <a:t> – 14,9</a:t>
                      </a:r>
                      <a:endParaRPr lang="vi-VN" sz="1000" b="0" i="0" u="none" strike="noStrike">
                        <a:solidFill>
                          <a:srgbClr val="000000"/>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7,31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mn-cs"/>
                        </a:rPr>
                        <a:t>13,92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2847089"/>
                  </a:ext>
                </a:extLst>
              </a:tr>
              <a:tr h="0">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Dịch vụ</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r>
                        <a:rPr lang="en-US" sz="1000" b="0" i="0" u="none" strike="noStrike">
                          <a:solidFill>
                            <a:srgbClr val="000000"/>
                          </a:solidFill>
                          <a:effectLst/>
                          <a:latin typeface="Times New Roman" panose="02020603050405020304" pitchFamily="18" charset="0"/>
                        </a:rPr>
                        <a:t> – 10,5</a:t>
                      </a:r>
                      <a:endParaRPr lang="vi-VN" sz="1000" b="0" i="0" u="none" strike="noStrike">
                        <a:solidFill>
                          <a:srgbClr val="000000"/>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6,37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mn-cs"/>
                        </a:rPr>
                        <a:t>7,69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8878317"/>
                  </a:ext>
                </a:extLst>
              </a:tr>
              <a:tr h="285558">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Kim ngạch xuất khẩu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USD</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15</a:t>
                      </a:r>
                      <a:r>
                        <a:rPr lang="en-US" altLang="vi-VN" sz="1000" b="0" i="0" u="none" strike="noStrike">
                          <a:solidFill>
                            <a:schemeClr val="tx1"/>
                          </a:solidFill>
                          <a:effectLst/>
                          <a:latin typeface="Times New Roman" panose="02020603050405020304" pitchFamily="18" charset="0"/>
                        </a:rPr>
                        <a:t>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42,0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42,1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26,7%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100,3%</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912542"/>
                  </a:ext>
                </a:extLst>
              </a:tr>
              <a:tr h="169685">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Tổng thu ngân sách trên địa bàn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đồng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572.600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80.950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129.100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22,5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48.150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Chưa 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5826386"/>
                  </a:ext>
                </a:extLst>
              </a:tr>
              <a:tr h="16968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Thu tiền sử dụng đất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Triệu đồng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350.000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35.679</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86.736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24,8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51.057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alt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26194"/>
                  </a:ext>
                </a:extLst>
              </a:tr>
              <a:tr h="285558">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Doanh thu bán lẻ hàng hóa và dịch vụ</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Tỷ đồng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6.78</a:t>
                      </a:r>
                      <a:r>
                        <a:rPr lang="en-US" altLang="vi-VN" sz="1000" b="0" i="0" u="none" strike="noStrike">
                          <a:solidFill>
                            <a:schemeClr val="tx1"/>
                          </a:solidFill>
                          <a:effectLst/>
                          <a:latin typeface="Times New Roman" panose="02020603050405020304" pitchFamily="18" charset="0"/>
                        </a:rPr>
                        <a:t>3</a:t>
                      </a:r>
                    </a:p>
                  </a:txBody>
                  <a:tcPr marL="3775" marR="3775" marT="377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1.47</a:t>
                      </a:r>
                      <a:r>
                        <a:rPr lang="en-US" altLang="vi-VN" sz="1000" b="0" i="0" u="none" strike="noStrike">
                          <a:solidFill>
                            <a:schemeClr val="tx1"/>
                          </a:solidFill>
                          <a:effectLst/>
                          <a:latin typeface="Times New Roman" panose="02020603050405020304" pitchFamily="18" charset="0"/>
                        </a:rPr>
                        <a:t>7</a:t>
                      </a:r>
                    </a:p>
                  </a:txBody>
                  <a:tcPr marL="3775" marR="3775" marT="3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1.607</a:t>
                      </a:r>
                    </a:p>
                  </a:txBody>
                  <a:tcPr marL="3775" marR="3775" marT="3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23,7%</a:t>
                      </a:r>
                    </a:p>
                  </a:txBody>
                  <a:tcPr marL="3775" marR="3775" marT="377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108,8%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100" b="0" i="0" u="none" strike="noStrike">
                          <a:solidFill>
                            <a:schemeClr val="tx1"/>
                          </a:solidFill>
                          <a:effectLst/>
                          <a:latin typeface="Times New Roman" panose="02020603050405020304" pitchFamily="18" charset="0"/>
                        </a:rPr>
                        <a:t>Chưa 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1588441"/>
                  </a:ext>
                </a:extLst>
              </a:tr>
              <a:tr h="169685">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số tham gia bảo hiểm y tế</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chemeClr val="tx1"/>
                          </a:solidFill>
                          <a:effectLst/>
                          <a:latin typeface="Times New Roman" panose="02020603050405020304" pitchFamily="18" charset="0"/>
                        </a:rPr>
                        <a:t>Chưa có số liệu</a:t>
                      </a: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564529"/>
                  </a:ext>
                </a:extLst>
              </a:tr>
              <a:tr h="169685">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Bảo hiểm xã hội tự nguyện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2.672</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1.597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2.058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77,02</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129</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Chưa 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035207"/>
                  </a:ext>
                </a:extLst>
              </a:tr>
              <a:tr h="169685">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Tạo việc làm mới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2.500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429</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269</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10,76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62,70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Chưa 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1352077"/>
                  </a:ext>
                </a:extLst>
              </a:tr>
              <a:tr h="169685">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Đào tạo nghề lao động nông thôn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320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chemeClr val="tx1"/>
                          </a:solidFill>
                          <a:effectLst/>
                          <a:latin typeface="Times New Roman" panose="02020603050405020304" pitchFamily="18" charset="0"/>
                        </a:rPr>
                        <a:t>Chưa có số liệu</a:t>
                      </a: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07690"/>
                  </a:ext>
                </a:extLst>
              </a:tr>
              <a:tr h="320346">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91,8-92,4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87,4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98,1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103,0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8228018"/>
                  </a:ext>
                </a:extLst>
              </a:tr>
              <a:tr h="181514">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nông thôn sử dụng nước hợp vệ sinh</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3804700"/>
                  </a:ext>
                </a:extLst>
              </a:tr>
              <a:tr h="169685">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Trong đó: Tỷ lệ sử dụng nước sạch</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63,4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45,0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47,0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74,1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104</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1471191"/>
                  </a:ext>
                </a:extLst>
              </a:tr>
              <a:tr h="16968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đô thị được thu gom</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81,7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0" u="none" strike="noStrike">
                          <a:solidFill>
                            <a:schemeClr val="tx1"/>
                          </a:solidFill>
                          <a:effectLst/>
                          <a:latin typeface="Times New Roman" panose="02020603050405020304" pitchFamily="18" charset="0"/>
                        </a:rPr>
                        <a:t>90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110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667546"/>
                  </a:ext>
                </a:extLst>
              </a:tr>
              <a:tr h="16968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nông thôn được thu gom</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73,7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0" u="none" strike="noStrike">
                          <a:solidFill>
                            <a:schemeClr val="tx1"/>
                          </a:solidFill>
                          <a:effectLst/>
                          <a:latin typeface="Times New Roman" panose="02020603050405020304" pitchFamily="18" charset="0"/>
                        </a:rPr>
                        <a:t>82,5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112</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6114382"/>
                  </a:ext>
                </a:extLst>
              </a:tr>
              <a:tr h="16968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Thu hút dự án mới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Dự án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30,0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1524365"/>
                  </a:ext>
                </a:extLst>
              </a:tr>
              <a:tr h="16968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Phòng chống lấn chiếm đất đai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7796839"/>
                  </a:ext>
                </a:extLst>
              </a:tr>
              <a:tr h="169685">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vụ vi phạm được giải quyết trong năm</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Số vụ</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660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x</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37</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5,6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x</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Chưa 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619707"/>
                  </a:ext>
                </a:extLst>
              </a:tr>
              <a:tr h="16968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Giải phóng mặt bằng</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 </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0015748"/>
                  </a:ext>
                </a:extLst>
              </a:tr>
              <a:tr h="320346">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50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chemeClr val="tx1"/>
                          </a:solidFill>
                          <a:effectLst/>
                          <a:latin typeface="Times New Roman" panose="02020603050405020304" pitchFamily="18" charset="0"/>
                        </a:rPr>
                        <a:t>Chưa có số liệu</a:t>
                      </a:r>
                      <a:endParaRPr lang="vi-VN" sz="110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9718865"/>
                  </a:ext>
                </a:extLst>
              </a:tr>
              <a:tr h="18353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Giảm tỷ lệ đơn khiếu nại về lĩnh vực đất đai phát sinh mới</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20</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582517"/>
                  </a:ext>
                </a:extLst>
              </a:tr>
              <a:tr h="183532">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quyết số vụ việc khiếu nại thuộc thẩm quyền</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900" b="0" i="0" u="none" strike="noStrike">
                          <a:solidFill>
                            <a:schemeClr val="tx1"/>
                          </a:solidFill>
                          <a:effectLst/>
                          <a:latin typeface="Times New Roman" panose="02020603050405020304" pitchFamily="18" charset="0"/>
                        </a:rPr>
                        <a:t>x</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95%</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66%</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2229551"/>
                  </a:ext>
                </a:extLst>
              </a:tr>
              <a:tr h="183532">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98</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17,1</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50" b="0" i="0" u="none" strike="noStrike">
                        <a:solidFill>
                          <a:schemeClr val="tx1"/>
                        </a:solidFill>
                        <a:effectLst/>
                        <a:latin typeface="Times New Roman" panose="02020603050405020304" pitchFamily="18" charset="0"/>
                      </a:endParaRP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chemeClr val="tx1"/>
                          </a:solidFill>
                          <a:effectLst/>
                          <a:latin typeface="Times New Roman" panose="02020603050405020304" pitchFamily="18" charset="0"/>
                        </a:rPr>
                        <a:t>đạt</a:t>
                      </a:r>
                    </a:p>
                  </a:txBody>
                  <a:tcPr marL="3775" marR="3775" marT="3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8070089"/>
                  </a:ext>
                </a:extLst>
              </a:tr>
            </a:tbl>
          </a:graphicData>
        </a:graphic>
      </p:graphicFrame>
      <p:sp>
        <p:nvSpPr>
          <p:cNvPr id="3" name="Rectangle 2">
            <a:extLst>
              <a:ext uri="{FF2B5EF4-FFF2-40B4-BE49-F238E27FC236}">
                <a16:creationId xmlns:a16="http://schemas.microsoft.com/office/drawing/2014/main" id="{9170D9B6-49ED-64C3-33B3-0CE3261B89BA}"/>
              </a:ext>
            </a:extLst>
          </p:cNvPr>
          <p:cNvSpPr/>
          <p:nvPr/>
        </p:nvSpPr>
        <p:spPr>
          <a:xfrm>
            <a:off x="247650" y="6410801"/>
            <a:ext cx="11787599"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a:t>
            </a:r>
            <a:r>
              <a:rPr lang="en-US" sz="2400">
                <a:latin typeface="Arial" panose="020B0604020202020204" pitchFamily="34" charset="0"/>
                <a:ea typeface="Calibri" panose="020F0502020204030204" pitchFamily="34" charset="0"/>
              </a:rPr>
              <a:t>10</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05/18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r>
              <a:rPr lang="en-US" sz="2400">
                <a:latin typeface="Arial" panose="020B0604020202020204" pitchFamily="34" charset="0"/>
                <a:ea typeface="Calibri" panose="020F0502020204030204" pitchFamily="34" charset="0"/>
              </a:rPr>
              <a:t>; 03/18 chỉ tiêu chưa có số liệu</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503445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284602" y="114690"/>
            <a:ext cx="28607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PHÙ MỸ</a:t>
            </a:r>
          </a:p>
        </p:txBody>
      </p:sp>
      <p:graphicFrame>
        <p:nvGraphicFramePr>
          <p:cNvPr id="2" name="Table 1">
            <a:extLst>
              <a:ext uri="{FF2B5EF4-FFF2-40B4-BE49-F238E27FC236}">
                <a16:creationId xmlns:a16="http://schemas.microsoft.com/office/drawing/2014/main" id="{04806CAB-A087-B9C3-DE34-6C5292918B4E}"/>
              </a:ext>
            </a:extLst>
          </p:cNvPr>
          <p:cNvGraphicFramePr>
            <a:graphicFrameLocks noGrp="1"/>
          </p:cNvGraphicFramePr>
          <p:nvPr>
            <p:extLst>
              <p:ext uri="{D42A27DB-BD31-4B8C-83A1-F6EECF244321}">
                <p14:modId xmlns:p14="http://schemas.microsoft.com/office/powerpoint/2010/main" val="258472492"/>
              </p:ext>
            </p:extLst>
          </p:nvPr>
        </p:nvGraphicFramePr>
        <p:xfrm>
          <a:off x="310198" y="576354"/>
          <a:ext cx="11671008" cy="5839405"/>
        </p:xfrm>
        <a:graphic>
          <a:graphicData uri="http://schemas.openxmlformats.org/drawingml/2006/table">
            <a:tbl>
              <a:tblPr/>
              <a:tblGrid>
                <a:gridCol w="595656">
                  <a:extLst>
                    <a:ext uri="{9D8B030D-6E8A-4147-A177-3AD203B41FA5}">
                      <a16:colId xmlns:a16="http://schemas.microsoft.com/office/drawing/2014/main" val="1610713267"/>
                    </a:ext>
                  </a:extLst>
                </a:gridCol>
                <a:gridCol w="3855037">
                  <a:extLst>
                    <a:ext uri="{9D8B030D-6E8A-4147-A177-3AD203B41FA5}">
                      <a16:colId xmlns:a16="http://schemas.microsoft.com/office/drawing/2014/main" val="883206259"/>
                    </a:ext>
                  </a:extLst>
                </a:gridCol>
                <a:gridCol w="957168">
                  <a:extLst>
                    <a:ext uri="{9D8B030D-6E8A-4147-A177-3AD203B41FA5}">
                      <a16:colId xmlns:a16="http://schemas.microsoft.com/office/drawing/2014/main" val="527326838"/>
                    </a:ext>
                  </a:extLst>
                </a:gridCol>
                <a:gridCol w="957168">
                  <a:extLst>
                    <a:ext uri="{9D8B030D-6E8A-4147-A177-3AD203B41FA5}">
                      <a16:colId xmlns:a16="http://schemas.microsoft.com/office/drawing/2014/main" val="4071743309"/>
                    </a:ext>
                  </a:extLst>
                </a:gridCol>
                <a:gridCol w="1029558">
                  <a:extLst>
                    <a:ext uri="{9D8B030D-6E8A-4147-A177-3AD203B41FA5}">
                      <a16:colId xmlns:a16="http://schemas.microsoft.com/office/drawing/2014/main" val="2578108637"/>
                    </a:ext>
                  </a:extLst>
                </a:gridCol>
                <a:gridCol w="957168">
                  <a:extLst>
                    <a:ext uri="{9D8B030D-6E8A-4147-A177-3AD203B41FA5}">
                      <a16:colId xmlns:a16="http://schemas.microsoft.com/office/drawing/2014/main" val="1689540889"/>
                    </a:ext>
                  </a:extLst>
                </a:gridCol>
                <a:gridCol w="957168">
                  <a:extLst>
                    <a:ext uri="{9D8B030D-6E8A-4147-A177-3AD203B41FA5}">
                      <a16:colId xmlns:a16="http://schemas.microsoft.com/office/drawing/2014/main" val="2210999454"/>
                    </a:ext>
                  </a:extLst>
                </a:gridCol>
                <a:gridCol w="957168">
                  <a:extLst>
                    <a:ext uri="{9D8B030D-6E8A-4147-A177-3AD203B41FA5}">
                      <a16:colId xmlns:a16="http://schemas.microsoft.com/office/drawing/2014/main" val="2601636827"/>
                    </a:ext>
                  </a:extLst>
                </a:gridCol>
                <a:gridCol w="1404917">
                  <a:extLst>
                    <a:ext uri="{9D8B030D-6E8A-4147-A177-3AD203B41FA5}">
                      <a16:colId xmlns:a16="http://schemas.microsoft.com/office/drawing/2014/main" val="3066475685"/>
                    </a:ext>
                  </a:extLst>
                </a:gridCol>
              </a:tblGrid>
              <a:tr h="132282">
                <a:tc rowSpan="2">
                  <a:txBody>
                    <a:bodyPr/>
                    <a:lstStyle/>
                    <a:p>
                      <a:pPr algn="ctr" fontAlgn="ctr"/>
                      <a:r>
                        <a:rPr lang="vi-VN" sz="1000" b="1" i="0" u="none" strike="noStrike">
                          <a:solidFill>
                            <a:srgbClr val="000000"/>
                          </a:solidFill>
                          <a:effectLst/>
                          <a:latin typeface="Times New Roman" panose="02020603050405020304" pitchFamily="18" charset="0"/>
                        </a:rPr>
                        <a:t>STT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Chỉ tiêu</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Đơn vị tính</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Kế hoạch năm 2025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Thực hiện Quý I năm 2024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Thực hiện Quý I năm 2025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900" b="1" i="0" u="none" strike="noStrike">
                          <a:solidFill>
                            <a:srgbClr val="000000"/>
                          </a:solidFill>
                          <a:effectLst/>
                          <a:latin typeface="Times New Roman" panose="02020603050405020304" pitchFamily="18" charset="0"/>
                        </a:rPr>
                        <a:t>So sánh quý I năm 2025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00" b="1" i="0" u="none" strike="noStrike">
                          <a:solidFill>
                            <a:srgbClr val="000000"/>
                          </a:solidFill>
                          <a:effectLst/>
                          <a:latin typeface="Times New Roman" panose="02020603050405020304" pitchFamily="18" charset="0"/>
                        </a:rPr>
                        <a:t>Đánh giá</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2165073"/>
                  </a:ext>
                </a:extLst>
              </a:tr>
              <a:tr h="231971">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00" b="1" i="0" u="none" strike="noStrike">
                          <a:solidFill>
                            <a:srgbClr val="000000"/>
                          </a:solidFill>
                          <a:effectLst/>
                          <a:latin typeface="Times New Roman" panose="02020603050405020304" pitchFamily="18" charset="0"/>
                        </a:rPr>
                        <a:t>So KH năm 2025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So Cùng kỳ 2024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3531120466"/>
                  </a:ext>
                </a:extLst>
              </a:tr>
              <a:tr h="132282">
                <a:tc>
                  <a:txBody>
                    <a:bodyPr/>
                    <a:lstStyle/>
                    <a:p>
                      <a:pPr algn="ctr" fontAlgn="ctr"/>
                      <a:r>
                        <a:rPr lang="vi-VN" sz="1000" b="0" i="1" u="none" strike="noStrike">
                          <a:solidFill>
                            <a:srgbClr val="000000"/>
                          </a:solidFill>
                          <a:effectLst/>
                          <a:latin typeface="Times New Roman" panose="02020603050405020304" pitchFamily="18" charset="0"/>
                        </a:rPr>
                        <a:t>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3</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7</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9</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8165678"/>
                  </a:ext>
                </a:extLst>
              </a:tr>
              <a:tr h="132282">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Tốc độ tăng giá trị sản phẩm</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8,1 - 8,9</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5,62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6,92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chemeClr val="tx1"/>
                          </a:solidFill>
                          <a:effectLst/>
                          <a:latin typeface="Times New Roman" panose="02020603050405020304" pitchFamily="18" charset="0"/>
                        </a:rPr>
                        <a:t>Chưa đạt</a:t>
                      </a: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3133091"/>
                  </a:ext>
                </a:extLst>
              </a:tr>
              <a:tr h="132282">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Nông, lâm, thuỷ sản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3,8 - 4,2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2,11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3,34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5731024"/>
                  </a:ext>
                </a:extLst>
              </a:tr>
              <a:tr h="132282">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Công nghiệp và xây dựng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14,0  - 15,2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10,23</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7379543"/>
                  </a:ext>
                </a:extLst>
              </a:tr>
              <a:tr h="132282">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 Công nghiệp</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15,7 - 16,8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10,88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0209237"/>
                  </a:ext>
                </a:extLst>
              </a:tr>
              <a:tr h="132282">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 Xây dựng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10,3 - 11,7</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6,96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6554760"/>
                  </a:ext>
                </a:extLst>
              </a:tr>
              <a:tr h="132282">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Dịch vụ</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9,1 -10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6,75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8,30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518226"/>
                  </a:ext>
                </a:extLst>
              </a:tr>
              <a:tr h="132282">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Kim ngạch xuất khẩu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Triệu USD</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1,7</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36</a:t>
                      </a:r>
                      <a:r>
                        <a:rPr lang="vi-VN" sz="1000" b="0" i="0" u="none" strike="noStrike">
                          <a:solidFill>
                            <a:schemeClr val="tx1"/>
                          </a:solidFill>
                          <a:effectLst/>
                          <a:latin typeface="Times New Roman" panose="02020603050405020304" pitchFamily="18" charset="0"/>
                        </a:rPr>
                        <a:t>,</a:t>
                      </a:r>
                      <a:r>
                        <a:rPr lang="en-US" altLang="vi-VN" sz="1000" b="0" i="0" u="none" strike="noStrike">
                          <a:solidFill>
                            <a:schemeClr val="tx1"/>
                          </a:solidFill>
                          <a:effectLst/>
                          <a:latin typeface="Times New Roman" panose="02020603050405020304" pitchFamily="18" charset="0"/>
                        </a:rPr>
                        <a:t>7%</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a:t>
                      </a:r>
                      <a:r>
                        <a:rPr lang="en-US" altLang="vi-VN" sz="1000" b="0" i="0" u="none" strike="noStrike">
                          <a:solidFill>
                            <a:schemeClr val="tx1"/>
                          </a:solidFill>
                          <a:effectLst/>
                          <a:latin typeface="Times New Roman" panose="02020603050405020304" pitchFamily="18" charset="0"/>
                        </a:rPr>
                        <a:t>8</a:t>
                      </a:r>
                      <a:r>
                        <a:rPr lang="vi-VN" sz="1000" b="0" i="0" u="none" strike="noStrike">
                          <a:solidFill>
                            <a:schemeClr val="tx1"/>
                          </a:solidFill>
                          <a:effectLst/>
                          <a:latin typeface="Times New Roman" panose="02020603050405020304" pitchFamily="18" charset="0"/>
                        </a:rPr>
                        <a:t>,4</a:t>
                      </a:r>
                      <a:r>
                        <a:rPr lang="en-US" altLang="vi-VN" sz="1000" b="0" i="0" u="none" strike="noStrike">
                          <a:solidFill>
                            <a:schemeClr val="tx1"/>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Đ</a:t>
                      </a:r>
                      <a:r>
                        <a:rPr lang="vi-VN" sz="1000" b="0" i="0" u="none" strike="noStrike">
                          <a:solidFill>
                            <a:schemeClr val="tx1"/>
                          </a:solidFill>
                          <a:effectLst/>
                          <a:latin typeface="Times New Roman" panose="02020603050405020304" pitchFamily="18" charset="0"/>
                        </a:rPr>
                        <a:t>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2066898"/>
                  </a:ext>
                </a:extLst>
              </a:tr>
              <a:tr h="235953">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Tổng thu ngân sách trên địa bàn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Triệu đồng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548.230 - 575.640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134.249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105.839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18,39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79</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chưa 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470088"/>
                  </a:ext>
                </a:extLst>
              </a:tr>
              <a:tr h="235953">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Thu tiền sử dụng đất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Triệu đồng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300.000 - 320.000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           71.934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         42.910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13,41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60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chemeClr val="tx1"/>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0941393"/>
                  </a:ext>
                </a:extLst>
              </a:tr>
              <a:tr h="132282">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Doanh thu bán lẻ hàng hóa và dịch vụ</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Tỷ đồng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7.006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a:t>
                      </a:r>
                      <a:r>
                        <a:rPr lang="en-US" altLang="vi-VN" sz="1000" b="0" i="0" u="none" strike="noStrike">
                          <a:solidFill>
                            <a:schemeClr val="tx1"/>
                          </a:solidFill>
                          <a:effectLst/>
                          <a:latin typeface="Times New Roman" panose="02020603050405020304" pitchFamily="18" charset="0"/>
                        </a:rPr>
                        <a:t>509</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a:t>
                      </a:r>
                      <a:r>
                        <a:rPr lang="en-US" altLang="vi-VN" sz="1000" b="0" i="0" u="none" strike="noStrike">
                          <a:solidFill>
                            <a:schemeClr val="tx1"/>
                          </a:solidFill>
                          <a:effectLst/>
                          <a:latin typeface="Times New Roman" panose="02020603050405020304" pitchFamily="18" charset="0"/>
                        </a:rPr>
                        <a:t>631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a:t>
                      </a:r>
                      <a:r>
                        <a:rPr lang="en-US" altLang="vi-VN" sz="1000" b="0" i="0" u="none" strike="noStrike">
                          <a:solidFill>
                            <a:schemeClr val="tx1"/>
                          </a:solidFill>
                          <a:effectLst/>
                          <a:latin typeface="Times New Roman" panose="02020603050405020304" pitchFamily="18" charset="0"/>
                        </a:rPr>
                        <a:t>3</a:t>
                      </a:r>
                      <a:r>
                        <a:rPr lang="vi-VN" sz="1000" b="0" i="0" u="none" strike="noStrike">
                          <a:solidFill>
                            <a:schemeClr val="tx1"/>
                          </a:solidFill>
                          <a:effectLst/>
                          <a:latin typeface="Times New Roman" panose="02020603050405020304" pitchFamily="18" charset="0"/>
                        </a:rPr>
                        <a:t>,</a:t>
                      </a:r>
                      <a:r>
                        <a:rPr lang="en-US" altLang="vi-VN" sz="1000" b="0" i="0" u="none" strike="noStrike">
                          <a:solidFill>
                            <a:schemeClr val="tx1"/>
                          </a:solidFill>
                          <a:effectLst/>
                          <a:latin typeface="Times New Roman" panose="02020603050405020304" pitchFamily="18" charset="0"/>
                        </a:rPr>
                        <a:t>3%</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10</a:t>
                      </a:r>
                      <a:r>
                        <a:rPr lang="en-US" altLang="vi-VN" sz="1000" b="0" i="0" u="none" strike="noStrike">
                          <a:solidFill>
                            <a:schemeClr val="tx1"/>
                          </a:solidFill>
                          <a:effectLst/>
                          <a:latin typeface="Times New Roman" panose="02020603050405020304" pitchFamily="18" charset="0"/>
                        </a:rPr>
                        <a:t>8</a:t>
                      </a:r>
                      <a:r>
                        <a:rPr lang="vi-VN" sz="1000" b="0" i="0" u="none" strike="noStrike">
                          <a:solidFill>
                            <a:schemeClr val="tx1"/>
                          </a:solidFill>
                          <a:effectLst/>
                          <a:latin typeface="Times New Roman" panose="02020603050405020304" pitchFamily="18" charset="0"/>
                        </a:rPr>
                        <a:t>,</a:t>
                      </a:r>
                      <a:r>
                        <a:rPr lang="en-US" altLang="vi-VN" sz="1000" b="0" i="0" u="none" strike="noStrike">
                          <a:solidFill>
                            <a:schemeClr val="tx1"/>
                          </a:solidFill>
                          <a:effectLst/>
                          <a:latin typeface="Times New Roman" panose="02020603050405020304" pitchFamily="18" charset="0"/>
                        </a:rPr>
                        <a:t>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Chưa </a:t>
                      </a:r>
                      <a:r>
                        <a:rPr lang="vi-VN" sz="1000" b="0" i="0" u="none" strike="noStrike">
                          <a:solidFill>
                            <a:schemeClr val="tx1"/>
                          </a:solidFill>
                          <a:effectLst/>
                          <a:latin typeface="Times New Roman" panose="02020603050405020304" pitchFamily="18" charset="0"/>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2232143"/>
                  </a:ext>
                </a:extLst>
              </a:tr>
              <a:tr h="132282">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số tham gia bảo hiểm y tế</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95,0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91,86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91,43</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96,24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99,53</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chưa  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569033"/>
                  </a:ext>
                </a:extLst>
              </a:tr>
              <a:tr h="132282">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Bảo hiểm xã hội tự nguyện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3.187</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2.070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2.950</a:t>
                      </a:r>
                    </a:p>
                  </a:txBody>
                  <a:tcPr marL="3798" marR="3798" marT="37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92,56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142,51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644953"/>
                  </a:ext>
                </a:extLst>
              </a:tr>
              <a:tr h="132282">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Tạo việc làm mới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2.800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912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1,034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0,04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0,11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3595135"/>
                  </a:ext>
                </a:extLst>
              </a:tr>
              <a:tr h="132282">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Đào tạo nghề lao động nông thôn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300 - 400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Chưa đạt</a:t>
                      </a: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697886"/>
                  </a:ext>
                </a:extLst>
              </a:tr>
              <a:tr h="261001">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92,4 - 93,8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74,86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93,05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100,70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124,30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Đạt</a:t>
                      </a:r>
                      <a:endParaRPr lang="vi-VN" sz="1000" b="0" i="0" u="none" strike="noStrike">
                        <a:solidFill>
                          <a:srgbClr val="000000"/>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715480"/>
                  </a:ext>
                </a:extLst>
              </a:tr>
              <a:tr h="231971">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nông thôn sử dụng nước hợp vệ sinh</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146766"/>
                  </a:ext>
                </a:extLst>
              </a:tr>
              <a:tr h="132282">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Trong đó: Tỷ lệ sử dụng nước sạch</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27,4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38,35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39,15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142,9</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102,09</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Đạt</a:t>
                      </a:r>
                      <a:endParaRPr lang="vi-VN" sz="1000" b="0" i="0" u="none" strike="noStrike">
                        <a:solidFill>
                          <a:srgbClr val="000000"/>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1758159"/>
                  </a:ext>
                </a:extLst>
              </a:tr>
              <a:tr h="13228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đô thị được thu gom</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87,88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100,14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3004831"/>
                  </a:ext>
                </a:extLst>
              </a:tr>
              <a:tr h="13228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nông thôn được thu gom</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77,91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102,68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3575744"/>
                  </a:ext>
                </a:extLst>
              </a:tr>
              <a:tr h="13228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Thu hút dự án mới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Dự án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11</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36,36</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7208636"/>
                  </a:ext>
                </a:extLst>
              </a:tr>
              <a:tr h="13228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Phòng chống lấn chiếm đất đai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7230201"/>
                  </a:ext>
                </a:extLst>
              </a:tr>
              <a:tr h="132282">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Số vụ vi phạm được giải quyết trong năm</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Số vụ</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1274</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122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63</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4,95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52</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chưa 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012153"/>
                  </a:ext>
                </a:extLst>
              </a:tr>
              <a:tr h="13228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Giải phóng mặt bằng</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9723070"/>
                  </a:ext>
                </a:extLst>
              </a:tr>
              <a:tr h="261001">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14,3 (10/70)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000" b="0" i="0" u="none" strike="noStrike">
                          <a:solidFill>
                            <a:srgbClr val="000000"/>
                          </a:solidFill>
                          <a:effectLst/>
                          <a:latin typeface="Times New Roman" panose="02020603050405020304" pitchFamily="18" charset="0"/>
                        </a:rPr>
                        <a:t>Chưa phát sinh</a:t>
                      </a:r>
                    </a:p>
                    <a:p>
                      <a:pPr algn="ctr" fontAlgn="ctr"/>
                      <a:endParaRPr lang="vi-VN" sz="1000" b="0" i="0" u="none" strike="noStrike">
                        <a:solidFill>
                          <a:srgbClr val="000000"/>
                        </a:solidFill>
                        <a:effectLst/>
                        <a:latin typeface="Times New Roman" panose="02020603050405020304" pitchFamily="18" charset="0"/>
                      </a:endParaRP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593514"/>
                  </a:ext>
                </a:extLst>
              </a:tr>
              <a:tr h="23595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Giảm tỷ lệ đơn khiếu nại về lĩnh vực đất đai phát sinh mới</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70</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798" marR="3798" marT="37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Chưa phát sinh</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234375"/>
                  </a:ext>
                </a:extLst>
              </a:tr>
              <a:tr h="235953">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giải quyết số vụ việc khiếu nại thuộc thẩm quyền</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85</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798" marR="3798" marT="37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Chưa phát sinh</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9351863"/>
                  </a:ext>
                </a:extLst>
              </a:tr>
              <a:tr h="235953">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≥98</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3798" marR="3798" marT="37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23,54 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800" b="0" i="0" u="none" strike="noStrike">
                          <a:solidFill>
                            <a:srgbClr val="000000"/>
                          </a:solidFill>
                          <a:effectLst/>
                          <a:latin typeface="Times New Roman" panose="02020603050405020304" pitchFamily="18" charset="0"/>
                        </a:rPr>
                        <a:t> </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a:t>
                      </a:r>
                    </a:p>
                  </a:txBody>
                  <a:tcPr marL="3798" marR="3798" marT="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7355945"/>
                  </a:ext>
                </a:extLst>
              </a:tr>
            </a:tbl>
          </a:graphicData>
        </a:graphic>
      </p:graphicFrame>
      <p:sp>
        <p:nvSpPr>
          <p:cNvPr id="3" name="Rectangle 2">
            <a:extLst>
              <a:ext uri="{FF2B5EF4-FFF2-40B4-BE49-F238E27FC236}">
                <a16:creationId xmlns:a16="http://schemas.microsoft.com/office/drawing/2014/main" id="{A172B450-9A08-5B61-9C5D-FC59CBA5C304}"/>
              </a:ext>
            </a:extLst>
          </p:cNvPr>
          <p:cNvSpPr/>
          <p:nvPr/>
        </p:nvSpPr>
        <p:spPr>
          <a:xfrm>
            <a:off x="210795" y="6334599"/>
            <a:ext cx="11838330"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a:t>
            </a:r>
            <a:r>
              <a:rPr lang="en-US" sz="2400">
                <a:latin typeface="Arial" panose="020B0604020202020204" pitchFamily="34" charset="0"/>
                <a:ea typeface="Calibri" panose="020F0502020204030204" pitchFamily="34" charset="0"/>
              </a:rPr>
              <a:t>09</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06/18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r>
              <a:rPr lang="en-US" sz="2400">
                <a:latin typeface="Arial" panose="020B0604020202020204" pitchFamily="34" charset="0"/>
                <a:ea typeface="Calibri" panose="020F0502020204030204" pitchFamily="34" charset="0"/>
              </a:rPr>
              <a:t>; 03/18 chỉ tiêu chưa phát sinh</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57984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708464" y="-25093"/>
            <a:ext cx="277507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TÂY SƠN</a:t>
            </a:r>
          </a:p>
        </p:txBody>
      </p:sp>
      <p:graphicFrame>
        <p:nvGraphicFramePr>
          <p:cNvPr id="2" name="Table 1">
            <a:extLst>
              <a:ext uri="{FF2B5EF4-FFF2-40B4-BE49-F238E27FC236}">
                <a16:creationId xmlns:a16="http://schemas.microsoft.com/office/drawing/2014/main" id="{C280BE58-6373-0A4F-A4BB-5E2062F5A8FA}"/>
              </a:ext>
            </a:extLst>
          </p:cNvPr>
          <p:cNvGraphicFramePr>
            <a:graphicFrameLocks noGrp="1"/>
          </p:cNvGraphicFramePr>
          <p:nvPr>
            <p:extLst>
              <p:ext uri="{D42A27DB-BD31-4B8C-83A1-F6EECF244321}">
                <p14:modId xmlns:p14="http://schemas.microsoft.com/office/powerpoint/2010/main" val="580952186"/>
              </p:ext>
            </p:extLst>
          </p:nvPr>
        </p:nvGraphicFramePr>
        <p:xfrm>
          <a:off x="387906" y="461665"/>
          <a:ext cx="11610391" cy="5926281"/>
        </p:xfrm>
        <a:graphic>
          <a:graphicData uri="http://schemas.openxmlformats.org/drawingml/2006/table">
            <a:tbl>
              <a:tblPr/>
              <a:tblGrid>
                <a:gridCol w="612345">
                  <a:extLst>
                    <a:ext uri="{9D8B030D-6E8A-4147-A177-3AD203B41FA5}">
                      <a16:colId xmlns:a16="http://schemas.microsoft.com/office/drawing/2014/main" val="3731655459"/>
                    </a:ext>
                  </a:extLst>
                </a:gridCol>
                <a:gridCol w="3749131">
                  <a:extLst>
                    <a:ext uri="{9D8B030D-6E8A-4147-A177-3AD203B41FA5}">
                      <a16:colId xmlns:a16="http://schemas.microsoft.com/office/drawing/2014/main" val="1510782299"/>
                    </a:ext>
                  </a:extLst>
                </a:gridCol>
                <a:gridCol w="912571">
                  <a:extLst>
                    <a:ext uri="{9D8B030D-6E8A-4147-A177-3AD203B41FA5}">
                      <a16:colId xmlns:a16="http://schemas.microsoft.com/office/drawing/2014/main" val="2740177666"/>
                    </a:ext>
                  </a:extLst>
                </a:gridCol>
                <a:gridCol w="938399">
                  <a:extLst>
                    <a:ext uri="{9D8B030D-6E8A-4147-A177-3AD203B41FA5}">
                      <a16:colId xmlns:a16="http://schemas.microsoft.com/office/drawing/2014/main" val="3516361497"/>
                    </a:ext>
                  </a:extLst>
                </a:gridCol>
                <a:gridCol w="869527">
                  <a:extLst>
                    <a:ext uri="{9D8B030D-6E8A-4147-A177-3AD203B41FA5}">
                      <a16:colId xmlns:a16="http://schemas.microsoft.com/office/drawing/2014/main" val="2160969842"/>
                    </a:ext>
                  </a:extLst>
                </a:gridCol>
                <a:gridCol w="903960">
                  <a:extLst>
                    <a:ext uri="{9D8B030D-6E8A-4147-A177-3AD203B41FA5}">
                      <a16:colId xmlns:a16="http://schemas.microsoft.com/office/drawing/2014/main" val="1724755190"/>
                    </a:ext>
                  </a:extLst>
                </a:gridCol>
                <a:gridCol w="1076145">
                  <a:extLst>
                    <a:ext uri="{9D8B030D-6E8A-4147-A177-3AD203B41FA5}">
                      <a16:colId xmlns:a16="http://schemas.microsoft.com/office/drawing/2014/main" val="2651420287"/>
                    </a:ext>
                  </a:extLst>
                </a:gridCol>
                <a:gridCol w="809261">
                  <a:extLst>
                    <a:ext uri="{9D8B030D-6E8A-4147-A177-3AD203B41FA5}">
                      <a16:colId xmlns:a16="http://schemas.microsoft.com/office/drawing/2014/main" val="3788843911"/>
                    </a:ext>
                  </a:extLst>
                </a:gridCol>
                <a:gridCol w="1739052">
                  <a:extLst>
                    <a:ext uri="{9D8B030D-6E8A-4147-A177-3AD203B41FA5}">
                      <a16:colId xmlns:a16="http://schemas.microsoft.com/office/drawing/2014/main" val="258441119"/>
                    </a:ext>
                  </a:extLst>
                </a:gridCol>
              </a:tblGrid>
              <a:tr h="109265">
                <a:tc rowSpan="2">
                  <a:txBody>
                    <a:bodyPr/>
                    <a:lstStyle/>
                    <a:p>
                      <a:pPr algn="ctr" fontAlgn="ctr"/>
                      <a:r>
                        <a:rPr lang="vi-VN" sz="1000" b="1" i="0" u="none" strike="noStrike">
                          <a:solidFill>
                            <a:srgbClr val="000000"/>
                          </a:solidFill>
                          <a:effectLst/>
                          <a:latin typeface="Times New Roman" panose="02020603050405020304" pitchFamily="18" charset="0"/>
                        </a:rPr>
                        <a:t>STT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Chỉ tiêu</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Đơn vị tính</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Kế hoạch năm 2025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Thực hiện Quý I năm 2024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Thực hiện Quý I năm 2025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800" b="1" i="0" u="none" strike="noStrike">
                          <a:solidFill>
                            <a:srgbClr val="000000"/>
                          </a:solidFill>
                          <a:effectLst/>
                          <a:latin typeface="Times New Roman" panose="02020603050405020304" pitchFamily="18" charset="0"/>
                        </a:rPr>
                        <a:t>So sánh quý I năm 2025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00" b="1" i="0" u="none" strike="noStrike">
                          <a:solidFill>
                            <a:srgbClr val="000000"/>
                          </a:solidFill>
                          <a:effectLst/>
                          <a:latin typeface="Times New Roman" panose="02020603050405020304" pitchFamily="18" charset="0"/>
                        </a:rPr>
                        <a:t>Đánh giá</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5969133"/>
                  </a:ext>
                </a:extLst>
              </a:tr>
              <a:tr h="273247">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00" b="1" i="0" u="none" strike="noStrike">
                          <a:solidFill>
                            <a:srgbClr val="000000"/>
                          </a:solidFill>
                          <a:effectLst/>
                          <a:latin typeface="Times New Roman" panose="02020603050405020304" pitchFamily="18" charset="0"/>
                        </a:rPr>
                        <a:t>So KH năm 2025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000" b="1" i="0" u="none" strike="noStrike">
                          <a:solidFill>
                            <a:srgbClr val="000000"/>
                          </a:solidFill>
                          <a:effectLst/>
                          <a:latin typeface="Times New Roman" panose="02020603050405020304" pitchFamily="18" charset="0"/>
                        </a:rPr>
                        <a:t>So Cùng kỳ 2024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2219500718"/>
                  </a:ext>
                </a:extLst>
              </a:tr>
              <a:tr h="139080">
                <a:tc>
                  <a:txBody>
                    <a:bodyPr/>
                    <a:lstStyle/>
                    <a:p>
                      <a:pPr algn="ctr" fontAlgn="ctr"/>
                      <a:r>
                        <a:rPr lang="vi-VN" sz="1000" b="0" i="1" u="none" strike="noStrike">
                          <a:solidFill>
                            <a:srgbClr val="000000"/>
                          </a:solidFill>
                          <a:effectLst/>
                          <a:latin typeface="Times New Roman" panose="02020603050405020304" pitchFamily="18" charset="0"/>
                        </a:rPr>
                        <a:t>1</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2</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6</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000" b="0" i="0" u="none" strike="noStrike">
                          <a:solidFill>
                            <a:srgbClr val="000000"/>
                          </a:solidFill>
                          <a:effectLst/>
                          <a:latin typeface="Times New Roman" panose="02020603050405020304" pitchFamily="18" charset="0"/>
                        </a:rPr>
                        <a:t>8</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9</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955680"/>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Tốc độ tăng giá trị sản phẩm</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9,8-10,5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1" i="0" u="none" strike="noStrike">
                          <a:solidFill>
                            <a:srgbClr val="000000"/>
                          </a:solidFill>
                          <a:effectLst/>
                          <a:latin typeface="Times New Roman" panose="02020603050405020304" pitchFamily="18" charset="0"/>
                        </a:rPr>
                        <a:t>7,08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12,38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rPr>
                        <a:t>Đạt</a:t>
                      </a:r>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1941693"/>
                  </a:ext>
                </a:extLst>
              </a:tr>
              <a:tr h="139080">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Nông, lâm, thuỷ sản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3,3-3,7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6,5</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4,13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9350345"/>
                  </a:ext>
                </a:extLst>
              </a:tr>
              <a:tr h="139080">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Công nghiệp và xây dựng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13,6-14,4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8,08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20,72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458247"/>
                  </a:ext>
                </a:extLst>
              </a:tr>
              <a:tr h="139080">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 Công nghiệp</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14,8-15,7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8,38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23,12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46110"/>
                  </a:ext>
                </a:extLst>
              </a:tr>
              <a:tr h="139080">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 Xây dựng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11,1-11,7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6,93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11,41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5766512"/>
                  </a:ext>
                </a:extLst>
              </a:tr>
              <a:tr h="139080">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Dịch vụ</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8,8-9,6</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6,3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7,80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1285324"/>
                  </a:ext>
                </a:extLst>
              </a:tr>
              <a:tr h="139080">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Kim ngạch xuất khẩu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Triệu USD</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79</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11,8</a:t>
                      </a:r>
                      <a:r>
                        <a:rPr lang="vi-VN" sz="1000" b="0" i="0" u="none" strike="noStrike">
                          <a:solidFill>
                            <a:schemeClr val="tx1"/>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25,3</a:t>
                      </a:r>
                      <a:r>
                        <a:rPr lang="vi-VN" sz="1000" b="0" i="0" u="none" strike="noStrike">
                          <a:solidFill>
                            <a:schemeClr val="tx1"/>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32%</a:t>
                      </a:r>
                      <a:r>
                        <a:rPr lang="vi-VN" sz="1000" b="0" i="0" u="none" strike="noStrike">
                          <a:solidFill>
                            <a:schemeClr val="tx1"/>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r>
                        <a:rPr lang="en-US" altLang="vi-VN" sz="1000" b="0" i="0" u="none" strike="noStrike">
                          <a:solidFill>
                            <a:schemeClr val="tx1"/>
                          </a:solidFill>
                          <a:effectLst/>
                          <a:latin typeface="Times New Roman" panose="02020603050405020304" pitchFamily="18" charset="0"/>
                        </a:rPr>
                        <a:t>215%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vi-VN" sz="1000" b="0" i="0" u="none" strike="noStrike">
                          <a:solidFill>
                            <a:schemeClr val="tx1"/>
                          </a:solidFill>
                          <a:effectLst/>
                          <a:latin typeface="Times New Roman" panose="02020603050405020304" pitchFamily="18" charset="0"/>
                        </a:rPr>
                        <a:t>Đạt</a:t>
                      </a:r>
                      <a:r>
                        <a:rPr lang="vi-VN" sz="1000" b="0" i="0" u="none" strike="noStrike">
                          <a:solidFill>
                            <a:schemeClr val="tx1"/>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918311"/>
                  </a:ext>
                </a:extLst>
              </a:tr>
              <a:tr h="139080">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Tổng thu ngân sách trên địa bàn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Triệu đồng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357.660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81.374,80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78.911,60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22,06</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96,7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chemeClr val="tx1"/>
                          </a:solidFill>
                          <a:effectLst/>
                          <a:latin typeface="Times New Roman" panose="02020603050405020304" pitchFamily="18" charset="0"/>
                        </a:rPr>
                        <a:t>Chưa 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8251812"/>
                  </a:ext>
                </a:extLst>
              </a:tr>
              <a:tr h="139080">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Thu tiền sử dụng đất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Triệu đồng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220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30.260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37.761</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Times New Roman" panose="02020603050405020304" pitchFamily="18" charset="0"/>
                        </a:rPr>
                        <a:t>17,16</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124,79</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vi-VN" sz="1000" b="0" i="0" u="none" strike="noStrike">
                        <a:solidFill>
                          <a:schemeClr val="tx1"/>
                        </a:solidFill>
                        <a:effectLst/>
                        <a:latin typeface="Times New Roman" panose="02020603050405020304" pitchFamily="18" charset="0"/>
                      </a:endParaRP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8466515"/>
                  </a:ext>
                </a:extLst>
              </a:tr>
              <a:tr h="139080">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Doanh thu bán lẻ hàng hóa và dịch vụ</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Tỷ đồng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5.328</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 </a:t>
                      </a:r>
                      <a:r>
                        <a:rPr lang="en-US" altLang="vi-VN" sz="1000" b="0" i="0" u="none" strike="noStrike">
                          <a:solidFill>
                            <a:schemeClr val="tx1"/>
                          </a:solidFill>
                          <a:effectLst/>
                          <a:latin typeface="Times New Roman" panose="02020603050405020304" pitchFamily="18" charset="0"/>
                        </a:rPr>
                        <a:t>1.173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1.278</a:t>
                      </a:r>
                      <a:r>
                        <a:rPr lang="vi-VN" sz="1000" b="0" i="0" u="none" strike="noStrike">
                          <a:solidFill>
                            <a:schemeClr val="tx1"/>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24%</a:t>
                      </a:r>
                      <a:r>
                        <a:rPr lang="vi-VN" sz="1000" b="0" i="0" u="none" strike="noStrike">
                          <a:solidFill>
                            <a:schemeClr val="tx1"/>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108,9%</a:t>
                      </a:r>
                      <a:r>
                        <a:rPr lang="vi-VN" sz="1000" b="0" i="0" u="none" strike="noStrike">
                          <a:solidFill>
                            <a:schemeClr val="tx1"/>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vi-VN" sz="1000" b="0" i="0" u="none" strike="noStrike">
                          <a:solidFill>
                            <a:schemeClr val="tx1"/>
                          </a:solidFill>
                          <a:effectLst/>
                          <a:latin typeface="Times New Roman" panose="02020603050405020304" pitchFamily="18" charset="0"/>
                        </a:rPr>
                        <a:t>Chưa đạt</a:t>
                      </a:r>
                      <a:r>
                        <a:rPr lang="vi-VN" sz="1000" b="0" i="0" u="none" strike="noStrike">
                          <a:solidFill>
                            <a:schemeClr val="tx1"/>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6099974"/>
                  </a:ext>
                </a:extLst>
              </a:tr>
              <a:tr h="252555">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số tham gia bảo hiểm y tế</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96,00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93,50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94,07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97,99</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100,61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9989273"/>
                  </a:ext>
                </a:extLst>
              </a:tr>
              <a:tr h="252555">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Bảo hiểm xã hội tự nguyện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2.187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1.160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1.460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66,76</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125,86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9488533"/>
                  </a:ext>
                </a:extLst>
              </a:tr>
              <a:tr h="139080">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Tạo việc làm mới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2.400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570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573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23,875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112,50%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532132"/>
                  </a:ext>
                </a:extLst>
              </a:tr>
              <a:tr h="139080">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Đào tạo nghề lao động nông thôn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Chưa 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0314860"/>
                  </a:ext>
                </a:extLst>
              </a:tr>
              <a:tr h="213313">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95,5-96,1</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94,21</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95,73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0,37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1,89</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911253"/>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nông thôn sử dụng nước hợp vệ sinh</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6825863"/>
                  </a:ext>
                </a:extLst>
              </a:tr>
              <a:tr h="153987">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Trong đó: Tỷ lệ sử dụng nước sạch</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38,40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45,0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41,8</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7301940"/>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đô thị được thu gom</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92,00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90,54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91,73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99,71</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101,31</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2769509"/>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nông thôn được thu gom</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61,73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78,78</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98,475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127,62</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Đạt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8655824"/>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Thu hút dự án mới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Dự án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Đạt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236502"/>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Phòng chống lấn chiếm đất đai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2468955"/>
                  </a:ext>
                </a:extLst>
              </a:tr>
              <a:tr h="139080">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Số vụ vi phạm được giải quyết trong năm</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Số vụ</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78</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83</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27,67</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106,4</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Đạt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0616366"/>
                  </a:ext>
                </a:extLst>
              </a:tr>
              <a:tr h="13908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Giải phóng mặt bằng</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9228823"/>
                  </a:ext>
                </a:extLst>
              </a:tr>
              <a:tr h="273247">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50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4.44</a:t>
                      </a:r>
                      <a:br>
                        <a:rPr lang="vi-VN" sz="1000" b="0" i="0" u="none" strike="noStrike">
                          <a:solidFill>
                            <a:srgbClr val="000000"/>
                          </a:solidFill>
                          <a:effectLst/>
                          <a:latin typeface="Times New Roman" panose="02020603050405020304" pitchFamily="18" charset="0"/>
                        </a:rPr>
                      </a:br>
                      <a:r>
                        <a:rPr lang="vi-VN" sz="1000" b="0" i="0" u="none" strike="noStrike">
                          <a:solidFill>
                            <a:srgbClr val="000000"/>
                          </a:solidFill>
                          <a:effectLst/>
                          <a:latin typeface="Times New Roman" panose="02020603050405020304" pitchFamily="18" charset="0"/>
                        </a:rPr>
                        <a:t>(2/45ctr)</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50</a:t>
                      </a:r>
                      <a:br>
                        <a:rPr lang="vi-VN" sz="1000" b="0" i="0" u="none" strike="noStrike">
                          <a:solidFill>
                            <a:srgbClr val="000000"/>
                          </a:solidFill>
                          <a:effectLst/>
                          <a:latin typeface="Times New Roman" panose="02020603050405020304" pitchFamily="18" charset="0"/>
                        </a:rPr>
                      </a:br>
                      <a:r>
                        <a:rPr lang="vi-VN" sz="1000" b="0" i="0" u="none" strike="noStrike">
                          <a:solidFill>
                            <a:srgbClr val="000000"/>
                          </a:solidFill>
                          <a:effectLst/>
                          <a:latin typeface="Times New Roman" panose="02020603050405020304" pitchFamily="18" charset="0"/>
                        </a:rPr>
                        <a:t>(10/20ctr)</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50,00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Tăng 45,56%</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Đạt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4033371"/>
                  </a:ext>
                </a:extLst>
              </a:tr>
              <a:tr h="213313">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Giảm tỷ lệ đơn khiếu nại về lĩnh vực đất đai phát sinh mới</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70</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Không phát sinh</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Không phát sinh</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Như cùng kỳ</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8985394"/>
                  </a:ext>
                </a:extLst>
              </a:tr>
              <a:tr h="213313">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giải quyết số vụ việc khiếu nại thuộc thẩm quyền</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85</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Không phát sinh</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Không phát sinh</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Như cùng kỳ</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8308239"/>
                  </a:ext>
                </a:extLst>
              </a:tr>
              <a:tr h="213313">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98</a:t>
                      </a:r>
                    </a:p>
                  </a:txBody>
                  <a:tcPr marL="5022" marR="5022" marT="5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23,62</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29,4</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29,4</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tăng 5,8%</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Đạt</a:t>
                      </a:r>
                    </a:p>
                  </a:txBody>
                  <a:tcPr marL="5022" marR="5022" marT="5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1288993"/>
                  </a:ext>
                </a:extLst>
              </a:tr>
            </a:tbl>
          </a:graphicData>
        </a:graphic>
      </p:graphicFrame>
      <p:sp>
        <p:nvSpPr>
          <p:cNvPr id="3" name="Rectangle 2">
            <a:extLst>
              <a:ext uri="{FF2B5EF4-FFF2-40B4-BE49-F238E27FC236}">
                <a16:creationId xmlns:a16="http://schemas.microsoft.com/office/drawing/2014/main" id="{11D092C4-2DFA-6DF7-6AAC-A303044CA8E5}"/>
              </a:ext>
            </a:extLst>
          </p:cNvPr>
          <p:cNvSpPr/>
          <p:nvPr/>
        </p:nvSpPr>
        <p:spPr>
          <a:xfrm>
            <a:off x="801707" y="6334599"/>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5</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03/18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50809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0" y="2716434"/>
            <a:ext cx="5380239" cy="830997"/>
          </a:xfrm>
          <a:prstGeom prst="rect">
            <a:avLst/>
          </a:prstGeom>
        </p:spPr>
        <p:txBody>
          <a:bodyPr wrap="square">
            <a:spAutoFit/>
          </a:bodyPr>
          <a:lstStyle/>
          <a:p>
            <a:pPr algn="ct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a:t>
            </a:r>
          </a:p>
          <a:p>
            <a:pPr algn="ctr"/>
            <a:r>
              <a:rPr lang="en-US" sz="2400" b="1" spc="-1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QUÝ I</a:t>
            </a: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NĂM 2025</a:t>
            </a:r>
            <a:endParaRPr lang="en-US" sz="36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0" y="633176"/>
            <a:ext cx="2170155"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2" name="Picture 11" descr="A beach with a city and a body of water&#10;&#10;Description automatically generated">
            <a:extLst>
              <a:ext uri="{FF2B5EF4-FFF2-40B4-BE49-F238E27FC236}">
                <a16:creationId xmlns:a16="http://schemas.microsoft.com/office/drawing/2014/main" id="{7926563C-1041-DA33-9F90-87C6FC2BD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3070" y="-26766"/>
            <a:ext cx="6588929" cy="6884766"/>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830130" y="-42185"/>
            <a:ext cx="290842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HOÀI ÂN</a:t>
            </a:r>
          </a:p>
        </p:txBody>
      </p:sp>
      <p:graphicFrame>
        <p:nvGraphicFramePr>
          <p:cNvPr id="3" name="Table 2">
            <a:extLst>
              <a:ext uri="{FF2B5EF4-FFF2-40B4-BE49-F238E27FC236}">
                <a16:creationId xmlns:a16="http://schemas.microsoft.com/office/drawing/2014/main" id="{33846913-63C7-0C36-48FA-59FA17F05815}"/>
              </a:ext>
            </a:extLst>
          </p:cNvPr>
          <p:cNvGraphicFramePr>
            <a:graphicFrameLocks noGrp="1"/>
          </p:cNvGraphicFramePr>
          <p:nvPr>
            <p:extLst>
              <p:ext uri="{D42A27DB-BD31-4B8C-83A1-F6EECF244321}">
                <p14:modId xmlns:p14="http://schemas.microsoft.com/office/powerpoint/2010/main" val="2265807465"/>
              </p:ext>
            </p:extLst>
          </p:nvPr>
        </p:nvGraphicFramePr>
        <p:xfrm>
          <a:off x="272007" y="419480"/>
          <a:ext cx="11647985" cy="5931277"/>
        </p:xfrm>
        <a:graphic>
          <a:graphicData uri="http://schemas.openxmlformats.org/drawingml/2006/table">
            <a:tbl>
              <a:tblPr/>
              <a:tblGrid>
                <a:gridCol w="538453">
                  <a:extLst>
                    <a:ext uri="{9D8B030D-6E8A-4147-A177-3AD203B41FA5}">
                      <a16:colId xmlns:a16="http://schemas.microsoft.com/office/drawing/2014/main" val="4267531601"/>
                    </a:ext>
                  </a:extLst>
                </a:gridCol>
                <a:gridCol w="3909207">
                  <a:extLst>
                    <a:ext uri="{9D8B030D-6E8A-4147-A177-3AD203B41FA5}">
                      <a16:colId xmlns:a16="http://schemas.microsoft.com/office/drawing/2014/main" val="1892452200"/>
                    </a:ext>
                  </a:extLst>
                </a:gridCol>
                <a:gridCol w="955937">
                  <a:extLst>
                    <a:ext uri="{9D8B030D-6E8A-4147-A177-3AD203B41FA5}">
                      <a16:colId xmlns:a16="http://schemas.microsoft.com/office/drawing/2014/main" val="14686347"/>
                    </a:ext>
                  </a:extLst>
                </a:gridCol>
                <a:gridCol w="955937">
                  <a:extLst>
                    <a:ext uri="{9D8B030D-6E8A-4147-A177-3AD203B41FA5}">
                      <a16:colId xmlns:a16="http://schemas.microsoft.com/office/drawing/2014/main" val="42463783"/>
                    </a:ext>
                  </a:extLst>
                </a:gridCol>
                <a:gridCol w="1028236">
                  <a:extLst>
                    <a:ext uri="{9D8B030D-6E8A-4147-A177-3AD203B41FA5}">
                      <a16:colId xmlns:a16="http://schemas.microsoft.com/office/drawing/2014/main" val="968922526"/>
                    </a:ext>
                  </a:extLst>
                </a:gridCol>
                <a:gridCol w="955937">
                  <a:extLst>
                    <a:ext uri="{9D8B030D-6E8A-4147-A177-3AD203B41FA5}">
                      <a16:colId xmlns:a16="http://schemas.microsoft.com/office/drawing/2014/main" val="1554851240"/>
                    </a:ext>
                  </a:extLst>
                </a:gridCol>
                <a:gridCol w="955937">
                  <a:extLst>
                    <a:ext uri="{9D8B030D-6E8A-4147-A177-3AD203B41FA5}">
                      <a16:colId xmlns:a16="http://schemas.microsoft.com/office/drawing/2014/main" val="927913735"/>
                    </a:ext>
                  </a:extLst>
                </a:gridCol>
                <a:gridCol w="955937">
                  <a:extLst>
                    <a:ext uri="{9D8B030D-6E8A-4147-A177-3AD203B41FA5}">
                      <a16:colId xmlns:a16="http://schemas.microsoft.com/office/drawing/2014/main" val="3122466590"/>
                    </a:ext>
                  </a:extLst>
                </a:gridCol>
                <a:gridCol w="1392404">
                  <a:extLst>
                    <a:ext uri="{9D8B030D-6E8A-4147-A177-3AD203B41FA5}">
                      <a16:colId xmlns:a16="http://schemas.microsoft.com/office/drawing/2014/main" val="1014890946"/>
                    </a:ext>
                  </a:extLst>
                </a:gridCol>
              </a:tblGrid>
              <a:tr h="139225">
                <a:tc rowSpan="2">
                  <a:txBody>
                    <a:bodyPr/>
                    <a:lstStyle/>
                    <a:p>
                      <a:pPr algn="ctr" fontAlgn="ctr"/>
                      <a:r>
                        <a:rPr lang="vi-VN" sz="1050" b="1" i="0" u="none" strike="noStrike">
                          <a:solidFill>
                            <a:srgbClr val="000000"/>
                          </a:solidFill>
                          <a:effectLst/>
                          <a:latin typeface="+mj-lt"/>
                        </a:rPr>
                        <a:t>STT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mj-lt"/>
                        </a:rPr>
                        <a:t>Chỉ tiêu</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mj-lt"/>
                        </a:rPr>
                        <a:t>Đơn vị tính</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mj-lt"/>
                        </a:rPr>
                        <a:t>Kế hoạch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mj-lt"/>
                        </a:rPr>
                        <a:t>Thực hiện Quý I năm 2024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mj-lt"/>
                        </a:rPr>
                        <a:t>Thực hiện Quý I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050" b="1" i="0" u="none" strike="noStrike">
                          <a:solidFill>
                            <a:srgbClr val="000000"/>
                          </a:solidFill>
                          <a:effectLst/>
                          <a:latin typeface="+mj-lt"/>
                        </a:rPr>
                        <a:t>So sánh quý I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50" b="1" i="0" u="none" strike="noStrike">
                          <a:solidFill>
                            <a:srgbClr val="000000"/>
                          </a:solidFill>
                          <a:effectLst/>
                          <a:latin typeface="+mj-lt"/>
                        </a:rPr>
                        <a:t>Đánh giá</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2541617"/>
                  </a:ext>
                </a:extLst>
              </a:tr>
              <a:tr h="262049">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50" b="1" i="0" u="none" strike="noStrike">
                          <a:solidFill>
                            <a:srgbClr val="000000"/>
                          </a:solidFill>
                          <a:effectLst/>
                          <a:latin typeface="+mj-lt"/>
                        </a:rPr>
                        <a:t>So KH năm 2025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mj-lt"/>
                        </a:rPr>
                        <a:t>So Cùng kỳ 2024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4191450385"/>
                  </a:ext>
                </a:extLst>
              </a:tr>
              <a:tr h="139225">
                <a:tc>
                  <a:txBody>
                    <a:bodyPr/>
                    <a:lstStyle/>
                    <a:p>
                      <a:pPr algn="ctr" fontAlgn="ctr"/>
                      <a:r>
                        <a:rPr lang="vi-VN" sz="1050" b="0" i="1" u="none" strike="noStrike">
                          <a:solidFill>
                            <a:srgbClr val="000000"/>
                          </a:solidFill>
                          <a:effectLst/>
                          <a:latin typeface="+mj-lt"/>
                        </a:rPr>
                        <a:t>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050" b="0" i="1" u="none" strike="noStrike">
                          <a:solidFill>
                            <a:srgbClr val="000000"/>
                          </a:solidFill>
                          <a:effectLst/>
                          <a:latin typeface="+mj-lt"/>
                        </a:rPr>
                        <a:t>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050" b="0" i="1" u="none" strike="noStrike">
                          <a:solidFill>
                            <a:srgbClr val="000000"/>
                          </a:solidFill>
                          <a:effectLst/>
                          <a:latin typeface="+mj-lt"/>
                        </a:rPr>
                        <a:t>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0287118"/>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Tốc độ tăng giá trị sản phẩm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1" i="0" u="none" strike="noStrike">
                          <a:solidFill>
                            <a:srgbClr val="000000"/>
                          </a:solidFill>
                          <a:effectLst/>
                          <a:latin typeface="Times New Roman" panose="02020603050405020304" pitchFamily="18" charset="0"/>
                          <a:cs typeface="Times New Roman" panose="02020603050405020304" pitchFamily="18" charset="0"/>
                        </a:rPr>
                        <a:t>7,8 – 8,6</a:t>
                      </a:r>
                      <a:endParaRPr lang="vi-VN" sz="1000" b="1" i="0" u="none" strike="noStrike">
                        <a:solidFill>
                          <a:srgbClr val="000000"/>
                        </a:solidFill>
                        <a:effectLst/>
                        <a:latin typeface="Times New Roman" panose="02020603050405020304" pitchFamily="18" charset="0"/>
                        <a:cs typeface="Times New Roman" panose="02020603050405020304" pitchFamily="18" charset="0"/>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6,35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7,81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cs typeface="Times New Roman" panose="02020603050405020304" pitchFamily="18" charset="0"/>
                        </a:rPr>
                        <a:t> </a:t>
                      </a:r>
                      <a:r>
                        <a:rPr lang="en-US" sz="1050" b="0" i="0" u="none" strike="noStrike">
                          <a:solidFill>
                            <a:srgbClr val="000000"/>
                          </a:solidFill>
                          <a:effectLst/>
                          <a:latin typeface="Times New Roman" panose="02020603050405020304" pitchFamily="18" charset="0"/>
                          <a:cs typeface="Times New Roman" panose="02020603050405020304" pitchFamily="18" charset="0"/>
                        </a:rPr>
                        <a:t>Chưa đạt</a:t>
                      </a:r>
                      <a:endParaRPr lang="vi-VN" sz="1050" b="0" i="0" u="none" strike="noStrike">
                        <a:solidFill>
                          <a:srgbClr val="000000"/>
                        </a:solidFill>
                        <a:effectLst/>
                        <a:latin typeface="Times New Roman" panose="02020603050405020304" pitchFamily="18" charset="0"/>
                        <a:cs typeface="Times New Roman" panose="02020603050405020304" pitchFamily="18" charset="0"/>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7448844"/>
                  </a:ext>
                </a:extLst>
              </a:tr>
              <a:tr h="139225">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mj-lt"/>
                        </a:rPr>
                        <a:t>- Nông, lâm, thuỷ sản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5,7 - </a:t>
                      </a:r>
                      <a:r>
                        <a:rPr lang="vi-VN" sz="1000" b="0" i="0" u="none" strike="noStrike">
                          <a:solidFill>
                            <a:srgbClr val="000000"/>
                          </a:solidFill>
                          <a:effectLst/>
                          <a:latin typeface="Times New Roman" panose="02020603050405020304" pitchFamily="18" charset="0"/>
                          <a:cs typeface="Times New Roman" panose="02020603050405020304" pitchFamily="18" charset="0"/>
                        </a:rPr>
                        <a:t>6,</a:t>
                      </a:r>
                      <a:r>
                        <a:rPr lang="en-US" sz="1000" b="0" i="0" u="none" strike="noStrike">
                          <a:solidFill>
                            <a:srgbClr val="000000"/>
                          </a:solidFill>
                          <a:effectLst/>
                          <a:latin typeface="Times New Roman" panose="02020603050405020304" pitchFamily="18" charset="0"/>
                          <a:cs typeface="Times New Roman" panose="02020603050405020304" pitchFamily="18" charset="0"/>
                        </a:rPr>
                        <a:t>0</a:t>
                      </a:r>
                      <a:endParaRPr lang="vi-VN" sz="1000" b="0" i="0" u="none" strike="noStrike">
                        <a:solidFill>
                          <a:srgbClr val="000000"/>
                        </a:solidFill>
                        <a:effectLst/>
                        <a:latin typeface="Times New Roman" panose="02020603050405020304" pitchFamily="18" charset="0"/>
                        <a:cs typeface="Times New Roman" panose="02020603050405020304" pitchFamily="18" charset="0"/>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0" u="none" strike="noStrike">
                          <a:solidFill>
                            <a:srgbClr val="000000"/>
                          </a:solidFill>
                          <a:effectLst/>
                          <a:latin typeface="+mj-lt"/>
                        </a:rPr>
                        <a:t>6,62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4,93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6362635"/>
                  </a:ext>
                </a:extLst>
              </a:tr>
              <a:tr h="139225">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mj-lt"/>
                        </a:rPr>
                        <a:t>- Công nghiệp và xây dựng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11,9 - </a:t>
                      </a:r>
                      <a:r>
                        <a:rPr lang="vi-VN" sz="1000" b="0" i="0" u="none" strike="noStrike">
                          <a:solidFill>
                            <a:srgbClr val="000000"/>
                          </a:solidFill>
                          <a:effectLst/>
                          <a:latin typeface="Times New Roman" panose="02020603050405020304" pitchFamily="18" charset="0"/>
                          <a:cs typeface="Times New Roman" panose="02020603050405020304" pitchFamily="18" charset="0"/>
                        </a:rPr>
                        <a:t>12,8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0" u="none" strike="noStrike">
                          <a:solidFill>
                            <a:srgbClr val="000000"/>
                          </a:solidFill>
                          <a:effectLst/>
                          <a:latin typeface="+mj-lt"/>
                        </a:rPr>
                        <a:t>8,32</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16,02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8996989"/>
                  </a:ext>
                </a:extLst>
              </a:tr>
              <a:tr h="13922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mj-lt"/>
                        </a:rPr>
                        <a:t>     + Công nghiệp</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1" u="none" strike="noStrike">
                          <a:solidFill>
                            <a:srgbClr val="000000"/>
                          </a:solidFill>
                          <a:effectLst/>
                          <a:latin typeface="Times New Roman" panose="02020603050405020304" pitchFamily="18" charset="0"/>
                          <a:cs typeface="Times New Roman" panose="02020603050405020304" pitchFamily="18" charset="0"/>
                        </a:rPr>
                        <a:t>13,8 - </a:t>
                      </a:r>
                      <a:r>
                        <a:rPr lang="vi-VN" sz="1000" b="0" i="1" u="none" strike="noStrike">
                          <a:solidFill>
                            <a:srgbClr val="000000"/>
                          </a:solidFill>
                          <a:effectLst/>
                          <a:latin typeface="Times New Roman" panose="02020603050405020304" pitchFamily="18" charset="0"/>
                          <a:cs typeface="Times New Roman" panose="02020603050405020304" pitchFamily="18" charset="0"/>
                        </a:rPr>
                        <a:t>14,7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1" u="none" strike="noStrike">
                          <a:solidFill>
                            <a:srgbClr val="000000"/>
                          </a:solidFill>
                          <a:effectLst/>
                          <a:latin typeface="+mj-lt"/>
                        </a:rPr>
                        <a:t>9,06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13,45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990539"/>
                  </a:ext>
                </a:extLst>
              </a:tr>
              <a:tr h="13922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mj-lt"/>
                        </a:rPr>
                        <a:t>     + Xây dựng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1" u="none" strike="noStrike">
                          <a:solidFill>
                            <a:srgbClr val="000000"/>
                          </a:solidFill>
                          <a:effectLst/>
                          <a:latin typeface="Times New Roman" panose="02020603050405020304" pitchFamily="18" charset="0"/>
                          <a:cs typeface="Times New Roman" panose="02020603050405020304" pitchFamily="18" charset="0"/>
                        </a:rPr>
                        <a:t>11,0 - </a:t>
                      </a:r>
                      <a:r>
                        <a:rPr lang="vi-VN" sz="1000" b="0" i="1" u="none" strike="noStrike">
                          <a:solidFill>
                            <a:srgbClr val="000000"/>
                          </a:solidFill>
                          <a:effectLst/>
                          <a:latin typeface="Times New Roman" panose="02020603050405020304" pitchFamily="18" charset="0"/>
                          <a:cs typeface="Times New Roman" panose="02020603050405020304" pitchFamily="18" charset="0"/>
                        </a:rPr>
                        <a:t>11,9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1" u="none" strike="noStrike">
                          <a:solidFill>
                            <a:srgbClr val="000000"/>
                          </a:solidFill>
                          <a:effectLst/>
                          <a:latin typeface="+mj-lt"/>
                        </a:rPr>
                        <a:t>7,31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19,55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532322"/>
                  </a:ext>
                </a:extLst>
              </a:tr>
              <a:tr h="139225">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mj-lt"/>
                        </a:rPr>
                        <a:t>- Dịch vụ</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7,8 - </a:t>
                      </a:r>
                      <a:r>
                        <a:rPr lang="vi-VN" sz="1000" b="0" i="0" u="none" strike="noStrike">
                          <a:solidFill>
                            <a:srgbClr val="000000"/>
                          </a:solidFill>
                          <a:effectLst/>
                          <a:latin typeface="Times New Roman" panose="02020603050405020304" pitchFamily="18" charset="0"/>
                          <a:cs typeface="Times New Roman" panose="02020603050405020304" pitchFamily="18" charset="0"/>
                        </a:rPr>
                        <a:t>8,6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0" u="none" strike="noStrike">
                          <a:solidFill>
                            <a:srgbClr val="000000"/>
                          </a:solidFill>
                          <a:effectLst/>
                          <a:latin typeface="+mj-lt"/>
                        </a:rPr>
                        <a:t>4,88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7,48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cs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6337382"/>
                  </a:ext>
                </a:extLst>
              </a:tr>
              <a:tr h="139225">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Kim ngạch xuất khẩu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Triệu USD</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chemeClr val="tx1"/>
                          </a:solidFill>
                          <a:effectLst/>
                          <a:latin typeface="+mj-lt"/>
                        </a:rPr>
                        <a:t>5,5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1050" b="0" i="0" u="none" strike="noStrike">
                          <a:solidFill>
                            <a:schemeClr val="tx1"/>
                          </a:solidFill>
                          <a:effectLst/>
                          <a:latin typeface="Times New Roman" panose="02020603050405020304" pitchFamily="18" charset="0"/>
                          <a:cs typeface="Times New Roman" panose="02020603050405020304" pitchFamily="18" charset="0"/>
                        </a:rPr>
                        <a:t>0</a:t>
                      </a:r>
                      <a:r>
                        <a:rPr lang="vi-VN" sz="1050" b="0" i="0" u="none" strike="noStrike">
                          <a:solidFill>
                            <a:schemeClr val="tx1"/>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chemeClr val="tx1"/>
                          </a:solidFill>
                          <a:effectLst/>
                          <a:latin typeface="Times New Roman" panose="02020603050405020304" pitchFamily="18" charset="0"/>
                          <a:cs typeface="Times New Roman" panose="02020603050405020304" pitchFamily="18" charset="0"/>
                        </a:rPr>
                        <a:t>1,</a:t>
                      </a:r>
                      <a:r>
                        <a:rPr lang="en-US" altLang="vi-VN" sz="1000" b="1" i="0" u="none" strike="noStrike">
                          <a:solidFill>
                            <a:schemeClr val="tx1"/>
                          </a:solidFill>
                          <a:effectLst/>
                          <a:latin typeface="Times New Roman" panose="02020603050405020304" pitchFamily="18" charset="0"/>
                          <a:cs typeface="Times New Roman" panose="02020603050405020304" pitchFamily="18" charset="0"/>
                        </a:rPr>
                        <a:t>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1050" b="0" i="0" u="none" strike="noStrike">
                          <a:solidFill>
                            <a:schemeClr val="tx1"/>
                          </a:solidFill>
                          <a:effectLst/>
                          <a:latin typeface="Times New Roman" panose="02020603050405020304" pitchFamily="18" charset="0"/>
                          <a:cs typeface="Times New Roman" panose="02020603050405020304" pitchFamily="18" charset="0"/>
                        </a:rPr>
                        <a:t>33</a:t>
                      </a:r>
                      <a:r>
                        <a:rPr lang="vi-VN" sz="1050" b="0" i="0" u="none" strike="noStrike">
                          <a:solidFill>
                            <a:schemeClr val="tx1"/>
                          </a:solidFill>
                          <a:effectLst/>
                          <a:latin typeface="Times New Roman" panose="02020603050405020304" pitchFamily="18" charset="0"/>
                          <a:cs typeface="Times New Roman" panose="02020603050405020304" pitchFamily="18" charset="0"/>
                        </a:rPr>
                        <a:t>,</a:t>
                      </a:r>
                      <a:r>
                        <a:rPr lang="en-US" altLang="vi-VN" sz="1050" b="0" i="0" u="none" strike="noStrike">
                          <a:solidFill>
                            <a:schemeClr val="tx1"/>
                          </a:solidFill>
                          <a:effectLst/>
                          <a:latin typeface="Times New Roman" panose="02020603050405020304" pitchFamily="18" charset="0"/>
                          <a:cs typeface="Times New Roman" panose="02020603050405020304" pitchFamily="18" charset="0"/>
                        </a:rPr>
                        <a:t>5</a:t>
                      </a:r>
                      <a:r>
                        <a:rPr lang="vi-VN" sz="1050" b="0" i="0" u="none" strike="noStrike">
                          <a:solidFill>
                            <a:schemeClr val="tx1"/>
                          </a:solidFill>
                          <a:effectLst/>
                          <a:latin typeface="Times New Roman" panose="02020603050405020304" pitchFamily="18" charset="0"/>
                          <a:cs typeface="Times New Roman" panose="02020603050405020304" pitchFamily="18" charset="0"/>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cs typeface="Times New Roman" panose="02020603050405020304" pitchFamily="18" charset="0"/>
                        </a:rPr>
                        <a:t>0%</a:t>
                      </a:r>
                      <a:r>
                        <a:rPr lang="vi-VN" sz="1050" b="0" i="0" u="none" strike="noStrike">
                          <a:solidFill>
                            <a:schemeClr val="tx1"/>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cs typeface="Times New Roman" panose="02020603050405020304" pitchFamily="18" charset="0"/>
                        </a:rPr>
                        <a:t> </a:t>
                      </a:r>
                      <a:r>
                        <a:rPr lang="en-US" altLang="vi-VN" sz="1050" b="0" i="0" u="none" strike="noStrike">
                          <a:solidFill>
                            <a:schemeClr val="tx1"/>
                          </a:solidFill>
                          <a:effectLst/>
                          <a:latin typeface="Times New Roman" panose="02020603050405020304" pitchFamily="18" charset="0"/>
                          <a:cs typeface="Times New Roman" panose="02020603050405020304" pitchFamily="18" charset="0"/>
                        </a:rPr>
                        <a:t>Đ</a:t>
                      </a:r>
                      <a:r>
                        <a:rPr lang="vi-VN" sz="1050" b="0" i="0" u="none" strike="noStrike">
                          <a:solidFill>
                            <a:schemeClr val="tx1"/>
                          </a:solidFill>
                          <a:effectLst/>
                          <a:latin typeface="Times New Roman" panose="02020603050405020304" pitchFamily="18" charset="0"/>
                          <a:cs typeface="Times New Roman" panose="02020603050405020304" pitchFamily="18" charset="0"/>
                        </a:rPr>
                        <a:t>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9307273"/>
                  </a:ext>
                </a:extLst>
              </a:tr>
              <a:tr h="139225">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Tổng thu ngân sách trên địa bàn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Triệu đồng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chemeClr val="tx1"/>
                          </a:solidFill>
                          <a:effectLst/>
                          <a:latin typeface="+mj-lt"/>
                        </a:rPr>
                        <a:t>113.390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chemeClr val="tx1"/>
                          </a:solidFill>
                          <a:effectLst/>
                          <a:latin typeface="+mj-lt"/>
                        </a:rPr>
                        <a:t>22.559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chemeClr val="tx1"/>
                          </a:solidFill>
                          <a:effectLst/>
                          <a:latin typeface="+mj-lt"/>
                        </a:rPr>
                        <a:t>37.588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chemeClr val="tx1"/>
                          </a:solidFill>
                          <a:effectLst/>
                          <a:latin typeface="+mj-lt"/>
                        </a:rPr>
                        <a:t>33,1%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mj-lt"/>
                        </a:rPr>
                        <a:t>166,6%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mj-lt"/>
                        </a:rPr>
                        <a:t>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9218417"/>
                  </a:ext>
                </a:extLst>
              </a:tr>
              <a:tr h="139225">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mj-lt"/>
                        </a:rPr>
                        <a:t>- Thu tiền sử dụng đất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mj-lt"/>
                        </a:rPr>
                        <a:t>Triệu đồng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chemeClr val="tx1"/>
                          </a:solidFill>
                          <a:effectLst/>
                          <a:latin typeface="+mj-lt"/>
                        </a:rPr>
                        <a:t>60.000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1" u="none" strike="noStrike">
                          <a:solidFill>
                            <a:schemeClr val="tx1"/>
                          </a:solidFill>
                          <a:effectLst/>
                          <a:latin typeface="+mj-lt"/>
                        </a:rPr>
                        <a:t>6.723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0" i="1" u="none" strike="noStrike">
                          <a:solidFill>
                            <a:schemeClr val="tx1"/>
                          </a:solidFill>
                          <a:effectLst/>
                          <a:latin typeface="+mj-lt"/>
                        </a:rPr>
                        <a:t>21.850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chemeClr val="tx1"/>
                          </a:solidFill>
                          <a:effectLst/>
                          <a:latin typeface="+mj-lt"/>
                        </a:rPr>
                        <a:t>36,4%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mj-lt"/>
                        </a:rPr>
                        <a:t>325,0%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mj-lt"/>
                        </a:rPr>
                        <a:t> </a:t>
                      </a:r>
                      <a:r>
                        <a:rPr lang="vi-VN" sz="1050" b="0" i="0" u="none" strike="noStrike" kern="1200">
                          <a:solidFill>
                            <a:schemeClr val="tx1"/>
                          </a:solidFill>
                          <a:effectLst/>
                          <a:latin typeface="+mn-lt"/>
                          <a:ea typeface="+mn-ea"/>
                          <a:cs typeface="+mn-cs"/>
                        </a:rPr>
                        <a:t>Đạt</a:t>
                      </a:r>
                      <a:endParaRPr lang="vi-VN" sz="1050" b="0" i="0" u="none" strike="noStrike">
                        <a:solidFill>
                          <a:schemeClr val="tx1"/>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6016578"/>
                  </a:ext>
                </a:extLst>
              </a:tr>
              <a:tr h="139225">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Doanh thu bán lẻ hàng hóa và dịch vụ</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Tỷ đồng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chemeClr val="tx1"/>
                          </a:solidFill>
                          <a:effectLst/>
                          <a:latin typeface="Times New Roman" panose="02020603050405020304" pitchFamily="18" charset="0"/>
                          <a:cs typeface="Times New Roman" panose="02020603050405020304" pitchFamily="18" charset="0"/>
                        </a:rPr>
                        <a:t>4.460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chemeClr val="tx1"/>
                          </a:solidFill>
                          <a:effectLst/>
                          <a:latin typeface="Times New Roman" panose="02020603050405020304" pitchFamily="18" charset="0"/>
                          <a:cs typeface="Times New Roman" panose="02020603050405020304" pitchFamily="18" charset="0"/>
                        </a:rPr>
                        <a:t>1</a:t>
                      </a:r>
                      <a:r>
                        <a:rPr lang="en-US" altLang="vi-VN" sz="1000" b="1" i="0" u="none" strike="noStrike">
                          <a:solidFill>
                            <a:schemeClr val="tx1"/>
                          </a:solidFill>
                          <a:effectLst/>
                          <a:latin typeface="Times New Roman" panose="02020603050405020304" pitchFamily="18" charset="0"/>
                          <a:cs typeface="Times New Roman" panose="02020603050405020304" pitchFamily="18" charset="0"/>
                        </a:rPr>
                        <a:t>.</a:t>
                      </a:r>
                      <a:r>
                        <a:rPr lang="vi-VN" sz="1000" b="1" i="0" u="none" strike="noStrike">
                          <a:solidFill>
                            <a:schemeClr val="tx1"/>
                          </a:solidFill>
                          <a:effectLst/>
                          <a:latin typeface="Times New Roman" panose="02020603050405020304" pitchFamily="18" charset="0"/>
                          <a:cs typeface="Times New Roman" panose="02020603050405020304" pitchFamily="18" charset="0"/>
                        </a:rPr>
                        <a:t>04</a:t>
                      </a:r>
                      <a:r>
                        <a:rPr lang="en-US" altLang="vi-VN" sz="1000" b="1" i="0" u="none" strike="noStrike">
                          <a:solidFill>
                            <a:schemeClr val="tx1"/>
                          </a:solidFill>
                          <a:effectLst/>
                          <a:latin typeface="Times New Roman" panose="02020603050405020304" pitchFamily="18" charset="0"/>
                          <a:cs typeface="Times New Roman" panose="02020603050405020304" pitchFamily="18" charset="0"/>
                        </a:rPr>
                        <a:t>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1050" b="1" i="0" u="none" strike="noStrike">
                          <a:solidFill>
                            <a:schemeClr val="tx1"/>
                          </a:solidFill>
                          <a:effectLst/>
                          <a:latin typeface="Times New Roman" panose="02020603050405020304" pitchFamily="18" charset="0"/>
                          <a:cs typeface="Times New Roman" panose="02020603050405020304" pitchFamily="18" charset="0"/>
                        </a:rPr>
                        <a:t>1.136</a:t>
                      </a:r>
                      <a:r>
                        <a:rPr lang="vi-VN" sz="1050" b="1" i="0" u="none" strike="noStrike">
                          <a:solidFill>
                            <a:schemeClr val="tx1"/>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1" i="0" u="none" strike="noStrike">
                          <a:solidFill>
                            <a:schemeClr val="tx1"/>
                          </a:solidFill>
                          <a:effectLst/>
                          <a:latin typeface="Times New Roman" panose="02020603050405020304" pitchFamily="18" charset="0"/>
                          <a:cs typeface="Times New Roman" panose="02020603050405020304" pitchFamily="18" charset="0"/>
                        </a:rPr>
                        <a:t>25,5%</a:t>
                      </a:r>
                      <a:r>
                        <a:rPr lang="vi-VN" sz="1050" b="1" i="0" u="none" strike="noStrike">
                          <a:solidFill>
                            <a:schemeClr val="tx1"/>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1" i="0" u="none" strike="noStrike">
                          <a:solidFill>
                            <a:schemeClr val="tx1"/>
                          </a:solidFill>
                          <a:effectLst/>
                          <a:latin typeface="Times New Roman" panose="02020603050405020304" pitchFamily="18" charset="0"/>
                          <a:cs typeface="Times New Roman" panose="02020603050405020304" pitchFamily="18" charset="0"/>
                        </a:rPr>
                        <a:t>108,3%</a:t>
                      </a:r>
                      <a:r>
                        <a:rPr lang="vi-VN" sz="1050" b="1" i="0" u="none" strike="noStrike">
                          <a:solidFill>
                            <a:schemeClr val="tx1"/>
                          </a:solidFill>
                          <a:effectLst/>
                          <a:latin typeface="Times New Roman" panose="02020603050405020304" pitchFamily="18" charset="0"/>
                          <a:cs typeface="Times New Roman" panose="02020603050405020304" pitchFamily="18" charset="0"/>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vi-VN" sz="1050" b="0" i="0" u="none" strike="noStrike">
                          <a:solidFill>
                            <a:schemeClr val="tx1"/>
                          </a:solidFill>
                          <a:effectLst/>
                          <a:latin typeface="Times New Roman" panose="02020603050405020304" pitchFamily="18" charset="0"/>
                          <a:cs typeface="Times New Roman" panose="02020603050405020304" pitchFamily="18" charset="0"/>
                        </a:rPr>
                        <a:t>Đạt</a:t>
                      </a:r>
                      <a:r>
                        <a:rPr lang="vi-VN" sz="1050" b="0" i="0" u="none" strike="noStrike">
                          <a:solidFill>
                            <a:schemeClr val="tx1"/>
                          </a:solidFill>
                          <a:effectLst/>
                          <a:latin typeface="Times New Roman" panose="02020603050405020304" pitchFamily="18" charset="0"/>
                          <a:cs typeface="Times New Roman" panose="02020603050405020304" pitchFamily="18" charset="0"/>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6696278"/>
                  </a:ext>
                </a:extLst>
              </a:tr>
              <a:tr h="139225">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dân số tham gia bảo hiểm y tế</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94,1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92,9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90,47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96,1%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97,4%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r>
                        <a:rPr lang="vi-VN" sz="1050" b="0" i="0" u="none" strike="noStrike" kern="1200">
                          <a:solidFill>
                            <a:srgbClr val="000000"/>
                          </a:solidFill>
                          <a:effectLst/>
                          <a:latin typeface="+mn-lt"/>
                          <a:ea typeface="+mn-ea"/>
                          <a:cs typeface="+mn-cs"/>
                        </a:rPr>
                        <a:t>Đạt</a:t>
                      </a:r>
                      <a:endParaRPr lang="vi-VN" sz="1050" b="0" i="0" u="none" strike="noStrike">
                        <a:solidFill>
                          <a:srgbClr val="000000"/>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80811"/>
                  </a:ext>
                </a:extLst>
              </a:tr>
              <a:tr h="139225">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Bảo hiểm xã hội tự nguyện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Người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2.546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1527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               1.625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63,8%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106,4%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r>
                        <a:rPr lang="vi-VN" sz="1050" b="0" i="0" u="none" strike="noStrike" kern="1200">
                          <a:solidFill>
                            <a:srgbClr val="000000"/>
                          </a:solidFill>
                          <a:effectLst/>
                          <a:latin typeface="+mn-lt"/>
                          <a:ea typeface="+mn-ea"/>
                          <a:cs typeface="+mn-cs"/>
                        </a:rPr>
                        <a:t>Đạt</a:t>
                      </a:r>
                      <a:endParaRPr lang="vi-VN" sz="1050" b="0" i="0" u="none" strike="noStrike">
                        <a:solidFill>
                          <a:srgbClr val="000000"/>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2087154"/>
                  </a:ext>
                </a:extLst>
              </a:tr>
              <a:tr h="139225">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Tạo việc làm mới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Người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2.800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655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00" b="1" i="0" u="none" strike="noStrike">
                          <a:solidFill>
                            <a:srgbClr val="000000"/>
                          </a:solidFill>
                          <a:effectLst/>
                          <a:latin typeface="+mj-lt"/>
                        </a:rPr>
                        <a:t>698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24,9%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106,6%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50" b="0" i="0" u="none" strike="noStrike">
                          <a:solidFill>
                            <a:srgbClr val="000000"/>
                          </a:solidFill>
                          <a:effectLst/>
                          <a:latin typeface="+mj-lt"/>
                        </a:rPr>
                        <a:t>Chưa đạt</a:t>
                      </a:r>
                      <a:r>
                        <a:rPr lang="vi-VN" sz="1050" b="0" i="0" u="none" strike="noStrike">
                          <a:solidFill>
                            <a:srgbClr val="000000"/>
                          </a:solidFill>
                          <a:effectLst/>
                          <a:latin typeface="+mj-lt"/>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178857"/>
                  </a:ext>
                </a:extLst>
              </a:tr>
              <a:tr h="139225">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Đào tạo nghề lao động nông thôn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Người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225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4847"/>
                  </a:ext>
                </a:extLst>
              </a:tr>
              <a:tr h="278450">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dân cư đô thị sử dụng nước sạch qua hệ thống cấp nước tập trung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99,3-99,7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96,8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99,33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99,6%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102,6%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r>
                        <a:rPr lang="vi-VN" sz="1050" b="0" i="0" u="none" strike="noStrike" kern="1200">
                          <a:solidFill>
                            <a:srgbClr val="000000"/>
                          </a:solidFill>
                          <a:effectLst/>
                          <a:latin typeface="+mn-lt"/>
                          <a:ea typeface="+mn-ea"/>
                          <a:cs typeface="+mn-cs"/>
                        </a:rPr>
                        <a:t>Đạt</a:t>
                      </a:r>
                      <a:endParaRPr lang="vi-VN" sz="1050" b="0" i="0" u="none" strike="noStrike">
                        <a:solidFill>
                          <a:srgbClr val="000000"/>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7079049"/>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dân cư nông thôn sử dụng nước hợp vệ sinh</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100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100,0%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100,0%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r>
                        <a:rPr lang="vi-VN" sz="1050" b="0" i="0" u="none" strike="noStrike" kern="1200">
                          <a:solidFill>
                            <a:srgbClr val="000000"/>
                          </a:solidFill>
                          <a:effectLst/>
                          <a:latin typeface="+mn-lt"/>
                          <a:ea typeface="+mn-ea"/>
                          <a:cs typeface="+mn-cs"/>
                        </a:rPr>
                        <a:t>Đạt</a:t>
                      </a:r>
                      <a:endParaRPr lang="vi-VN" sz="1050" b="0" i="0" u="none" strike="noStrike">
                        <a:solidFill>
                          <a:srgbClr val="000000"/>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3584330"/>
                  </a:ext>
                </a:extLst>
              </a:tr>
              <a:tr h="139225">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mj-lt"/>
                        </a:rPr>
                        <a:t>Trong đó: Tỷ lệ sử dụng nước sạch</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mj-lt"/>
                        </a:rPr>
                        <a:t>25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16,3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mj-lt"/>
                        </a:rPr>
                        <a:t>20,14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80,6%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123,6%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r>
                        <a:rPr lang="vi-VN" sz="1050" b="0" i="0" u="none" strike="noStrike" kern="1200">
                          <a:solidFill>
                            <a:srgbClr val="000000"/>
                          </a:solidFill>
                          <a:effectLst/>
                          <a:latin typeface="+mn-lt"/>
                          <a:ea typeface="+mn-ea"/>
                          <a:cs typeface="+mn-cs"/>
                        </a:rPr>
                        <a:t>Đạt</a:t>
                      </a:r>
                      <a:endParaRPr lang="vi-VN" sz="1050" b="0" i="0" u="none" strike="noStrike">
                        <a:solidFill>
                          <a:srgbClr val="000000"/>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5794985"/>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chất thải rắn ở đô thị được thu gom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80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64,6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mj-lt"/>
                        </a:rPr>
                        <a:t>70,37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88,0%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108,9%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a:t>
                      </a:r>
                      <a:r>
                        <a:rPr lang="vi-VN" sz="1050" b="0" i="0" u="none" strike="noStrike" kern="1200">
                          <a:solidFill>
                            <a:srgbClr val="000000"/>
                          </a:solidFill>
                          <a:effectLst/>
                          <a:latin typeface="+mn-lt"/>
                          <a:ea typeface="+mn-ea"/>
                          <a:cs typeface="+mn-cs"/>
                        </a:rPr>
                        <a:t>Đạt</a:t>
                      </a:r>
                      <a:endParaRPr lang="vi-VN" sz="1050" b="0" i="0" u="none" strike="noStrike">
                        <a:solidFill>
                          <a:srgbClr val="000000"/>
                        </a:solidFill>
                        <a:effectLst/>
                        <a:latin typeface="+mj-lt"/>
                      </a:endParaRP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3815826"/>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chất thải rắn ở nông thôn được thu gom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58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41,9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mj-lt"/>
                        </a:rPr>
                        <a:t>56,59</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97,6%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135,1%</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kern="1200">
                          <a:solidFill>
                            <a:srgbClr val="000000"/>
                          </a:solidFill>
                          <a:effectLst/>
                          <a:latin typeface="+mn-lt"/>
                          <a:ea typeface="+mn-ea"/>
                          <a:cs typeface="+mn-cs"/>
                        </a:rPr>
                        <a:t>Đạt</a:t>
                      </a:r>
                      <a:r>
                        <a:rPr lang="vi-VN" sz="1050" b="0" i="0" u="none" strike="noStrike">
                          <a:solidFill>
                            <a:srgbClr val="000000"/>
                          </a:solidFill>
                          <a:effectLst/>
                          <a:latin typeface="+mj-lt"/>
                        </a:rPr>
                        <a:t> </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405154"/>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Thu hút dự án mới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Dự án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4</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0,0%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mj-lt"/>
                        </a:rPr>
                        <a:t>Chưa đạt </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81220"/>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Phòng chống lấn chiếm đất đai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mj-lt"/>
                        </a:rPr>
                        <a:t> </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212973"/>
                  </a:ext>
                </a:extLst>
              </a:tr>
              <a:tr h="139225">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mj-lt"/>
                        </a:rPr>
                        <a:t>Số vụ vi phạm được giải quyết trong năm</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Số vụ</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mj-lt"/>
                        </a:rPr>
                        <a:t>423</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146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55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13,0%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37,7%</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mj-lt"/>
                        </a:rPr>
                        <a:t> Chưa đạt</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4770654"/>
                  </a:ext>
                </a:extLst>
              </a:tr>
              <a:tr h="139225">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Giải phóng mặt bằng</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mj-lt"/>
                        </a:rPr>
                        <a:t> </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2702"/>
                  </a:ext>
                </a:extLst>
              </a:tr>
              <a:tr h="278450">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mj-lt"/>
                        </a:rPr>
                        <a:t>Số lượng công trình, dự án hoàn thành GPMB so với tổng số dự án trên địa bàn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mj-lt"/>
                        </a:rPr>
                        <a:t>≥50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mj-lt"/>
                        </a:rPr>
                        <a:t>6</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050" b="0" i="0" u="none" strike="noStrike">
                          <a:solidFill>
                            <a:srgbClr val="000000"/>
                          </a:solidFill>
                          <a:effectLst/>
                          <a:latin typeface="+mj-lt"/>
                        </a:rPr>
                        <a:t> </a:t>
                      </a:r>
                      <a:r>
                        <a:rPr lang="en-US" sz="1050" b="0" i="0" u="none" strike="noStrike">
                          <a:solidFill>
                            <a:srgbClr val="000000"/>
                          </a:solidFill>
                          <a:effectLst/>
                          <a:latin typeface="+mj-lt"/>
                        </a:rPr>
                        <a:t>3</a:t>
                      </a:r>
                      <a:endParaRPr lang="vi-VN" sz="1050" b="0" i="0" u="none" strike="noStrike">
                        <a:solidFill>
                          <a:srgbClr val="000000"/>
                        </a:solidFill>
                        <a:effectLst/>
                        <a:latin typeface="+mj-lt"/>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rgbClr val="000000"/>
                          </a:solidFill>
                          <a:effectLst/>
                          <a:latin typeface="+mj-lt"/>
                        </a:rPr>
                        <a:t> Chưa đạt</a:t>
                      </a:r>
                    </a:p>
                  </a:txBody>
                  <a:tcPr marL="3971" marR="3971" marT="3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383386"/>
                  </a:ext>
                </a:extLst>
              </a:tr>
              <a:tr h="278450">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Giảm tỷ lệ đơn khiếu nại về lĩnh vực đất đai phát sinh mới</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70</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mj-lt"/>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1" i="0" u="none" strike="noStrike">
                          <a:solidFill>
                            <a:srgbClr val="000000"/>
                          </a:solidFill>
                          <a:effectLst/>
                          <a:latin typeface="+mj-lt"/>
                        </a:rPr>
                        <a:t>100</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r>
                        <a:rPr lang="en-US" sz="1050" b="0" i="0" u="none" strike="noStrike">
                          <a:solidFill>
                            <a:srgbClr val="000000"/>
                          </a:solidFill>
                          <a:effectLst/>
                          <a:latin typeface="+mj-lt"/>
                        </a:rPr>
                        <a:t>100</a:t>
                      </a:r>
                      <a:endParaRPr lang="vi-VN" sz="1050" b="0" i="0" u="none" strike="noStrike">
                        <a:solidFill>
                          <a:srgbClr val="000000"/>
                        </a:solidFill>
                        <a:effectLst/>
                        <a:latin typeface="+mj-lt"/>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mj-lt"/>
                        </a:rPr>
                        <a:t>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1783057"/>
                  </a:ext>
                </a:extLst>
              </a:tr>
              <a:tr h="278450">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giải quyết số vụ việc khiếu nại thuộc thẩm quyền</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mj-lt"/>
                        </a:rPr>
                        <a:t>85</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1000" b="0" i="0" u="none" strike="noStrike">
                          <a:solidFill>
                            <a:srgbClr val="000000"/>
                          </a:solidFill>
                          <a:effectLst/>
                          <a:latin typeface="+mj-lt"/>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1" i="0" u="none" strike="noStrike">
                          <a:solidFill>
                            <a:srgbClr val="000000"/>
                          </a:solidFill>
                          <a:effectLst/>
                          <a:latin typeface="+mj-lt"/>
                        </a:rPr>
                        <a:t>100</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r>
                        <a:rPr lang="en-US" sz="1050" b="0" i="0" u="none" strike="noStrike">
                          <a:solidFill>
                            <a:srgbClr val="000000"/>
                          </a:solidFill>
                          <a:effectLst/>
                          <a:latin typeface="+mj-lt"/>
                        </a:rPr>
                        <a:t>100</a:t>
                      </a:r>
                      <a:endParaRPr lang="vi-VN" sz="1050" b="0" i="0" u="none" strike="noStrike">
                        <a:solidFill>
                          <a:srgbClr val="000000"/>
                        </a:solidFill>
                        <a:effectLst/>
                        <a:latin typeface="+mj-lt"/>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mj-lt"/>
                        </a:rPr>
                        <a:t>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633171"/>
                  </a:ext>
                </a:extLst>
              </a:tr>
              <a:tr h="278450">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mj-lt"/>
                        </a:rPr>
                        <a:t>Tỷ lệ giải ngân vốn đầu tư công so với kế hoạch HĐND tỉnh giao</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98</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mj-lt"/>
                        </a:rPr>
                        <a:t> </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41,6</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r>
                        <a:rPr lang="en-US" sz="1050" b="0" i="0" u="none" strike="noStrike">
                          <a:solidFill>
                            <a:srgbClr val="000000"/>
                          </a:solidFill>
                          <a:effectLst/>
                          <a:latin typeface="+mj-lt"/>
                        </a:rPr>
                        <a:t>41,6</a:t>
                      </a:r>
                      <a:endParaRPr lang="vi-VN" sz="1050" b="0" i="0" u="none" strike="noStrike">
                        <a:solidFill>
                          <a:srgbClr val="000000"/>
                        </a:solidFill>
                        <a:effectLst/>
                        <a:latin typeface="+mj-lt"/>
                      </a:endParaRP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mj-lt"/>
                        </a:rPr>
                        <a:t> </a:t>
                      </a:r>
                    </a:p>
                  </a:txBody>
                  <a:tcPr marL="3971" marR="3971" marT="3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mj-lt"/>
                        </a:rPr>
                        <a:t> Đạt</a:t>
                      </a:r>
                    </a:p>
                  </a:txBody>
                  <a:tcPr marL="3971" marR="3971" marT="3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4255607"/>
                  </a:ext>
                </a:extLst>
              </a:tr>
            </a:tbl>
          </a:graphicData>
        </a:graphic>
      </p:graphicFrame>
      <p:sp>
        <p:nvSpPr>
          <p:cNvPr id="2" name="Rectangle 1">
            <a:extLst>
              <a:ext uri="{FF2B5EF4-FFF2-40B4-BE49-F238E27FC236}">
                <a16:creationId xmlns:a16="http://schemas.microsoft.com/office/drawing/2014/main" id="{0037CBFD-B200-C44B-033D-5239086078E8}"/>
              </a:ext>
            </a:extLst>
          </p:cNvPr>
          <p:cNvSpPr/>
          <p:nvPr/>
        </p:nvSpPr>
        <p:spPr>
          <a:xfrm>
            <a:off x="801707" y="6334599"/>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3</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05/18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396951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413189" y="-25093"/>
            <a:ext cx="260362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AN LÃO</a:t>
            </a:r>
          </a:p>
        </p:txBody>
      </p:sp>
      <p:graphicFrame>
        <p:nvGraphicFramePr>
          <p:cNvPr id="2" name="Table 1">
            <a:extLst>
              <a:ext uri="{FF2B5EF4-FFF2-40B4-BE49-F238E27FC236}">
                <a16:creationId xmlns:a16="http://schemas.microsoft.com/office/drawing/2014/main" id="{615F3899-D94D-4A16-88FB-3C5DD8CD697B}"/>
              </a:ext>
            </a:extLst>
          </p:cNvPr>
          <p:cNvGraphicFramePr>
            <a:graphicFrameLocks noGrp="1"/>
          </p:cNvGraphicFramePr>
          <p:nvPr>
            <p:extLst>
              <p:ext uri="{D42A27DB-BD31-4B8C-83A1-F6EECF244321}">
                <p14:modId xmlns:p14="http://schemas.microsoft.com/office/powerpoint/2010/main" val="4092069881"/>
              </p:ext>
            </p:extLst>
          </p:nvPr>
        </p:nvGraphicFramePr>
        <p:xfrm>
          <a:off x="371899" y="436572"/>
          <a:ext cx="11370024" cy="5956264"/>
        </p:xfrm>
        <a:graphic>
          <a:graphicData uri="http://schemas.openxmlformats.org/drawingml/2006/table">
            <a:tbl>
              <a:tblPr/>
              <a:tblGrid>
                <a:gridCol w="482680">
                  <a:extLst>
                    <a:ext uri="{9D8B030D-6E8A-4147-A177-3AD203B41FA5}">
                      <a16:colId xmlns:a16="http://schemas.microsoft.com/office/drawing/2014/main" val="942962287"/>
                    </a:ext>
                  </a:extLst>
                </a:gridCol>
                <a:gridCol w="3279814">
                  <a:extLst>
                    <a:ext uri="{9D8B030D-6E8A-4147-A177-3AD203B41FA5}">
                      <a16:colId xmlns:a16="http://schemas.microsoft.com/office/drawing/2014/main" val="2602151963"/>
                    </a:ext>
                  </a:extLst>
                </a:gridCol>
                <a:gridCol w="1204593">
                  <a:extLst>
                    <a:ext uri="{9D8B030D-6E8A-4147-A177-3AD203B41FA5}">
                      <a16:colId xmlns:a16="http://schemas.microsoft.com/office/drawing/2014/main" val="1958025594"/>
                    </a:ext>
                  </a:extLst>
                </a:gridCol>
                <a:gridCol w="1368178">
                  <a:extLst>
                    <a:ext uri="{9D8B030D-6E8A-4147-A177-3AD203B41FA5}">
                      <a16:colId xmlns:a16="http://schemas.microsoft.com/office/drawing/2014/main" val="4282999202"/>
                    </a:ext>
                  </a:extLst>
                </a:gridCol>
                <a:gridCol w="922035">
                  <a:extLst>
                    <a:ext uri="{9D8B030D-6E8A-4147-A177-3AD203B41FA5}">
                      <a16:colId xmlns:a16="http://schemas.microsoft.com/office/drawing/2014/main" val="1190308668"/>
                    </a:ext>
                  </a:extLst>
                </a:gridCol>
                <a:gridCol w="922035">
                  <a:extLst>
                    <a:ext uri="{9D8B030D-6E8A-4147-A177-3AD203B41FA5}">
                      <a16:colId xmlns:a16="http://schemas.microsoft.com/office/drawing/2014/main" val="581835915"/>
                    </a:ext>
                  </a:extLst>
                </a:gridCol>
                <a:gridCol w="1204593">
                  <a:extLst>
                    <a:ext uri="{9D8B030D-6E8A-4147-A177-3AD203B41FA5}">
                      <a16:colId xmlns:a16="http://schemas.microsoft.com/office/drawing/2014/main" val="2575274582"/>
                    </a:ext>
                  </a:extLst>
                </a:gridCol>
                <a:gridCol w="862549">
                  <a:extLst>
                    <a:ext uri="{9D8B030D-6E8A-4147-A177-3AD203B41FA5}">
                      <a16:colId xmlns:a16="http://schemas.microsoft.com/office/drawing/2014/main" val="1140171868"/>
                    </a:ext>
                  </a:extLst>
                </a:gridCol>
                <a:gridCol w="1123547">
                  <a:extLst>
                    <a:ext uri="{9D8B030D-6E8A-4147-A177-3AD203B41FA5}">
                      <a16:colId xmlns:a16="http://schemas.microsoft.com/office/drawing/2014/main" val="1088465684"/>
                    </a:ext>
                  </a:extLst>
                </a:gridCol>
              </a:tblGrid>
              <a:tr h="151313">
                <a:tc rowSpan="2">
                  <a:txBody>
                    <a:bodyPr/>
                    <a:lstStyle/>
                    <a:p>
                      <a:pPr algn="ctr" fontAlgn="ctr"/>
                      <a:r>
                        <a:rPr lang="vi-VN" sz="1000" b="1" i="0" u="none" strike="noStrike">
                          <a:solidFill>
                            <a:srgbClr val="000000"/>
                          </a:solidFill>
                          <a:effectLst/>
                          <a:latin typeface="Times New Roman" panose="02020603050405020304" pitchFamily="18" charset="0"/>
                        </a:rPr>
                        <a:t>STT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Chỉ tiêu</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Đơn vị tính</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Kế hoạch năm 2025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Thực hiện Quý I năm 2024</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00" b="1" i="0" u="none" strike="noStrike">
                          <a:solidFill>
                            <a:srgbClr val="000000"/>
                          </a:solidFill>
                          <a:effectLst/>
                          <a:latin typeface="Times New Roman" panose="02020603050405020304" pitchFamily="18" charset="0"/>
                        </a:rPr>
                        <a:t>Thực hiện Quý I năm 2025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800" b="1" i="0" u="none" strike="noStrike">
                          <a:solidFill>
                            <a:srgbClr val="000000"/>
                          </a:solidFill>
                          <a:effectLst/>
                          <a:latin typeface="Times New Roman" panose="02020603050405020304" pitchFamily="18" charset="0"/>
                        </a:rPr>
                        <a:t>So sánh quý I năm 2025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00" b="1" i="0" u="none" strike="noStrike">
                          <a:solidFill>
                            <a:srgbClr val="000000"/>
                          </a:solidFill>
                          <a:effectLst/>
                          <a:latin typeface="Times New Roman" panose="02020603050405020304" pitchFamily="18" charset="0"/>
                        </a:rPr>
                        <a:t>Đánh giá</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1281596"/>
                  </a:ext>
                </a:extLst>
              </a:tr>
              <a:tr h="275321">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00" b="1" i="0" u="none" strike="noStrike">
                          <a:solidFill>
                            <a:srgbClr val="000000"/>
                          </a:solidFill>
                          <a:effectLst/>
                          <a:latin typeface="Times New Roman" panose="02020603050405020304" pitchFamily="18" charset="0"/>
                        </a:rPr>
                        <a:t>So KH năm 2025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So Cùng kỳ 2024</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497675888"/>
                  </a:ext>
                </a:extLst>
              </a:tr>
              <a:tr h="138958">
                <a:tc>
                  <a:txBody>
                    <a:bodyPr/>
                    <a:lstStyle/>
                    <a:p>
                      <a:pPr algn="ctr" fontAlgn="ctr"/>
                      <a:r>
                        <a:rPr lang="vi-VN" sz="1000" b="0" i="1" u="none" strike="noStrike">
                          <a:solidFill>
                            <a:srgbClr val="000000"/>
                          </a:solidFill>
                          <a:effectLst/>
                          <a:latin typeface="Times New Roman" panose="02020603050405020304" pitchFamily="18" charset="0"/>
                        </a:rPr>
                        <a:t>1</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3</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4</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6</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7</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8</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9</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3058852"/>
                  </a:ext>
                </a:extLst>
              </a:tr>
              <a:tr h="158621">
                <a:tc>
                  <a:txBody>
                    <a:bodyPr/>
                    <a:lstStyle/>
                    <a:p>
                      <a:pPr algn="ctr" fontAlgn="ctr"/>
                      <a:r>
                        <a:rPr lang="vi-VN" sz="12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Tốc độ tăng giá trị sản phẩm</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8,2</a:t>
                      </a:r>
                      <a:r>
                        <a:rPr lang="en-US" sz="1000" b="1" i="0" u="none" strike="noStrike">
                          <a:solidFill>
                            <a:srgbClr val="000000"/>
                          </a:solidFill>
                          <a:effectLst/>
                          <a:latin typeface="Times New Roman" panose="02020603050405020304" pitchFamily="18" charset="0"/>
                        </a:rPr>
                        <a:t> – 9,3</a:t>
                      </a:r>
                      <a:endParaRPr lang="vi-VN" sz="10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1" i="0" u="none" strike="noStrike">
                          <a:solidFill>
                            <a:srgbClr val="000000"/>
                          </a:solidFill>
                          <a:effectLst/>
                          <a:latin typeface="Times New Roman" panose="02020603050405020304" pitchFamily="18" charset="0"/>
                        </a:rPr>
                        <a:t>7,89</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1"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00" b="0" i="0" u="none" strike="noStrike">
                          <a:solidFill>
                            <a:srgbClr val="000000"/>
                          </a:solidFill>
                          <a:effectLst/>
                          <a:latin typeface="Times New Roman" panose="02020603050405020304" pitchFamily="18" charset="0"/>
                        </a:rPr>
                        <a:t> </a:t>
                      </a:r>
                      <a:r>
                        <a:rPr lang="en-US" sz="1000" b="0" i="0" u="none" strike="noStrike">
                          <a:solidFill>
                            <a:srgbClr val="000000"/>
                          </a:solidFill>
                          <a:effectLst/>
                          <a:latin typeface="Times New Roman" panose="02020603050405020304" pitchFamily="18" charset="0"/>
                        </a:rPr>
                        <a:t>Chưa đạt</a:t>
                      </a:r>
                      <a:endParaRPr lang="vi-VN" sz="1000" b="0" i="0" u="none" strike="noStrike">
                        <a:solidFill>
                          <a:srgbClr val="000000"/>
                        </a:solidFill>
                        <a:effectLst/>
                        <a:latin typeface="Times New Roman" panose="02020603050405020304" pitchFamily="18" charset="0"/>
                      </a:endParaRP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7845314"/>
                  </a:ext>
                </a:extLst>
              </a:tr>
              <a:tr h="138958">
                <a:tc>
                  <a:txBody>
                    <a:bodyPr/>
                    <a:lstStyle/>
                    <a:p>
                      <a:pPr algn="ctr" fontAlgn="ctr"/>
                      <a:r>
                        <a:rPr lang="vi-VN" sz="12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Nông, lâm, thuỷ sản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5,4</a:t>
                      </a:r>
                      <a:r>
                        <a:rPr lang="en-US" sz="1000" b="0" i="0" u="none" strike="noStrike">
                          <a:solidFill>
                            <a:srgbClr val="000000"/>
                          </a:solidFill>
                          <a:effectLst/>
                          <a:latin typeface="Times New Roman" panose="02020603050405020304" pitchFamily="18" charset="0"/>
                        </a:rPr>
                        <a:t> – 6,0</a:t>
                      </a:r>
                      <a:endParaRPr lang="vi-VN" sz="10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4,22</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3463711"/>
                  </a:ext>
                </a:extLst>
              </a:tr>
              <a:tr h="138958">
                <a:tc>
                  <a:txBody>
                    <a:bodyPr/>
                    <a:lstStyle/>
                    <a:p>
                      <a:pPr algn="ctr" fontAlgn="ctr"/>
                      <a:r>
                        <a:rPr lang="vi-VN" sz="12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Công nghiệp và xây dựng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1</a:t>
                      </a:r>
                      <a:r>
                        <a:rPr lang="vi-VN" sz="1000" b="0" i="0" u="none" strike="noStrike">
                          <a:solidFill>
                            <a:srgbClr val="000000"/>
                          </a:solidFill>
                          <a:effectLst/>
                          <a:latin typeface="Times New Roman" panose="02020603050405020304" pitchFamily="18" charset="0"/>
                        </a:rPr>
                        <a:t>0,2</a:t>
                      </a:r>
                      <a:r>
                        <a:rPr lang="en-US" sz="1000" b="0" i="0" u="none" strike="noStrike">
                          <a:solidFill>
                            <a:srgbClr val="000000"/>
                          </a:solidFill>
                          <a:effectLst/>
                          <a:latin typeface="Times New Roman" panose="02020603050405020304" pitchFamily="18" charset="0"/>
                        </a:rPr>
                        <a:t> – 11,4</a:t>
                      </a:r>
                      <a:endParaRPr lang="vi-VN" sz="10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12,64</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0319779"/>
                  </a:ext>
                </a:extLst>
              </a:tr>
              <a:tr h="138958">
                <a:tc>
                  <a:txBody>
                    <a:bodyPr/>
                    <a:lstStyle/>
                    <a:p>
                      <a:pPr algn="ctr" fontAlgn="ctr"/>
                      <a:r>
                        <a:rPr lang="vi-VN" sz="12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 Công nghiệp</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10,4</a:t>
                      </a:r>
                      <a:r>
                        <a:rPr lang="en-US" sz="1000" b="0" i="1" u="none" strike="noStrike">
                          <a:solidFill>
                            <a:srgbClr val="000000"/>
                          </a:solidFill>
                          <a:effectLst/>
                          <a:latin typeface="Times New Roman" panose="02020603050405020304" pitchFamily="18" charset="0"/>
                        </a:rPr>
                        <a:t> – 11,7</a:t>
                      </a:r>
                      <a:endParaRPr lang="vi-VN" sz="1000" b="0" i="1"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10,7</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8714658"/>
                  </a:ext>
                </a:extLst>
              </a:tr>
              <a:tr h="138958">
                <a:tc>
                  <a:txBody>
                    <a:bodyPr/>
                    <a:lstStyle/>
                    <a:p>
                      <a:pPr algn="ctr" fontAlgn="ctr"/>
                      <a:r>
                        <a:rPr lang="vi-VN" sz="12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 Xây dựng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10,1</a:t>
                      </a:r>
                      <a:r>
                        <a:rPr lang="en-US" sz="1000" b="0" i="1" u="none" strike="noStrike">
                          <a:solidFill>
                            <a:srgbClr val="000000"/>
                          </a:solidFill>
                          <a:effectLst/>
                          <a:latin typeface="Times New Roman" panose="02020603050405020304" pitchFamily="18" charset="0"/>
                        </a:rPr>
                        <a:t> – 11,2</a:t>
                      </a:r>
                      <a:endParaRPr lang="vi-VN" sz="1000" b="0" i="1"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15,37</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10,67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7098693"/>
                  </a:ext>
                </a:extLst>
              </a:tr>
              <a:tr h="138958">
                <a:tc>
                  <a:txBody>
                    <a:bodyPr/>
                    <a:lstStyle/>
                    <a:p>
                      <a:pPr algn="ctr" fontAlgn="ctr"/>
                      <a:r>
                        <a:rPr lang="vi-VN" sz="12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 Dịch vụ</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8,3</a:t>
                      </a:r>
                      <a:r>
                        <a:rPr lang="en-US" sz="1000" b="0" i="0" u="none" strike="noStrike">
                          <a:solidFill>
                            <a:srgbClr val="000000"/>
                          </a:solidFill>
                          <a:effectLst/>
                          <a:latin typeface="Times New Roman" panose="02020603050405020304" pitchFamily="18" charset="0"/>
                        </a:rPr>
                        <a:t> – 9,0</a:t>
                      </a:r>
                      <a:endParaRPr lang="vi-VN" sz="10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0" u="none" strike="noStrike">
                          <a:solidFill>
                            <a:srgbClr val="000000"/>
                          </a:solidFill>
                          <a:effectLst/>
                          <a:latin typeface="Times New Roman" panose="02020603050405020304" pitchFamily="18" charset="0"/>
                        </a:rPr>
                        <a:t>7,43</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4745687"/>
                  </a:ext>
                </a:extLst>
              </a:tr>
              <a:tr h="158621">
                <a:tc>
                  <a:txBody>
                    <a:bodyPr/>
                    <a:lstStyle/>
                    <a:p>
                      <a:pPr algn="ctr" fontAlgn="ctr"/>
                      <a:r>
                        <a:rPr lang="en-US" sz="1200" b="1" i="0" u="none" strike="noStrike">
                          <a:solidFill>
                            <a:srgbClr val="000000"/>
                          </a:solidFill>
                          <a:effectLst/>
                          <a:latin typeface="Times New Roman" panose="02020603050405020304" pitchFamily="18" charset="0"/>
                        </a:rPr>
                        <a:t>2</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Tổng thu ngân sách trên địa bàn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Triệu đồng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800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chemeClr val="tx1"/>
                          </a:solidFill>
                          <a:effectLst/>
                          <a:latin typeface="Times New Roman" panose="02020603050405020304" pitchFamily="18" charset="0"/>
                        </a:rPr>
                        <a:t>182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195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24,4%</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00" b="0" i="0" u="none" strike="noStrike">
                          <a:solidFill>
                            <a:schemeClr val="tx1"/>
                          </a:solidFill>
                          <a:effectLst/>
                          <a:latin typeface="Times New Roman" panose="02020603050405020304" pitchFamily="18" charset="0"/>
                        </a:rPr>
                        <a:t>107</a:t>
                      </a:r>
                      <a:r>
                        <a:rPr lang="vi-VN" sz="1000" b="0" i="0" u="none" strike="noStrike">
                          <a:solidFill>
                            <a:schemeClr val="tx1"/>
                          </a:solidFill>
                          <a:effectLst/>
                          <a:latin typeface="Times New Roman" panose="02020603050405020304" pitchFamily="18" charset="0"/>
                        </a:rPr>
                        <a:t>,</a:t>
                      </a:r>
                      <a:r>
                        <a:rPr lang="en-US" altLang="vi-VN" sz="1000" b="0" i="0" u="none" strike="noStrike">
                          <a:solidFill>
                            <a:schemeClr val="tx1"/>
                          </a:solidFill>
                          <a:effectLst/>
                          <a:latin typeface="Times New Roman" panose="02020603050405020304" pitchFamily="18" charset="0"/>
                        </a:rPr>
                        <a:t>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vi-VN" sz="1000" b="0" i="0" u="none" strike="noStrike">
                          <a:solidFill>
                            <a:schemeClr val="tx1"/>
                          </a:solidFill>
                          <a:effectLst/>
                          <a:latin typeface="Times New Roman" panose="02020603050405020304" pitchFamily="18" charset="0"/>
                        </a:rPr>
                        <a:t>Chưa đạt</a:t>
                      </a:r>
                      <a:r>
                        <a:rPr lang="vi-VN" sz="1000" b="0" i="0" u="none" strike="noStrike">
                          <a:solidFill>
                            <a:schemeClr val="tx1"/>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0183228"/>
                  </a:ext>
                </a:extLst>
              </a:tr>
              <a:tr h="138958">
                <a:tc>
                  <a:txBody>
                    <a:bodyPr/>
                    <a:lstStyle/>
                    <a:p>
                      <a:pPr algn="ctr" fontAlgn="ctr"/>
                      <a:r>
                        <a:rPr lang="vi-VN" sz="12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 Thu tiền sử dụng đất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1" u="none" strike="noStrike">
                          <a:solidFill>
                            <a:srgbClr val="000000"/>
                          </a:solidFill>
                          <a:effectLst/>
                          <a:latin typeface="Times New Roman" panose="02020603050405020304" pitchFamily="18" charset="0"/>
                        </a:rPr>
                        <a:t>Triệu đồng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3.702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20.226</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101,13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546,41</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8400950"/>
                  </a:ext>
                </a:extLst>
              </a:tr>
              <a:tr h="158621">
                <a:tc>
                  <a:txBody>
                    <a:bodyPr/>
                    <a:lstStyle/>
                    <a:p>
                      <a:pPr algn="ctr" fontAlgn="ctr"/>
                      <a:r>
                        <a:rPr lang="en-US" sz="1200" b="1" i="0" u="none" strike="noStrike">
                          <a:solidFill>
                            <a:srgbClr val="000000"/>
                          </a:solidFill>
                          <a:effectLst/>
                          <a:latin typeface="Times New Roman" panose="02020603050405020304" pitchFamily="18" charset="0"/>
                        </a:rPr>
                        <a:t>3</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Doanh thu bán lẻ hàng hóa và dịch vụ</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Tỷ đồng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182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203</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25,36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111,67</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201265"/>
                  </a:ext>
                </a:extLst>
              </a:tr>
              <a:tr h="158621">
                <a:tc>
                  <a:txBody>
                    <a:bodyPr/>
                    <a:lstStyle/>
                    <a:p>
                      <a:pPr algn="ctr" fontAlgn="ctr"/>
                      <a:r>
                        <a:rPr lang="en-US" sz="1200" b="1" i="0" u="none" strike="noStrike">
                          <a:solidFill>
                            <a:srgbClr val="000000"/>
                          </a:solidFill>
                          <a:effectLst/>
                          <a:latin typeface="Times New Roman" panose="02020603050405020304" pitchFamily="18" charset="0"/>
                        </a:rPr>
                        <a:t>4</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số tham gia bảo hiểm y tế</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100,00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75100"/>
                  </a:ext>
                </a:extLst>
              </a:tr>
              <a:tr h="151313">
                <a:tc>
                  <a:txBody>
                    <a:bodyPr/>
                    <a:lstStyle/>
                    <a:p>
                      <a:pPr algn="ctr" fontAlgn="ctr"/>
                      <a:r>
                        <a:rPr lang="en-US" sz="1200" b="1" i="0" u="none" strike="noStrike">
                          <a:solidFill>
                            <a:srgbClr val="000000"/>
                          </a:solidFill>
                          <a:effectLst/>
                          <a:latin typeface="Times New Roman" panose="02020603050405020304" pitchFamily="18" charset="0"/>
                        </a:rPr>
                        <a:t>5</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Bảo hiểm xã hội tự nguyện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1.948</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1.412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1.471</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75,51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104,18</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9791621"/>
                  </a:ext>
                </a:extLst>
              </a:tr>
              <a:tr h="138958">
                <a:tc>
                  <a:txBody>
                    <a:bodyPr/>
                    <a:lstStyle/>
                    <a:p>
                      <a:pPr algn="ctr" fontAlgn="ctr"/>
                      <a:r>
                        <a:rPr lang="en-US" sz="1200" b="1" i="0" u="none" strike="noStrike">
                          <a:solidFill>
                            <a:srgbClr val="000000"/>
                          </a:solidFill>
                          <a:effectLst/>
                          <a:latin typeface="Times New Roman" panose="02020603050405020304" pitchFamily="18" charset="0"/>
                        </a:rPr>
                        <a:t>6</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Tạo việc làm mới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500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86</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80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16,00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93,02</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Chưa </a:t>
                      </a: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1846019"/>
                  </a:ext>
                </a:extLst>
              </a:tr>
              <a:tr h="158621">
                <a:tc>
                  <a:txBody>
                    <a:bodyPr/>
                    <a:lstStyle/>
                    <a:p>
                      <a:pPr algn="ctr" fontAlgn="ctr"/>
                      <a:r>
                        <a:rPr lang="en-US" sz="1200" b="1" i="0" u="none" strike="noStrike">
                          <a:solidFill>
                            <a:srgbClr val="000000"/>
                          </a:solidFill>
                          <a:effectLst/>
                          <a:latin typeface="Times New Roman" panose="02020603050405020304" pitchFamily="18" charset="0"/>
                        </a:rPr>
                        <a:t>7</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Đào tạo nghề lao động nông thôn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Người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400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r>
                        <a:rPr lang="en-US" sz="1000" b="0" i="0" u="none" strike="noStrike">
                          <a:solidFill>
                            <a:srgbClr val="000000"/>
                          </a:solidFill>
                          <a:effectLst/>
                          <a:latin typeface="Times New Roman" panose="02020603050405020304" pitchFamily="18" charset="0"/>
                        </a:rPr>
                        <a:t>0</a:t>
                      </a:r>
                      <a:endParaRPr lang="vi-VN" sz="1000" b="0" i="0" u="none" strike="noStrike">
                        <a:solidFill>
                          <a:srgbClr val="000000"/>
                        </a:solidFill>
                        <a:effectLst/>
                        <a:latin typeface="Times New Roman" panose="02020603050405020304" pitchFamily="18" charset="0"/>
                      </a:endParaRP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Chưa </a:t>
                      </a: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4987238"/>
                  </a:ext>
                </a:extLst>
              </a:tr>
              <a:tr h="275321">
                <a:tc>
                  <a:txBody>
                    <a:bodyPr/>
                    <a:lstStyle/>
                    <a:p>
                      <a:pPr algn="ctr" fontAlgn="ctr"/>
                      <a:r>
                        <a:rPr lang="en-US" sz="1200" b="1" i="0" u="none" strike="noStrike">
                          <a:solidFill>
                            <a:srgbClr val="000000"/>
                          </a:solidFill>
                          <a:effectLst/>
                          <a:latin typeface="Times New Roman" panose="02020603050405020304" pitchFamily="18" charset="0"/>
                        </a:rPr>
                        <a:t>8</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32,1-39,0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18,17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23,20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23,20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 </a:t>
                      </a:r>
                      <a:r>
                        <a:rPr lang="vi-VN" sz="1000" b="0" i="0" u="none" strike="noStrike">
                          <a:solidFill>
                            <a:srgbClr val="000000"/>
                          </a:solidFill>
                          <a:effectLst/>
                          <a:latin typeface="Times New Roman" panose="02020603050405020304" pitchFamily="18" charset="0"/>
                        </a:rPr>
                        <a:t>5,03</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7244621"/>
                  </a:ext>
                </a:extLst>
              </a:tr>
              <a:tr h="158621">
                <a:tc>
                  <a:txBody>
                    <a:bodyPr/>
                    <a:lstStyle/>
                    <a:p>
                      <a:pPr algn="ctr" fontAlgn="ctr"/>
                      <a:r>
                        <a:rPr lang="en-US" sz="1200" b="1" i="0" u="none" strike="noStrike">
                          <a:solidFill>
                            <a:srgbClr val="000000"/>
                          </a:solidFill>
                          <a:effectLst/>
                          <a:latin typeface="Times New Roman" panose="02020603050405020304" pitchFamily="18" charset="0"/>
                        </a:rPr>
                        <a:t>9</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dân cư nông thôn sử dụng nước hợp vệ sinh</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100,00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100,00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6108044"/>
                  </a:ext>
                </a:extLst>
              </a:tr>
              <a:tr h="158621">
                <a:tc>
                  <a:txBody>
                    <a:bodyPr/>
                    <a:lstStyle/>
                    <a:p>
                      <a:pPr algn="ctr" fontAlgn="ctr"/>
                      <a:r>
                        <a:rPr lang="vi-VN" sz="12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1" u="none" strike="noStrike">
                          <a:solidFill>
                            <a:srgbClr val="000000"/>
                          </a:solidFill>
                          <a:effectLst/>
                          <a:latin typeface="Times New Roman" panose="02020603050405020304" pitchFamily="18" charset="0"/>
                        </a:rPr>
                        <a:t>Trong đó: Tỷ lệ sử dụng nước sạch</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33,40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4,40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20,90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0648753"/>
                  </a:ext>
                </a:extLst>
              </a:tr>
              <a:tr h="158621">
                <a:tc>
                  <a:txBody>
                    <a:bodyPr/>
                    <a:lstStyle/>
                    <a:p>
                      <a:pPr algn="ctr" fontAlgn="ctr"/>
                      <a:r>
                        <a:rPr lang="vi-VN" sz="1200" b="1" i="0" u="none" strike="noStrike">
                          <a:solidFill>
                            <a:srgbClr val="000000"/>
                          </a:solidFill>
                          <a:effectLst/>
                          <a:latin typeface="Times New Roman" panose="02020603050405020304" pitchFamily="18" charset="0"/>
                        </a:rPr>
                        <a:t>1</a:t>
                      </a:r>
                      <a:r>
                        <a:rPr lang="en-US" sz="1200" b="1" i="0" u="none" strike="noStrike">
                          <a:solidFill>
                            <a:srgbClr val="000000"/>
                          </a:solidFill>
                          <a:effectLst/>
                          <a:latin typeface="Times New Roman" panose="02020603050405020304" pitchFamily="18" charset="0"/>
                        </a:rPr>
                        <a:t>0</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đô thị được thu gom</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71,00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68,00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70,00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70,00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 </a:t>
                      </a:r>
                      <a:r>
                        <a:rPr lang="vi-VN" sz="1000" b="0" i="0" u="none" strike="noStrike">
                          <a:solidFill>
                            <a:srgbClr val="000000"/>
                          </a:solidFill>
                          <a:effectLst/>
                          <a:latin typeface="Times New Roman" panose="02020603050405020304" pitchFamily="18" charset="0"/>
                        </a:rPr>
                        <a:t>2,00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681524"/>
                  </a:ext>
                </a:extLst>
              </a:tr>
              <a:tr h="158621">
                <a:tc>
                  <a:txBody>
                    <a:bodyPr/>
                    <a:lstStyle/>
                    <a:p>
                      <a:pPr algn="ctr" fontAlgn="ctr"/>
                      <a:r>
                        <a:rPr lang="vi-VN" sz="1200" b="1" i="0" u="none" strike="noStrike">
                          <a:solidFill>
                            <a:srgbClr val="000000"/>
                          </a:solidFill>
                          <a:effectLst/>
                          <a:latin typeface="Times New Roman" panose="02020603050405020304" pitchFamily="18" charset="0"/>
                        </a:rPr>
                        <a:t>1</a:t>
                      </a:r>
                      <a:r>
                        <a:rPr lang="en-US" sz="1200" b="1" i="0" u="none" strike="noStrike">
                          <a:solidFill>
                            <a:srgbClr val="000000"/>
                          </a:solidFill>
                          <a:effectLst/>
                          <a:latin typeface="Times New Roman" panose="02020603050405020304" pitchFamily="18" charset="0"/>
                        </a:rPr>
                        <a:t>1</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chất thải rắn ở nông thôn được thu gom</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60,00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33,75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62,00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lang="vi-VN" sz="1000" b="0" i="0" u="none" strike="noStrike">
                          <a:solidFill>
                            <a:srgbClr val="000000"/>
                          </a:solidFill>
                          <a:effectLst/>
                          <a:latin typeface="Times New Roman" panose="02020603050405020304" pitchFamily="18" charset="0"/>
                        </a:rPr>
                        <a:t>62,00 </a:t>
                      </a: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Times New Roman" panose="02020603050405020304" pitchFamily="18" charset="0"/>
                        </a:rPr>
                        <a:t>+ </a:t>
                      </a:r>
                      <a:r>
                        <a:rPr lang="vi-VN" sz="1000" b="0" i="0" u="none" strike="noStrike">
                          <a:solidFill>
                            <a:srgbClr val="000000"/>
                          </a:solidFill>
                          <a:effectLst/>
                          <a:latin typeface="Times New Roman" panose="02020603050405020304" pitchFamily="18" charset="0"/>
                        </a:rPr>
                        <a:t>28,25</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Đạt </a:t>
                      </a:r>
                    </a:p>
                  </a:txBody>
                  <a:tcPr marL="2611" marR="2611" marT="2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3334805"/>
                  </a:ext>
                </a:extLst>
              </a:tr>
              <a:tr h="138958">
                <a:tc>
                  <a:txBody>
                    <a:bodyPr/>
                    <a:lstStyle/>
                    <a:p>
                      <a:pPr algn="ctr" fontAlgn="ctr"/>
                      <a:r>
                        <a:rPr lang="vi-VN" sz="1200" b="1" i="0" u="none" strike="noStrike">
                          <a:solidFill>
                            <a:srgbClr val="000000"/>
                          </a:solidFill>
                          <a:effectLst/>
                          <a:latin typeface="Times New Roman" panose="02020603050405020304" pitchFamily="18" charset="0"/>
                        </a:rPr>
                        <a:t>1</a:t>
                      </a:r>
                      <a:r>
                        <a:rPr lang="en-US" sz="1200" b="1" i="0" u="none" strike="noStrike">
                          <a:solidFill>
                            <a:srgbClr val="000000"/>
                          </a:solidFill>
                          <a:effectLst/>
                          <a:latin typeface="Times New Roman" panose="02020603050405020304" pitchFamily="18" charset="0"/>
                        </a:rPr>
                        <a:t>2</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Thu hút dự án mới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Dự án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4,00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25,00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0" i="0" u="none" strike="noStrike">
                          <a:solidFill>
                            <a:srgbClr val="000000"/>
                          </a:solidFill>
                          <a:effectLst/>
                          <a:latin typeface="Times New Roman" panose="02020603050405020304" pitchFamily="18" charset="0"/>
                        </a:rPr>
                        <a:t>Chưa </a:t>
                      </a:r>
                      <a:r>
                        <a:rPr lang="vi-VN" sz="1000" b="0" i="0" u="none" strike="noStrike">
                          <a:solidFill>
                            <a:srgbClr val="000000"/>
                          </a:solidFill>
                          <a:effectLst/>
                          <a:latin typeface="Times New Roman" panose="02020603050405020304" pitchFamily="18" charset="0"/>
                        </a:rPr>
                        <a:t>Đạt </a:t>
                      </a:r>
                    </a:p>
                  </a:txBody>
                  <a:tcPr marL="2611" marR="2611" marT="2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4961081"/>
                  </a:ext>
                </a:extLst>
              </a:tr>
              <a:tr h="158621">
                <a:tc>
                  <a:txBody>
                    <a:bodyPr/>
                    <a:lstStyle/>
                    <a:p>
                      <a:pPr algn="ctr" fontAlgn="ctr"/>
                      <a:r>
                        <a:rPr lang="vi-VN" sz="1200" b="1" i="0" u="none" strike="noStrike">
                          <a:solidFill>
                            <a:srgbClr val="000000"/>
                          </a:solidFill>
                          <a:effectLst/>
                          <a:latin typeface="Times New Roman" panose="02020603050405020304" pitchFamily="18" charset="0"/>
                        </a:rPr>
                        <a:t>1</a:t>
                      </a:r>
                      <a:r>
                        <a:rPr lang="en-US" sz="1200" b="1" i="0" u="none" strike="noStrike">
                          <a:solidFill>
                            <a:srgbClr val="000000"/>
                          </a:solidFill>
                          <a:effectLst/>
                          <a:latin typeface="Times New Roman" panose="02020603050405020304" pitchFamily="18" charset="0"/>
                        </a:rPr>
                        <a:t>3</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Phòng chống lấn chiếm đất đai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 </a:t>
                      </a:r>
                    </a:p>
                  </a:txBody>
                  <a:tcPr marL="2611" marR="2611" marT="2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4967427"/>
                  </a:ext>
                </a:extLst>
              </a:tr>
              <a:tr h="158621">
                <a:tc>
                  <a:txBody>
                    <a:bodyPr/>
                    <a:lstStyle/>
                    <a:p>
                      <a:pPr algn="ctr" fontAlgn="ctr"/>
                      <a:r>
                        <a:rPr lang="vi-VN" sz="12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Số vụ vi phạm được giải quyết trong năm</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Số vụ</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7,00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7,00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100,00 </a:t>
                      </a:r>
                    </a:p>
                  </a:txBody>
                  <a:tcPr marL="62662"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700,00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1000" b="0" i="0" u="none" strike="noStrike">
                          <a:solidFill>
                            <a:srgbClr val="000000"/>
                          </a:solidFill>
                          <a:effectLst/>
                          <a:latin typeface="Times New Roman" panose="02020603050405020304" pitchFamily="18" charset="0"/>
                        </a:rPr>
                        <a:t>Đạt  </a:t>
                      </a:r>
                    </a:p>
                  </a:txBody>
                  <a:tcPr marL="2611" marR="2611" marT="2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792678"/>
                  </a:ext>
                </a:extLst>
              </a:tr>
              <a:tr h="138958">
                <a:tc>
                  <a:txBody>
                    <a:bodyPr/>
                    <a:lstStyle/>
                    <a:p>
                      <a:pPr algn="ctr" fontAlgn="ctr"/>
                      <a:r>
                        <a:rPr lang="en-US" sz="1200" b="1" i="0" u="none" strike="noStrike">
                          <a:solidFill>
                            <a:srgbClr val="000000"/>
                          </a:solidFill>
                          <a:effectLst/>
                          <a:latin typeface="Times New Roman" panose="02020603050405020304" pitchFamily="18" charset="0"/>
                        </a:rPr>
                        <a:t>14</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Giải phóng mặt bằng</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00" b="0" i="0" u="none" strike="noStrike">
                          <a:solidFill>
                            <a:srgbClr val="000000"/>
                          </a:solidFill>
                          <a:effectLst/>
                          <a:latin typeface="Times New Roman" panose="02020603050405020304" pitchFamily="18" charset="0"/>
                        </a:rPr>
                        <a:t> </a:t>
                      </a:r>
                    </a:p>
                  </a:txBody>
                  <a:tcPr marL="2611" marR="2611" marT="2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5269491"/>
                  </a:ext>
                </a:extLst>
              </a:tr>
              <a:tr h="275321">
                <a:tc>
                  <a:txBody>
                    <a:bodyPr/>
                    <a:lstStyle/>
                    <a:p>
                      <a:pPr algn="ctr" fontAlgn="ctr"/>
                      <a:r>
                        <a:rPr lang="vi-VN" sz="12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&gt;=50%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3,13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3,13</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1000" b="0" i="0" u="none" strike="noStrike">
                          <a:solidFill>
                            <a:srgbClr val="000000"/>
                          </a:solidFill>
                          <a:effectLst/>
                          <a:latin typeface="Times New Roman" panose="02020603050405020304" pitchFamily="18" charset="0"/>
                        </a:rPr>
                        <a:t>Đạt</a:t>
                      </a:r>
                    </a:p>
                  </a:txBody>
                  <a:tcPr marL="2611" marR="2611" marT="261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8537116"/>
                  </a:ext>
                </a:extLst>
              </a:tr>
              <a:tr h="237933">
                <a:tc>
                  <a:txBody>
                    <a:bodyPr/>
                    <a:lstStyle/>
                    <a:p>
                      <a:pPr algn="ctr" fontAlgn="ctr"/>
                      <a:r>
                        <a:rPr lang="vi-VN" sz="1200" b="1" i="0" u="none" strike="noStrike">
                          <a:solidFill>
                            <a:srgbClr val="000000"/>
                          </a:solidFill>
                          <a:effectLst/>
                          <a:latin typeface="Times New Roman" panose="02020603050405020304" pitchFamily="18" charset="0"/>
                        </a:rPr>
                        <a:t>1</a:t>
                      </a:r>
                      <a:r>
                        <a:rPr lang="en-US" sz="1200" b="1" i="0" u="none" strike="noStrike">
                          <a:solidFill>
                            <a:srgbClr val="000000"/>
                          </a:solidFill>
                          <a:effectLst/>
                          <a:latin typeface="Times New Roman" panose="02020603050405020304" pitchFamily="18" charset="0"/>
                        </a:rPr>
                        <a:t>5</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Giảm tỷ lệ đơn khiếu nại về lĩnh vực đất đai phát sinh mới</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70,00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0,50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33,33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32,83</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900" b="0" i="0" u="none" strike="noStrike">
                          <a:solidFill>
                            <a:srgbClr val="000000"/>
                          </a:solidFill>
                          <a:effectLst/>
                          <a:latin typeface="Times New Roman" panose="02020603050405020304" pitchFamily="18" charset="0"/>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855921"/>
                  </a:ext>
                </a:extLst>
              </a:tr>
              <a:tr h="237933">
                <a:tc>
                  <a:txBody>
                    <a:bodyPr/>
                    <a:lstStyle/>
                    <a:p>
                      <a:pPr algn="ctr" fontAlgn="ctr"/>
                      <a:r>
                        <a:rPr lang="en-US" sz="1200" b="1" i="0" u="none" strike="noStrike">
                          <a:solidFill>
                            <a:srgbClr val="000000"/>
                          </a:solidFill>
                          <a:effectLst/>
                          <a:latin typeface="Times New Roman" panose="02020603050405020304" pitchFamily="18" charset="0"/>
                        </a:rPr>
                        <a:t>16</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giải quyết số vụ việc khiếu nại thuộc thẩm quyền</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85,00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0,00</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900" b="0" i="0" u="none" strike="noStrike">
                          <a:solidFill>
                            <a:srgbClr val="000000"/>
                          </a:solidFill>
                          <a:effectLst/>
                          <a:latin typeface="Times New Roman" panose="02020603050405020304" pitchFamily="18" charset="0"/>
                        </a:rPr>
                        <a:t>Đạt</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9035704"/>
                  </a:ext>
                </a:extLst>
              </a:tr>
              <a:tr h="275321">
                <a:tc>
                  <a:txBody>
                    <a:bodyPr/>
                    <a:lstStyle/>
                    <a:p>
                      <a:pPr algn="ctr" fontAlgn="ctr"/>
                      <a:r>
                        <a:rPr lang="en-US" sz="1200" b="1" i="0" u="none" strike="noStrike">
                          <a:solidFill>
                            <a:srgbClr val="000000"/>
                          </a:solidFill>
                          <a:effectLst/>
                          <a:latin typeface="Times New Roman" panose="02020603050405020304" pitchFamily="18" charset="0"/>
                        </a:rPr>
                        <a:t>17</a:t>
                      </a:r>
                      <a:endParaRPr lang="vi-VN" sz="12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0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            100,00 </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vi-VN" sz="1000" b="0" i="0" u="none" strike="noStrike">
                        <a:solidFill>
                          <a:srgbClr val="000000"/>
                        </a:solidFill>
                        <a:effectLst/>
                        <a:latin typeface="Times New Roman" panose="02020603050405020304" pitchFamily="18" charset="0"/>
                      </a:endParaRP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00" b="0" i="0" u="none" strike="noStrike">
                          <a:solidFill>
                            <a:srgbClr val="000000"/>
                          </a:solidFill>
                          <a:effectLst/>
                          <a:latin typeface="Times New Roman" panose="02020603050405020304" pitchFamily="18" charset="0"/>
                        </a:rPr>
                        <a:t>15,56</a:t>
                      </a:r>
                    </a:p>
                  </a:txBody>
                  <a:tcPr marL="2611" marR="2611" marT="2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9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900" b="0" i="0" u="none" strike="noStrike">
                          <a:solidFill>
                            <a:srgbClr val="000000"/>
                          </a:solidFill>
                          <a:effectLst/>
                          <a:latin typeface="Times New Roman" panose="02020603050405020304" pitchFamily="18" charset="0"/>
                        </a:rPr>
                        <a: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900" b="0" i="0" u="none" strike="noStrike">
                          <a:solidFill>
                            <a:srgbClr val="000000"/>
                          </a:solidFill>
                          <a:effectLst/>
                          <a:latin typeface="Times New Roman" panose="02020603050405020304" pitchFamily="18" charset="0"/>
                        </a:rPr>
                        <a:t>Đạt </a:t>
                      </a:r>
                    </a:p>
                  </a:txBody>
                  <a:tcPr marL="2611" marR="2611" marT="2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699885"/>
                  </a:ext>
                </a:extLst>
              </a:tr>
            </a:tbl>
          </a:graphicData>
        </a:graphic>
      </p:graphicFrame>
      <p:sp>
        <p:nvSpPr>
          <p:cNvPr id="3" name="Rectangle 2">
            <a:extLst>
              <a:ext uri="{FF2B5EF4-FFF2-40B4-BE49-F238E27FC236}">
                <a16:creationId xmlns:a16="http://schemas.microsoft.com/office/drawing/2014/main" id="{9DF300E7-A35E-504E-6D71-5E7B00E82FCB}"/>
              </a:ext>
            </a:extLst>
          </p:cNvPr>
          <p:cNvSpPr/>
          <p:nvPr/>
        </p:nvSpPr>
        <p:spPr>
          <a:xfrm>
            <a:off x="801707" y="6334599"/>
            <a:ext cx="109882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3</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7</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05/17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109460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597887" y="-25093"/>
            <a:ext cx="3146545"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VÂN CANH</a:t>
            </a:r>
          </a:p>
        </p:txBody>
      </p:sp>
      <p:graphicFrame>
        <p:nvGraphicFramePr>
          <p:cNvPr id="2" name="Table 1">
            <a:extLst>
              <a:ext uri="{FF2B5EF4-FFF2-40B4-BE49-F238E27FC236}">
                <a16:creationId xmlns:a16="http://schemas.microsoft.com/office/drawing/2014/main" id="{FF405A41-A86C-AE7B-47AD-DABBB8DF1497}"/>
              </a:ext>
            </a:extLst>
          </p:cNvPr>
          <p:cNvGraphicFramePr>
            <a:graphicFrameLocks noGrp="1"/>
          </p:cNvGraphicFramePr>
          <p:nvPr>
            <p:extLst>
              <p:ext uri="{D42A27DB-BD31-4B8C-83A1-F6EECF244321}">
                <p14:modId xmlns:p14="http://schemas.microsoft.com/office/powerpoint/2010/main" val="2551475103"/>
              </p:ext>
            </p:extLst>
          </p:nvPr>
        </p:nvGraphicFramePr>
        <p:xfrm>
          <a:off x="307648" y="340445"/>
          <a:ext cx="11636704" cy="6059425"/>
        </p:xfrm>
        <a:graphic>
          <a:graphicData uri="http://schemas.openxmlformats.org/drawingml/2006/table">
            <a:tbl>
              <a:tblPr/>
              <a:tblGrid>
                <a:gridCol w="488724">
                  <a:extLst>
                    <a:ext uri="{9D8B030D-6E8A-4147-A177-3AD203B41FA5}">
                      <a16:colId xmlns:a16="http://schemas.microsoft.com/office/drawing/2014/main" val="1300258551"/>
                    </a:ext>
                  </a:extLst>
                </a:gridCol>
                <a:gridCol w="3232703">
                  <a:extLst>
                    <a:ext uri="{9D8B030D-6E8A-4147-A177-3AD203B41FA5}">
                      <a16:colId xmlns:a16="http://schemas.microsoft.com/office/drawing/2014/main" val="1646331454"/>
                    </a:ext>
                  </a:extLst>
                </a:gridCol>
                <a:gridCol w="842881">
                  <a:extLst>
                    <a:ext uri="{9D8B030D-6E8A-4147-A177-3AD203B41FA5}">
                      <a16:colId xmlns:a16="http://schemas.microsoft.com/office/drawing/2014/main" val="4107322935"/>
                    </a:ext>
                  </a:extLst>
                </a:gridCol>
                <a:gridCol w="980760">
                  <a:extLst>
                    <a:ext uri="{9D8B030D-6E8A-4147-A177-3AD203B41FA5}">
                      <a16:colId xmlns:a16="http://schemas.microsoft.com/office/drawing/2014/main" val="3627489084"/>
                    </a:ext>
                  </a:extLst>
                </a:gridCol>
                <a:gridCol w="1129109">
                  <a:extLst>
                    <a:ext uri="{9D8B030D-6E8A-4147-A177-3AD203B41FA5}">
                      <a16:colId xmlns:a16="http://schemas.microsoft.com/office/drawing/2014/main" val="1700553721"/>
                    </a:ext>
                  </a:extLst>
                </a:gridCol>
                <a:gridCol w="1351085">
                  <a:extLst>
                    <a:ext uri="{9D8B030D-6E8A-4147-A177-3AD203B41FA5}">
                      <a16:colId xmlns:a16="http://schemas.microsoft.com/office/drawing/2014/main" val="3629789018"/>
                    </a:ext>
                  </a:extLst>
                </a:gridCol>
                <a:gridCol w="1209449">
                  <a:extLst>
                    <a:ext uri="{9D8B030D-6E8A-4147-A177-3AD203B41FA5}">
                      <a16:colId xmlns:a16="http://schemas.microsoft.com/office/drawing/2014/main" val="3051000024"/>
                    </a:ext>
                  </a:extLst>
                </a:gridCol>
                <a:gridCol w="1103356">
                  <a:extLst>
                    <a:ext uri="{9D8B030D-6E8A-4147-A177-3AD203B41FA5}">
                      <a16:colId xmlns:a16="http://schemas.microsoft.com/office/drawing/2014/main" val="962766631"/>
                    </a:ext>
                  </a:extLst>
                </a:gridCol>
                <a:gridCol w="1298637">
                  <a:extLst>
                    <a:ext uri="{9D8B030D-6E8A-4147-A177-3AD203B41FA5}">
                      <a16:colId xmlns:a16="http://schemas.microsoft.com/office/drawing/2014/main" val="192632117"/>
                    </a:ext>
                  </a:extLst>
                </a:gridCol>
              </a:tblGrid>
              <a:tr h="136606">
                <a:tc rowSpan="2">
                  <a:txBody>
                    <a:bodyPr/>
                    <a:lstStyle/>
                    <a:p>
                      <a:pPr algn="ctr" fontAlgn="ctr"/>
                      <a:r>
                        <a:rPr lang="vi-VN" sz="900" b="1" i="0" u="none" strike="noStrike">
                          <a:solidFill>
                            <a:srgbClr val="000000"/>
                          </a:solidFill>
                          <a:effectLst/>
                          <a:latin typeface="Times New Roman" panose="02020603050405020304" pitchFamily="18" charset="0"/>
                        </a:rPr>
                        <a:t>STT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vi-VN" sz="900" b="1" i="0" u="none" strike="noStrike">
                          <a:solidFill>
                            <a:srgbClr val="000000"/>
                          </a:solidFill>
                          <a:effectLst/>
                          <a:latin typeface="Times New Roman" panose="02020603050405020304" pitchFamily="18" charset="0"/>
                        </a:rPr>
                        <a:t>Chỉ tiêu</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vi-VN" sz="900" b="1" i="0" u="none" strike="noStrike">
                          <a:solidFill>
                            <a:srgbClr val="000000"/>
                          </a:solidFill>
                          <a:effectLst/>
                          <a:latin typeface="Times New Roman" panose="02020603050405020304" pitchFamily="18" charset="0"/>
                        </a:rPr>
                        <a:t>Đơn vị tính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vi-VN" sz="900" b="1" i="0" u="none" strike="noStrike">
                          <a:solidFill>
                            <a:srgbClr val="000000"/>
                          </a:solidFill>
                          <a:effectLst/>
                          <a:latin typeface="Times New Roman" panose="02020603050405020304" pitchFamily="18" charset="0"/>
                        </a:rPr>
                        <a:t>Kế hoạch năm 2025 UBND tỉnh giao</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vi-VN" sz="900" b="1" i="0" u="none" strike="noStrike">
                          <a:solidFill>
                            <a:srgbClr val="000000"/>
                          </a:solidFill>
                          <a:effectLst/>
                          <a:latin typeface="Times New Roman" panose="02020603050405020304" pitchFamily="18" charset="0"/>
                        </a:rPr>
                        <a:t>Thực hiện Qúy I năm 2024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vi-VN" sz="900" b="1" i="0" u="none" strike="noStrike">
                          <a:solidFill>
                            <a:srgbClr val="000000"/>
                          </a:solidFill>
                          <a:effectLst/>
                          <a:latin typeface="Times New Roman" panose="02020603050405020304" pitchFamily="18" charset="0"/>
                        </a:rPr>
                        <a:t>Thực hiện Qúy I/2025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900" b="1" i="0" u="none" strike="noStrike">
                          <a:solidFill>
                            <a:srgbClr val="000000"/>
                          </a:solidFill>
                          <a:effectLst/>
                          <a:latin typeface="Times New Roman" panose="02020603050405020304" pitchFamily="18" charset="0"/>
                        </a:rPr>
                        <a:t>Thực hiện Qúy I năm 2025 so với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900" b="1" i="0" u="none" strike="noStrike">
                          <a:solidFill>
                            <a:srgbClr val="000000"/>
                          </a:solidFill>
                          <a:effectLst/>
                          <a:latin typeface="Times New Roman" panose="02020603050405020304" pitchFamily="18" charset="0"/>
                        </a:rPr>
                        <a:t>Đánh giá</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4872855"/>
                  </a:ext>
                </a:extLst>
              </a:tr>
              <a:tr h="270811">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900" b="1" i="0" u="none" strike="noStrike">
                          <a:solidFill>
                            <a:srgbClr val="000000"/>
                          </a:solidFill>
                          <a:effectLst/>
                          <a:latin typeface="Times New Roman" panose="02020603050405020304" pitchFamily="18" charset="0"/>
                        </a:rPr>
                        <a:t>Kế hoạch UBND tỉnh giao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vi-VN" sz="900" b="1" i="0" u="none" strike="noStrike">
                          <a:solidFill>
                            <a:srgbClr val="000000"/>
                          </a:solidFill>
                          <a:effectLst/>
                          <a:latin typeface="Times New Roman" panose="02020603050405020304" pitchFamily="18" charset="0"/>
                        </a:rPr>
                        <a:t>So cùng kỳ</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vMerge="1">
                  <a:txBody>
                    <a:bodyPr/>
                    <a:lstStyle/>
                    <a:p>
                      <a:endParaRPr lang="vi-VN"/>
                    </a:p>
                  </a:txBody>
                  <a:tcPr/>
                </a:tc>
                <a:extLst>
                  <a:ext uri="{0D108BD9-81ED-4DB2-BD59-A6C34878D82A}">
                    <a16:rowId xmlns:a16="http://schemas.microsoft.com/office/drawing/2014/main" val="3415264159"/>
                  </a:ext>
                </a:extLst>
              </a:tr>
              <a:tr h="136606">
                <a:tc>
                  <a:txBody>
                    <a:bodyPr/>
                    <a:lstStyle/>
                    <a:p>
                      <a:pPr algn="ctr" fontAlgn="ctr"/>
                      <a:r>
                        <a:rPr lang="vi-VN" sz="900" b="0" i="1" u="none" strike="noStrike">
                          <a:solidFill>
                            <a:srgbClr val="000000"/>
                          </a:solidFill>
                          <a:effectLst/>
                          <a:latin typeface="Times New Roman" panose="02020603050405020304" pitchFamily="18" charset="0"/>
                        </a:rPr>
                        <a:t>1</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3</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7</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8</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9</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766450"/>
                  </a:ext>
                </a:extLst>
              </a:tr>
              <a:tr h="160370">
                <a:tc>
                  <a:txBody>
                    <a:bodyPr/>
                    <a:lstStyle/>
                    <a:p>
                      <a:pPr algn="ctr" fontAlgn="ctr"/>
                      <a:r>
                        <a:rPr lang="vi-VN" sz="105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Tốc độ tăng giá trị sản phẩm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1"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1" i="0" u="none" strike="noStrike">
                          <a:solidFill>
                            <a:srgbClr val="000000"/>
                          </a:solidFill>
                          <a:effectLst/>
                          <a:latin typeface="Times New Roman" panose="02020603050405020304" pitchFamily="18" charset="0"/>
                        </a:rPr>
                        <a:t>11,</a:t>
                      </a:r>
                      <a:r>
                        <a:rPr lang="en-US" sz="900" b="1" i="0" u="none" strike="noStrike">
                          <a:solidFill>
                            <a:srgbClr val="000000"/>
                          </a:solidFill>
                          <a:effectLst/>
                          <a:latin typeface="Times New Roman" panose="02020603050405020304" pitchFamily="18" charset="0"/>
                        </a:rPr>
                        <a:t>5 – 12,4</a:t>
                      </a:r>
                      <a:endParaRPr lang="vi-VN" sz="900" b="1"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1" i="0" u="none" strike="noStrike">
                          <a:solidFill>
                            <a:srgbClr val="000000"/>
                          </a:solidFill>
                          <a:effectLst/>
                          <a:latin typeface="Times New Roman" panose="02020603050405020304" pitchFamily="18" charset="0"/>
                        </a:rPr>
                        <a:t>-1,58%</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1"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1"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r>
                        <a:rPr lang="en-US" sz="900" b="0" i="0" u="none" strike="noStrike">
                          <a:solidFill>
                            <a:srgbClr val="000000"/>
                          </a:solidFill>
                          <a:effectLst/>
                          <a:latin typeface="Times New Roman" panose="02020603050405020304" pitchFamily="18" charset="0"/>
                        </a:rPr>
                        <a:t>Chưa đạt</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8477192"/>
                  </a:ext>
                </a:extLst>
              </a:tr>
              <a:tr h="79116">
                <a:tc>
                  <a:txBody>
                    <a:bodyPr/>
                    <a:lstStyle/>
                    <a:p>
                      <a:pPr algn="ctr" fontAlgn="ctr"/>
                      <a:r>
                        <a:rPr lang="vi-VN" sz="105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0" u="none" strike="noStrike">
                          <a:solidFill>
                            <a:srgbClr val="000000"/>
                          </a:solidFill>
                          <a:effectLst/>
                          <a:latin typeface="Times New Roman" panose="02020603050405020304" pitchFamily="18" charset="0"/>
                        </a:rPr>
                        <a:t>- Nông, lâm, thuỷ sản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3,5</a:t>
                      </a:r>
                      <a:r>
                        <a:rPr lang="en-US" sz="900" b="0" i="0" u="none" strike="noStrike">
                          <a:solidFill>
                            <a:srgbClr val="000000"/>
                          </a:solidFill>
                          <a:effectLst/>
                          <a:latin typeface="Times New Roman" panose="02020603050405020304" pitchFamily="18" charset="0"/>
                        </a:rPr>
                        <a:t> – 3,8</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4,14%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9162573"/>
                  </a:ext>
                </a:extLst>
              </a:tr>
              <a:tr h="160370">
                <a:tc>
                  <a:txBody>
                    <a:bodyPr/>
                    <a:lstStyle/>
                    <a:p>
                      <a:pPr algn="ctr" fontAlgn="ctr"/>
                      <a:r>
                        <a:rPr lang="vi-VN" sz="105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0" u="none" strike="noStrike">
                          <a:solidFill>
                            <a:srgbClr val="000000"/>
                          </a:solidFill>
                          <a:effectLst/>
                          <a:latin typeface="Times New Roman" panose="02020603050405020304" pitchFamily="18" charset="0"/>
                        </a:rPr>
                        <a:t>- Công nghiệp và xây dựng</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14,9</a:t>
                      </a:r>
                      <a:r>
                        <a:rPr lang="en-US" sz="900" b="0" i="0" u="none" strike="noStrike">
                          <a:solidFill>
                            <a:srgbClr val="000000"/>
                          </a:solidFill>
                          <a:effectLst/>
                          <a:latin typeface="Times New Roman" panose="02020603050405020304" pitchFamily="18" charset="0"/>
                        </a:rPr>
                        <a:t> – 16,0</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-4,62%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15,54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2198770"/>
                  </a:ext>
                </a:extLst>
              </a:tr>
              <a:tr h="160370">
                <a:tc>
                  <a:txBody>
                    <a:bodyPr/>
                    <a:lstStyle/>
                    <a:p>
                      <a:pPr algn="ctr" fontAlgn="ctr"/>
                      <a:r>
                        <a:rPr lang="vi-VN" sz="105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1" u="none" strike="noStrike">
                          <a:solidFill>
                            <a:srgbClr val="000000"/>
                          </a:solidFill>
                          <a:effectLst/>
                          <a:latin typeface="Times New Roman" panose="02020603050405020304" pitchFamily="18" charset="0"/>
                        </a:rPr>
                        <a:t>     + Công nghiệp</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15,4</a:t>
                      </a:r>
                      <a:r>
                        <a:rPr lang="en-US" sz="900" b="0" i="1" u="none" strike="noStrike">
                          <a:solidFill>
                            <a:srgbClr val="000000"/>
                          </a:solidFill>
                          <a:effectLst/>
                          <a:latin typeface="Times New Roman" panose="02020603050405020304" pitchFamily="18" charset="0"/>
                        </a:rPr>
                        <a:t> – 16,5</a:t>
                      </a:r>
                      <a:endParaRPr lang="vi-VN" sz="900" b="0" i="1"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-5,96%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15,18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6615113"/>
                  </a:ext>
                </a:extLst>
              </a:tr>
              <a:tr h="160370">
                <a:tc>
                  <a:txBody>
                    <a:bodyPr/>
                    <a:lstStyle/>
                    <a:p>
                      <a:pPr algn="ctr" fontAlgn="ctr"/>
                      <a:r>
                        <a:rPr lang="vi-VN" sz="105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1" u="none" strike="noStrike">
                          <a:solidFill>
                            <a:srgbClr val="000000"/>
                          </a:solidFill>
                          <a:effectLst/>
                          <a:latin typeface="Times New Roman" panose="02020603050405020304" pitchFamily="18" charset="0"/>
                        </a:rPr>
                        <a:t>     + Xây dựng</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12,9</a:t>
                      </a:r>
                      <a:r>
                        <a:rPr lang="en-US" sz="900" b="0" i="1" u="none" strike="noStrike">
                          <a:solidFill>
                            <a:srgbClr val="000000"/>
                          </a:solidFill>
                          <a:effectLst/>
                          <a:latin typeface="Times New Roman" panose="02020603050405020304" pitchFamily="18" charset="0"/>
                        </a:rPr>
                        <a:t> – 14,0</a:t>
                      </a:r>
                      <a:endParaRPr lang="vi-VN" sz="900" b="0" i="1"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5,66%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18,02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0199487"/>
                  </a:ext>
                </a:extLst>
              </a:tr>
              <a:tr h="160370">
                <a:tc>
                  <a:txBody>
                    <a:bodyPr/>
                    <a:lstStyle/>
                    <a:p>
                      <a:pPr algn="ctr" fontAlgn="ctr"/>
                      <a:r>
                        <a:rPr lang="vi-VN" sz="105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0" u="none" strike="noStrike">
                          <a:solidFill>
                            <a:srgbClr val="000000"/>
                          </a:solidFill>
                          <a:effectLst/>
                          <a:latin typeface="Times New Roman" panose="02020603050405020304" pitchFamily="18" charset="0"/>
                        </a:rPr>
                        <a:t>- Dịch vụ</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8,3</a:t>
                      </a:r>
                      <a:r>
                        <a:rPr lang="en-US" sz="900" b="0" i="0" u="none" strike="noStrike">
                          <a:solidFill>
                            <a:srgbClr val="000000"/>
                          </a:solidFill>
                          <a:effectLst/>
                          <a:latin typeface="Times New Roman" panose="02020603050405020304" pitchFamily="18" charset="0"/>
                        </a:rPr>
                        <a:t> – 9,0</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4,33%</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6,70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7351990"/>
                  </a:ext>
                </a:extLst>
              </a:tr>
              <a:tr h="160370">
                <a:tc>
                  <a:txBody>
                    <a:bodyPr/>
                    <a:lstStyle/>
                    <a:p>
                      <a:pPr algn="ctr" fontAlgn="ctr"/>
                      <a:r>
                        <a:rPr lang="vi-VN" sz="105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Kim ngạch xuất khẩu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Triệu USD</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cs typeface="Times New Roman" panose="02020603050405020304" pitchFamily="18" charset="0"/>
                        </a:rPr>
                        <a:t>14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cs typeface="Times New Roman" panose="02020603050405020304" pitchFamily="18" charset="0"/>
                        </a:rPr>
                        <a:t>3,</a:t>
                      </a:r>
                      <a:r>
                        <a:rPr lang="en-US" altLang="vi-VN" sz="900" b="0" i="0" u="none" strike="noStrike">
                          <a:solidFill>
                            <a:schemeClr val="tx1"/>
                          </a:solidFill>
                          <a:effectLst/>
                          <a:latin typeface="Times New Roman" panose="02020603050405020304" pitchFamily="18" charset="0"/>
                          <a:cs typeface="Times New Roman" panose="02020603050405020304" pitchFamily="18" charset="0"/>
                        </a:rPr>
                        <a:t>88</a:t>
                      </a:r>
                    </a:p>
                  </a:txBody>
                  <a:tcPr marL="2455" marR="2455" marT="245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900" b="0" i="0" u="none" strike="noStrike">
                          <a:solidFill>
                            <a:schemeClr val="tx1"/>
                          </a:solidFill>
                          <a:effectLst/>
                          <a:latin typeface="Times New Roman" panose="02020603050405020304" pitchFamily="18" charset="0"/>
                          <a:cs typeface="Times New Roman" panose="02020603050405020304" pitchFamily="18" charset="0"/>
                        </a:rPr>
                        <a:t>3,89</a:t>
                      </a:r>
                      <a:r>
                        <a:rPr lang="vi-VN" sz="900" b="0" i="0" u="none" strike="noStrike">
                          <a:solidFill>
                            <a:schemeClr val="tx1"/>
                          </a:solidFill>
                          <a:effectLst/>
                          <a:latin typeface="Times New Roman" panose="02020603050405020304" pitchFamily="18" charset="0"/>
                          <a:cs typeface="Times New Roman" panose="02020603050405020304" pitchFamily="18" charset="0"/>
                        </a:rPr>
                        <a:t> </a:t>
                      </a:r>
                    </a:p>
                  </a:txBody>
                  <a:tcPr marL="2455" marR="2455" marT="245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cs typeface="Times New Roman" panose="02020603050405020304" pitchFamily="18" charset="0"/>
                        </a:rPr>
                        <a:t> </a:t>
                      </a:r>
                      <a:r>
                        <a:rPr lang="en-US" altLang="vi-VN" sz="900" b="0" i="0" u="none" strike="noStrike">
                          <a:solidFill>
                            <a:schemeClr val="tx1"/>
                          </a:solidFill>
                          <a:effectLst/>
                          <a:latin typeface="Times New Roman" panose="02020603050405020304" pitchFamily="18" charset="0"/>
                          <a:cs typeface="Times New Roman" panose="02020603050405020304" pitchFamily="18" charset="0"/>
                        </a:rPr>
                        <a:t>27,8%</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900" b="0" i="0" u="none" strike="noStrike">
                          <a:solidFill>
                            <a:schemeClr val="tx1"/>
                          </a:solidFill>
                          <a:effectLst/>
                          <a:latin typeface="Times New Roman" panose="02020603050405020304" pitchFamily="18" charset="0"/>
                          <a:cs typeface="Times New Roman" panose="02020603050405020304" pitchFamily="18" charset="0"/>
                        </a:rPr>
                        <a:t>100,2%</a:t>
                      </a:r>
                      <a:r>
                        <a:rPr lang="vi-VN" sz="900" b="0" i="0" u="none" strike="noStrike">
                          <a:solidFill>
                            <a:schemeClr val="tx1"/>
                          </a:solidFill>
                          <a:effectLst/>
                          <a:latin typeface="Times New Roman" panose="02020603050405020304" pitchFamily="18" charset="0"/>
                          <a:cs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vi-VN" sz="900" b="0" i="0" u="none" strike="noStrike">
                          <a:solidFill>
                            <a:schemeClr val="tx1"/>
                          </a:solidFill>
                          <a:effectLst/>
                          <a:latin typeface="Times New Roman" panose="02020603050405020304" pitchFamily="18" charset="0"/>
                          <a:cs typeface="Times New Roman" panose="02020603050405020304" pitchFamily="18" charset="0"/>
                        </a:rPr>
                        <a:t>Đạt</a:t>
                      </a:r>
                      <a:r>
                        <a:rPr lang="vi-VN" sz="900" b="0" i="0" u="none" strike="noStrike">
                          <a:solidFill>
                            <a:schemeClr val="tx1"/>
                          </a:solidFill>
                          <a:effectLst/>
                          <a:latin typeface="Times New Roman" panose="02020603050405020304" pitchFamily="18" charset="0"/>
                          <a:cs typeface="Times New Roman" panose="02020603050405020304" pitchFamily="18" charset="0"/>
                        </a:rPr>
                        <a:t> </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7984588"/>
                  </a:ext>
                </a:extLst>
              </a:tr>
              <a:tr h="160370">
                <a:tc>
                  <a:txBody>
                    <a:bodyPr/>
                    <a:lstStyle/>
                    <a:p>
                      <a:pPr algn="ctr" fontAlgn="ctr"/>
                      <a:r>
                        <a:rPr lang="vi-VN" sz="105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Tổng thu ngân sách trên địa bàn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Triệu đồng</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182.180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56.499</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29.929,2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16,4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68,4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900" b="0" i="0" u="none" strike="noStrike">
                          <a:solidFill>
                            <a:schemeClr val="tx1"/>
                          </a:solidFill>
                          <a:effectLst/>
                          <a:latin typeface="Times New Roman" panose="02020603050405020304" pitchFamily="18" charset="0"/>
                        </a:rPr>
                        <a:t>Chưa đạt</a:t>
                      </a:r>
                      <a:endParaRPr lang="vi-VN" sz="900" b="0" i="0" u="none" strike="noStrike">
                        <a:solidFill>
                          <a:schemeClr val="tx1"/>
                        </a:solidFill>
                        <a:effectLst/>
                        <a:latin typeface="Times New Roman" panose="02020603050405020304" pitchFamily="18" charset="0"/>
                      </a:endParaRP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3760675"/>
                  </a:ext>
                </a:extLst>
              </a:tr>
              <a:tr h="160370">
                <a:tc>
                  <a:txBody>
                    <a:bodyPr/>
                    <a:lstStyle/>
                    <a:p>
                      <a:pPr algn="ctr" fontAlgn="ctr"/>
                      <a:r>
                        <a:rPr lang="vi-VN" sz="105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1" u="none" strike="noStrike">
                          <a:solidFill>
                            <a:srgbClr val="000000"/>
                          </a:solidFill>
                          <a:effectLst/>
                          <a:latin typeface="Times New Roman" panose="02020603050405020304" pitchFamily="18" charset="0"/>
                        </a:rPr>
                        <a:t>- Thu tiền sử dụng đất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Triệu đồng</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chemeClr val="tx1"/>
                          </a:solidFill>
                          <a:effectLst/>
                          <a:latin typeface="Times New Roman" panose="02020603050405020304" pitchFamily="18" charset="0"/>
                        </a:rPr>
                        <a:t>8.000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chemeClr val="tx1"/>
                          </a:solidFill>
                          <a:effectLst/>
                          <a:latin typeface="Times New Roman" panose="02020603050405020304" pitchFamily="18" charset="0"/>
                        </a:rPr>
                        <a:t>455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chemeClr val="tx1"/>
                          </a:solidFill>
                          <a:effectLst/>
                          <a:latin typeface="Times New Roman" panose="02020603050405020304" pitchFamily="18" charset="0"/>
                        </a:rPr>
                        <a:t>958,574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chemeClr val="tx1"/>
                          </a:solidFill>
                          <a:effectLst/>
                          <a:latin typeface="Times New Roman" panose="02020603050405020304" pitchFamily="18" charset="0"/>
                        </a:rPr>
                        <a:t>11,98</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chemeClr val="tx1"/>
                          </a:solidFill>
                          <a:effectLst/>
                          <a:latin typeface="Times New Roman" panose="02020603050405020304" pitchFamily="18" charset="0"/>
                        </a:rPr>
                        <a:t>56,39</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vi-VN"/>
                    </a:p>
                  </a:txBody>
                  <a:tcPr/>
                </a:tc>
                <a:extLst>
                  <a:ext uri="{0D108BD9-81ED-4DB2-BD59-A6C34878D82A}">
                    <a16:rowId xmlns:a16="http://schemas.microsoft.com/office/drawing/2014/main" val="2978380047"/>
                  </a:ext>
                </a:extLst>
              </a:tr>
              <a:tr h="160370">
                <a:tc>
                  <a:txBody>
                    <a:bodyPr/>
                    <a:lstStyle/>
                    <a:p>
                      <a:pPr algn="ctr" fontAlgn="ctr"/>
                      <a:r>
                        <a:rPr lang="vi-VN" sz="105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Doanh thu bán lẻ hàng hóa và dịch vụ</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Tỷ đồng</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546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chemeClr val="tx1"/>
                          </a:solidFill>
                          <a:effectLst/>
                          <a:latin typeface="Times New Roman" panose="02020603050405020304" pitchFamily="18" charset="0"/>
                        </a:rPr>
                        <a:t>13</a:t>
                      </a:r>
                      <a:r>
                        <a:rPr lang="en-US" altLang="vi-VN" sz="900" b="0" i="0" u="none" strike="noStrike">
                          <a:solidFill>
                            <a:schemeClr val="tx1"/>
                          </a:solidFill>
                          <a:effectLst/>
                          <a:latin typeface="Times New Roman" panose="02020603050405020304" pitchFamily="18" charset="0"/>
                        </a:rPr>
                        <a:t>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900" b="0" i="0" u="none" strike="noStrike">
                          <a:solidFill>
                            <a:schemeClr val="tx1"/>
                          </a:solidFill>
                          <a:effectLst/>
                          <a:latin typeface="Times New Roman" panose="02020603050405020304" pitchFamily="18" charset="0"/>
                        </a:rPr>
                        <a:t>154</a:t>
                      </a:r>
                      <a:r>
                        <a:rPr lang="vi-VN" sz="900" b="0" i="0" u="none" strike="noStrike">
                          <a:solidFill>
                            <a:schemeClr val="tx1"/>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900" b="0" i="0" u="none" strike="noStrike">
                          <a:solidFill>
                            <a:schemeClr val="tx1"/>
                          </a:solidFill>
                          <a:effectLst/>
                          <a:latin typeface="Times New Roman" panose="02020603050405020304" pitchFamily="18" charset="0"/>
                        </a:rPr>
                        <a:t>28,1%</a:t>
                      </a:r>
                      <a:r>
                        <a:rPr lang="vi-VN" sz="900" b="0" i="0" u="none" strike="noStrike">
                          <a:solidFill>
                            <a:schemeClr val="tx1"/>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vi-VN" sz="900" b="0" i="0" u="none" strike="noStrike">
                          <a:solidFill>
                            <a:schemeClr val="tx1"/>
                          </a:solidFill>
                          <a:effectLst/>
                          <a:latin typeface="Times New Roman" panose="02020603050405020304" pitchFamily="18" charset="0"/>
                        </a:rPr>
                        <a:t>113,1%</a:t>
                      </a:r>
                      <a:r>
                        <a:rPr lang="vi-VN" sz="900" b="0" i="0" u="none" strike="noStrike">
                          <a:solidFill>
                            <a:schemeClr val="tx1"/>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vi-VN" sz="900" b="0" i="0" u="none" strike="noStrike">
                          <a:solidFill>
                            <a:schemeClr val="tx1"/>
                          </a:solidFill>
                          <a:effectLst/>
                          <a:latin typeface="Times New Roman" panose="02020603050405020304" pitchFamily="18" charset="0"/>
                        </a:rPr>
                        <a:t>Đạt</a:t>
                      </a:r>
                      <a:r>
                        <a:rPr lang="vi-VN" sz="900" b="0" i="0" u="none" strike="noStrike">
                          <a:solidFill>
                            <a:schemeClr val="tx1"/>
                          </a:solidFill>
                          <a:effectLst/>
                          <a:latin typeface="Times New Roman" panose="02020603050405020304" pitchFamily="18" charset="0"/>
                        </a:rPr>
                        <a:t> </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1982776"/>
                  </a:ext>
                </a:extLst>
              </a:tr>
              <a:tr h="160370">
                <a:tc>
                  <a:txBody>
                    <a:bodyPr/>
                    <a:lstStyle/>
                    <a:p>
                      <a:pPr algn="ctr" fontAlgn="ctr"/>
                      <a:r>
                        <a:rPr lang="en-US" sz="1050" b="1" i="0" u="none" strike="noStrike">
                          <a:solidFill>
                            <a:srgbClr val="000000"/>
                          </a:solidFill>
                          <a:effectLst/>
                          <a:latin typeface="Times New Roman" panose="02020603050405020304" pitchFamily="18" charset="0"/>
                        </a:rPr>
                        <a:t>5</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dân số tham gia bảo hiểm y tế</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100,22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100,22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104,29</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Đạt</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05016603"/>
                  </a:ext>
                </a:extLst>
              </a:tr>
              <a:tr h="160370">
                <a:tc>
                  <a:txBody>
                    <a:bodyPr/>
                    <a:lstStyle/>
                    <a:p>
                      <a:pPr algn="ctr" fontAlgn="ctr"/>
                      <a:r>
                        <a:rPr lang="en-US" sz="1050" b="1" i="0" u="none" strike="noStrike">
                          <a:solidFill>
                            <a:srgbClr val="000000"/>
                          </a:solidFill>
                          <a:effectLst/>
                          <a:latin typeface="Times New Roman" panose="02020603050405020304" pitchFamily="18" charset="0"/>
                        </a:rPr>
                        <a:t>6</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Bảo hiểm xã hội tự nguyện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Người</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991</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612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687</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69,32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86,52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Chưa đạt</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4999375"/>
                  </a:ext>
                </a:extLst>
              </a:tr>
              <a:tr h="160370">
                <a:tc>
                  <a:txBody>
                    <a:bodyPr/>
                    <a:lstStyle/>
                    <a:p>
                      <a:pPr algn="ctr" fontAlgn="ctr"/>
                      <a:r>
                        <a:rPr lang="en-US" sz="1050" b="1" i="0" u="none" strike="noStrike">
                          <a:solidFill>
                            <a:srgbClr val="000000"/>
                          </a:solidFill>
                          <a:effectLst/>
                          <a:latin typeface="Times New Roman" panose="02020603050405020304" pitchFamily="18" charset="0"/>
                        </a:rPr>
                        <a:t>7</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Tạo việc làm mới</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Người</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185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86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17,2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71,7</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Chưa đạt</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2930197"/>
                  </a:ext>
                </a:extLst>
              </a:tr>
              <a:tr h="160370">
                <a:tc>
                  <a:txBody>
                    <a:bodyPr/>
                    <a:lstStyle/>
                    <a:p>
                      <a:pPr algn="ctr" fontAlgn="ctr"/>
                      <a:r>
                        <a:rPr lang="en-US" sz="1050" b="1" i="0" u="none" strike="noStrike">
                          <a:solidFill>
                            <a:srgbClr val="000000"/>
                          </a:solidFill>
                          <a:effectLst/>
                          <a:latin typeface="Times New Roman" panose="02020603050405020304" pitchFamily="18" charset="0"/>
                        </a:rPr>
                        <a:t>8</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Đào tạo nghề lao động nông thôn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Người</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385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35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Chưa đạt</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878739"/>
                  </a:ext>
                </a:extLst>
              </a:tr>
              <a:tr h="160370">
                <a:tc>
                  <a:txBody>
                    <a:bodyPr/>
                    <a:lstStyle/>
                    <a:p>
                      <a:pPr algn="ctr" fontAlgn="ctr"/>
                      <a:r>
                        <a:rPr lang="en-US" sz="1050" b="1" i="0" u="none" strike="noStrike">
                          <a:solidFill>
                            <a:srgbClr val="000000"/>
                          </a:solidFill>
                          <a:effectLst/>
                          <a:latin typeface="Times New Roman" panose="02020603050405020304" pitchFamily="18" charset="0"/>
                        </a:rPr>
                        <a:t>9</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dân cư đô thị sử dụng nước sạch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70 - 75,1</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35,22</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59,83</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79,67</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105,66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Đạt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1777770"/>
                  </a:ext>
                </a:extLst>
              </a:tr>
              <a:tr h="160370">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0</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dân cư nông thôn sử dụng nước hợp vệ sinh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Đạt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0165764"/>
                  </a:ext>
                </a:extLst>
              </a:tr>
              <a:tr h="252995">
                <a:tc>
                  <a:txBody>
                    <a:bodyPr/>
                    <a:lstStyle/>
                    <a:p>
                      <a:pPr algn="ctr" fontAlgn="ctr"/>
                      <a:r>
                        <a:rPr lang="vi-VN" sz="105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1" u="none" strike="noStrike">
                          <a:solidFill>
                            <a:srgbClr val="000000"/>
                          </a:solidFill>
                          <a:effectLst/>
                          <a:latin typeface="Times New Roman" panose="02020603050405020304" pitchFamily="18" charset="0"/>
                        </a:rPr>
                        <a:t>Trong đó: Tỷ lệ sử dụng nước sạch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1"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16,5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1,96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11,88</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72</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4383757"/>
                  </a:ext>
                </a:extLst>
              </a:tr>
              <a:tr h="252995">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1</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chất thải rắn ở đô thị được thu gom</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79,86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72,46</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96,61</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90,7</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Chưa đạt</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4158734"/>
                  </a:ext>
                </a:extLst>
              </a:tr>
              <a:tr h="252995">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2</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chất thải rắn ở nông thôn được thu gom</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59,03</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71,83</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102,61</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121,7</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Đạt</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2606217"/>
                  </a:ext>
                </a:extLst>
              </a:tr>
              <a:tr h="252995">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3</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Thu hút dự án mới</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Dự án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20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Tăng 01</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Chưa đạt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5871098"/>
                  </a:ext>
                </a:extLst>
              </a:tr>
              <a:tr h="160370">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4</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Phòng chống lấn chiếm đất đai</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9825763"/>
                  </a:ext>
                </a:extLst>
              </a:tr>
              <a:tr h="252995">
                <a:tc>
                  <a:txBody>
                    <a:bodyPr/>
                    <a:lstStyle/>
                    <a:p>
                      <a:pPr algn="ctr" fontAlgn="ctr"/>
                      <a:r>
                        <a:rPr lang="vi-VN" sz="105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0" u="none" strike="noStrike">
                          <a:solidFill>
                            <a:srgbClr val="000000"/>
                          </a:solidFill>
                          <a:effectLst/>
                          <a:latin typeface="Times New Roman" panose="02020603050405020304" pitchFamily="18" charset="0"/>
                        </a:rPr>
                        <a:t>Số vụ vi phạm được giải quyết trong năm</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Số vụ</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150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3,33</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120</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Chưa đạt</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7990016"/>
                  </a:ext>
                </a:extLst>
              </a:tr>
              <a:tr h="160370">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5</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Giải phóng mặt bằng</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vi-VN" sz="900" b="0" i="0" u="none" strike="noStrike">
                          <a:solidFill>
                            <a:srgbClr val="000000"/>
                          </a:solidFill>
                          <a:effectLst/>
                          <a:latin typeface="Times New Roman" panose="02020603050405020304" pitchFamily="18" charset="0"/>
                        </a:rPr>
                        <a:t> </a:t>
                      </a:r>
                    </a:p>
                  </a:txBody>
                  <a:tcPr marL="2455" marR="2455" marT="24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6085151"/>
                  </a:ext>
                </a:extLst>
              </a:tr>
              <a:tr h="270811">
                <a:tc>
                  <a:txBody>
                    <a:bodyPr/>
                    <a:lstStyle/>
                    <a:p>
                      <a:pPr algn="ctr" fontAlgn="ctr"/>
                      <a:r>
                        <a:rPr lang="vi-VN" sz="105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≥50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14,3%</a:t>
                      </a:r>
                      <a:br>
                        <a:rPr lang="vi-VN" sz="900" b="0" i="0" u="none" strike="noStrike">
                          <a:solidFill>
                            <a:srgbClr val="000000"/>
                          </a:solidFill>
                          <a:effectLst/>
                          <a:latin typeface="Times New Roman" panose="02020603050405020304" pitchFamily="18" charset="0"/>
                        </a:rPr>
                      </a:br>
                      <a:r>
                        <a:rPr lang="vi-VN" sz="900" b="0" i="1" u="none" strike="noStrike">
                          <a:solidFill>
                            <a:srgbClr val="000000"/>
                          </a:solidFill>
                          <a:effectLst/>
                          <a:latin typeface="Times New Roman" panose="02020603050405020304" pitchFamily="18" charset="0"/>
                        </a:rPr>
                        <a:t>(2 dự án)</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r>
                        <a:rPr lang="en-US" sz="900" b="0" i="0" u="none" strike="noStrike">
                          <a:solidFill>
                            <a:srgbClr val="000000"/>
                          </a:solidFill>
                          <a:effectLst/>
                          <a:latin typeface="Times New Roman" panose="02020603050405020304" pitchFamily="18" charset="0"/>
                        </a:rPr>
                        <a:t>0</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r>
                        <a:rPr lang="en-US" sz="900" b="0" i="0" u="none" strike="noStrike">
                          <a:solidFill>
                            <a:srgbClr val="000000"/>
                          </a:solidFill>
                          <a:effectLst/>
                          <a:latin typeface="Times New Roman" panose="02020603050405020304" pitchFamily="18" charset="0"/>
                        </a:rPr>
                        <a:t>0</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Times New Roman" panose="02020603050405020304" pitchFamily="18" charset="0"/>
                        </a:rPr>
                        <a:t>Chưa đạt</a:t>
                      </a: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2367640"/>
                  </a:ext>
                </a:extLst>
              </a:tr>
              <a:tr h="270811">
                <a:tc>
                  <a:txBody>
                    <a:bodyPr/>
                    <a:lstStyle/>
                    <a:p>
                      <a:pPr algn="ctr" fontAlgn="ctr"/>
                      <a:r>
                        <a:rPr lang="vi-VN" sz="1050" b="1" i="0" u="none" strike="noStrike">
                          <a:solidFill>
                            <a:srgbClr val="000000"/>
                          </a:solidFill>
                          <a:effectLst/>
                          <a:latin typeface="Times New Roman" panose="02020603050405020304" pitchFamily="18" charset="0"/>
                        </a:rPr>
                        <a:t>1</a:t>
                      </a:r>
                      <a:r>
                        <a:rPr lang="en-US" sz="1050" b="1" i="0" u="none" strike="noStrike">
                          <a:solidFill>
                            <a:srgbClr val="000000"/>
                          </a:solidFill>
                          <a:effectLst/>
                          <a:latin typeface="Times New Roman" panose="02020603050405020304" pitchFamily="18" charset="0"/>
                        </a:rPr>
                        <a:t>6</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Giảm tỷ lệ đơn khiếu nại về lĩnh vực đất đai phát sinh mới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70</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Chưa phát sinh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Chưa phát sinh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8377541"/>
                  </a:ext>
                </a:extLst>
              </a:tr>
              <a:tr h="270811">
                <a:tc>
                  <a:txBody>
                    <a:bodyPr/>
                    <a:lstStyle/>
                    <a:p>
                      <a:pPr algn="ctr" fontAlgn="ctr"/>
                      <a:r>
                        <a:rPr lang="en-US" sz="1050" b="1" i="0" u="none" strike="noStrike">
                          <a:solidFill>
                            <a:srgbClr val="000000"/>
                          </a:solidFill>
                          <a:effectLst/>
                          <a:latin typeface="Times New Roman" panose="02020603050405020304" pitchFamily="18" charset="0"/>
                        </a:rPr>
                        <a:t>17</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giải quyết số vụ việc khiếu nại thuộc thẩm quyền</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85</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Chưa phát sinh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Chưa phát sinh</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890862"/>
                  </a:ext>
                </a:extLst>
              </a:tr>
              <a:tr h="401664">
                <a:tc>
                  <a:txBody>
                    <a:bodyPr/>
                    <a:lstStyle/>
                    <a:p>
                      <a:pPr algn="ctr" fontAlgn="ctr"/>
                      <a:r>
                        <a:rPr lang="en-US" sz="1050" b="1" i="0" u="none" strike="noStrike">
                          <a:solidFill>
                            <a:srgbClr val="000000"/>
                          </a:solidFill>
                          <a:effectLst/>
                          <a:latin typeface="Times New Roman" panose="02020603050405020304" pitchFamily="18" charset="0"/>
                        </a:rPr>
                        <a:t>18</a:t>
                      </a:r>
                      <a:endParaRPr lang="vi-VN" sz="105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vi-VN" sz="90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≥98</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 </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13,27</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13,54</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vi-VN" sz="900" b="0" i="0" u="none" strike="noStrike">
                        <a:solidFill>
                          <a:srgbClr val="000000"/>
                        </a:solidFill>
                        <a:effectLst/>
                        <a:latin typeface="Times New Roman" panose="02020603050405020304" pitchFamily="18" charset="0"/>
                      </a:endParaRP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900" b="0" i="0" u="none" strike="noStrike">
                          <a:solidFill>
                            <a:srgbClr val="000000"/>
                          </a:solidFill>
                          <a:effectLst/>
                          <a:latin typeface="Times New Roman" panose="02020603050405020304" pitchFamily="18" charset="0"/>
                        </a:rPr>
                        <a:t>Đạt</a:t>
                      </a:r>
                    </a:p>
                  </a:txBody>
                  <a:tcPr marL="2455" marR="2455" marT="24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306327"/>
                  </a:ext>
                </a:extLst>
              </a:tr>
            </a:tbl>
          </a:graphicData>
        </a:graphic>
      </p:graphicFrame>
      <p:sp>
        <p:nvSpPr>
          <p:cNvPr id="3" name="Rectangle 2">
            <a:extLst>
              <a:ext uri="{FF2B5EF4-FFF2-40B4-BE49-F238E27FC236}">
                <a16:creationId xmlns:a16="http://schemas.microsoft.com/office/drawing/2014/main" id="{D1A8A2CF-DB93-7805-2139-A5822F8D1F04}"/>
              </a:ext>
            </a:extLst>
          </p:cNvPr>
          <p:cNvSpPr/>
          <p:nvPr/>
        </p:nvSpPr>
        <p:spPr>
          <a:xfrm>
            <a:off x="153221" y="6334599"/>
            <a:ext cx="11791131"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a:t>
            </a:r>
            <a:r>
              <a:rPr lang="en-US" sz="2400">
                <a:latin typeface="Arial" panose="020B0604020202020204" pitchFamily="34" charset="0"/>
                <a:ea typeface="Calibri" panose="020F0502020204030204" pitchFamily="34" charset="0"/>
              </a:rPr>
              <a:t>07</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09/18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r>
              <a:rPr lang="en-US" sz="2400">
                <a:latin typeface="Arial" panose="020B0604020202020204" pitchFamily="34" charset="0"/>
                <a:ea typeface="Calibri" panose="020F0502020204030204" pitchFamily="34" charset="0"/>
              </a:rPr>
              <a:t>; 02/18 chỉ tiêu chưa phát sinh</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67876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4479864" y="89868"/>
            <a:ext cx="336562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HUYỆN VĨNH THẠNH</a:t>
            </a:r>
          </a:p>
        </p:txBody>
      </p:sp>
      <p:graphicFrame>
        <p:nvGraphicFramePr>
          <p:cNvPr id="3" name="Table 2">
            <a:extLst>
              <a:ext uri="{FF2B5EF4-FFF2-40B4-BE49-F238E27FC236}">
                <a16:creationId xmlns:a16="http://schemas.microsoft.com/office/drawing/2014/main" id="{9CC88A01-D4E9-1E9D-5DDB-F81D4D390298}"/>
              </a:ext>
            </a:extLst>
          </p:cNvPr>
          <p:cNvGraphicFramePr>
            <a:graphicFrameLocks noGrp="1"/>
          </p:cNvGraphicFramePr>
          <p:nvPr>
            <p:extLst>
              <p:ext uri="{D42A27DB-BD31-4B8C-83A1-F6EECF244321}">
                <p14:modId xmlns:p14="http://schemas.microsoft.com/office/powerpoint/2010/main" val="2936936405"/>
              </p:ext>
            </p:extLst>
          </p:nvPr>
        </p:nvGraphicFramePr>
        <p:xfrm>
          <a:off x="111990" y="641401"/>
          <a:ext cx="11968018" cy="5655670"/>
        </p:xfrm>
        <a:graphic>
          <a:graphicData uri="http://schemas.openxmlformats.org/drawingml/2006/table">
            <a:tbl>
              <a:tblPr/>
              <a:tblGrid>
                <a:gridCol w="731841">
                  <a:extLst>
                    <a:ext uri="{9D8B030D-6E8A-4147-A177-3AD203B41FA5}">
                      <a16:colId xmlns:a16="http://schemas.microsoft.com/office/drawing/2014/main" val="1826000354"/>
                    </a:ext>
                  </a:extLst>
                </a:gridCol>
                <a:gridCol w="3914388">
                  <a:extLst>
                    <a:ext uri="{9D8B030D-6E8A-4147-A177-3AD203B41FA5}">
                      <a16:colId xmlns:a16="http://schemas.microsoft.com/office/drawing/2014/main" val="3093208238"/>
                    </a:ext>
                  </a:extLst>
                </a:gridCol>
                <a:gridCol w="999218">
                  <a:extLst>
                    <a:ext uri="{9D8B030D-6E8A-4147-A177-3AD203B41FA5}">
                      <a16:colId xmlns:a16="http://schemas.microsoft.com/office/drawing/2014/main" val="2640908308"/>
                    </a:ext>
                  </a:extLst>
                </a:gridCol>
                <a:gridCol w="999218">
                  <a:extLst>
                    <a:ext uri="{9D8B030D-6E8A-4147-A177-3AD203B41FA5}">
                      <a16:colId xmlns:a16="http://schemas.microsoft.com/office/drawing/2014/main" val="3349845423"/>
                    </a:ext>
                  </a:extLst>
                </a:gridCol>
                <a:gridCol w="1074790">
                  <a:extLst>
                    <a:ext uri="{9D8B030D-6E8A-4147-A177-3AD203B41FA5}">
                      <a16:colId xmlns:a16="http://schemas.microsoft.com/office/drawing/2014/main" val="943067477"/>
                    </a:ext>
                  </a:extLst>
                </a:gridCol>
                <a:gridCol w="999218">
                  <a:extLst>
                    <a:ext uri="{9D8B030D-6E8A-4147-A177-3AD203B41FA5}">
                      <a16:colId xmlns:a16="http://schemas.microsoft.com/office/drawing/2014/main" val="3934361342"/>
                    </a:ext>
                  </a:extLst>
                </a:gridCol>
                <a:gridCol w="999218">
                  <a:extLst>
                    <a:ext uri="{9D8B030D-6E8A-4147-A177-3AD203B41FA5}">
                      <a16:colId xmlns:a16="http://schemas.microsoft.com/office/drawing/2014/main" val="672336770"/>
                    </a:ext>
                  </a:extLst>
                </a:gridCol>
                <a:gridCol w="999218">
                  <a:extLst>
                    <a:ext uri="{9D8B030D-6E8A-4147-A177-3AD203B41FA5}">
                      <a16:colId xmlns:a16="http://schemas.microsoft.com/office/drawing/2014/main" val="2402008667"/>
                    </a:ext>
                  </a:extLst>
                </a:gridCol>
                <a:gridCol w="1250909">
                  <a:extLst>
                    <a:ext uri="{9D8B030D-6E8A-4147-A177-3AD203B41FA5}">
                      <a16:colId xmlns:a16="http://schemas.microsoft.com/office/drawing/2014/main" val="2434814785"/>
                    </a:ext>
                  </a:extLst>
                </a:gridCol>
              </a:tblGrid>
              <a:tr h="151279">
                <a:tc rowSpan="2">
                  <a:txBody>
                    <a:bodyPr/>
                    <a:lstStyle/>
                    <a:p>
                      <a:pPr algn="ctr" fontAlgn="ctr"/>
                      <a:r>
                        <a:rPr lang="vi-VN" sz="1050" b="1" i="0" u="none" strike="noStrike" dirty="0">
                          <a:solidFill>
                            <a:srgbClr val="000000"/>
                          </a:solidFill>
                          <a:effectLst/>
                          <a:latin typeface="Times New Roman" panose="02020603050405020304" pitchFamily="18" charset="0"/>
                        </a:rPr>
                        <a:t>STT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Chỉ tiêu</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Đơn vị tính</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Kế hoạch năm 2025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050" b="1" i="0" u="none" strike="noStrike">
                          <a:solidFill>
                            <a:srgbClr val="000000"/>
                          </a:solidFill>
                          <a:effectLst/>
                          <a:latin typeface="Times New Roman" panose="02020603050405020304" pitchFamily="18" charset="0"/>
                        </a:rPr>
                        <a:t>Thực hiện Quý I năm 2025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000" b="1" i="0" u="none" strike="noStrike">
                          <a:solidFill>
                            <a:srgbClr val="000000"/>
                          </a:solidFill>
                          <a:effectLst/>
                          <a:latin typeface="Times New Roman" panose="02020603050405020304" pitchFamily="18" charset="0"/>
                        </a:rPr>
                        <a:t>So sánh quý I năm 2025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050" b="1" i="0" u="none" strike="noStrike">
                          <a:solidFill>
                            <a:srgbClr val="000000"/>
                          </a:solidFill>
                          <a:effectLst/>
                          <a:latin typeface="Times New Roman" panose="02020603050405020304" pitchFamily="18" charset="0"/>
                        </a:rPr>
                        <a:t>Đánh giá</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0541632"/>
                  </a:ext>
                </a:extLst>
              </a:tr>
              <a:tr h="151279">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050" b="1" i="0" u="none" strike="noStrike">
                          <a:solidFill>
                            <a:srgbClr val="000000"/>
                          </a:solidFill>
                          <a:effectLst/>
                          <a:latin typeface="Times New Roman" panose="02020603050405020304" pitchFamily="18" charset="0"/>
                        </a:rPr>
                        <a:t>So KH năm 2025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So Cùng kỳ 2024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1652491264"/>
                  </a:ext>
                </a:extLst>
              </a:tr>
              <a:tr h="151279">
                <a:tc>
                  <a:txBody>
                    <a:bodyPr/>
                    <a:lstStyle/>
                    <a:p>
                      <a:pPr algn="ctr" fontAlgn="ctr"/>
                      <a:r>
                        <a:rPr lang="vi-VN" sz="1050" b="0" i="1" u="none" strike="noStrike">
                          <a:solidFill>
                            <a:srgbClr val="000000"/>
                          </a:solidFill>
                          <a:effectLst/>
                          <a:latin typeface="Times New Roman" panose="02020603050405020304" pitchFamily="18" charset="0"/>
                        </a:rPr>
                        <a:t>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3</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7</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9</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1881005"/>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Tốc độ tăng giá trị sản phẩm</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8,9 - 9,5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3,72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13,54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1"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rgbClr val="000000"/>
                          </a:solidFill>
                          <a:effectLst/>
                          <a:latin typeface="Times New Roman" panose="02020603050405020304" pitchFamily="18" charset="0"/>
                        </a:rPr>
                        <a:t> </a:t>
                      </a:r>
                      <a:r>
                        <a:rPr lang="en-US" sz="1050" b="0" i="0" u="none" strike="noStrike">
                          <a:solidFill>
                            <a:srgbClr val="000000"/>
                          </a:solidFill>
                          <a:effectLst/>
                          <a:latin typeface="Times New Roman" panose="02020603050405020304" pitchFamily="18" charset="0"/>
                        </a:rPr>
                        <a:t>Đạt</a:t>
                      </a:r>
                      <a:endParaRPr lang="vi-VN" sz="1050" b="0" i="0" u="none" strike="noStrike">
                        <a:solidFill>
                          <a:srgbClr val="000000"/>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99654"/>
                  </a:ext>
                </a:extLst>
              </a:tr>
              <a:tr h="151279">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Nông, lâm, thuỷ sản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5,2 - 5,4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3,74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4,36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7736278"/>
                  </a:ext>
                </a:extLst>
              </a:tr>
              <a:tr h="151279">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Công nghiệp và xây dựng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11,8 - 12,6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3,21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20,82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7178513"/>
                  </a:ext>
                </a:extLst>
              </a:tr>
              <a:tr h="151279">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Công nghiệp</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12,1 - 12,9</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3,02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21,44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1" u="none" strike="noStrike">
                          <a:solidFill>
                            <a:srgbClr val="000000"/>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8480972"/>
                  </a:ext>
                </a:extLst>
              </a:tr>
              <a:tr h="151279">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 Xây dựng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10,4 - 11,2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5,99</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11,66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1" u="none" strike="noStrike">
                          <a:solidFill>
                            <a:srgbClr val="000000"/>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6331479"/>
                  </a:ext>
                </a:extLst>
              </a:tr>
              <a:tr h="151279">
                <a:tc>
                  <a:txBody>
                    <a:bodyPr/>
                    <a:lstStyle/>
                    <a:p>
                      <a:pPr algn="ctr" fontAlgn="ctr"/>
                      <a:r>
                        <a:rPr lang="vi-VN" sz="1100" b="0"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 Dịch vụ</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5,9 - 6,7</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4,62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8,03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rgbClr val="000000"/>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3201678"/>
                  </a:ext>
                </a:extLst>
              </a:tr>
              <a:tr h="151279">
                <a:tc>
                  <a:txBody>
                    <a:bodyPr/>
                    <a:lstStyle/>
                    <a:p>
                      <a:pPr algn="ctr" fontAlgn="ctr"/>
                      <a:r>
                        <a:rPr lang="vi-VN" sz="1100" b="1" i="0" u="none" strike="noStrike">
                          <a:solidFill>
                            <a:srgbClr val="000000"/>
                          </a:solidFill>
                          <a:effectLst/>
                          <a:latin typeface="Times New Roman" panose="02020603050405020304" pitchFamily="18" charset="0"/>
                        </a:rPr>
                        <a:t>2</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Kim ngạch xuất khẩu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USD</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6,5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0,5</a:t>
                      </a: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r>
                        <a:rPr lang="en-US" altLang="vi-VN" sz="1050" b="0" i="0" u="none" strike="noStrike">
                          <a:solidFill>
                            <a:schemeClr val="tx1"/>
                          </a:solidFill>
                          <a:effectLst/>
                          <a:latin typeface="Times New Roman" panose="02020603050405020304" pitchFamily="18" charset="0"/>
                        </a:rPr>
                        <a:t>3,2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49,8%</a:t>
                      </a: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637,2%</a:t>
                      </a: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 </a:t>
                      </a:r>
                      <a:r>
                        <a:rPr lang="en-US" altLang="vi-VN" sz="1050" b="0" i="0" u="none" strike="noStrike">
                          <a:solidFill>
                            <a:schemeClr val="tx1"/>
                          </a:solidFill>
                          <a:effectLst/>
                          <a:latin typeface="Times New Roman" panose="02020603050405020304" pitchFamily="18" charset="0"/>
                        </a:rPr>
                        <a:t>Đạt</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6156521"/>
                  </a:ext>
                </a:extLst>
              </a:tr>
              <a:tr h="151279">
                <a:tc>
                  <a:txBody>
                    <a:bodyPr/>
                    <a:lstStyle/>
                    <a:p>
                      <a:pPr algn="ctr" fontAlgn="ctr"/>
                      <a:r>
                        <a:rPr lang="vi-VN" sz="1100" b="1" i="0" u="none" strike="noStrike">
                          <a:solidFill>
                            <a:srgbClr val="000000"/>
                          </a:solidFill>
                          <a:effectLst/>
                          <a:latin typeface="Times New Roman" panose="02020603050405020304" pitchFamily="18" charset="0"/>
                        </a:rPr>
                        <a:t>3</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Tổng thu ngân sách trên địa bàn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Triệu đồng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109.060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24.322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38.138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35,0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156,8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6064359"/>
                  </a:ext>
                </a:extLst>
              </a:tr>
              <a:tr h="151279">
                <a:tc>
                  <a:txBody>
                    <a:bodyPr/>
                    <a:lstStyle/>
                    <a:p>
                      <a:pPr algn="ctr" fontAlgn="ctr"/>
                      <a:r>
                        <a:rPr lang="vi-VN" sz="1100" b="0" i="1"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 Thu tiền sử dụng đất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rgbClr val="000000"/>
                          </a:solidFill>
                          <a:effectLst/>
                          <a:latin typeface="Times New Roman" panose="02020603050405020304" pitchFamily="18" charset="0"/>
                        </a:rPr>
                        <a:t>Triệu đồng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20.000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912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1" u="none" strike="noStrike">
                          <a:solidFill>
                            <a:schemeClr val="tx1"/>
                          </a:solidFill>
                          <a:effectLst/>
                          <a:latin typeface="Times New Roman" panose="02020603050405020304" pitchFamily="18" charset="0"/>
                        </a:rPr>
                        <a:t>9.000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45,0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986,8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9406581"/>
                  </a:ext>
                </a:extLst>
              </a:tr>
              <a:tr h="151279">
                <a:tc>
                  <a:txBody>
                    <a:bodyPr/>
                    <a:lstStyle/>
                    <a:p>
                      <a:pPr algn="ctr" fontAlgn="ctr"/>
                      <a:r>
                        <a:rPr lang="vi-VN" sz="1100" b="1" i="0" u="none" strike="noStrike">
                          <a:solidFill>
                            <a:srgbClr val="000000"/>
                          </a:solidFill>
                          <a:effectLst/>
                          <a:latin typeface="Times New Roman" panose="02020603050405020304" pitchFamily="18" charset="0"/>
                        </a:rPr>
                        <a:t>4</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Doanh thu bán lẻ hàng hóa và dịch vụ</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Tỷ đồng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688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a:t>
                      </a:r>
                      <a:r>
                        <a:rPr lang="en-US" altLang="vi-VN" sz="1050" b="0" i="0" u="none" strike="noStrike">
                          <a:solidFill>
                            <a:schemeClr val="tx1"/>
                          </a:solidFill>
                          <a:effectLst/>
                          <a:latin typeface="Times New Roman" panose="02020603050405020304" pitchFamily="18" charset="0"/>
                        </a:rPr>
                        <a:t>60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r>
                        <a:rPr lang="en-US" altLang="vi-VN" sz="1050" b="0" i="0" u="none" strike="noStrike">
                          <a:solidFill>
                            <a:schemeClr val="tx1"/>
                          </a:solidFill>
                          <a:effectLst/>
                          <a:latin typeface="Times New Roman" panose="02020603050405020304" pitchFamily="18" charset="0"/>
                        </a:rPr>
                        <a:t>181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26,4%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vi-VN" sz="1050" b="0" i="0" u="none" strike="noStrike">
                          <a:solidFill>
                            <a:schemeClr val="tx1"/>
                          </a:solidFill>
                          <a:effectLst/>
                          <a:latin typeface="Times New Roman" panose="02020603050405020304" pitchFamily="18" charset="0"/>
                        </a:rPr>
                        <a:t>113,6%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 </a:t>
                      </a:r>
                      <a:r>
                        <a:rPr lang="en-US" altLang="vi-VN" sz="1050" b="0" i="0" u="none" strike="noStrike">
                          <a:solidFill>
                            <a:schemeClr val="tx1"/>
                          </a:solidFill>
                          <a:effectLst/>
                          <a:latin typeface="Times New Roman" panose="02020603050405020304" pitchFamily="18" charset="0"/>
                        </a:rPr>
                        <a:t>Đạt</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7091055"/>
                  </a:ext>
                </a:extLst>
              </a:tr>
              <a:tr h="151279">
                <a:tc>
                  <a:txBody>
                    <a:bodyPr/>
                    <a:lstStyle/>
                    <a:p>
                      <a:pPr algn="ctr" fontAlgn="ct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số tham gia bảo hiểm y tế</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98,00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96,1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95,6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97,6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99,5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106437"/>
                  </a:ext>
                </a:extLst>
              </a:tr>
              <a:tr h="151279">
                <a:tc>
                  <a:txBody>
                    <a:bodyPr/>
                    <a:lstStyle/>
                    <a:p>
                      <a:pPr algn="ctr" fontAlgn="ct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Bảo hiểm xã hội tự nguyện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1.164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782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60,1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89,5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9977345"/>
                  </a:ext>
                </a:extLst>
              </a:tr>
              <a:tr h="151279">
                <a:tc>
                  <a:txBody>
                    <a:bodyPr/>
                    <a:lstStyle/>
                    <a:p>
                      <a:pPr algn="ctr" fontAlgn="ctr"/>
                      <a:r>
                        <a:rPr lang="en-US" sz="1100" b="1" i="0" u="none" strike="noStrike">
                          <a:solidFill>
                            <a:srgbClr val="000000"/>
                          </a:solidFill>
                          <a:effectLst/>
                          <a:latin typeface="Times New Roman" panose="02020603050405020304" pitchFamily="18" charset="0"/>
                        </a:rPr>
                        <a:t>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Tạo việc làm mới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800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212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211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26,4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99,5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6185618"/>
                  </a:ext>
                </a:extLst>
              </a:tr>
              <a:tr h="151279">
                <a:tc>
                  <a:txBody>
                    <a:bodyPr/>
                    <a:lstStyle/>
                    <a:p>
                      <a:pPr algn="ctr" fontAlgn="ctr"/>
                      <a:r>
                        <a:rPr lang="en-US" sz="1100" b="1" i="0" u="none" strike="noStrike">
                          <a:solidFill>
                            <a:srgbClr val="000000"/>
                          </a:solidFill>
                          <a:effectLst/>
                          <a:latin typeface="Times New Roman" panose="02020603050405020304" pitchFamily="18" charset="0"/>
                        </a:rPr>
                        <a:t>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Đào tạo nghề lao động nông thôn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Người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350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chưa 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2901864"/>
                  </a:ext>
                </a:extLst>
              </a:tr>
              <a:tr h="226620">
                <a:tc>
                  <a:txBody>
                    <a:bodyPr/>
                    <a:lstStyle/>
                    <a:p>
                      <a:pPr algn="ctr" fontAlgn="ctr"/>
                      <a:r>
                        <a:rPr lang="en-US" sz="1100" b="1" i="0" u="none" strike="noStrike">
                          <a:solidFill>
                            <a:srgbClr val="000000"/>
                          </a:solidFill>
                          <a:effectLst/>
                          <a:latin typeface="Times New Roman" panose="02020603050405020304" pitchFamily="18" charset="0"/>
                        </a:rPr>
                        <a:t>9</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77,5 - 80,1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70,1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75,6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107,8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2197767"/>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0</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dân cư nông thôn sử dụng nước hợp vệ sinh</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dirty="0">
                          <a:solidFill>
                            <a:schemeClr val="tx1"/>
                          </a:solidFill>
                          <a:effectLst/>
                          <a:latin typeface="Times New Roman" panose="02020603050405020304" pitchFamily="18" charset="0"/>
                        </a:rPr>
                        <a:t>100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r>
                        <a:rPr lang="vi-VN" sz="1050" b="0" i="0" u="none" strike="noStrike">
                          <a:solidFill>
                            <a:schemeClr val="tx1"/>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6013965"/>
                  </a:ext>
                </a:extLst>
              </a:tr>
              <a:tr h="151279">
                <a:tc>
                  <a:txBody>
                    <a:bodyPr/>
                    <a:lstStyle/>
                    <a:p>
                      <a:pPr algn="ctr" fontAlgn="ctr"/>
                      <a:r>
                        <a:rPr lang="vi-VN" sz="1100" b="1" i="0" u="none" strike="noStrike">
                          <a:solidFill>
                            <a:srgbClr val="000000"/>
                          </a:solidFill>
                          <a:effectLst/>
                          <a:latin typeface="Times New Roman" panose="02020603050405020304" pitchFamily="18" charset="0"/>
                        </a:rPr>
                        <a:t> </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1" u="none" strike="noStrike">
                          <a:solidFill>
                            <a:srgbClr val="000000"/>
                          </a:solidFill>
                          <a:effectLst/>
                          <a:latin typeface="Times New Roman" panose="02020603050405020304" pitchFamily="18" charset="0"/>
                        </a:rPr>
                        <a:t>Trong đó: Tỷ lệ sử dụng nước sạch</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27,8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dirty="0">
                          <a:solidFill>
                            <a:schemeClr val="tx1"/>
                          </a:solidFill>
                          <a:effectLst/>
                          <a:latin typeface="Times New Roman" panose="02020603050405020304" pitchFamily="18" charset="0"/>
                        </a:rPr>
                        <a:t>32,1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115,5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2997479"/>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1</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đô thị được thu gom</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80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74,18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dirty="0">
                          <a:solidFill>
                            <a:schemeClr val="tx1"/>
                          </a:solidFill>
                          <a:effectLst/>
                          <a:latin typeface="Times New Roman" panose="02020603050405020304" pitchFamily="18" charset="0"/>
                        </a:rPr>
                        <a:t>76,47</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95,6</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103,1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8735038"/>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2</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chất thải rắn ở nông thôn được thu gom</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60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47,12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dirty="0">
                          <a:solidFill>
                            <a:schemeClr val="tx1"/>
                          </a:solidFill>
                          <a:effectLst/>
                          <a:latin typeface="Times New Roman" panose="02020603050405020304" pitchFamily="18" charset="0"/>
                        </a:rPr>
                        <a:t>60,02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100,0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127,4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r>
                        <a:rPr lang="vi-VN" sz="1050" b="0" i="0" u="none" strike="noStrike">
                          <a:solidFill>
                            <a:schemeClr val="tx1"/>
                          </a:solidFill>
                          <a:effectLst/>
                          <a:latin typeface="Times New Roman" panose="02020603050405020304" pitchFamily="18" charset="0"/>
                        </a:rPr>
                        <a:t> </a:t>
                      </a:r>
                    </a:p>
                  </a:txBody>
                  <a:tcPr marL="3928" marR="3928" marT="39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925051"/>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3</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Thu hút dự án mới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Dự án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3</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dirty="0">
                          <a:solidFill>
                            <a:schemeClr val="tx1"/>
                          </a:solidFill>
                          <a:effectLst/>
                          <a:latin typeface="Times New Roman" panose="02020603050405020304" pitchFamily="18" charset="0"/>
                        </a:rPr>
                        <a:t>0</a:t>
                      </a:r>
                      <a:endParaRPr lang="vi-VN" sz="1050" b="0" i="0" u="none" strike="noStrike" dirty="0">
                        <a:solidFill>
                          <a:schemeClr val="tx1"/>
                        </a:solidFill>
                        <a:effectLst/>
                        <a:latin typeface="Times New Roman" panose="02020603050405020304" pitchFamily="18" charset="0"/>
                      </a:endParaRP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dirty="0">
                          <a:solidFill>
                            <a:schemeClr val="tx1"/>
                          </a:solidFill>
                          <a:effectLst/>
                          <a:latin typeface="Times New Roman" panose="02020603050405020304" pitchFamily="18" charset="0"/>
                        </a:rPr>
                        <a:t>2</a:t>
                      </a:r>
                      <a:endParaRPr lang="vi-VN" sz="1050" b="0" i="0" u="none" strike="noStrike" dirty="0">
                        <a:solidFill>
                          <a:schemeClr val="tx1"/>
                        </a:solidFill>
                        <a:effectLst/>
                        <a:latin typeface="Times New Roman" panose="02020603050405020304" pitchFamily="18" charset="0"/>
                      </a:endParaRP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chemeClr val="tx1"/>
                          </a:solidFill>
                          <a:effectLst/>
                          <a:latin typeface="Times New Roman" panose="02020603050405020304" pitchFamily="18" charset="0"/>
                        </a:rPr>
                        <a:t>66,7</a:t>
                      </a:r>
                      <a:endParaRPr lang="vi-VN" sz="1050" b="0" i="0" u="none" strike="noStrike" dirty="0">
                        <a:solidFill>
                          <a:schemeClr val="tx1"/>
                        </a:solidFill>
                        <a:effectLst/>
                        <a:latin typeface="Times New Roman" panose="02020603050405020304" pitchFamily="18" charset="0"/>
                      </a:endParaRP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r>
                        <a:rPr lang="vi-VN" sz="1050" b="0" i="0" u="none" strike="noStrike">
                          <a:solidFill>
                            <a:schemeClr val="tx1"/>
                          </a:solidFill>
                          <a:effectLst/>
                          <a:latin typeface="Times New Roman" panose="02020603050405020304" pitchFamily="18" charset="0"/>
                        </a:rPr>
                        <a:t> </a:t>
                      </a:r>
                    </a:p>
                  </a:txBody>
                  <a:tcPr marL="3928" marR="3928" marT="39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2951828"/>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4</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Phòng chống lấn chiếm đất đai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chemeClr val="tx1"/>
                          </a:solidFill>
                          <a:effectLst/>
                          <a:latin typeface="Times New Roman" panose="02020603050405020304" pitchFamily="18" charset="0"/>
                        </a:rPr>
                        <a:t> </a:t>
                      </a:r>
                    </a:p>
                  </a:txBody>
                  <a:tcPr marL="3928" marR="3928" marT="39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4664179"/>
                  </a:ext>
                </a:extLst>
              </a:tr>
              <a:tr h="151279">
                <a:tc>
                  <a:txBody>
                    <a:bodyPr/>
                    <a:lstStyle/>
                    <a:p>
                      <a:pPr algn="ctr" fontAlgn="ctr"/>
                      <a:r>
                        <a:rPr lang="vi-VN" sz="1100" b="1"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vụ vi phạm được giải quyết trong năm</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Số vụ</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150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1,3</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chưa đạt</a:t>
                      </a:r>
                      <a:endParaRPr lang="vi-VN" sz="1050" b="0" i="0" u="none" strike="noStrike">
                        <a:solidFill>
                          <a:schemeClr val="tx1"/>
                        </a:solidFill>
                        <a:effectLst/>
                        <a:latin typeface="Times New Roman" panose="02020603050405020304" pitchFamily="18" charset="0"/>
                      </a:endParaRPr>
                    </a:p>
                  </a:txBody>
                  <a:tcPr marL="3928" marR="3928" marT="39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5537584"/>
                  </a:ext>
                </a:extLst>
              </a:tr>
              <a:tr h="151279">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5</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Giải phóng mặt bằng</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chemeClr val="tx1"/>
                          </a:solidFill>
                          <a:effectLst/>
                          <a:latin typeface="Times New Roman" panose="02020603050405020304" pitchFamily="18" charset="0"/>
                        </a:rPr>
                        <a:t> </a:t>
                      </a:r>
                    </a:p>
                  </a:txBody>
                  <a:tcPr marL="3928" marR="3928" marT="39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525951"/>
                  </a:ext>
                </a:extLst>
              </a:tr>
              <a:tr h="298756">
                <a:tc>
                  <a:txBody>
                    <a:bodyPr/>
                    <a:lstStyle/>
                    <a:p>
                      <a:pPr algn="ctr" fontAlgn="ctr"/>
                      <a:r>
                        <a:rPr lang="vi-VN" sz="1100" b="0" i="0" u="none" strike="noStrike">
                          <a:solidFill>
                            <a:srgbClr val="000000"/>
                          </a:solidFill>
                          <a:effectLst/>
                          <a:latin typeface="Times New Roman" panose="02020603050405020304" pitchFamily="18" charset="0"/>
                        </a:rPr>
                        <a:t>-</a:t>
                      </a: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Calibri" panose="020F0502020204030204" pitchFamily="34" charset="0"/>
                        </a:rPr>
                        <a:t>≥</a:t>
                      </a:r>
                      <a:r>
                        <a:rPr lang="vi-VN" sz="1050" b="0" i="0" u="none" strike="noStrike">
                          <a:solidFill>
                            <a:schemeClr val="tx1"/>
                          </a:solidFill>
                          <a:effectLst/>
                          <a:latin typeface="Times New Roman" panose="02020603050405020304" pitchFamily="18" charset="0"/>
                        </a:rPr>
                        <a:t>50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15,4</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15,4</a:t>
                      </a:r>
                      <a:endParaRPr lang="vi-VN" sz="1050" b="0" i="0" u="none" strike="noStrike">
                        <a:solidFill>
                          <a:schemeClr val="tx1"/>
                        </a:solidFill>
                        <a:effectLst/>
                        <a:latin typeface="Times New Roman" panose="02020603050405020304" pitchFamily="18" charset="0"/>
                      </a:endParaRP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đạt</a:t>
                      </a:r>
                      <a:endParaRPr lang="vi-VN" sz="1050" b="0" i="0" u="none" strike="noStrike">
                        <a:solidFill>
                          <a:schemeClr val="tx1"/>
                        </a:solidFill>
                        <a:effectLst/>
                        <a:latin typeface="Times New Roman" panose="02020603050405020304" pitchFamily="18" charset="0"/>
                      </a:endParaRPr>
                    </a:p>
                  </a:txBody>
                  <a:tcPr marL="3928" marR="3928" marT="39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7600024"/>
                  </a:ext>
                </a:extLst>
              </a:tr>
              <a:tr h="276192">
                <a:tc>
                  <a:txBody>
                    <a:bodyPr/>
                    <a:lstStyle/>
                    <a:p>
                      <a:pPr algn="ctr" fontAlgn="ctr"/>
                      <a:r>
                        <a:rPr lang="vi-VN" sz="1100" b="1" i="0" u="none" strike="noStrike">
                          <a:solidFill>
                            <a:srgbClr val="000000"/>
                          </a:solidFill>
                          <a:effectLst/>
                          <a:latin typeface="Times New Roman" panose="02020603050405020304" pitchFamily="18" charset="0"/>
                        </a:rPr>
                        <a:t>1</a:t>
                      </a:r>
                      <a:r>
                        <a:rPr lang="en-US" sz="1100" b="1" i="0" u="none" strike="noStrike">
                          <a:solidFill>
                            <a:srgbClr val="000000"/>
                          </a:solidFill>
                          <a:effectLst/>
                          <a:latin typeface="Times New Roman" panose="02020603050405020304" pitchFamily="18" charset="0"/>
                        </a:rPr>
                        <a:t>6</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Giảm tỷ lệ đơn khiếu nại về lĩnh vực đất đai phát sinh mới</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70</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chemeClr val="tx1"/>
                          </a:solidFill>
                          <a:effectLst/>
                          <a:latin typeface="Times New Roman" panose="02020603050405020304" pitchFamily="18" charset="0"/>
                        </a:rPr>
                        <a:t>Chưa phát sinh</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Chưa phát sinh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2919661"/>
                  </a:ext>
                </a:extLst>
              </a:tr>
              <a:tr h="276192">
                <a:tc>
                  <a:txBody>
                    <a:bodyPr/>
                    <a:lstStyle/>
                    <a:p>
                      <a:pPr algn="ctr" fontAlgn="ctr"/>
                      <a:r>
                        <a:rPr lang="en-US" sz="1100" b="1" i="0" u="none" strike="noStrike">
                          <a:solidFill>
                            <a:srgbClr val="000000"/>
                          </a:solidFill>
                          <a:effectLst/>
                          <a:latin typeface="Times New Roman" panose="02020603050405020304" pitchFamily="18" charset="0"/>
                        </a:rPr>
                        <a:t>17</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quyết số vụ việc khiếu nại thuộc thẩm quyền</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85</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0" i="0" u="none" strike="noStrike">
                          <a:solidFill>
                            <a:schemeClr val="tx1"/>
                          </a:solidFill>
                          <a:effectLst/>
                          <a:latin typeface="Times New Roman" panose="02020603050405020304" pitchFamily="18" charset="0"/>
                        </a:rPr>
                        <a:t>Chưa phát sinh</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vi-VN" sz="1050" b="0" i="0" u="none" strike="noStrike">
                          <a:solidFill>
                            <a:schemeClr val="tx1"/>
                          </a:solidFill>
                          <a:effectLst/>
                          <a:latin typeface="Times New Roman" panose="02020603050405020304" pitchFamily="18" charset="0"/>
                        </a:rPr>
                        <a:t>Chưa phát sinh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037904"/>
                  </a:ext>
                </a:extLst>
              </a:tr>
              <a:tr h="151279">
                <a:tc>
                  <a:txBody>
                    <a:bodyPr/>
                    <a:lstStyle/>
                    <a:p>
                      <a:pPr algn="ctr" fontAlgn="ctr"/>
                      <a:r>
                        <a:rPr lang="en-US" sz="1100" b="1" i="0" u="none" strike="noStrike">
                          <a:solidFill>
                            <a:srgbClr val="000000"/>
                          </a:solidFill>
                          <a:effectLst/>
                          <a:latin typeface="Times New Roman" panose="02020603050405020304" pitchFamily="18" charset="0"/>
                        </a:rPr>
                        <a:t>18</a:t>
                      </a:r>
                      <a:endParaRPr lang="vi-VN" sz="1100" b="1" i="0" u="none" strike="noStrike">
                        <a:solidFill>
                          <a:srgbClr val="000000"/>
                        </a:solidFill>
                        <a:effectLst/>
                        <a:latin typeface="Times New Roman" panose="02020603050405020304" pitchFamily="18" charset="0"/>
                      </a:endParaRPr>
                    </a:p>
                  </a:txBody>
                  <a:tcPr marL="3882" marR="3882" marT="38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050" b="1" i="0" u="none" strike="noStrike">
                          <a:solidFill>
                            <a:srgbClr val="000000"/>
                          </a:solidFill>
                          <a:effectLst/>
                          <a:latin typeface="Times New Roman" panose="02020603050405020304" pitchFamily="18" charset="0"/>
                        </a:rPr>
                        <a:t>Tỷ lệ giải ngân vốn đầu tư công so với kế hoạch HĐND tỉnh giao</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rgbClr val="000000"/>
                          </a:solidFill>
                          <a:effectLst/>
                          <a:latin typeface="Times New Roman" panose="02020603050405020304" pitchFamily="18" charset="0"/>
                        </a:rPr>
                        <a:t>%</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≥98</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050" b="0" i="0" u="none" strike="noStrike">
                          <a:solidFill>
                            <a:schemeClr val="tx1"/>
                          </a:solidFill>
                          <a:effectLst/>
                          <a:latin typeface="Times New Roman" panose="02020603050405020304" pitchFamily="18" charset="0"/>
                        </a:rPr>
                        <a:t> </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21,91</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r>
                        <a:rPr lang="en-US" sz="1050" b="0" i="0" u="none" strike="noStrike">
                          <a:solidFill>
                            <a:schemeClr val="tx1"/>
                          </a:solidFill>
                          <a:effectLst/>
                          <a:latin typeface="Times New Roman" panose="02020603050405020304" pitchFamily="18" charset="0"/>
                        </a:rPr>
                        <a:t>21,91</a:t>
                      </a:r>
                      <a:endParaRPr lang="vi-VN" sz="1050" b="0" i="0" u="none" strike="noStrike">
                        <a:solidFill>
                          <a:schemeClr val="tx1"/>
                        </a:solidFill>
                        <a:effectLst/>
                        <a:latin typeface="Times New Roman" panose="02020603050405020304" pitchFamily="18" charset="0"/>
                      </a:endParaRP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050" b="0" i="0" u="none" strike="noStrike">
                          <a:solidFill>
                            <a:schemeClr val="tx1"/>
                          </a:solidFill>
                          <a:effectLst/>
                          <a:latin typeface="Times New Roman" panose="02020603050405020304" pitchFamily="18" charset="0"/>
                        </a:rPr>
                        <a:t> </a:t>
                      </a:r>
                    </a:p>
                  </a:txBody>
                  <a:tcPr marL="3928" marR="3928" marT="3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050" b="0" i="0" u="none" strike="noStrike">
                          <a:solidFill>
                            <a:schemeClr val="tx1"/>
                          </a:solidFill>
                          <a:effectLst/>
                          <a:latin typeface="Times New Roman" panose="02020603050405020304" pitchFamily="18" charset="0"/>
                        </a:rPr>
                        <a:t> Đạt</a:t>
                      </a:r>
                    </a:p>
                  </a:txBody>
                  <a:tcPr marL="3928" marR="3928" marT="3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8780426"/>
                  </a:ext>
                </a:extLst>
              </a:tr>
            </a:tbl>
          </a:graphicData>
        </a:graphic>
      </p:graphicFrame>
      <p:sp>
        <p:nvSpPr>
          <p:cNvPr id="2" name="Rectangle 1">
            <a:extLst>
              <a:ext uri="{FF2B5EF4-FFF2-40B4-BE49-F238E27FC236}">
                <a16:creationId xmlns:a16="http://schemas.microsoft.com/office/drawing/2014/main" id="{FCF98A6A-966B-718C-FD38-86048EC828E2}"/>
              </a:ext>
            </a:extLst>
          </p:cNvPr>
          <p:cNvSpPr/>
          <p:nvPr/>
        </p:nvSpPr>
        <p:spPr>
          <a:xfrm>
            <a:off x="111990" y="6334599"/>
            <a:ext cx="11968017" cy="461665"/>
          </a:xfrm>
          <a:prstGeom prst="rect">
            <a:avLst/>
          </a:prstGeom>
        </p:spPr>
        <p:txBody>
          <a:bodyPr wrap="square">
            <a:spAutoFit/>
          </a:bodyPr>
          <a:lstStyle/>
          <a:p>
            <a:pPr algn="just">
              <a:spcBef>
                <a:spcPts val="300"/>
              </a:spcBef>
              <a:spcAft>
                <a:spcPts val="300"/>
              </a:spcAft>
            </a:pPr>
            <a:r>
              <a:rPr lang="en-US" sz="2400">
                <a:latin typeface="Arial" panose="020B0604020202020204" pitchFamily="34" charset="0"/>
                <a:ea typeface="Calibri" panose="020F0502020204030204" pitchFamily="34" charset="0"/>
              </a:rPr>
              <a:t>Đánh giá</a:t>
            </a:r>
            <a:r>
              <a:rPr lang="vi-VN" sz="2400">
                <a:latin typeface="Arial" panose="020B0604020202020204" pitchFamily="34" charset="0"/>
                <a:ea typeface="Calibri" panose="020F0502020204030204" pitchFamily="34" charset="0"/>
              </a:rPr>
              <a:t>: Có 1</a:t>
            </a:r>
            <a:r>
              <a:rPr lang="en-US" sz="2400">
                <a:latin typeface="Arial" panose="020B0604020202020204" pitchFamily="34" charset="0"/>
                <a:ea typeface="Calibri" panose="020F0502020204030204" pitchFamily="34" charset="0"/>
              </a:rPr>
              <a:t>4</a:t>
            </a:r>
            <a:r>
              <a:rPr lang="vi-VN" sz="2400">
                <a:latin typeface="Arial" panose="020B0604020202020204" pitchFamily="34" charset="0"/>
                <a:ea typeface="Calibri" panose="020F0502020204030204" pitchFamily="34" charset="0"/>
              </a:rPr>
              <a:t>/1</a:t>
            </a:r>
            <a:r>
              <a:rPr lang="en-US" sz="2400">
                <a:latin typeface="Arial" panose="020B0604020202020204" pitchFamily="34" charset="0"/>
                <a:ea typeface="Calibri" panose="020F0502020204030204" pitchFamily="34" charset="0"/>
              </a:rPr>
              <a:t>8</a:t>
            </a:r>
            <a:r>
              <a:rPr lang="vi-VN" sz="2400">
                <a:latin typeface="Arial" panose="020B0604020202020204" pitchFamily="34" charset="0"/>
                <a:ea typeface="Calibri" panose="020F0502020204030204" pitchFamily="34" charset="0"/>
              </a:rPr>
              <a:t> chỉ tiêu đạt; </a:t>
            </a:r>
            <a:r>
              <a:rPr lang="en-US" sz="2400">
                <a:latin typeface="Arial" panose="020B0604020202020204" pitchFamily="34" charset="0"/>
                <a:ea typeface="Calibri" panose="020F0502020204030204" pitchFamily="34" charset="0"/>
              </a:rPr>
              <a:t>02/18 </a:t>
            </a:r>
            <a:r>
              <a:rPr lang="vi-VN" sz="2400">
                <a:latin typeface="Arial" panose="020B0604020202020204" pitchFamily="34" charset="0"/>
                <a:ea typeface="Calibri" panose="020F0502020204030204" pitchFamily="34" charset="0"/>
              </a:rPr>
              <a:t>chỉ tiêu </a:t>
            </a:r>
            <a:r>
              <a:rPr lang="en-US" sz="2400">
                <a:latin typeface="Arial" panose="020B0604020202020204" pitchFamily="34" charset="0"/>
                <a:ea typeface="Calibri" panose="020F0502020204030204" pitchFamily="34" charset="0"/>
              </a:rPr>
              <a:t>chưa</a:t>
            </a:r>
            <a:r>
              <a:rPr lang="vi-VN" sz="2400">
                <a:latin typeface="Arial" panose="020B0604020202020204" pitchFamily="34" charset="0"/>
                <a:ea typeface="Calibri" panose="020F0502020204030204" pitchFamily="34" charset="0"/>
              </a:rPr>
              <a:t> đạt</a:t>
            </a:r>
            <a:r>
              <a:rPr lang="en-US" sz="2400">
                <a:latin typeface="Arial" panose="020B0604020202020204" pitchFamily="34" charset="0"/>
                <a:ea typeface="Calibri" panose="020F0502020204030204" pitchFamily="34" charset="0"/>
              </a:rPr>
              <a:t>; 02/18 chỉ tiêu chưa phát sinh</a:t>
            </a:r>
            <a:endParaRPr lang="vi-VN" sz="2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66812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111149" y="619232"/>
            <a:ext cx="3448764" cy="461665"/>
          </a:xfrm>
          <a:prstGeom prst="rect">
            <a:avLst/>
          </a:prstGeom>
          <a:noFill/>
        </p:spPr>
        <p:txBody>
          <a:bodyPr wrap="square">
            <a:spAutoFit/>
          </a:bodyPr>
          <a:lstStyle/>
          <a:p>
            <a:pPr>
              <a:lnSpc>
                <a:spcPct val="100000"/>
              </a:lnSpc>
            </a:pPr>
            <a:r>
              <a:rPr lang="vi-VN" sz="2400" b="1">
                <a:cs typeface="Arial" panose="020B0604020202020204" pitchFamily="34" charset="0"/>
              </a:rPr>
              <a:t>1. Nông, lâm, thủy sản</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2820868825"/>
              </p:ext>
            </p:extLst>
          </p:nvPr>
        </p:nvGraphicFramePr>
        <p:xfrm>
          <a:off x="302173" y="1915620"/>
          <a:ext cx="6688287" cy="4572000"/>
        </p:xfrm>
        <a:graphic>
          <a:graphicData uri="http://schemas.openxmlformats.org/drawingml/2006/table">
            <a:tbl>
              <a:tblPr firstRow="1" bandRow="1"/>
              <a:tblGrid>
                <a:gridCol w="6688287">
                  <a:extLst>
                    <a:ext uri="{9D8B030D-6E8A-4147-A177-3AD203B41FA5}">
                      <a16:colId xmlns:a16="http://schemas.microsoft.com/office/drawing/2014/main" val="3655493598"/>
                    </a:ext>
                  </a:extLst>
                </a:gridCol>
              </a:tblGrid>
              <a:tr h="373773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a:solidFill>
                            <a:schemeClr val="dk1"/>
                          </a:solidFill>
                          <a:effectLst/>
                          <a:latin typeface="Arial" panose="020B0604020202020204" pitchFamily="34" charset="0"/>
                          <a:ea typeface="+mn-ea"/>
                          <a:cs typeface="Arial" panose="020B0604020202020204" pitchFamily="34" charset="0"/>
                        </a:rPr>
                        <a:t>Trong quý I, </a:t>
                      </a:r>
                      <a:r>
                        <a:rPr lang="en-US" sz="2200" b="0" kern="1200" dirty="0" err="1">
                          <a:solidFill>
                            <a:schemeClr val="dk1"/>
                          </a:solidFill>
                          <a:effectLst/>
                          <a:latin typeface="Arial" panose="020B0604020202020204" pitchFamily="34" charset="0"/>
                          <a:ea typeface="+mn-ea"/>
                          <a:cs typeface="Arial" panose="020B0604020202020204" pitchFamily="34" charset="0"/>
                        </a:rPr>
                        <a:t>ngành</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dirty="0" err="1">
                          <a:solidFill>
                            <a:schemeClr val="dk1"/>
                          </a:solidFill>
                          <a:effectLst/>
                          <a:latin typeface="Arial" panose="020B0604020202020204" pitchFamily="34" charset="0"/>
                          <a:ea typeface="+mn-ea"/>
                          <a:cs typeface="Arial" panose="020B0604020202020204" pitchFamily="34" charset="0"/>
                        </a:rPr>
                        <a:t>Nông</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err="1">
                          <a:solidFill>
                            <a:schemeClr val="dk1"/>
                          </a:solidFill>
                          <a:effectLst/>
                          <a:latin typeface="Arial" panose="020B0604020202020204" pitchFamily="34" charset="0"/>
                          <a:ea typeface="+mn-ea"/>
                          <a:cs typeface="Arial" panose="020B0604020202020204" pitchFamily="34" charset="0"/>
                        </a:rPr>
                        <a:t>nghiệp</a:t>
                      </a:r>
                      <a:r>
                        <a:rPr lang="en-US" sz="2200" b="0" kern="1200">
                          <a:solidFill>
                            <a:schemeClr val="dk1"/>
                          </a:solidFill>
                          <a:effectLst/>
                          <a:latin typeface="Arial" panose="020B0604020202020204" pitchFamily="34" charset="0"/>
                          <a:ea typeface="+mn-ea"/>
                          <a:cs typeface="Arial" panose="020B0604020202020204" pitchFamily="34" charset="0"/>
                        </a:rPr>
                        <a:t> tập trung </a:t>
                      </a:r>
                      <a:r>
                        <a:rPr lang="en-US" sz="2200" b="0" kern="1200" dirty="0" err="1">
                          <a:solidFill>
                            <a:schemeClr val="dk1"/>
                          </a:solidFill>
                          <a:effectLst/>
                          <a:latin typeface="Arial" panose="020B0604020202020204" pitchFamily="34" charset="0"/>
                          <a:ea typeface="+mn-ea"/>
                          <a:cs typeface="Arial" panose="020B0604020202020204" pitchFamily="34" charset="0"/>
                        </a:rPr>
                        <a:t>chỉ</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dirty="0" err="1">
                          <a:solidFill>
                            <a:schemeClr val="dk1"/>
                          </a:solidFill>
                          <a:effectLst/>
                          <a:latin typeface="Arial" panose="020B0604020202020204" pitchFamily="34" charset="0"/>
                          <a:ea typeface="+mn-ea"/>
                          <a:cs typeface="Arial" panose="020B0604020202020204" pitchFamily="34" charset="0"/>
                        </a:rPr>
                        <a:t>đạo</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dirty="0" err="1">
                          <a:solidFill>
                            <a:schemeClr val="dk1"/>
                          </a:solidFill>
                          <a:effectLst/>
                          <a:latin typeface="Arial" panose="020B0604020202020204" pitchFamily="34" charset="0"/>
                          <a:ea typeface="+mn-ea"/>
                          <a:cs typeface="Arial" panose="020B0604020202020204" pitchFamily="34" charset="0"/>
                        </a:rPr>
                        <a:t>các</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dirty="0" err="1">
                          <a:solidFill>
                            <a:schemeClr val="dk1"/>
                          </a:solidFill>
                          <a:effectLst/>
                          <a:latin typeface="Arial" panose="020B0604020202020204" pitchFamily="34" charset="0"/>
                          <a:ea typeface="+mn-ea"/>
                          <a:cs typeface="Arial" panose="020B0604020202020204" pitchFamily="34" charset="0"/>
                        </a:rPr>
                        <a:t>địa</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err="1">
                          <a:solidFill>
                            <a:schemeClr val="dk1"/>
                          </a:solidFill>
                          <a:effectLst/>
                          <a:latin typeface="Arial" panose="020B0604020202020204" pitchFamily="34" charset="0"/>
                          <a:ea typeface="+mn-ea"/>
                          <a:cs typeface="Arial" panose="020B0604020202020204" pitchFamily="34" charset="0"/>
                        </a:rPr>
                        <a:t>phương</a:t>
                      </a:r>
                      <a:r>
                        <a:rPr lang="en-US" sz="2200" b="0" kern="1200">
                          <a:solidFill>
                            <a:schemeClr val="dk1"/>
                          </a:solidFill>
                          <a:effectLst/>
                          <a:latin typeface="Arial" panose="020B0604020202020204" pitchFamily="34" charset="0"/>
                          <a:ea typeface="+mn-ea"/>
                          <a:cs typeface="Arial" panose="020B0604020202020204" pitchFamily="34" charset="0"/>
                        </a:rPr>
                        <a:t> sản </a:t>
                      </a:r>
                      <a:r>
                        <a:rPr lang="en-US" sz="2200" b="0" kern="1200" dirty="0" err="1">
                          <a:solidFill>
                            <a:schemeClr val="dk1"/>
                          </a:solidFill>
                          <a:effectLst/>
                          <a:latin typeface="Arial" panose="020B0604020202020204" pitchFamily="34" charset="0"/>
                          <a:ea typeface="+mn-ea"/>
                          <a:cs typeface="Arial" panose="020B0604020202020204" pitchFamily="34" charset="0"/>
                        </a:rPr>
                        <a:t>xuất</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dirty="0" err="1">
                          <a:solidFill>
                            <a:schemeClr val="dk1"/>
                          </a:solidFill>
                          <a:effectLst/>
                          <a:latin typeface="Arial" panose="020B0604020202020204" pitchFamily="34" charset="0"/>
                          <a:ea typeface="+mn-ea"/>
                          <a:cs typeface="Arial" panose="020B0604020202020204" pitchFamily="34" charset="0"/>
                        </a:rPr>
                        <a:t>vụ</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dirty="0" err="1">
                          <a:solidFill>
                            <a:schemeClr val="dk1"/>
                          </a:solidFill>
                          <a:effectLst/>
                          <a:latin typeface="Arial" panose="020B0604020202020204" pitchFamily="34" charset="0"/>
                          <a:ea typeface="+mn-ea"/>
                          <a:cs typeface="Arial" panose="020B0604020202020204" pitchFamily="34" charset="0"/>
                        </a:rPr>
                        <a:t>Đông</a:t>
                      </a:r>
                      <a:r>
                        <a:rPr lang="en-US" sz="2200" b="0" kern="1200" dirty="0">
                          <a:solidFill>
                            <a:schemeClr val="dk1"/>
                          </a:solidFill>
                          <a:effectLst/>
                          <a:latin typeface="Arial" panose="020B0604020202020204" pitchFamily="34" charset="0"/>
                          <a:ea typeface="+mn-ea"/>
                          <a:cs typeface="Arial" panose="020B0604020202020204" pitchFamily="34" charset="0"/>
                        </a:rPr>
                        <a:t> </a:t>
                      </a:r>
                      <a:r>
                        <a:rPr lang="en-US" sz="2200" b="0" kern="1200">
                          <a:solidFill>
                            <a:schemeClr val="dk1"/>
                          </a:solidFill>
                          <a:effectLst/>
                          <a:latin typeface="Arial" panose="020B0604020202020204" pitchFamily="34" charset="0"/>
                          <a:ea typeface="+mn-ea"/>
                          <a:cs typeface="Arial" panose="020B0604020202020204" pitchFamily="34" charset="0"/>
                        </a:rPr>
                        <a:t>Xuân 2024 - 2025</a:t>
                      </a:r>
                      <a:endParaRPr lang="en-US" sz="2200" b="0" kern="1200" dirty="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dk1"/>
                          </a:solidFill>
                          <a:effectLst/>
                          <a:latin typeface="Arial" panose="020B0604020202020204" pitchFamily="34" charset="0"/>
                          <a:ea typeface="+mn-ea"/>
                          <a:cs typeface="Arial" panose="020B0604020202020204" pitchFamily="34" charset="0"/>
                        </a:rPr>
                        <a:t> Diện tích gieo trồng các loại cây trồng vụ Đông Xuân hầu hết đều tăng so với cùng kỳ: Cây lúa 46.770 ha lúa, bằng cùng kỳ năm trước; cây ngô 2.436 ha, tăng 6,4%; cây lạc 8.994 ha, tăng 1,6%; rau các loại 5.697 ha, tăng 0,7%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dk1"/>
                          </a:solidFill>
                          <a:effectLst/>
                          <a:latin typeface="Arial" panose="020B0604020202020204" pitchFamily="34" charset="0"/>
                          <a:ea typeface="+mn-ea"/>
                          <a:cs typeface="Arial" panose="020B0604020202020204" pitchFamily="34" charset="0"/>
                        </a:rPr>
                        <a:t>Nhìn chung, tình hình cây trồng vụ Đông Xuân năm nay sinh trưởng và phát triển tốt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dk1"/>
                          </a:solidFill>
                          <a:effectLst/>
                          <a:latin typeface="Arial" panose="020B0604020202020204" pitchFamily="34" charset="0"/>
                          <a:ea typeface="+mn-ea"/>
                          <a:cs typeface="Arial" panose="020B0604020202020204" pitchFamily="34" charset="0"/>
                        </a:rPr>
                        <a:t> Đã thực hiện chuyển đổi cây trồng vụ Đông Xuân khoảng 2.544 ha, đạt 35% kế hoạch năm </a:t>
                      </a:r>
                      <a:endParaRPr lang="en-US" sz="2200" b="0" kern="1200" dirty="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4" name="Rectangle 3">
            <a:extLst>
              <a:ext uri="{FF2B5EF4-FFF2-40B4-BE49-F238E27FC236}">
                <a16:creationId xmlns:a16="http://schemas.microsoft.com/office/drawing/2014/main" id="{1FA84E38-1AE4-2FD2-269D-531A1D51424D}"/>
              </a:ext>
            </a:extLst>
          </p:cNvPr>
          <p:cNvSpPr/>
          <p:nvPr/>
        </p:nvSpPr>
        <p:spPr>
          <a:xfrm>
            <a:off x="1447660" y="1050831"/>
            <a:ext cx="2631490" cy="461665"/>
          </a:xfrm>
          <a:prstGeom prst="rect">
            <a:avLst/>
          </a:prstGeom>
        </p:spPr>
        <p:txBody>
          <a:bodyPr wrap="none">
            <a:spAutoFit/>
          </a:bodyPr>
          <a:lstStyle/>
          <a:p>
            <a:pPr marL="12700" defTabSz="914400">
              <a:spcBef>
                <a:spcPts val="300"/>
              </a:spcBef>
              <a:defRPr/>
            </a:pPr>
            <a:r>
              <a:rPr lang="en-US" sz="2400" b="1" spc="-20">
                <a:solidFill>
                  <a:srgbClr val="100717"/>
                </a:solidFill>
                <a:latin typeface="Arial" panose="020B0604020202020204" pitchFamily="34" charset="0"/>
                <a:cs typeface="Arial" panose="020B0604020202020204" pitchFamily="34" charset="0"/>
              </a:rPr>
              <a:t>1.1. </a:t>
            </a:r>
            <a:r>
              <a:rPr lang="en-US" sz="2400" b="1" spc="-20" err="1">
                <a:solidFill>
                  <a:srgbClr val="100717"/>
                </a:solidFill>
                <a:latin typeface="Arial" panose="020B0604020202020204" pitchFamily="34" charset="0"/>
                <a:cs typeface="Arial" panose="020B0604020202020204" pitchFamily="34" charset="0"/>
              </a:rPr>
              <a:t>Nông</a:t>
            </a:r>
            <a:r>
              <a:rPr lang="en-US" sz="2400" b="1" spc="-20">
                <a:solidFill>
                  <a:srgbClr val="100717"/>
                </a:solidFill>
                <a:latin typeface="Arial" panose="020B0604020202020204" pitchFamily="34" charset="0"/>
                <a:cs typeface="Arial" panose="020B0604020202020204" pitchFamily="34" charset="0"/>
              </a:rPr>
              <a:t> </a:t>
            </a:r>
            <a:r>
              <a:rPr lang="en-US" sz="2400" b="1" spc="-20" err="1">
                <a:solidFill>
                  <a:srgbClr val="100717"/>
                </a:solidFill>
                <a:latin typeface="Arial" panose="020B0604020202020204" pitchFamily="34" charset="0"/>
                <a:cs typeface="Arial" panose="020B0604020202020204" pitchFamily="34" charset="0"/>
              </a:rPr>
              <a:t>nghiệp</a:t>
            </a:r>
            <a:endParaRPr lang="en-US" sz="2400" b="1" spc="-20">
              <a:solidFill>
                <a:srgbClr val="10071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4620DA0-DCF6-700E-9776-6805AE4114E9}"/>
              </a:ext>
            </a:extLst>
          </p:cNvPr>
          <p:cNvSpPr/>
          <p:nvPr/>
        </p:nvSpPr>
        <p:spPr>
          <a:xfrm>
            <a:off x="1897747" y="1453955"/>
            <a:ext cx="2459648" cy="461665"/>
          </a:xfrm>
          <a:prstGeom prst="rect">
            <a:avLst/>
          </a:prstGeom>
        </p:spPr>
        <p:txBody>
          <a:bodyPr wrap="none">
            <a:spAutoFit/>
          </a:bodyPr>
          <a:lstStyle/>
          <a:p>
            <a:pPr marL="12700" defTabSz="914400">
              <a:spcBef>
                <a:spcPts val="300"/>
              </a:spcBef>
              <a:defRPr/>
            </a:pPr>
            <a:r>
              <a:rPr lang="en-US" sz="2400" b="1" spc="-20">
                <a:solidFill>
                  <a:srgbClr val="100717"/>
                </a:solidFill>
                <a:latin typeface="Arial" panose="020B0604020202020204" pitchFamily="34" charset="0"/>
                <a:cs typeface="Arial" panose="020B0604020202020204" pitchFamily="34" charset="0"/>
              </a:rPr>
              <a:t>1.1.1  </a:t>
            </a:r>
            <a:r>
              <a:rPr lang="en-US" sz="2400" b="1" spc="-20" err="1">
                <a:solidFill>
                  <a:srgbClr val="100717"/>
                </a:solidFill>
                <a:latin typeface="Arial" panose="020B0604020202020204" pitchFamily="34" charset="0"/>
                <a:cs typeface="Arial" panose="020B0604020202020204" pitchFamily="34" charset="0"/>
              </a:rPr>
              <a:t>Trồng</a:t>
            </a:r>
            <a:r>
              <a:rPr lang="en-US" sz="2400" b="1" spc="-20">
                <a:solidFill>
                  <a:srgbClr val="100717"/>
                </a:solidFill>
                <a:latin typeface="Arial" panose="020B0604020202020204" pitchFamily="34" charset="0"/>
                <a:cs typeface="Arial" panose="020B0604020202020204" pitchFamily="34" charset="0"/>
              </a:rPr>
              <a:t> </a:t>
            </a:r>
            <a:r>
              <a:rPr lang="en-US" sz="2400" b="1" spc="-20" err="1">
                <a:solidFill>
                  <a:srgbClr val="100717"/>
                </a:solidFill>
                <a:latin typeface="Arial" panose="020B0604020202020204" pitchFamily="34" charset="0"/>
                <a:cs typeface="Arial" panose="020B0604020202020204" pitchFamily="34" charset="0"/>
              </a:rPr>
              <a:t>trọt</a:t>
            </a:r>
            <a:endParaRPr lang="en-US" sz="2400" b="1" spc="-20">
              <a:solidFill>
                <a:srgbClr val="100717"/>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D26251E-81C7-06F1-7885-14E83BF37741}"/>
              </a:ext>
            </a:extLst>
          </p:cNvPr>
          <p:cNvSpPr txBox="1"/>
          <p:nvPr/>
        </p:nvSpPr>
        <p:spPr>
          <a:xfrm>
            <a:off x="641618" y="216108"/>
            <a:ext cx="8323199" cy="461665"/>
          </a:xfrm>
          <a:prstGeom prst="rect">
            <a:avLst/>
          </a:prstGeom>
          <a:noFill/>
        </p:spPr>
        <p:txBody>
          <a:bodyPr wrap="square">
            <a:spAutoFit/>
          </a:bodyPr>
          <a:lstStyle/>
          <a:p>
            <a:pPr>
              <a:lnSpc>
                <a:spcPct val="100000"/>
              </a:lnSpc>
            </a:pPr>
            <a:r>
              <a:rPr lang="vi-VN" sz="2400" b="1">
                <a:cs typeface="Arial" panose="020B0604020202020204" pitchFamily="34" charset="0"/>
              </a:rPr>
              <a:t>III. PHÂN TÍCH CHI TIẾT CÁC NGÀNH, LĨNH VỰC</a:t>
            </a:r>
          </a:p>
        </p:txBody>
      </p:sp>
      <p:pic>
        <p:nvPicPr>
          <p:cNvPr id="7" name="Picture 6" descr="A close-up of a chart&#10;&#10;AI-generated content may be incorrect.">
            <a:extLst>
              <a:ext uri="{FF2B5EF4-FFF2-40B4-BE49-F238E27FC236}">
                <a16:creationId xmlns:a16="http://schemas.microsoft.com/office/drawing/2014/main" id="{870389FD-4CF7-E5B7-9DB8-922556B4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460" y="2100630"/>
            <a:ext cx="5111375" cy="2466065"/>
          </a:xfrm>
          <a:prstGeom prst="rect">
            <a:avLst/>
          </a:prstGeom>
        </p:spPr>
      </p:pic>
    </p:spTree>
    <p:extLst>
      <p:ext uri="{BB962C8B-B14F-4D97-AF65-F5344CB8AC3E}">
        <p14:creationId xmlns:p14="http://schemas.microsoft.com/office/powerpoint/2010/main" val="505796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1044715" y="261091"/>
            <a:ext cx="2912016"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1.1.2. </a:t>
            </a:r>
            <a:r>
              <a:rPr lang="en-US" sz="2800" b="1" spc="-20" err="1">
                <a:solidFill>
                  <a:srgbClr val="100717"/>
                </a:solidFill>
                <a:latin typeface="Arial" panose="020B0604020202020204" pitchFamily="34" charset="0"/>
                <a:cs typeface="Arial" panose="020B0604020202020204" pitchFamily="34" charset="0"/>
              </a:rPr>
              <a:t>Chăn</a:t>
            </a:r>
            <a:r>
              <a:rPr lang="en-US" sz="2800" b="1" spc="-20">
                <a:solidFill>
                  <a:srgbClr val="100717"/>
                </a:solidFill>
                <a:latin typeface="Arial" panose="020B0604020202020204" pitchFamily="34" charset="0"/>
                <a:cs typeface="Arial" panose="020B0604020202020204" pitchFamily="34" charset="0"/>
              </a:rPr>
              <a:t> </a:t>
            </a:r>
            <a:r>
              <a:rPr lang="en-US" sz="2800" b="1" spc="-20" err="1">
                <a:solidFill>
                  <a:srgbClr val="100717"/>
                </a:solidFill>
                <a:latin typeface="Arial" panose="020B0604020202020204" pitchFamily="34" charset="0"/>
                <a:cs typeface="Arial" panose="020B0604020202020204" pitchFamily="34" charset="0"/>
              </a:rPr>
              <a:t>nuôi</a:t>
            </a:r>
            <a:endParaRPr lang="en-US" sz="2800" b="1" spc="-20">
              <a:solidFill>
                <a:srgbClr val="100717"/>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47027231-95EF-C8CE-4215-B126B807487B}"/>
              </a:ext>
            </a:extLst>
          </p:cNvPr>
          <p:cNvGraphicFramePr>
            <a:graphicFrameLocks noGrp="1"/>
          </p:cNvGraphicFramePr>
          <p:nvPr>
            <p:extLst>
              <p:ext uri="{D42A27DB-BD31-4B8C-83A1-F6EECF244321}">
                <p14:modId xmlns:p14="http://schemas.microsoft.com/office/powerpoint/2010/main" val="3511747162"/>
              </p:ext>
            </p:extLst>
          </p:nvPr>
        </p:nvGraphicFramePr>
        <p:xfrm>
          <a:off x="341588" y="677307"/>
          <a:ext cx="6324133" cy="6020537"/>
        </p:xfrm>
        <a:graphic>
          <a:graphicData uri="http://schemas.openxmlformats.org/drawingml/2006/table">
            <a:tbl>
              <a:tblPr firstRow="1" bandRow="1"/>
              <a:tblGrid>
                <a:gridCol w="6324133">
                  <a:extLst>
                    <a:ext uri="{9D8B030D-6E8A-4147-A177-3AD203B41FA5}">
                      <a16:colId xmlns:a16="http://schemas.microsoft.com/office/drawing/2014/main" val="3655493598"/>
                    </a:ext>
                  </a:extLst>
                </a:gridCol>
              </a:tblGrid>
              <a:tr h="602053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u="none" kern="1200">
                          <a:solidFill>
                            <a:schemeClr val="dk1"/>
                          </a:solidFill>
                          <a:effectLst/>
                          <a:latin typeface="Arial" panose="020B0604020202020204" pitchFamily="34" charset="0"/>
                          <a:ea typeface="+mn-ea"/>
                          <a:cs typeface="Arial" panose="020B0604020202020204" pitchFamily="34" charset="0"/>
                        </a:rPr>
                        <a:t>Tình </a:t>
                      </a:r>
                      <a:r>
                        <a:rPr lang="en-US" sz="2400" b="0" u="none" kern="1200" dirty="0" err="1">
                          <a:solidFill>
                            <a:schemeClr val="dk1"/>
                          </a:solidFill>
                          <a:effectLst/>
                          <a:latin typeface="Arial" panose="020B0604020202020204" pitchFamily="34" charset="0"/>
                          <a:ea typeface="+mn-ea"/>
                          <a:cs typeface="Arial" panose="020B0604020202020204" pitchFamily="34" charset="0"/>
                        </a:rPr>
                        <a:t>hình</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chăn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nuôi</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trên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địa</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bàn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tỉnh</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nhìn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chung</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phát</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triển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ổn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định</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công</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tác</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tái</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đàn</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dirty="0" err="1">
                          <a:solidFill>
                            <a:schemeClr val="dk1"/>
                          </a:solidFill>
                          <a:effectLst/>
                          <a:latin typeface="Arial" panose="020B0604020202020204" pitchFamily="34" charset="0"/>
                          <a:ea typeface="+mn-ea"/>
                          <a:cs typeface="Arial" panose="020B0604020202020204" pitchFamily="34" charset="0"/>
                        </a:rPr>
                        <a:t>được</a:t>
                      </a:r>
                      <a:r>
                        <a:rPr lang="en-US" sz="2400" b="0" u="none" kern="1200" dirty="0">
                          <a:solidFill>
                            <a:schemeClr val="dk1"/>
                          </a:solidFill>
                          <a:effectLst/>
                          <a:latin typeface="Arial" panose="020B0604020202020204" pitchFamily="34" charset="0"/>
                          <a:ea typeface="+mn-ea"/>
                          <a:cs typeface="Arial" panose="020B0604020202020204" pitchFamily="34" charset="0"/>
                        </a:rPr>
                        <a:t> </a:t>
                      </a:r>
                      <a:r>
                        <a:rPr lang="en-US" sz="2400" b="0" u="none" kern="1200" err="1">
                          <a:solidFill>
                            <a:schemeClr val="dk1"/>
                          </a:solidFill>
                          <a:effectLst/>
                          <a:latin typeface="Arial" panose="020B0604020202020204" pitchFamily="34" charset="0"/>
                          <a:ea typeface="+mn-ea"/>
                          <a:cs typeface="Arial" panose="020B0604020202020204" pitchFamily="34" charset="0"/>
                        </a:rPr>
                        <a:t>đẩy</a:t>
                      </a:r>
                      <a:r>
                        <a:rPr lang="en-US" sz="2400" b="0" u="none" kern="1200">
                          <a:solidFill>
                            <a:schemeClr val="dk1"/>
                          </a:solidFill>
                          <a:effectLst/>
                          <a:latin typeface="Arial" panose="020B0604020202020204" pitchFamily="34" charset="0"/>
                          <a:ea typeface="+mn-ea"/>
                          <a:cs typeface="Arial" panose="020B0604020202020204" pitchFamily="34" charset="0"/>
                        </a:rPr>
                        <a:t> mạnh sau Tết</a:t>
                      </a:r>
                      <a:endParaRPr lang="vi-VN" sz="2400" b="0" u="none" kern="1200">
                        <a:solidFill>
                          <a:schemeClr val="dk1"/>
                        </a:solidFill>
                        <a:effectLst/>
                        <a:latin typeface="Arial" panose="020B0604020202020204" pitchFamily="34" charset="0"/>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u="none" kern="1200">
                          <a:solidFill>
                            <a:schemeClr val="dk1"/>
                          </a:solidFill>
                          <a:effectLst/>
                          <a:latin typeface="Arial" panose="020B0604020202020204" pitchFamily="34" charset="0"/>
                          <a:ea typeface="+mn-ea"/>
                          <a:cs typeface="Arial" panose="020B0604020202020204" pitchFamily="34" charset="0"/>
                        </a:rPr>
                        <a:t> </a:t>
                      </a:r>
                      <a:r>
                        <a:rPr lang="vi-VN" sz="2400" b="0" u="none" kern="1200">
                          <a:solidFill>
                            <a:schemeClr val="tx1"/>
                          </a:solidFill>
                          <a:effectLst/>
                          <a:latin typeface="Arial" panose="020B0604020202020204" pitchFamily="34" charset="0"/>
                          <a:ea typeface="+mn-ea"/>
                          <a:cs typeface="Arial" panose="020B0604020202020204" pitchFamily="34" charset="0"/>
                        </a:rPr>
                        <a:t>Tổng đàn</a:t>
                      </a:r>
                      <a:r>
                        <a:rPr lang="en-US" sz="2400" b="0" u="none" kern="1200">
                          <a:solidFill>
                            <a:schemeClr val="tx1"/>
                          </a:solidFill>
                          <a:effectLst/>
                          <a:latin typeface="Arial" panose="020B0604020202020204" pitchFamily="34" charset="0"/>
                          <a:ea typeface="+mn-ea"/>
                          <a:cs typeface="Arial" panose="020B0604020202020204" pitchFamily="34" charset="0"/>
                        </a:rPr>
                        <a:t> c</a:t>
                      </a:r>
                      <a:r>
                        <a:rPr lang="vi-VN" sz="2400" b="0" u="none" kern="1200">
                          <a:solidFill>
                            <a:schemeClr val="tx1"/>
                          </a:solidFill>
                          <a:effectLst/>
                          <a:latin typeface="Arial" panose="020B0604020202020204" pitchFamily="34" charset="0"/>
                          <a:ea typeface="+mn-ea"/>
                          <a:cs typeface="Arial" panose="020B0604020202020204" pitchFamily="34" charset="0"/>
                        </a:rPr>
                        <a:t>ác loại vật nuôi đều tăng so với cùng kỳ, trong đó Đàn bò tăng 1,5%; </a:t>
                      </a:r>
                      <a:r>
                        <a:rPr lang="vi-VN" sz="2400" b="0" u="none" kern="1200" dirty="0">
                          <a:solidFill>
                            <a:schemeClr val="tx1"/>
                          </a:solidFill>
                          <a:effectLst/>
                          <a:latin typeface="Arial" panose="020B0604020202020204" pitchFamily="34" charset="0"/>
                          <a:ea typeface="+mn-ea"/>
                          <a:cs typeface="Arial" panose="020B0604020202020204" pitchFamily="34" charset="0"/>
                        </a:rPr>
                        <a:t>đàn </a:t>
                      </a:r>
                      <a:r>
                        <a:rPr lang="vi-VN" sz="2400" b="0" u="none" kern="1200">
                          <a:solidFill>
                            <a:schemeClr val="tx1"/>
                          </a:solidFill>
                          <a:effectLst/>
                          <a:latin typeface="Arial" panose="020B0604020202020204" pitchFamily="34" charset="0"/>
                          <a:ea typeface="+mn-ea"/>
                          <a:cs typeface="Arial" panose="020B0604020202020204" pitchFamily="34" charset="0"/>
                        </a:rPr>
                        <a:t>lợn tăng 4,3%; </a:t>
                      </a:r>
                      <a:r>
                        <a:rPr lang="vi-VN" sz="2400" b="0" u="none" kern="1200" dirty="0">
                          <a:solidFill>
                            <a:schemeClr val="tx1"/>
                          </a:solidFill>
                          <a:effectLst/>
                          <a:latin typeface="Arial" panose="020B0604020202020204" pitchFamily="34" charset="0"/>
                          <a:ea typeface="+mn-ea"/>
                          <a:cs typeface="Arial" panose="020B0604020202020204" pitchFamily="34" charset="0"/>
                        </a:rPr>
                        <a:t>đàn gia </a:t>
                      </a:r>
                      <a:r>
                        <a:rPr lang="vi-VN" sz="2400" b="0" u="none" kern="1200">
                          <a:solidFill>
                            <a:schemeClr val="tx1"/>
                          </a:solidFill>
                          <a:effectLst/>
                          <a:latin typeface="Arial" panose="020B0604020202020204" pitchFamily="34" charset="0"/>
                          <a:ea typeface="+mn-ea"/>
                          <a:cs typeface="Arial" panose="020B0604020202020204" pitchFamily="34" charset="0"/>
                        </a:rPr>
                        <a:t>cầm tăng 2,9% </a:t>
                      </a:r>
                      <a:r>
                        <a:rPr lang="vi-VN" sz="2400" b="0" u="none" kern="1200" dirty="0">
                          <a:solidFill>
                            <a:schemeClr val="tx1"/>
                          </a:solidFill>
                          <a:effectLst/>
                          <a:latin typeface="Arial" panose="020B0604020202020204" pitchFamily="34" charset="0"/>
                          <a:ea typeface="+mn-ea"/>
                          <a:cs typeface="Arial" panose="020B0604020202020204" pitchFamily="34" charset="0"/>
                        </a:rPr>
                        <a:t>so với cùng </a:t>
                      </a:r>
                      <a:r>
                        <a:rPr lang="vi-VN" sz="2400" b="0" u="none" kern="1200">
                          <a:solidFill>
                            <a:schemeClr val="tx1"/>
                          </a:solidFill>
                          <a:effectLst/>
                          <a:latin typeface="Arial" panose="020B0604020202020204" pitchFamily="34" charset="0"/>
                          <a:ea typeface="+mn-ea"/>
                          <a:cs typeface="Arial" panose="020B0604020202020204" pitchFamily="34" charset="0"/>
                        </a:rPr>
                        <a:t>kỳ</a:t>
                      </a:r>
                      <a:r>
                        <a:rPr lang="en-US" sz="2400" b="0" u="none" kern="1200">
                          <a:solidFill>
                            <a:schemeClr val="tx1"/>
                          </a:solidFill>
                          <a:effectLst/>
                          <a:latin typeface="Arial" panose="020B0604020202020204" pitchFamily="34" charset="0"/>
                          <a:ea typeface="+mn-ea"/>
                          <a:cs typeface="Arial" panose="020B0604020202020204" pitchFamily="34" charset="0"/>
                        </a:rPr>
                        <a:t>.</a:t>
                      </a:r>
                      <a:endParaRPr lang="vi-VN" sz="2400" b="0" u="none" kern="1200">
                        <a:solidFill>
                          <a:schemeClr val="tx1"/>
                        </a:solidFill>
                        <a:effectLst/>
                        <a:latin typeface="Arial" panose="020B0604020202020204" pitchFamily="34" charset="0"/>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u="none" kern="1200">
                          <a:solidFill>
                            <a:schemeClr val="tx1"/>
                          </a:solidFill>
                          <a:effectLst/>
                          <a:latin typeface="Arial" panose="020B0604020202020204" pitchFamily="34" charset="0"/>
                          <a:ea typeface="+mn-ea"/>
                          <a:cs typeface="Arial" panose="020B0604020202020204" pitchFamily="34" charset="0"/>
                        </a:rPr>
                        <a:t> Sản lượng thịt hơi xuất chuồng đối với bò tăng 1,8%; lợn tăng 7,6%; gia cầm tăng 3,7%...</a:t>
                      </a:r>
                      <a:endParaRPr lang="en-US" sz="2400" b="0" u="none"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u="none" kern="1200">
                          <a:solidFill>
                            <a:schemeClr val="dk1"/>
                          </a:solidFill>
                          <a:effectLst/>
                          <a:latin typeface="Arial" panose="020B0604020202020204" pitchFamily="34" charset="0"/>
                          <a:ea typeface="+mn-ea"/>
                          <a:cs typeface="Arial" panose="020B0604020202020204" pitchFamily="34" charset="0"/>
                        </a:rPr>
                        <a:t> Ngành nông nghiệp tiếp tục </a:t>
                      </a:r>
                      <a:r>
                        <a:rPr lang="nl-NL" sz="2400" b="0" u="none" kern="1200">
                          <a:solidFill>
                            <a:schemeClr val="dk1"/>
                          </a:solidFill>
                          <a:effectLst/>
                          <a:latin typeface="Arial" panose="020B0604020202020204" pitchFamily="34" charset="0"/>
                          <a:ea typeface="+mn-ea"/>
                          <a:cs typeface="Arial" panose="020B0604020202020204" pitchFamily="34" charset="0"/>
                        </a:rPr>
                        <a:t>duy trì công tác phòng, chống dịch bệnh,</a:t>
                      </a:r>
                      <a:r>
                        <a:rPr lang="vi-VN" sz="2400" b="0" u="none" kern="1200">
                          <a:solidFill>
                            <a:schemeClr val="dk1"/>
                          </a:solidFill>
                          <a:effectLst/>
                          <a:latin typeface="Arial" panose="020B0604020202020204" pitchFamily="34" charset="0"/>
                          <a:ea typeface="+mn-ea"/>
                          <a:cs typeface="Arial" panose="020B0604020202020204" pitchFamily="34" charset="0"/>
                        </a:rPr>
                        <a:t> </a:t>
                      </a:r>
                      <a:r>
                        <a:rPr lang="nl-NL" sz="2400" b="0" u="none" kern="1200">
                          <a:solidFill>
                            <a:schemeClr val="dk1"/>
                          </a:solidFill>
                          <a:effectLst/>
                          <a:latin typeface="Arial" panose="020B0604020202020204" pitchFamily="34" charset="0"/>
                          <a:ea typeface="+mn-ea"/>
                          <a:cs typeface="Arial" panose="020B0604020202020204" pitchFamily="34" charset="0"/>
                        </a:rPr>
                        <a:t>hướng dẫn các biện pháp chăn nuôi an toàn sinh học</a:t>
                      </a:r>
                      <a:r>
                        <a:rPr lang="vi-VN" sz="2400" b="0" u="none" kern="1200">
                          <a:solidFill>
                            <a:schemeClr val="dk1"/>
                          </a:solidFill>
                          <a:effectLst/>
                          <a:latin typeface="Arial" panose="020B0604020202020204" pitchFamily="34" charset="0"/>
                          <a:ea typeface="+mn-ea"/>
                          <a:cs typeface="Arial" panose="020B0604020202020204" pitchFamily="34" charset="0"/>
                        </a:rPr>
                        <a:t>, đ</a:t>
                      </a:r>
                      <a:r>
                        <a:rPr lang="nl-NL" sz="2400" b="0" u="none" kern="1200">
                          <a:solidFill>
                            <a:schemeClr val="dk1"/>
                          </a:solidFill>
                          <a:effectLst/>
                          <a:latin typeface="Arial" panose="020B0604020202020204" pitchFamily="34" charset="0"/>
                          <a:ea typeface="+mn-ea"/>
                          <a:cs typeface="Arial" panose="020B0604020202020204" pitchFamily="34" charset="0"/>
                        </a:rPr>
                        <a:t>ôn đốc tiêm phòng vắc xin</a:t>
                      </a:r>
                      <a:r>
                        <a:rPr lang="vi-VN" sz="2400" b="0" u="none" kern="1200">
                          <a:solidFill>
                            <a:schemeClr val="dk1"/>
                          </a:solidFill>
                          <a:effectLst/>
                          <a:latin typeface="Arial" panose="020B0604020202020204" pitchFamily="34" charset="0"/>
                          <a:ea typeface="+mn-ea"/>
                          <a:cs typeface="Arial" panose="020B0604020202020204" pitchFamily="34" charset="0"/>
                        </a:rPr>
                        <a:t>...</a:t>
                      </a:r>
                      <a:endParaRPr lang="es-ES" sz="2400" b="0" u="none" kern="120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3" name="Picture 2" descr="A group of animals with text&#10;&#10;AI-generated content may be incorrect.">
            <a:extLst>
              <a:ext uri="{FF2B5EF4-FFF2-40B4-BE49-F238E27FC236}">
                <a16:creationId xmlns:a16="http://schemas.microsoft.com/office/drawing/2014/main" id="{32F3EB10-CABD-606C-8533-989E7BDEB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719" y="1245981"/>
            <a:ext cx="5184693" cy="2702175"/>
          </a:xfrm>
          <a:prstGeom prst="rect">
            <a:avLst/>
          </a:prstGeom>
        </p:spPr>
      </p:pic>
    </p:spTree>
    <p:extLst>
      <p:ext uri="{BB962C8B-B14F-4D97-AF65-F5344CB8AC3E}">
        <p14:creationId xmlns:p14="http://schemas.microsoft.com/office/powerpoint/2010/main" val="66753865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996189332"/>
              </p:ext>
            </p:extLst>
          </p:nvPr>
        </p:nvGraphicFramePr>
        <p:xfrm>
          <a:off x="1" y="923672"/>
          <a:ext cx="7395410" cy="4206240"/>
        </p:xfrm>
        <a:graphic>
          <a:graphicData uri="http://schemas.openxmlformats.org/drawingml/2006/table">
            <a:tbl>
              <a:tblPr firstRow="1" bandRow="1"/>
              <a:tblGrid>
                <a:gridCol w="7395410">
                  <a:extLst>
                    <a:ext uri="{9D8B030D-6E8A-4147-A177-3AD203B41FA5}">
                      <a16:colId xmlns:a16="http://schemas.microsoft.com/office/drawing/2014/main" val="3655493598"/>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US" sz="2600" b="0" kern="1200">
                          <a:solidFill>
                            <a:schemeClr val="dk1"/>
                          </a:solidFill>
                          <a:effectLst/>
                          <a:latin typeface="Arial" panose="020B0604020202020204" pitchFamily="34" charset="0"/>
                          <a:ea typeface="+mn-ea"/>
                          <a:cs typeface="Arial" panose="020B0604020202020204" pitchFamily="34" charset="0"/>
                        </a:rPr>
                        <a:t>Sản xuất lâm nghiệp trong </a:t>
                      </a:r>
                      <a:r>
                        <a:rPr lang="vi-VN" sz="2600" b="0" kern="1200">
                          <a:solidFill>
                            <a:schemeClr val="dk1"/>
                          </a:solidFill>
                          <a:effectLst/>
                          <a:latin typeface="Arial" panose="020B0604020202020204" pitchFamily="34" charset="0"/>
                          <a:ea typeface="+mn-ea"/>
                          <a:cs typeface="Arial" panose="020B0604020202020204" pitchFamily="34" charset="0"/>
                        </a:rPr>
                        <a:t>qu</a:t>
                      </a:r>
                      <a:r>
                        <a:rPr lang="en-US" sz="2600" b="0" kern="1200">
                          <a:solidFill>
                            <a:schemeClr val="dk1"/>
                          </a:solidFill>
                          <a:effectLst/>
                          <a:latin typeface="Arial" panose="020B0604020202020204" pitchFamily="34" charset="0"/>
                          <a:ea typeface="+mn-ea"/>
                          <a:cs typeface="Arial" panose="020B0604020202020204" pitchFamily="34" charset="0"/>
                        </a:rPr>
                        <a:t>ý tập trung chủ yếu là công tác trồng, chăm sóc và bảo vệ rừng.</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US" sz="2600" b="0" kern="1200">
                          <a:solidFill>
                            <a:schemeClr val="dk1"/>
                          </a:solidFill>
                          <a:effectLst/>
                          <a:latin typeface="Arial" panose="020B0604020202020204" pitchFamily="34" charset="0"/>
                          <a:ea typeface="+mn-ea"/>
                          <a:cs typeface="Arial" panose="020B0604020202020204" pitchFamily="34" charset="0"/>
                        </a:rPr>
                        <a:t> Từ đầu năm đến nay có 41,5 ha diện tích trồng, chuyển hóa cây gỗ lớn… Lũy kế đến nay, diện tích trồng rừng gỗ lớn trên địa bàn tỉnh là 10.123,5 ha. </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2600" b="0" kern="1200">
                          <a:solidFill>
                            <a:schemeClr val="dk1"/>
                          </a:solidFill>
                          <a:effectLst/>
                          <a:latin typeface="Arial" panose="020B0604020202020204" pitchFamily="34" charset="0"/>
                          <a:ea typeface="+mn-ea"/>
                          <a:cs typeface="Arial" panose="020B0604020202020204" pitchFamily="34" charset="0"/>
                        </a:rPr>
                        <a:t> Công tác phòng chống cháy rừng và ngăn chặn tình trạng chặt phá rừng được các cấp, các ngành quan tâm chỉ đạo chặt chẽ..</a:t>
                      </a:r>
                      <a:endParaRPr lang="en-US" sz="2600" b="0" kern="120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6" name="Picture 5" descr="A picture containing tree, outdoor, plant, forest&#10;&#10;Description automatically generated">
            <a:extLst>
              <a:ext uri="{FF2B5EF4-FFF2-40B4-BE49-F238E27FC236}">
                <a16:creationId xmlns:a16="http://schemas.microsoft.com/office/drawing/2014/main" id="{B6FBF1AC-66BF-0ECE-3B76-06423BF9D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368" y="1062260"/>
            <a:ext cx="4063551" cy="2612164"/>
          </a:xfrm>
          <a:prstGeom prst="rect">
            <a:avLst/>
          </a:prstGeom>
        </p:spPr>
      </p:pic>
      <p:pic>
        <p:nvPicPr>
          <p:cNvPr id="10" name="Picture 9" descr="A picture containing sky, grass, outdoor, nature&#10;&#10;Description automatically generated">
            <a:extLst>
              <a:ext uri="{FF2B5EF4-FFF2-40B4-BE49-F238E27FC236}">
                <a16:creationId xmlns:a16="http://schemas.microsoft.com/office/drawing/2014/main" id="{C5232F2B-CFFA-D637-CADF-068072693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68" y="3915603"/>
            <a:ext cx="4063551" cy="2418085"/>
          </a:xfrm>
          <a:prstGeom prst="rect">
            <a:avLst/>
          </a:prstGeom>
        </p:spPr>
      </p:pic>
      <p:sp>
        <p:nvSpPr>
          <p:cNvPr id="3" name="Rectangle 2">
            <a:extLst>
              <a:ext uri="{FF2B5EF4-FFF2-40B4-BE49-F238E27FC236}">
                <a16:creationId xmlns:a16="http://schemas.microsoft.com/office/drawing/2014/main" id="{012B1FB8-DEBD-F0C9-742A-F7D511419944}"/>
              </a:ext>
            </a:extLst>
          </p:cNvPr>
          <p:cNvSpPr/>
          <p:nvPr/>
        </p:nvSpPr>
        <p:spPr>
          <a:xfrm>
            <a:off x="586992" y="270763"/>
            <a:ext cx="3169137"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1.1.3. Lâm nghiệp</a:t>
            </a:r>
          </a:p>
        </p:txBody>
      </p:sp>
    </p:spTree>
    <p:extLst>
      <p:ext uri="{BB962C8B-B14F-4D97-AF65-F5344CB8AC3E}">
        <p14:creationId xmlns:p14="http://schemas.microsoft.com/office/powerpoint/2010/main" val="378865233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843287" y="186666"/>
            <a:ext cx="2736647"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1.1.4. Thủy sản</a:t>
            </a: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43972468"/>
              </p:ext>
            </p:extLst>
          </p:nvPr>
        </p:nvGraphicFramePr>
        <p:xfrm>
          <a:off x="186778" y="836448"/>
          <a:ext cx="7380670" cy="4602480"/>
        </p:xfrm>
        <a:graphic>
          <a:graphicData uri="http://schemas.openxmlformats.org/drawingml/2006/table">
            <a:tbl>
              <a:tblPr firstRow="1" bandRow="1"/>
              <a:tblGrid>
                <a:gridCol w="738067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2600" b="0" kern="1200">
                          <a:solidFill>
                            <a:schemeClr val="dk1"/>
                          </a:solidFill>
                          <a:effectLst/>
                          <a:latin typeface="Arial" panose="020B0604020202020204" pitchFamily="34" charset="0"/>
                          <a:ea typeface="+mn-ea"/>
                          <a:cs typeface="Arial" panose="020B0604020202020204" pitchFamily="34" charset="0"/>
                        </a:rPr>
                        <a:t>Hoạt động nuôi trồng, khai thác thủy sản gắn với các biện pháp bảo vệ, phát triển nguồn lợi thủy sản trên địa bàn tỉnh được chú trọng.</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2600" b="0" kern="1200">
                          <a:solidFill>
                            <a:schemeClr val="dk1"/>
                          </a:solidFill>
                          <a:effectLst/>
                          <a:latin typeface="Arial" panose="020B0604020202020204" pitchFamily="34" charset="0"/>
                          <a:ea typeface="+mn-ea"/>
                          <a:cs typeface="Arial" panose="020B0604020202020204" pitchFamily="34" charset="0"/>
                        </a:rPr>
                        <a:t> Tổng sản lượng thủy sản quý I năm 2025 ước đạt 61.924,6 tấn, tăng 2,4% so với cùng kỳ, trong đó sản lượng khai thác tăng 2,4%; sản lượng nuôi trồng tăng 2,1% so với cùng kỳ</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US" sz="2600" b="0" kern="1200">
                          <a:solidFill>
                            <a:schemeClr val="dk1"/>
                          </a:solidFill>
                          <a:effectLst/>
                          <a:latin typeface="Arial" panose="020B0604020202020204" pitchFamily="34" charset="0"/>
                          <a:ea typeface="+mn-ea"/>
                          <a:cs typeface="Arial" panose="020B0604020202020204" pitchFamily="34" charset="0"/>
                        </a:rPr>
                        <a:t>Toàn tỉnh tiếp tục tập trung triển khai thực hiện các nhiệm vụ, giải pháp cấp bách, chống khai thác hải sản bất hợp pháp, không báo cáo và không theo quy định của Ủy ban châu Âu </a:t>
                      </a:r>
                      <a:endParaRPr lang="vi-VN" sz="2600" b="0" kern="120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a:extLst>
              <a:ext uri="{FF2B5EF4-FFF2-40B4-BE49-F238E27FC236}">
                <a16:creationId xmlns:a16="http://schemas.microsoft.com/office/drawing/2014/main" id="{56062293-557D-4F7E-7A6A-F260FA821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447" y="3568793"/>
            <a:ext cx="4375105" cy="2662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screenshot of a video game&#10;&#10;AI-generated content may be incorrect.">
            <a:extLst>
              <a:ext uri="{FF2B5EF4-FFF2-40B4-BE49-F238E27FC236}">
                <a16:creationId xmlns:a16="http://schemas.microsoft.com/office/drawing/2014/main" id="{AF2AAB0C-2258-769E-D73E-4328D152B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447" y="709886"/>
            <a:ext cx="4375105" cy="2719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442674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4415824" cy="461665"/>
          </a:xfrm>
          <a:prstGeom prst="rect">
            <a:avLst/>
          </a:prstGeom>
          <a:noFill/>
        </p:spPr>
        <p:txBody>
          <a:bodyPr wrap="square">
            <a:spAutoFit/>
          </a:bodyPr>
          <a:lstStyle/>
          <a:p>
            <a:pPr>
              <a:lnSpc>
                <a:spcPct val="100000"/>
              </a:lnSpc>
            </a:pPr>
            <a:r>
              <a:rPr lang="vi-VN" sz="2400" b="1">
                <a:cs typeface="Arial" panose="020B0604020202020204" pitchFamily="34" charset="0"/>
              </a:rPr>
              <a:t>2. Công nghiệp – xây dựng</a:t>
            </a:r>
          </a:p>
        </p:txBody>
      </p:sp>
      <p:graphicFrame>
        <p:nvGraphicFramePr>
          <p:cNvPr id="2" name="Table 1">
            <a:extLst>
              <a:ext uri="{FF2B5EF4-FFF2-40B4-BE49-F238E27FC236}">
                <a16:creationId xmlns:a16="http://schemas.microsoft.com/office/drawing/2014/main" id="{39E2DA21-FF3E-F191-1589-8A33F036713F}"/>
              </a:ext>
            </a:extLst>
          </p:cNvPr>
          <p:cNvGraphicFramePr>
            <a:graphicFrameLocks noGrp="1"/>
          </p:cNvGraphicFramePr>
          <p:nvPr>
            <p:extLst>
              <p:ext uri="{D42A27DB-BD31-4B8C-83A1-F6EECF244321}">
                <p14:modId xmlns:p14="http://schemas.microsoft.com/office/powerpoint/2010/main" val="2143046109"/>
              </p:ext>
            </p:extLst>
          </p:nvPr>
        </p:nvGraphicFramePr>
        <p:xfrm>
          <a:off x="257604" y="1194881"/>
          <a:ext cx="5838396" cy="5516880"/>
        </p:xfrm>
        <a:graphic>
          <a:graphicData uri="http://schemas.openxmlformats.org/drawingml/2006/table">
            <a:tbl>
              <a:tblPr firstRow="1" bandRow="1"/>
              <a:tblGrid>
                <a:gridCol w="5838396">
                  <a:extLst>
                    <a:ext uri="{9D8B030D-6E8A-4147-A177-3AD203B41FA5}">
                      <a16:colId xmlns:a16="http://schemas.microsoft.com/office/drawing/2014/main" val="3655493598"/>
                    </a:ext>
                  </a:extLst>
                </a:gridCol>
              </a:tblGrid>
              <a:tr h="33895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100" b="0" kern="1200" baseline="0">
                          <a:solidFill>
                            <a:schemeClr val="dk1"/>
                          </a:solidFill>
                          <a:effectLst/>
                          <a:latin typeface="Arial" panose="020B0604020202020204" pitchFamily="34" charset="0"/>
                          <a:ea typeface="+mn-ea"/>
                          <a:cs typeface="Arial" panose="020B0604020202020204" pitchFamily="34" charset="0"/>
                        </a:rPr>
                        <a:t>Quý I, sản xuất công nghiệp ghi nhận sự tăng trưởng ấn tượng với chỉ số sản xuất công nghiệp tăng 9,46% so với cùng kỳ, đạt mức cao nhất trong 5 năm qua</a:t>
                      </a:r>
                      <a:endParaRPr lang="en-US" sz="2100" b="0" kern="1200" baseline="0">
                        <a:solidFill>
                          <a:schemeClr val="dk1"/>
                        </a:solidFill>
                        <a:effectLst/>
                        <a:latin typeface="Arial" panose="020B0604020202020204" pitchFamily="34" charset="0"/>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100" b="0" kern="1200" baseline="0">
                          <a:solidFill>
                            <a:schemeClr val="dk1"/>
                          </a:solidFill>
                          <a:effectLst/>
                          <a:latin typeface="Arial" panose="020B0604020202020204" pitchFamily="34" charset="0"/>
                          <a:ea typeface="+mn-ea"/>
                          <a:cs typeface="Arial" panose="020B0604020202020204" pitchFamily="34" charset="0"/>
                        </a:rPr>
                        <a:t>M</a:t>
                      </a:r>
                      <a:r>
                        <a:rPr lang="vi-VN" sz="2100" b="0" kern="1200" baseline="0">
                          <a:solidFill>
                            <a:schemeClr val="dk1"/>
                          </a:solidFill>
                          <a:effectLst/>
                          <a:latin typeface="Arial" panose="020B0604020202020204" pitchFamily="34" charset="0"/>
                          <a:ea typeface="+mn-ea"/>
                          <a:cs typeface="Arial" panose="020B0604020202020204" pitchFamily="34" charset="0"/>
                        </a:rPr>
                        <a:t>ột số sản phẩm có tốc độ tăng trưởng cao so cùng kỳ do nhận nhiều đơn hàng hơn như: Gạch ốp lát (+847,24%); Cấu kiện thép (+85,13%); Tôm đông lạnh (+68,47%); Ghế nhựa giả mây (+28,21%)</a:t>
                      </a:r>
                      <a:r>
                        <a:rPr lang="en-US" sz="2100" b="0" kern="1200" baseline="0">
                          <a:solidFill>
                            <a:schemeClr val="dk1"/>
                          </a:solidFill>
                          <a:effectLst/>
                          <a:latin typeface="Arial" panose="020B0604020202020204" pitchFamily="34" charset="0"/>
                          <a:ea typeface="+mn-ea"/>
                          <a:cs typeface="Arial" panose="020B0604020202020204" pitchFamily="34" charset="0"/>
                        </a:rPr>
                        <a:t>…</a:t>
                      </a:r>
                      <a:endParaRPr lang="vi-VN" sz="2100" b="0" kern="1200" baseline="0">
                        <a:solidFill>
                          <a:schemeClr val="dk1"/>
                        </a:solidFill>
                        <a:effectLst/>
                        <a:latin typeface="Arial" panose="020B0604020202020204" pitchFamily="34" charset="0"/>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100" b="0" i="0" kern="1200" baseline="0">
                          <a:solidFill>
                            <a:schemeClr val="dk1"/>
                          </a:solidFill>
                          <a:effectLst/>
                          <a:latin typeface="Arial" panose="020B0604020202020204" pitchFamily="34" charset="0"/>
                          <a:ea typeface="+mn-ea"/>
                          <a:cs typeface="Arial" panose="020B0604020202020204" pitchFamily="34" charset="0"/>
                        </a:rPr>
                        <a:t>Trong quý I, có 17 dự án </a:t>
                      </a:r>
                      <a:r>
                        <a:rPr lang="en-US" sz="2100" b="0" i="0" kern="1200" baseline="0">
                          <a:solidFill>
                            <a:schemeClr val="dk1"/>
                          </a:solidFill>
                          <a:effectLst/>
                          <a:latin typeface="Arial" panose="020B0604020202020204" pitchFamily="34" charset="0"/>
                          <a:ea typeface="+mn-ea"/>
                          <a:cs typeface="Arial" panose="020B0604020202020204" pitchFamily="34" charset="0"/>
                        </a:rPr>
                        <a:t>sản xuất công nghiệp </a:t>
                      </a:r>
                      <a:r>
                        <a:rPr lang="vi-VN" sz="2100" b="0" i="0" kern="1200" baseline="0">
                          <a:solidFill>
                            <a:schemeClr val="dk1"/>
                          </a:solidFill>
                          <a:effectLst/>
                          <a:latin typeface="Arial" panose="020B0604020202020204" pitchFamily="34" charset="0"/>
                          <a:ea typeface="+mn-ea"/>
                          <a:cs typeface="Arial" panose="020B0604020202020204" pitchFamily="34" charset="0"/>
                        </a:rPr>
                        <a:t>với tổng vốn đầu tư 647,5 tỷ đồng đi vào hoạt động</a:t>
                      </a:r>
                      <a:r>
                        <a:rPr lang="en-US" sz="2100" b="0" i="0" kern="1200" baseline="0">
                          <a:solidFill>
                            <a:schemeClr val="dk1"/>
                          </a:solidFill>
                          <a:effectLst/>
                          <a:latin typeface="Arial" panose="020B0604020202020204" pitchFamily="34" charset="0"/>
                          <a:ea typeface="+mn-ea"/>
                          <a:cs typeface="Arial" panose="020B0604020202020204" pitchFamily="34" charset="0"/>
                        </a:rPr>
                        <a:t>. T</a:t>
                      </a:r>
                      <a:r>
                        <a:rPr lang="vi-VN" sz="2100" b="0" i="0" kern="1200" baseline="0">
                          <a:solidFill>
                            <a:schemeClr val="dk1"/>
                          </a:solidFill>
                          <a:effectLst/>
                          <a:latin typeface="Arial" panose="020B0604020202020204" pitchFamily="34" charset="0"/>
                          <a:ea typeface="+mn-ea"/>
                          <a:cs typeface="Arial" panose="020B0604020202020204" pitchFamily="34" charset="0"/>
                        </a:rPr>
                        <a:t>rong đó có 01 dự án trọng điểm với tổng vốn đầu tư 126 tỷ đồng </a:t>
                      </a:r>
                      <a:r>
                        <a:rPr lang="en-US" sz="2100" b="0" i="0" kern="1200" baseline="0">
                          <a:solidFill>
                            <a:schemeClr val="dk1"/>
                          </a:solidFill>
                          <a:effectLst/>
                          <a:latin typeface="Arial" panose="020B0604020202020204" pitchFamily="34" charset="0"/>
                          <a:ea typeface="+mn-ea"/>
                          <a:cs typeface="Arial" panose="020B0604020202020204" pitchFamily="34" charset="0"/>
                        </a:rPr>
                        <a:t>là </a:t>
                      </a:r>
                      <a:r>
                        <a:rPr lang="vi-VN" sz="2100" b="0" i="0" kern="1200" baseline="0">
                          <a:solidFill>
                            <a:schemeClr val="dk1"/>
                          </a:solidFill>
                          <a:effectLst/>
                          <a:latin typeface="Arial" panose="020B0604020202020204" pitchFamily="34" charset="0"/>
                          <a:ea typeface="+mn-ea"/>
                          <a:cs typeface="Arial" panose="020B0604020202020204" pitchFamily="34" charset="0"/>
                        </a:rPr>
                        <a:t>Dự án nâng công suất Nhà máy sản xuất phân bón NPK lên 100.000 tấn/năm của Công ty CP Vật tư Nông nghiệp Bình Định</a:t>
                      </a:r>
                      <a:r>
                        <a:rPr lang="en-US" sz="2100" b="0" i="0" kern="1200" baseline="0">
                          <a:solidFill>
                            <a:schemeClr val="dk1"/>
                          </a:solidFill>
                          <a:effectLst/>
                          <a:latin typeface="Arial" panose="020B0604020202020204" pitchFamily="34" charset="0"/>
                          <a:ea typeface="+mn-ea"/>
                          <a:cs typeface="Arial" panose="020B0604020202020204" pitchFamily="34" charset="0"/>
                        </a:rPr>
                        <a:t>.</a:t>
                      </a:r>
                      <a:endParaRPr lang="vi-VN" sz="2100" b="0" i="0" kern="1200" baseline="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7" name="Picture 6" descr="A white circle with a blue circle with a black circle with a black circle with a black circle with a black circle with a black circle with a black circle with a black circle with a black circle&#10;&#10;AI-generated content may be incorrect.">
            <a:extLst>
              <a:ext uri="{FF2B5EF4-FFF2-40B4-BE49-F238E27FC236}">
                <a16:creationId xmlns:a16="http://schemas.microsoft.com/office/drawing/2014/main" id="{EB4AB9F4-6397-9DB5-5C59-E2DBE4877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357" y="4243461"/>
            <a:ext cx="5278371" cy="2491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Chart 3">
            <a:extLst>
              <a:ext uri="{FF2B5EF4-FFF2-40B4-BE49-F238E27FC236}">
                <a16:creationId xmlns:a16="http://schemas.microsoft.com/office/drawing/2014/main" id="{1B61C093-740B-9A58-A349-0CE941158BB7}"/>
              </a:ext>
            </a:extLst>
          </p:cNvPr>
          <p:cNvGraphicFramePr/>
          <p:nvPr>
            <p:extLst>
              <p:ext uri="{D42A27DB-BD31-4B8C-83A1-F6EECF244321}">
                <p14:modId xmlns:p14="http://schemas.microsoft.com/office/powerpoint/2010/main" val="1417729686"/>
              </p:ext>
            </p:extLst>
          </p:nvPr>
        </p:nvGraphicFramePr>
        <p:xfrm>
          <a:off x="6215973" y="0"/>
          <a:ext cx="5817141" cy="4396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806097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711749770"/>
              </p:ext>
            </p:extLst>
          </p:nvPr>
        </p:nvGraphicFramePr>
        <p:xfrm>
          <a:off x="85459" y="1382368"/>
          <a:ext cx="6580260" cy="5151120"/>
        </p:xfrm>
        <a:graphic>
          <a:graphicData uri="http://schemas.openxmlformats.org/drawingml/2006/table">
            <a:tbl>
              <a:tblPr firstRow="1" bandRow="1"/>
              <a:tblGrid>
                <a:gridCol w="658026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200" b="0" kern="1200">
                          <a:solidFill>
                            <a:schemeClr val="dk1"/>
                          </a:solidFill>
                          <a:effectLst/>
                          <a:latin typeface="Arial" panose="020B0604020202020204" pitchFamily="34" charset="0"/>
                          <a:ea typeface="+mn-ea"/>
                          <a:cs typeface="Arial" panose="020B0604020202020204" pitchFamily="34" charset="0"/>
                        </a:rPr>
                        <a:t> </a:t>
                      </a:r>
                      <a:r>
                        <a:rPr lang="en-US" sz="2000" b="0" kern="1200">
                          <a:solidFill>
                            <a:schemeClr val="dk1"/>
                          </a:solidFill>
                          <a:effectLst/>
                          <a:latin typeface="Arial" panose="020B0604020202020204" pitchFamily="34" charset="0"/>
                          <a:ea typeface="+mn-ea"/>
                          <a:cs typeface="Arial" panose="020B0604020202020204" pitchFamily="34" charset="0"/>
                        </a:rPr>
                        <a:t>Trong quý I, </a:t>
                      </a:r>
                      <a:r>
                        <a:rPr lang="vi-VN" sz="2000" b="0" kern="1200">
                          <a:solidFill>
                            <a:schemeClr val="dk1"/>
                          </a:solidFill>
                          <a:effectLst/>
                          <a:latin typeface="Arial" panose="020B0604020202020204" pitchFamily="34" charset="0"/>
                          <a:ea typeface="+mn-ea"/>
                          <a:cs typeface="Arial" panose="020B0604020202020204" pitchFamily="34" charset="0"/>
                        </a:rPr>
                        <a:t>UBND tỉnh đã ban hành Quyết định chấp thuận chủ trương đầu tư dự án đầu tư xây dựng và kinh doanh kết cấu hạ tầng Khu công nghiệp Phù Mỹ - Giai đoạn 1 của Công ty Cổ phần Tập đoàn Đầu tư Phù Mỹ. Đây sẽ là khu công nghiệp tập trung, đa ngành, thu hút các loại hình công nghiệp phù hợp với định hướng phát triển kinh tế - xã hội của tỉnh và của huyện Phù Mỹ.</a:t>
                      </a:r>
                      <a:endParaRPr lang="en-US" sz="2000" b="0" kern="120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000" b="0" kern="1200">
                          <a:solidFill>
                            <a:schemeClr val="dk1"/>
                          </a:solidFill>
                          <a:effectLst/>
                          <a:latin typeface="Arial" panose="020B0604020202020204" pitchFamily="34" charset="0"/>
                          <a:ea typeface="+mn-ea"/>
                          <a:cs typeface="Arial" panose="020B0604020202020204" pitchFamily="34" charset="0"/>
                        </a:rPr>
                        <a:t> Tỉnh đã khánh thành một số dự án đầu tư trọng điểm như: </a:t>
                      </a:r>
                      <a:r>
                        <a:rPr lang="vi-VN" sz="2000" b="0" kern="1200">
                          <a:solidFill>
                            <a:schemeClr val="dk1"/>
                          </a:solidFill>
                          <a:effectLst/>
                          <a:latin typeface="Arial" panose="020B0604020202020204" pitchFamily="34" charset="0"/>
                          <a:ea typeface="+mn-ea"/>
                          <a:cs typeface="Arial" panose="020B0604020202020204" pitchFamily="34" charset="0"/>
                        </a:rPr>
                        <a:t> </a:t>
                      </a:r>
                      <a:r>
                        <a:rPr lang="en-US" sz="2000" b="0" kern="1200">
                          <a:solidFill>
                            <a:schemeClr val="dk1"/>
                          </a:solidFill>
                          <a:effectLst/>
                          <a:latin typeface="Arial" panose="020B0604020202020204" pitchFamily="34" charset="0"/>
                          <a:ea typeface="+mn-ea"/>
                          <a:cs typeface="Arial" panose="020B0604020202020204" pitchFamily="34" charset="0"/>
                        </a:rPr>
                        <a:t>T</a:t>
                      </a:r>
                      <a:r>
                        <a:rPr lang="vi-VN" sz="2000" b="0" kern="1200">
                          <a:solidFill>
                            <a:schemeClr val="dk1"/>
                          </a:solidFill>
                          <a:effectLst/>
                          <a:latin typeface="Arial" panose="020B0604020202020204" pitchFamily="34" charset="0"/>
                          <a:ea typeface="+mn-ea"/>
                          <a:cs typeface="Arial" panose="020B0604020202020204" pitchFamily="34" charset="0"/>
                        </a:rPr>
                        <a:t>uyến đường kết nối từ QL 19 đến Khu Công nghiệp (KCN), Đô thị và Dịch vụ Becamex VSIP Bình Định</a:t>
                      </a:r>
                      <a:r>
                        <a:rPr lang="en-US" sz="2000" b="0" kern="1200">
                          <a:solidFill>
                            <a:schemeClr val="dk1"/>
                          </a:solidFill>
                          <a:effectLst/>
                          <a:latin typeface="Arial" panose="020B0604020202020204" pitchFamily="34" charset="0"/>
                          <a:ea typeface="+mn-ea"/>
                          <a:cs typeface="Arial" panose="020B0604020202020204" pitchFamily="34" charset="0"/>
                        </a:rPr>
                        <a:t>; Đập dâng Phú Phong; Hệ thống tiêu thoát lũ sông Dinh…</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000" b="0" kern="1200">
                          <a:solidFill>
                            <a:schemeClr val="dk1"/>
                          </a:solidFill>
                          <a:effectLst/>
                          <a:latin typeface="Arial" panose="020B0604020202020204" pitchFamily="34" charset="0"/>
                          <a:ea typeface="+mn-ea"/>
                          <a:cs typeface="Arial" panose="020B0604020202020204" pitchFamily="34" charset="0"/>
                        </a:rPr>
                        <a:t> </a:t>
                      </a:r>
                      <a:r>
                        <a:rPr lang="vi-VN" sz="2000" b="0" kern="1200">
                          <a:solidFill>
                            <a:schemeClr val="dk1"/>
                          </a:solidFill>
                          <a:effectLst/>
                          <a:latin typeface="Arial" panose="020B0604020202020204" pitchFamily="34" charset="0"/>
                          <a:ea typeface="+mn-ea"/>
                          <a:cs typeface="Arial" panose="020B0604020202020204" pitchFamily="34" charset="0"/>
                        </a:rPr>
                        <a:t> C</a:t>
                      </a:r>
                      <a:r>
                        <a:rPr lang="de-DE" sz="2000" b="0" kern="1200">
                          <a:solidFill>
                            <a:schemeClr val="dk1"/>
                          </a:solidFill>
                          <a:effectLst/>
                          <a:latin typeface="Arial" panose="020B0604020202020204" pitchFamily="34" charset="0"/>
                          <a:ea typeface="+mn-ea"/>
                          <a:cs typeface="Arial" panose="020B0604020202020204" pitchFamily="34" charset="0"/>
                        </a:rPr>
                        <a:t>ông tác quy hoạch, chỉnh trang đô thị, xây dựng nhà ở xã hội</a:t>
                      </a:r>
                      <a:r>
                        <a:rPr lang="en-US" sz="2000" b="0" kern="1200">
                          <a:solidFill>
                            <a:schemeClr val="dk1"/>
                          </a:solidFill>
                          <a:effectLst/>
                          <a:latin typeface="Arial" panose="020B0604020202020204" pitchFamily="34" charset="0"/>
                          <a:ea typeface="+mn-ea"/>
                          <a:cs typeface="Arial" panose="020B0604020202020204" pitchFamily="34" charset="0"/>
                        </a:rPr>
                        <a:t>;</a:t>
                      </a:r>
                      <a:r>
                        <a:rPr lang="vi-VN" sz="2000" b="0" kern="1200">
                          <a:solidFill>
                            <a:schemeClr val="dk1"/>
                          </a:solidFill>
                          <a:effectLst/>
                          <a:latin typeface="Arial" panose="020B0604020202020204" pitchFamily="34" charset="0"/>
                          <a:ea typeface="+mn-ea"/>
                          <a:cs typeface="Arial" panose="020B0604020202020204" pitchFamily="34" charset="0"/>
                        </a:rPr>
                        <a:t> </a:t>
                      </a:r>
                      <a:r>
                        <a:rPr lang="de-DE" sz="2000" b="0" kern="1200">
                          <a:solidFill>
                            <a:schemeClr val="dk1"/>
                          </a:solidFill>
                          <a:effectLst/>
                          <a:latin typeface="Arial" panose="020B0604020202020204" pitchFamily="34" charset="0"/>
                          <a:ea typeface="+mn-ea"/>
                          <a:cs typeface="Arial" panose="020B0604020202020204" pitchFamily="34" charset="0"/>
                        </a:rPr>
                        <a:t>quản lý chất lượng xây dựng công trình tiếp tục được quan tâm chỉ đạo</a:t>
                      </a:r>
                      <a:endParaRPr lang="vi-VN" sz="2000" b="0" kern="120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93EF2A67-E697-52DD-6F39-0BAEA5AC34EE}"/>
              </a:ext>
            </a:extLst>
          </p:cNvPr>
          <p:cNvSpPr txBox="1"/>
          <p:nvPr/>
        </p:nvSpPr>
        <p:spPr>
          <a:xfrm>
            <a:off x="720565" y="326899"/>
            <a:ext cx="4543644" cy="461665"/>
          </a:xfrm>
          <a:prstGeom prst="rect">
            <a:avLst/>
          </a:prstGeom>
          <a:noFill/>
        </p:spPr>
        <p:txBody>
          <a:bodyPr wrap="square">
            <a:spAutoFit/>
          </a:bodyPr>
          <a:lstStyle/>
          <a:p>
            <a:pPr>
              <a:lnSpc>
                <a:spcPct val="100000"/>
              </a:lnSpc>
            </a:pPr>
            <a:r>
              <a:rPr lang="vi-VN" sz="2400" b="1">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dirty="0">
                <a:cs typeface="Arial" panose="020B0604020202020204" pitchFamily="34" charset="0"/>
              </a:rPr>
              <a:t>2.2. Xây dựng</a:t>
            </a:r>
          </a:p>
        </p:txBody>
      </p:sp>
      <p:pic>
        <p:nvPicPr>
          <p:cNvPr id="3" name="Picture 2" descr="A group of people standing in front of a red arch&#10;&#10;AI-generated content may be incorrect.">
            <a:extLst>
              <a:ext uri="{FF2B5EF4-FFF2-40B4-BE49-F238E27FC236}">
                <a16:creationId xmlns:a16="http://schemas.microsoft.com/office/drawing/2014/main" id="{03A84804-D34C-3787-224E-56EE53044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137" y="3739243"/>
            <a:ext cx="5195340" cy="2750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9E1113B-775E-3F6C-21EF-DFD930DFBBF3}"/>
              </a:ext>
            </a:extLst>
          </p:cNvPr>
          <p:cNvPicPr>
            <a:picLocks noChangeAspect="1"/>
          </p:cNvPicPr>
          <p:nvPr/>
        </p:nvPicPr>
        <p:blipFill>
          <a:blip r:embed="rId3"/>
          <a:stretch>
            <a:fillRect/>
          </a:stretch>
        </p:blipFill>
        <p:spPr>
          <a:xfrm>
            <a:off x="6789137" y="710119"/>
            <a:ext cx="5195340" cy="288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80361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A9C000-165F-E95A-7887-87E444772F67}"/>
              </a:ext>
            </a:extLst>
          </p:cNvPr>
          <p:cNvSpPr txBox="1"/>
          <p:nvPr/>
        </p:nvSpPr>
        <p:spPr>
          <a:xfrm>
            <a:off x="247829" y="786212"/>
            <a:ext cx="5332575" cy="5324535"/>
          </a:xfrm>
          <a:prstGeom prst="rect">
            <a:avLst/>
          </a:prstGeom>
          <a:noFill/>
        </p:spPr>
        <p:txBody>
          <a:bodyPr wrap="square">
            <a:spAutoFit/>
          </a:bodyPr>
          <a:lstStyle/>
          <a:p>
            <a:pPr indent="-342900" algn="just" defTabSz="1219170">
              <a:spcAft>
                <a:spcPts val="1200"/>
              </a:spcAft>
              <a:buFont typeface="Wingdings" pitchFamily="2" charset="2"/>
              <a:buChar char="v"/>
              <a:defRPr/>
            </a:pPr>
            <a:r>
              <a:rPr lang="en-US" sz="2000">
                <a:latin typeface="Times New Roman" panose="02020603050405020304" pitchFamily="18" charset="0"/>
                <a:cs typeface="Times New Roman" panose="02020603050405020304" pitchFamily="18" charset="0"/>
              </a:rPr>
              <a:t>Thực hiện Nghị quyết số 01/NQ-CP của Chính phủ và Nghị quyết số 85/NQ-HĐND của HĐND tỉnh về </a:t>
            </a:r>
            <a:r>
              <a:rPr lang="vi-VN" sz="2000" i="0">
                <a:effectLst/>
                <a:latin typeface="Times New Roman" panose="02020603050405020304" pitchFamily="18" charset="0"/>
                <a:cs typeface="Times New Roman" panose="02020603050405020304" pitchFamily="18" charset="0"/>
              </a:rPr>
              <a:t>phát triển KTXH năm 2025, UBND tỉnh đã ban hành nhiều Văn bản triển khai Kế hoạch, </a:t>
            </a:r>
            <a:r>
              <a:rPr lang="en-US" sz="2000" i="0" spc="-10">
                <a:latin typeface="Times New Roman" panose="02020603050405020304" pitchFamily="18" charset="0"/>
                <a:cs typeface="Times New Roman" panose="02020603050405020304" pitchFamily="18" charset="0"/>
              </a:rPr>
              <a:t>b</a:t>
            </a:r>
            <a:r>
              <a:rPr lang="en-US" sz="2000" spc="-10">
                <a:latin typeface="Times New Roman" panose="02020603050405020304" pitchFamily="18" charset="0"/>
                <a:cs typeface="Times New Roman" panose="02020603050405020304" pitchFamily="18" charset="0"/>
              </a:rPr>
              <a:t>ên cạnh</a:t>
            </a:r>
            <a:r>
              <a:rPr lang="en-US" sz="2000" b="0" spc="-10">
                <a:effectLst/>
                <a:latin typeface="Times New Roman" panose="02020603050405020304" pitchFamily="18" charset="0"/>
                <a:ea typeface="Calibri" panose="020F0502020204030204" pitchFamily="34" charset="0"/>
              </a:rPr>
              <a:t> 21 chỉ tiêu kế hoạch theo Nghị quyết của HĐND tỉnh, UBND tỉnh cũng đã bổ sung 17 chỉ tiêu phấn đấu thực hiện đối với cấp tỉnh và giao chi tiết 24 chỉ tiêu kế hoạch đến cấp huyện.</a:t>
            </a:r>
            <a:endParaRPr lang="vi-VN" sz="2000">
              <a:effectLst/>
              <a:latin typeface="Times New Roman" panose="02020603050405020304" pitchFamily="18" charset="0"/>
              <a:cs typeface="Times New Roman" panose="02020603050405020304" pitchFamily="18" charset="0"/>
            </a:endParaRPr>
          </a:p>
          <a:p>
            <a:pPr indent="-342900" algn="just" defTabSz="1219170">
              <a:spcAft>
                <a:spcPts val="1200"/>
              </a:spcAft>
              <a:buFont typeface="Wingdings" pitchFamily="2" charset="2"/>
              <a:buChar char="v"/>
              <a:defRPr/>
            </a:pPr>
            <a:r>
              <a:rPr lang="en-US" sz="2000">
                <a:latin typeface="Times New Roman" panose="02020603050405020304" pitchFamily="18" charset="0"/>
                <a:cs typeface="Times New Roman" panose="02020603050405020304" pitchFamily="18" charset="0"/>
              </a:rPr>
              <a:t>Thực hiện Nghị quyết số 25/NQ-CP của Chính phủ về </a:t>
            </a:r>
            <a:r>
              <a:rPr lang="vi-VN" sz="2000">
                <a:latin typeface="Times New Roman" panose="02020603050405020304" pitchFamily="18" charset="0"/>
                <a:cs typeface="Times New Roman" panose="02020603050405020304" pitchFamily="18" charset="0"/>
              </a:rPr>
              <a:t>mục tiêu tăng trưởng 8% trở lên trong năm 2025, UBND tỉnh đã ban hành Kế hoạch số 34/KH-UBND ngày 20/02/2025 điều chỉnh mục tiêu tăng trưởng GRDP năm 2025 lên 8,5 - 9% để đảm bảo phù hợp chỉ đạo chung của Chính phủ</a:t>
            </a:r>
          </a:p>
          <a:p>
            <a:pPr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vi-VN" sz="2000" i="0">
                <a:effectLst/>
                <a:latin typeface="Times New Roman" panose="02020603050405020304" pitchFamily="18" charset="0"/>
                <a:cs typeface="Times New Roman" panose="02020603050405020304" pitchFamily="18" charset="0"/>
              </a:rPr>
              <a:t>Đồng thời đã điều chỉnh mục tiêu tăng trưởng cho các địa phương theo kịch bản chung của tỉnh</a:t>
            </a:r>
          </a:p>
        </p:txBody>
      </p:sp>
      <p:sp>
        <p:nvSpPr>
          <p:cNvPr id="2" name="Title 1">
            <a:extLst>
              <a:ext uri="{FF2B5EF4-FFF2-40B4-BE49-F238E27FC236}">
                <a16:creationId xmlns:a16="http://schemas.microsoft.com/office/drawing/2014/main" id="{249DB492-0ACE-EC4B-78A2-7FFF6DFB60DB}"/>
              </a:ext>
            </a:extLst>
          </p:cNvPr>
          <p:cNvSpPr txBox="1">
            <a:spLocks/>
          </p:cNvSpPr>
          <p:nvPr/>
        </p:nvSpPr>
        <p:spPr>
          <a:xfrm>
            <a:off x="379203" y="113914"/>
            <a:ext cx="11244268" cy="4781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 TÌNH HÌNH KINH TẾ - XÃ HỘI QUÝ I NĂM 2025 </a:t>
            </a:r>
          </a:p>
          <a:p>
            <a:pPr>
              <a:lnSpc>
                <a:spcPct val="100000"/>
              </a:lnSpc>
            </a:pPr>
            <a:endParaRPr lang="vi-VN" sz="2800" b="1" dirty="0">
              <a:solidFill>
                <a:srgbClr val="064273"/>
              </a:solidFill>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7036BA89-8FEC-3B82-F77A-11D19639120F}"/>
              </a:ext>
            </a:extLst>
          </p:cNvPr>
          <p:cNvCxnSpPr>
            <a:cxnSpLocks/>
          </p:cNvCxnSpPr>
          <p:nvPr/>
        </p:nvCxnSpPr>
        <p:spPr>
          <a:xfrm>
            <a:off x="488466" y="592087"/>
            <a:ext cx="8185515"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7847D0A3-6075-65FD-247A-32D323718448}"/>
              </a:ext>
            </a:extLst>
          </p:cNvPr>
          <p:cNvGraphicFramePr>
            <a:graphicFrameLocks noGrp="1"/>
          </p:cNvGraphicFramePr>
          <p:nvPr>
            <p:extLst>
              <p:ext uri="{D42A27DB-BD31-4B8C-83A1-F6EECF244321}">
                <p14:modId xmlns:p14="http://schemas.microsoft.com/office/powerpoint/2010/main" val="174478398"/>
              </p:ext>
            </p:extLst>
          </p:nvPr>
        </p:nvGraphicFramePr>
        <p:xfrm>
          <a:off x="5671226" y="786211"/>
          <a:ext cx="6400800" cy="5382989"/>
        </p:xfrm>
        <a:graphic>
          <a:graphicData uri="http://schemas.openxmlformats.org/drawingml/2006/table">
            <a:tbl>
              <a:tblPr/>
              <a:tblGrid>
                <a:gridCol w="439017">
                  <a:extLst>
                    <a:ext uri="{9D8B030D-6E8A-4147-A177-3AD203B41FA5}">
                      <a16:colId xmlns:a16="http://schemas.microsoft.com/office/drawing/2014/main" val="1132775873"/>
                    </a:ext>
                  </a:extLst>
                </a:gridCol>
                <a:gridCol w="2435394">
                  <a:extLst>
                    <a:ext uri="{9D8B030D-6E8A-4147-A177-3AD203B41FA5}">
                      <a16:colId xmlns:a16="http://schemas.microsoft.com/office/drawing/2014/main" val="812401745"/>
                    </a:ext>
                  </a:extLst>
                </a:gridCol>
                <a:gridCol w="677514">
                  <a:extLst>
                    <a:ext uri="{9D8B030D-6E8A-4147-A177-3AD203B41FA5}">
                      <a16:colId xmlns:a16="http://schemas.microsoft.com/office/drawing/2014/main" val="605086359"/>
                    </a:ext>
                  </a:extLst>
                </a:gridCol>
                <a:gridCol w="1336727">
                  <a:extLst>
                    <a:ext uri="{9D8B030D-6E8A-4147-A177-3AD203B41FA5}">
                      <a16:colId xmlns:a16="http://schemas.microsoft.com/office/drawing/2014/main" val="914388919"/>
                    </a:ext>
                  </a:extLst>
                </a:gridCol>
                <a:gridCol w="1512148">
                  <a:extLst>
                    <a:ext uri="{9D8B030D-6E8A-4147-A177-3AD203B41FA5}">
                      <a16:colId xmlns:a16="http://schemas.microsoft.com/office/drawing/2014/main" val="2833800403"/>
                    </a:ext>
                  </a:extLst>
                </a:gridCol>
              </a:tblGrid>
              <a:tr h="1453864">
                <a:tc>
                  <a:txBody>
                    <a:bodyPr/>
                    <a:lstStyle/>
                    <a:p>
                      <a:pPr algn="ctr" fontAlgn="ctr"/>
                      <a:r>
                        <a:rPr lang="vi-VN" sz="1600" b="1" i="0" u="none" strike="noStrike">
                          <a:solidFill>
                            <a:srgbClr val="000000"/>
                          </a:solidFill>
                          <a:effectLst/>
                          <a:latin typeface="Times New Roman" panose="02020603050405020304" pitchFamily="18" charset="0"/>
                        </a:rPr>
                        <a:t>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2025 đã được HĐND tỉnh thông qua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Kế hoạch thực hiện Nghị quyết số 25/NQ-CP ngày 05/02/2025 của Chính phủ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1803028"/>
                  </a:ext>
                </a:extLst>
              </a:tr>
              <a:tr h="359171">
                <a:tc>
                  <a:txBody>
                    <a:bodyPr/>
                    <a:lstStyle/>
                    <a:p>
                      <a:pPr algn="ctr" fontAlgn="ctr"/>
                      <a:r>
                        <a:rPr lang="vi-VN" sz="16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443464"/>
                  </a:ext>
                </a:extLst>
              </a:tr>
              <a:tr h="422908">
                <a:tc>
                  <a:txBody>
                    <a:bodyPr/>
                    <a:lstStyle/>
                    <a:p>
                      <a:pPr algn="ctr" fontAlgn="ctr"/>
                      <a:r>
                        <a:rPr lang="vi-VN" sz="2000" b="1"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1" i="0" u="none" strike="noStrike">
                          <a:solidFill>
                            <a:srgbClr val="000000"/>
                          </a:solidFill>
                          <a:effectLst/>
                          <a:latin typeface="Times New Roman" panose="02020603050405020304" pitchFamily="18" charset="0"/>
                        </a:rPr>
                        <a:t>Tốc độ tăng GRDP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1"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1" i="0" u="none" strike="noStrike">
                          <a:solidFill>
                            <a:srgbClr val="000000"/>
                          </a:solidFill>
                          <a:effectLst/>
                          <a:latin typeface="Times New Roman" panose="02020603050405020304" pitchFamily="18" charset="0"/>
                        </a:rPr>
                        <a:t>7,6 - 8,5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1" i="0" u="none" strike="noStrike">
                          <a:solidFill>
                            <a:srgbClr val="000000"/>
                          </a:solidFill>
                          <a:effectLst/>
                          <a:latin typeface="Times New Roman" panose="02020603050405020304" pitchFamily="18" charset="0"/>
                        </a:rPr>
                        <a:t>8,5 - 9,0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9108089"/>
                  </a:ext>
                </a:extLst>
              </a:tr>
              <a:tr h="422908">
                <a:tc>
                  <a:txBody>
                    <a:bodyPr/>
                    <a:lstStyle/>
                    <a:p>
                      <a:pPr algn="ctr" fontAlgn="ctr"/>
                      <a:r>
                        <a:rPr lang="vi-VN" sz="20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0" u="none" strike="noStrike">
                          <a:solidFill>
                            <a:srgbClr val="000000"/>
                          </a:solidFill>
                          <a:effectLst/>
                          <a:latin typeface="Times New Roman" panose="02020603050405020304" pitchFamily="18" charset="0"/>
                        </a:rPr>
                        <a:t>- Nông, lâm, thuỷ sản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3,2 - 3,6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3,6 - 3,8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264732"/>
                  </a:ext>
                </a:extLst>
              </a:tr>
              <a:tr h="422908">
                <a:tc>
                  <a:txBody>
                    <a:bodyPr/>
                    <a:lstStyle/>
                    <a:p>
                      <a:pPr algn="ctr" fontAlgn="ctr"/>
                      <a:r>
                        <a:rPr lang="vi-VN" sz="20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0" u="none" strike="noStrike">
                          <a:solidFill>
                            <a:srgbClr val="000000"/>
                          </a:solidFill>
                          <a:effectLst/>
                          <a:latin typeface="Times New Roman" panose="02020603050405020304" pitchFamily="18" charset="0"/>
                        </a:rPr>
                        <a:t>- Công nghiệp và xây dựng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10,2 - 11,2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11,2 - 12,0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3535"/>
                  </a:ext>
                </a:extLst>
              </a:tr>
              <a:tr h="422908">
                <a:tc>
                  <a:txBody>
                    <a:bodyPr/>
                    <a:lstStyle/>
                    <a:p>
                      <a:pPr algn="ctr" fontAlgn="ctr"/>
                      <a:r>
                        <a:rPr lang="vi-VN" sz="20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1" u="none" strike="noStrike">
                          <a:solidFill>
                            <a:srgbClr val="000000"/>
                          </a:solidFill>
                          <a:effectLst/>
                          <a:latin typeface="Times New Roman" panose="02020603050405020304" pitchFamily="18" charset="0"/>
                        </a:rPr>
                        <a:t>     + Công nghiệp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1" u="none" strike="noStrike">
                          <a:solidFill>
                            <a:srgbClr val="000000"/>
                          </a:solidFill>
                          <a:effectLst/>
                          <a:latin typeface="Times New Roman" panose="02020603050405020304" pitchFamily="18" charset="0"/>
                        </a:rPr>
                        <a:t>10,5 - 11,5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1" u="none" strike="noStrike">
                          <a:solidFill>
                            <a:srgbClr val="000000"/>
                          </a:solidFill>
                          <a:effectLst/>
                          <a:latin typeface="Times New Roman" panose="02020603050405020304" pitchFamily="18" charset="0"/>
                        </a:rPr>
                        <a:t>11,5 - 12,3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5745911"/>
                  </a:ext>
                </a:extLst>
              </a:tr>
              <a:tr h="422908">
                <a:tc>
                  <a:txBody>
                    <a:bodyPr/>
                    <a:lstStyle/>
                    <a:p>
                      <a:pPr algn="ctr" fontAlgn="ctr"/>
                      <a:r>
                        <a:rPr lang="vi-VN" sz="20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1" u="none" strike="noStrike">
                          <a:solidFill>
                            <a:srgbClr val="000000"/>
                          </a:solidFill>
                          <a:effectLst/>
                          <a:latin typeface="Times New Roman" panose="02020603050405020304" pitchFamily="18" charset="0"/>
                        </a:rPr>
                        <a:t>     + Xây dựng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1" u="none" strike="noStrike">
                          <a:solidFill>
                            <a:srgbClr val="000000"/>
                          </a:solidFill>
                          <a:effectLst/>
                          <a:latin typeface="Times New Roman" panose="02020603050405020304" pitchFamily="18" charset="0"/>
                        </a:rPr>
                        <a:t>9,7 - 10,7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1" u="none" strike="noStrike">
                          <a:solidFill>
                            <a:srgbClr val="000000"/>
                          </a:solidFill>
                          <a:effectLst/>
                          <a:latin typeface="Times New Roman" panose="02020603050405020304" pitchFamily="18" charset="0"/>
                        </a:rPr>
                        <a:t>10,7 - 11,5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1494251"/>
                  </a:ext>
                </a:extLst>
              </a:tr>
              <a:tr h="422908">
                <a:tc>
                  <a:txBody>
                    <a:bodyPr/>
                    <a:lstStyle/>
                    <a:p>
                      <a:pPr algn="ctr" fontAlgn="ctr"/>
                      <a:r>
                        <a:rPr lang="vi-VN" sz="20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0" u="none" strike="noStrike">
                          <a:solidFill>
                            <a:srgbClr val="000000"/>
                          </a:solidFill>
                          <a:effectLst/>
                          <a:latin typeface="Times New Roman" panose="02020603050405020304" pitchFamily="18" charset="0"/>
                        </a:rPr>
                        <a:t>- Dịch vụ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8,0 - 9,1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9,1 - 9,6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849496"/>
                  </a:ext>
                </a:extLst>
              </a:tr>
              <a:tr h="845814">
                <a:tc>
                  <a:txBody>
                    <a:bodyPr/>
                    <a:lstStyle/>
                    <a:p>
                      <a:pPr algn="ctr" fontAlgn="ctr"/>
                      <a:r>
                        <a:rPr lang="vi-VN" sz="20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0" u="none" strike="noStrike">
                          <a:solidFill>
                            <a:srgbClr val="000000"/>
                          </a:solidFill>
                          <a:effectLst/>
                          <a:latin typeface="Times New Roman" panose="02020603050405020304" pitchFamily="18" charset="0"/>
                        </a:rPr>
                        <a:t>- Thuế sản phẩm trừ trợ cấp sản phẩm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9,5 - 10,2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400" b="0" i="0" u="none" strike="noStrike">
                          <a:solidFill>
                            <a:srgbClr val="000000"/>
                          </a:solidFill>
                          <a:effectLst/>
                          <a:latin typeface="Times New Roman" panose="02020603050405020304" pitchFamily="18" charset="0"/>
                        </a:rPr>
                        <a:t>10,2 - 10,5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0324446"/>
                  </a:ext>
                </a:extLst>
              </a:tr>
            </a:tbl>
          </a:graphicData>
        </a:graphic>
      </p:graphicFrame>
      <p:sp>
        <p:nvSpPr>
          <p:cNvPr id="6" name="Rectangle 5">
            <a:extLst>
              <a:ext uri="{FF2B5EF4-FFF2-40B4-BE49-F238E27FC236}">
                <a16:creationId xmlns:a16="http://schemas.microsoft.com/office/drawing/2014/main" id="{D5699EF4-051A-A310-B977-221D02E2709D}"/>
              </a:ext>
            </a:extLst>
          </p:cNvPr>
          <p:cNvSpPr/>
          <p:nvPr/>
        </p:nvSpPr>
        <p:spPr>
          <a:xfrm>
            <a:off x="6455925" y="6265913"/>
            <a:ext cx="5332576" cy="376695"/>
          </a:xfrm>
          <a:prstGeom prst="rect">
            <a:avLst/>
          </a:prstGeom>
        </p:spPr>
        <p:txBody>
          <a:bodyPr vert="horz" lIns="91440" tIns="45720" rIns="91440" bIns="45720" rtlCol="0">
            <a:noAutofit/>
          </a:bodyPr>
          <a:lstStyle/>
          <a:p>
            <a:pPr algn="just">
              <a:lnSpc>
                <a:spcPct val="120000"/>
              </a:lnSpc>
              <a:spcBef>
                <a:spcPts val="600"/>
              </a:spcBef>
              <a:defRPr/>
            </a:pPr>
            <a:r>
              <a:rPr lang="vi-VN" sz="2000" b="1" spc="-10">
                <a:latin typeface="+mj-lt"/>
              </a:rPr>
              <a:t>CHỈ TIÊU TĂNG TRƯỞNG CỦA </a:t>
            </a:r>
            <a:r>
              <a:rPr lang="en-US" sz="2000" b="1" spc="-10">
                <a:latin typeface="Times New Roman" panose="02020603050405020304" pitchFamily="18" charset="0"/>
                <a:cs typeface="Times New Roman" panose="02020603050405020304" pitchFamily="18" charset="0"/>
              </a:rPr>
              <a:t>TỈNH</a:t>
            </a:r>
          </a:p>
        </p:txBody>
      </p:sp>
    </p:spTree>
    <p:extLst>
      <p:ext uri="{BB962C8B-B14F-4D97-AF65-F5344CB8AC3E}">
        <p14:creationId xmlns:p14="http://schemas.microsoft.com/office/powerpoint/2010/main" val="1456431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494891441"/>
              </p:ext>
            </p:extLst>
          </p:nvPr>
        </p:nvGraphicFramePr>
        <p:xfrm>
          <a:off x="162357" y="1188720"/>
          <a:ext cx="5759880" cy="3535680"/>
        </p:xfrm>
        <a:graphic>
          <a:graphicData uri="http://schemas.openxmlformats.org/drawingml/2006/table">
            <a:tbl>
              <a:tblPr firstRow="1" bandRow="1"/>
              <a:tblGrid>
                <a:gridCol w="5759880">
                  <a:extLst>
                    <a:ext uri="{9D8B030D-6E8A-4147-A177-3AD203B41FA5}">
                      <a16:colId xmlns:a16="http://schemas.microsoft.com/office/drawing/2014/main" val="3655493598"/>
                    </a:ext>
                  </a:extLst>
                </a:gridCol>
              </a:tblGrid>
              <a:tr h="33064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mn-lt"/>
                          <a:ea typeface="+mn-ea"/>
                          <a:cs typeface="Arial" panose="020B0604020202020204" pitchFamily="34" charset="0"/>
                        </a:rPr>
                        <a:t>Trong tháng quý I, tình hình thị trường hàng hóa trên địa bàn tỉnh tiếp tục được duy trì ổn định, đảm bảo đáp ứng phục vụ tiêu dùng cho nhân dân</a:t>
                      </a:r>
                      <a:endParaRPr lang="en-US" sz="2400" b="0" kern="1200">
                        <a:solidFill>
                          <a:schemeClr val="dk1"/>
                        </a:solidFill>
                        <a:effectLst/>
                        <a:latin typeface="+mn-lt"/>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mn-lt"/>
                          <a:ea typeface="+mn-ea"/>
                          <a:cs typeface="Arial" panose="020B0604020202020204" pitchFamily="34" charset="0"/>
                        </a:rPr>
                        <a:t>Tổng mức bán lẻ hàng hóa và doanh thu dịch vụ tiêu dùng ước đạt </a:t>
                      </a:r>
                      <a:r>
                        <a:rPr lang="en-US" sz="2400" b="0" kern="1200">
                          <a:solidFill>
                            <a:schemeClr val="dk1"/>
                          </a:solidFill>
                          <a:effectLst/>
                          <a:latin typeface="Arial" panose="020B0604020202020204" pitchFamily="34" charset="0"/>
                          <a:ea typeface="+mn-ea"/>
                          <a:cs typeface="Arial" panose="020B0604020202020204" pitchFamily="34" charset="0"/>
                        </a:rPr>
                        <a:t>29.653,5</a:t>
                      </a:r>
                      <a:r>
                        <a:rPr lang="vi-VN" sz="2400" b="0" kern="1200">
                          <a:solidFill>
                            <a:schemeClr val="dk1"/>
                          </a:solidFill>
                          <a:effectLst/>
                          <a:latin typeface="+mn-lt"/>
                          <a:ea typeface="+mn-ea"/>
                          <a:cs typeface="Arial" panose="020B0604020202020204" pitchFamily="34" charset="0"/>
                        </a:rPr>
                        <a:t> tỷ đồng, tăng </a:t>
                      </a:r>
                      <a:r>
                        <a:rPr lang="en-US" sz="2400" b="0" kern="1200">
                          <a:solidFill>
                            <a:schemeClr val="dk1"/>
                          </a:solidFill>
                          <a:effectLst/>
                          <a:latin typeface="Arial" panose="020B0604020202020204" pitchFamily="34" charset="0"/>
                          <a:ea typeface="+mn-ea"/>
                          <a:cs typeface="Arial" panose="020B0604020202020204" pitchFamily="34" charset="0"/>
                        </a:rPr>
                        <a:t>8,0</a:t>
                      </a:r>
                      <a:r>
                        <a:rPr lang="vi-VN" sz="2400" b="0" kern="1200">
                          <a:solidFill>
                            <a:schemeClr val="dk1"/>
                          </a:solidFill>
                          <a:effectLst/>
                          <a:latin typeface="Arial" panose="020B0604020202020204" pitchFamily="34" charset="0"/>
                          <a:ea typeface="+mn-ea"/>
                          <a:cs typeface="Arial" panose="020B0604020202020204" pitchFamily="34" charset="0"/>
                        </a:rPr>
                        <a:t>% </a:t>
                      </a:r>
                      <a:r>
                        <a:rPr lang="vi-VN" sz="2400" b="0" kern="1200">
                          <a:solidFill>
                            <a:schemeClr val="dk1"/>
                          </a:solidFill>
                          <a:effectLst/>
                          <a:latin typeface="+mn-lt"/>
                          <a:ea typeface="+mn-ea"/>
                          <a:cs typeface="Arial" panose="020B0604020202020204" pitchFamily="34" charset="0"/>
                        </a:rPr>
                        <a:t>so với cùng kỳ, đạt </a:t>
                      </a:r>
                      <a:r>
                        <a:rPr lang="en-US" sz="2400" b="0" kern="1200">
                          <a:solidFill>
                            <a:schemeClr val="dk1"/>
                          </a:solidFill>
                          <a:effectLst/>
                          <a:latin typeface="Arial" panose="020B0604020202020204" pitchFamily="34" charset="0"/>
                          <a:ea typeface="+mn-ea"/>
                          <a:cs typeface="Arial" panose="020B0604020202020204" pitchFamily="34" charset="0"/>
                        </a:rPr>
                        <a:t>23,4</a:t>
                      </a:r>
                      <a:r>
                        <a:rPr lang="vi-VN" sz="2400" b="0" kern="1200">
                          <a:solidFill>
                            <a:schemeClr val="dk1"/>
                          </a:solidFill>
                          <a:effectLst/>
                          <a:latin typeface="Arial" panose="020B0604020202020204" pitchFamily="34" charset="0"/>
                          <a:ea typeface="+mn-ea"/>
                          <a:cs typeface="Arial" panose="020B0604020202020204" pitchFamily="34" charset="0"/>
                        </a:rPr>
                        <a:t>% </a:t>
                      </a:r>
                      <a:r>
                        <a:rPr lang="vi-VN" sz="2400" b="0" kern="1200">
                          <a:solidFill>
                            <a:schemeClr val="dk1"/>
                          </a:solidFill>
                          <a:effectLst/>
                          <a:latin typeface="+mn-lt"/>
                          <a:ea typeface="+mn-ea"/>
                          <a:cs typeface="Arial" panose="020B0604020202020204" pitchFamily="34" charset="0"/>
                        </a:rPr>
                        <a:t>kế hoạch năm (126.600 tỷ đồng)</a:t>
                      </a:r>
                      <a:endParaRPr lang="en-US" sz="2400" b="0" kern="1200">
                        <a:solidFill>
                          <a:schemeClr val="dk1"/>
                        </a:solidFill>
                        <a:effectLst/>
                        <a:latin typeface="+mn-lt"/>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cs typeface="Arial" panose="020B0604020202020204" pitchFamily="34" charset="0"/>
              </a:rPr>
              <a:t>3. </a:t>
            </a:r>
            <a:r>
              <a:rPr lang="en-US" sz="2400" b="1" spc="-20">
                <a:solidFill>
                  <a:srgbClr val="100717"/>
                </a:solidFill>
                <a:cs typeface="Times New Roman" panose="02020603050405020304" pitchFamily="18" charset="0"/>
              </a:rPr>
              <a:t>Thương mại, dịch vụ, du lịch, tài chính</a:t>
            </a:r>
            <a:endParaRPr lang="vi-VN" sz="2400" b="1">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cs typeface="Arial" panose="020B0604020202020204" pitchFamily="34" charset="0"/>
              </a:rPr>
              <a:t>3.1. </a:t>
            </a:r>
            <a:r>
              <a:rPr lang="en-US" sz="2400" b="1" spc="-20" dirty="0" err="1">
                <a:solidFill>
                  <a:srgbClr val="100717"/>
                </a:solidFill>
                <a:cs typeface="Times New Roman" panose="02020603050405020304" pitchFamily="18" charset="0"/>
              </a:rPr>
              <a:t>Thương</a:t>
            </a:r>
            <a:r>
              <a:rPr lang="en-US" sz="2400" b="1" spc="-20" dirty="0">
                <a:solidFill>
                  <a:srgbClr val="100717"/>
                </a:solidFill>
                <a:cs typeface="Times New Roman" panose="02020603050405020304" pitchFamily="18" charset="0"/>
              </a:rPr>
              <a:t> </a:t>
            </a:r>
            <a:r>
              <a:rPr lang="en-US" sz="2400" b="1" spc="-20" dirty="0" err="1">
                <a:solidFill>
                  <a:srgbClr val="100717"/>
                </a:solidFill>
                <a:cs typeface="Times New Roman" panose="02020603050405020304" pitchFamily="18" charset="0"/>
              </a:rPr>
              <a:t>mại</a:t>
            </a:r>
            <a:r>
              <a:rPr lang="en-US" sz="2400" b="1" spc="-20" dirty="0">
                <a:solidFill>
                  <a:srgbClr val="100717"/>
                </a:solidFill>
                <a:cs typeface="Times New Roman" panose="02020603050405020304" pitchFamily="18" charset="0"/>
              </a:rPr>
              <a:t>, </a:t>
            </a:r>
            <a:r>
              <a:rPr lang="en-US" sz="2400" b="1" spc="-20" dirty="0" err="1">
                <a:solidFill>
                  <a:srgbClr val="100717"/>
                </a:solidFill>
                <a:cs typeface="Times New Roman" panose="02020603050405020304" pitchFamily="18" charset="0"/>
              </a:rPr>
              <a:t>dịch</a:t>
            </a:r>
            <a:r>
              <a:rPr lang="en-US" sz="2400" b="1" spc="-20" dirty="0">
                <a:solidFill>
                  <a:srgbClr val="100717"/>
                </a:solidFill>
                <a:cs typeface="Times New Roman" panose="02020603050405020304" pitchFamily="18" charset="0"/>
              </a:rPr>
              <a:t> </a:t>
            </a:r>
            <a:r>
              <a:rPr lang="en-US" sz="2400" b="1" spc="-20" dirty="0" err="1">
                <a:solidFill>
                  <a:srgbClr val="100717"/>
                </a:solidFill>
                <a:cs typeface="Times New Roman" panose="02020603050405020304" pitchFamily="18" charset="0"/>
              </a:rPr>
              <a:t>vụ</a:t>
            </a:r>
            <a:endParaRPr lang="vi-VN" sz="2400" b="1" dirty="0">
              <a:cs typeface="Arial" panose="020B0604020202020204" pitchFamily="34" charset="0"/>
            </a:endParaRPr>
          </a:p>
        </p:txBody>
      </p:sp>
      <p:pic>
        <p:nvPicPr>
          <p:cNvPr id="3" name="Picture 2" descr="A diagram of a market&#10;&#10;AI-generated content may be incorrect.">
            <a:extLst>
              <a:ext uri="{FF2B5EF4-FFF2-40B4-BE49-F238E27FC236}">
                <a16:creationId xmlns:a16="http://schemas.microsoft.com/office/drawing/2014/main" id="{2395065F-F918-9FC6-461F-1CEB2D054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341690"/>
            <a:ext cx="5851021" cy="4409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681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B4ABF-B441-1F98-8475-ADC2F5108218}"/>
              </a:ext>
            </a:extLst>
          </p:cNvPr>
          <p:cNvSpPr txBox="1"/>
          <p:nvPr/>
        </p:nvSpPr>
        <p:spPr>
          <a:xfrm>
            <a:off x="1000879" y="280227"/>
            <a:ext cx="6796060" cy="492443"/>
          </a:xfrm>
          <a:prstGeom prst="rect">
            <a:avLst/>
          </a:prstGeom>
          <a:noFill/>
        </p:spPr>
        <p:txBody>
          <a:bodyPr wrap="square">
            <a:spAutoFit/>
          </a:bodyPr>
          <a:lstStyle/>
          <a:p>
            <a:pPr>
              <a:lnSpc>
                <a:spcPct val="100000"/>
              </a:lnSpc>
            </a:pPr>
            <a:r>
              <a:rPr lang="vi-VN" sz="2600" b="1">
                <a:cs typeface="Arial" panose="020B0604020202020204" pitchFamily="34" charset="0"/>
              </a:rPr>
              <a:t>3.</a:t>
            </a:r>
            <a:r>
              <a:rPr lang="vi-VN" sz="2600" b="1" dirty="0">
                <a:cs typeface="Times New Roman" panose="02020603050405020304" pitchFamily="18" charset="0"/>
              </a:rPr>
              <a:t>2</a:t>
            </a:r>
            <a:r>
              <a:rPr lang="vi-VN" sz="2600" b="1">
                <a:cs typeface="Arial" panose="020B0604020202020204" pitchFamily="34" charset="0"/>
              </a:rPr>
              <a:t>. </a:t>
            </a:r>
            <a:r>
              <a:rPr lang="en-US" sz="2600" b="1" spc="-20" dirty="0" err="1">
                <a:solidFill>
                  <a:srgbClr val="100717"/>
                </a:solidFill>
                <a:cs typeface="Times New Roman" panose="02020603050405020304" pitchFamily="18" charset="0"/>
              </a:rPr>
              <a:t>Xuất</a:t>
            </a:r>
            <a:r>
              <a:rPr lang="en-US" sz="2600" b="1" spc="-20" dirty="0">
                <a:solidFill>
                  <a:srgbClr val="100717"/>
                </a:solidFill>
                <a:cs typeface="Times New Roman" panose="02020603050405020304" pitchFamily="18" charset="0"/>
              </a:rPr>
              <a:t> </a:t>
            </a:r>
            <a:r>
              <a:rPr lang="en-US" sz="2600" b="1" spc="-20" dirty="0" err="1">
                <a:solidFill>
                  <a:srgbClr val="100717"/>
                </a:solidFill>
                <a:cs typeface="Times New Roman" panose="02020603050405020304" pitchFamily="18" charset="0"/>
              </a:rPr>
              <a:t>Nhập</a:t>
            </a:r>
            <a:r>
              <a:rPr lang="en-US" sz="2600" b="1" spc="-20" dirty="0">
                <a:solidFill>
                  <a:srgbClr val="100717"/>
                </a:solidFill>
                <a:cs typeface="Times New Roman" panose="02020603050405020304" pitchFamily="18" charset="0"/>
              </a:rPr>
              <a:t> </a:t>
            </a:r>
            <a:r>
              <a:rPr lang="en-US" sz="2600" b="1" spc="-20" dirty="0" err="1">
                <a:solidFill>
                  <a:srgbClr val="100717"/>
                </a:solidFill>
                <a:cs typeface="Times New Roman" panose="02020603050405020304" pitchFamily="18" charset="0"/>
              </a:rPr>
              <a:t>khẩu</a:t>
            </a:r>
            <a:endParaRPr lang="vi-VN" sz="2600" b="1" dirty="0">
              <a:cs typeface="Arial" panose="020B0604020202020204" pitchFamily="34" charset="0"/>
            </a:endParaRPr>
          </a:p>
        </p:txBody>
      </p:sp>
      <p:graphicFrame>
        <p:nvGraphicFramePr>
          <p:cNvPr id="2" name="Table 1">
            <a:extLst>
              <a:ext uri="{FF2B5EF4-FFF2-40B4-BE49-F238E27FC236}">
                <a16:creationId xmlns:a16="http://schemas.microsoft.com/office/drawing/2014/main" id="{3D9D7CEB-4CA3-5696-125B-239FA58386DF}"/>
              </a:ext>
            </a:extLst>
          </p:cNvPr>
          <p:cNvGraphicFramePr>
            <a:graphicFrameLocks noGrp="1"/>
          </p:cNvGraphicFramePr>
          <p:nvPr>
            <p:extLst>
              <p:ext uri="{D42A27DB-BD31-4B8C-83A1-F6EECF244321}">
                <p14:modId xmlns:p14="http://schemas.microsoft.com/office/powerpoint/2010/main" val="70923606"/>
              </p:ext>
            </p:extLst>
          </p:nvPr>
        </p:nvGraphicFramePr>
        <p:xfrm>
          <a:off x="174167" y="853440"/>
          <a:ext cx="6333636" cy="5151120"/>
        </p:xfrm>
        <a:graphic>
          <a:graphicData uri="http://schemas.openxmlformats.org/drawingml/2006/table">
            <a:tbl>
              <a:tblPr firstRow="1" bandRow="1"/>
              <a:tblGrid>
                <a:gridCol w="6333636">
                  <a:extLst>
                    <a:ext uri="{9D8B030D-6E8A-4147-A177-3AD203B41FA5}">
                      <a16:colId xmlns:a16="http://schemas.microsoft.com/office/drawing/2014/main" val="3655493598"/>
                    </a:ext>
                  </a:extLst>
                </a:gridCol>
              </a:tblGrid>
              <a:tr h="20643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600" b="0" kern="1200">
                          <a:solidFill>
                            <a:schemeClr val="tx1"/>
                          </a:solidFill>
                          <a:effectLst/>
                          <a:latin typeface="Arial" panose="020B0604020202020204" pitchFamily="34" charset="0"/>
                          <a:ea typeface="+mn-ea"/>
                          <a:cs typeface="Arial" panose="020B0604020202020204" pitchFamily="34" charset="0"/>
                        </a:rPr>
                        <a:t>Kim ngạch xuất khẩu hàng hóa quý I ước đạt 452,4 triệu USD, đạt 26,5% kế hoạch năm và tăng 8,3% so với cùng kỳ</a:t>
                      </a:r>
                      <a:endParaRPr lang="vi-VN" sz="2600" b="0" kern="1200">
                        <a:solidFill>
                          <a:schemeClr val="tx1"/>
                        </a:solidFill>
                        <a:effectLst/>
                        <a:latin typeface="Arial" panose="020B0604020202020204" pitchFamily="34" charset="0"/>
                        <a:ea typeface="+mn-ea"/>
                        <a:cs typeface="Arial" panose="020B0604020202020204" pitchFamily="34"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600" b="0" kern="1200">
                          <a:solidFill>
                            <a:schemeClr val="tx1"/>
                          </a:solidFill>
                          <a:effectLst/>
                          <a:latin typeface="Arial" panose="020B0604020202020204" pitchFamily="34" charset="0"/>
                          <a:ea typeface="+mn-ea"/>
                          <a:cs typeface="Arial" panose="020B0604020202020204" pitchFamily="34" charset="0"/>
                        </a:rPr>
                        <a:t>Giá trị xuất khẩu các mặt hàng chủ lực của tỉnh vẫn tiếp tục gia tăng như: </a:t>
                      </a:r>
                      <a:r>
                        <a:rPr lang="en-US" sz="2600" b="0" kern="1200">
                          <a:solidFill>
                            <a:schemeClr val="tx1"/>
                          </a:solidFill>
                          <a:effectLst/>
                          <a:latin typeface="Arial" panose="020B0604020202020204" pitchFamily="34" charset="0"/>
                          <a:ea typeface="+mn-ea"/>
                          <a:cs typeface="Arial" panose="020B0604020202020204" pitchFamily="34" charset="0"/>
                        </a:rPr>
                        <a:t>Gỗ </a:t>
                      </a:r>
                      <a:r>
                        <a:rPr lang="vi-VN" sz="2600" b="0" kern="1200">
                          <a:solidFill>
                            <a:schemeClr val="tx1"/>
                          </a:solidFill>
                          <a:effectLst/>
                          <a:latin typeface="Arial" panose="020B0604020202020204" pitchFamily="34" charset="0"/>
                          <a:ea typeface="+mn-ea"/>
                          <a:cs typeface="Arial" panose="020B0604020202020204" pitchFamily="34" charset="0"/>
                        </a:rPr>
                        <a:t>tăng </a:t>
                      </a:r>
                      <a:r>
                        <a:rPr lang="en-US" sz="2600" b="0" kern="1200">
                          <a:solidFill>
                            <a:schemeClr val="tx1"/>
                          </a:solidFill>
                          <a:effectLst/>
                          <a:latin typeface="Arial" panose="020B0604020202020204" pitchFamily="34" charset="0"/>
                          <a:ea typeface="+mn-ea"/>
                          <a:cs typeface="Arial" panose="020B0604020202020204" pitchFamily="34" charset="0"/>
                        </a:rPr>
                        <a:t>27</a:t>
                      </a:r>
                      <a:r>
                        <a:rPr lang="vi-VN" sz="2600" b="0" kern="1200">
                          <a:solidFill>
                            <a:schemeClr val="tx1"/>
                          </a:solidFill>
                          <a:effectLst/>
                          <a:latin typeface="Arial" panose="020B0604020202020204" pitchFamily="34" charset="0"/>
                          <a:ea typeface="+mn-ea"/>
                          <a:cs typeface="Arial" panose="020B0604020202020204" pitchFamily="34" charset="0"/>
                        </a:rPr>
                        <a:t>%; Hàng dệt may tăng 1</a:t>
                      </a:r>
                      <a:r>
                        <a:rPr lang="en-US" sz="2600" b="0" kern="1200">
                          <a:solidFill>
                            <a:schemeClr val="tx1"/>
                          </a:solidFill>
                          <a:effectLst/>
                          <a:latin typeface="Arial" panose="020B0604020202020204" pitchFamily="34" charset="0"/>
                          <a:ea typeface="+mn-ea"/>
                          <a:cs typeface="Arial" panose="020B0604020202020204" pitchFamily="34" charset="0"/>
                        </a:rPr>
                        <a:t>1,3</a:t>
                      </a:r>
                      <a:r>
                        <a:rPr lang="vi-VN" sz="2600" b="0" kern="1200">
                          <a:solidFill>
                            <a:schemeClr val="tx1"/>
                          </a:solidFill>
                          <a:effectLst/>
                          <a:latin typeface="Arial" panose="020B0604020202020204" pitchFamily="34" charset="0"/>
                          <a:ea typeface="+mn-ea"/>
                          <a:cs typeface="Arial" panose="020B0604020202020204" pitchFamily="34" charset="0"/>
                        </a:rPr>
                        <a:t>%;</a:t>
                      </a:r>
                      <a:r>
                        <a:rPr lang="en-US" sz="2600" b="0" kern="1200">
                          <a:solidFill>
                            <a:schemeClr val="tx1"/>
                          </a:solidFill>
                          <a:effectLst/>
                          <a:latin typeface="Arial" panose="020B0604020202020204" pitchFamily="34" charset="0"/>
                          <a:ea typeface="+mn-ea"/>
                          <a:cs typeface="Arial" panose="020B0604020202020204" pitchFamily="34" charset="0"/>
                        </a:rPr>
                        <a:t> </a:t>
                      </a:r>
                      <a:r>
                        <a:rPr lang="vi-VN" sz="2600" b="0" kern="1200">
                          <a:solidFill>
                            <a:schemeClr val="tx1"/>
                          </a:solidFill>
                          <a:effectLst/>
                          <a:latin typeface="Arial" panose="020B0604020202020204" pitchFamily="34" charset="0"/>
                          <a:ea typeface="+mn-ea"/>
                          <a:cs typeface="Arial" panose="020B0604020202020204" pitchFamily="34" charset="0"/>
                        </a:rPr>
                        <a:t>S</a:t>
                      </a:r>
                      <a:r>
                        <a:rPr lang="en-US" sz="2600" b="0" kern="1200">
                          <a:solidFill>
                            <a:schemeClr val="tx1"/>
                          </a:solidFill>
                          <a:effectLst/>
                          <a:latin typeface="Arial" panose="020B0604020202020204" pitchFamily="34" charset="0"/>
                          <a:ea typeface="+mn-ea"/>
                          <a:cs typeface="Arial" panose="020B0604020202020204" pitchFamily="34" charset="0"/>
                        </a:rPr>
                        <a:t>ản</a:t>
                      </a:r>
                      <a:r>
                        <a:rPr lang="vi-VN" sz="2600" b="0" kern="1200">
                          <a:solidFill>
                            <a:schemeClr val="tx1"/>
                          </a:solidFill>
                          <a:effectLst/>
                          <a:latin typeface="Arial" panose="020B0604020202020204" pitchFamily="34" charset="0"/>
                          <a:ea typeface="+mn-ea"/>
                          <a:cs typeface="Arial" panose="020B0604020202020204" pitchFamily="34" charset="0"/>
                        </a:rPr>
                        <a:t> phẩm gỗ tăng </a:t>
                      </a:r>
                      <a:r>
                        <a:rPr lang="en-US" sz="2600" b="0" kern="1200">
                          <a:solidFill>
                            <a:schemeClr val="tx1"/>
                          </a:solidFill>
                          <a:effectLst/>
                          <a:latin typeface="Arial" panose="020B0604020202020204" pitchFamily="34" charset="0"/>
                          <a:ea typeface="+mn-ea"/>
                          <a:cs typeface="Arial" panose="020B0604020202020204" pitchFamily="34" charset="0"/>
                        </a:rPr>
                        <a:t>4,6</a:t>
                      </a:r>
                      <a:r>
                        <a:rPr lang="vi-VN" sz="2600" b="0" kern="1200">
                          <a:solidFill>
                            <a:schemeClr val="tx1"/>
                          </a:solidFill>
                          <a:effectLst/>
                          <a:latin typeface="Arial" panose="020B0604020202020204" pitchFamily="34" charset="0"/>
                          <a:ea typeface="+mn-ea"/>
                          <a:cs typeface="Arial" panose="020B0604020202020204" pitchFamily="34" charset="0"/>
                        </a:rPr>
                        <a:t>%; Hàng thủy sản tăng </a:t>
                      </a:r>
                      <a:r>
                        <a:rPr lang="en-US" sz="2600" b="0" kern="1200">
                          <a:solidFill>
                            <a:schemeClr val="tx1"/>
                          </a:solidFill>
                          <a:effectLst/>
                          <a:latin typeface="Arial" panose="020B0604020202020204" pitchFamily="34" charset="0"/>
                          <a:ea typeface="+mn-ea"/>
                          <a:cs typeface="Arial" panose="020B0604020202020204" pitchFamily="34" charset="0"/>
                        </a:rPr>
                        <a:t>2,7</a:t>
                      </a:r>
                      <a:r>
                        <a:rPr lang="vi-VN" sz="2600" b="0" kern="1200">
                          <a:solidFill>
                            <a:schemeClr val="tx1"/>
                          </a:solidFill>
                          <a:effectLst/>
                          <a:latin typeface="Arial" panose="020B0604020202020204" pitchFamily="34" charset="0"/>
                          <a:ea typeface="+mn-ea"/>
                          <a:cs typeface="Arial" panose="020B0604020202020204" pitchFamily="34" charset="0"/>
                        </a:rPr>
                        <a:t>%;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600" b="0" kern="1200">
                          <a:solidFill>
                            <a:schemeClr val="tx1"/>
                          </a:solidFill>
                          <a:effectLst/>
                          <a:latin typeface="Arial" panose="020B0604020202020204" pitchFamily="34" charset="0"/>
                          <a:ea typeface="+mn-ea"/>
                          <a:cs typeface="Arial" panose="020B0604020202020204" pitchFamily="34" charset="0"/>
                        </a:rPr>
                        <a:t>Kim ngạch hàng hóa nhập khẩu 3 tháng đầu năm 2025 ước đạt 113,4 triệu USD, tăng 28,8% so với cùng kỳ</a:t>
                      </a:r>
                      <a:endParaRPr lang="vi-VN" sz="2600" b="0" kern="1200">
                        <a:solidFill>
                          <a:schemeClr val="tx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1" name="Picture 20" descr="A container loading in a port&#10;&#10;Description automatically generated">
            <a:extLst>
              <a:ext uri="{FF2B5EF4-FFF2-40B4-BE49-F238E27FC236}">
                <a16:creationId xmlns:a16="http://schemas.microsoft.com/office/drawing/2014/main" id="{52678855-7601-7C86-2052-58AFDE20F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390" y="4366309"/>
            <a:ext cx="4764895" cy="2211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C02A2B7-E1C5-39ED-791C-2F7FCE1A2044}"/>
              </a:ext>
            </a:extLst>
          </p:cNvPr>
          <p:cNvPicPr>
            <a:picLocks noChangeAspect="1"/>
          </p:cNvPicPr>
          <p:nvPr/>
        </p:nvPicPr>
        <p:blipFill>
          <a:blip r:embed="rId4"/>
          <a:stretch>
            <a:fillRect/>
          </a:stretch>
        </p:blipFill>
        <p:spPr>
          <a:xfrm>
            <a:off x="6417135" y="595272"/>
            <a:ext cx="5774865" cy="3610479"/>
          </a:xfrm>
          <a:prstGeom prst="rect">
            <a:avLst/>
          </a:prstGeom>
        </p:spPr>
      </p:pic>
    </p:spTree>
    <p:extLst>
      <p:ext uri="{BB962C8B-B14F-4D97-AF65-F5344CB8AC3E}">
        <p14:creationId xmlns:p14="http://schemas.microsoft.com/office/powerpoint/2010/main" val="2698442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741818" y="307290"/>
            <a:ext cx="20630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3.3. Du </a:t>
            </a:r>
            <a:r>
              <a:rPr lang="en-US" sz="2800" b="1" spc="-20" err="1">
                <a:solidFill>
                  <a:srgbClr val="100717"/>
                </a:solidFill>
                <a:latin typeface="Arial" panose="020B0604020202020204" pitchFamily="34" charset="0"/>
                <a:cs typeface="Arial" panose="020B0604020202020204" pitchFamily="34" charset="0"/>
              </a:rPr>
              <a:t>lịch</a:t>
            </a:r>
            <a:endParaRPr lang="en-US" sz="2800" b="1" spc="-20">
              <a:solidFill>
                <a:srgbClr val="100717"/>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941634285"/>
              </p:ext>
            </p:extLst>
          </p:nvPr>
        </p:nvGraphicFramePr>
        <p:xfrm>
          <a:off x="165055" y="1169569"/>
          <a:ext cx="6617063" cy="4419600"/>
        </p:xfrm>
        <a:graphic>
          <a:graphicData uri="http://schemas.openxmlformats.org/drawingml/2006/table">
            <a:tbl>
              <a:tblPr firstRow="1" bandRow="1"/>
              <a:tblGrid>
                <a:gridCol w="6617063">
                  <a:extLst>
                    <a:ext uri="{9D8B030D-6E8A-4147-A177-3AD203B41FA5}">
                      <a16:colId xmlns:a16="http://schemas.microsoft.com/office/drawing/2014/main" val="3655493598"/>
                    </a:ext>
                  </a:extLst>
                </a:gridCol>
              </a:tblGrid>
              <a:tr h="54647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Arial" panose="020B0604020202020204" pitchFamily="34" charset="0"/>
                          <a:ea typeface="+mn-ea"/>
                          <a:cs typeface="Arial" panose="020B0604020202020204" pitchFamily="34" charset="0"/>
                        </a:rPr>
                        <a:t> </a:t>
                      </a:r>
                      <a:r>
                        <a:rPr lang="vi-VN" sz="2400" b="0" kern="1200">
                          <a:solidFill>
                            <a:schemeClr val="dk1"/>
                          </a:solidFill>
                          <a:effectLst/>
                          <a:latin typeface="Arial" panose="020B0604020202020204" pitchFamily="34" charset="0"/>
                          <a:ea typeface="+mn-ea"/>
                          <a:cs typeface="Arial" panose="020B0604020202020204" pitchFamily="34" charset="0"/>
                        </a:rPr>
                        <a:t>Tỉnh đã tổ chức nhiều chương trình, lễ hội, sự kiện văn hóa, văn nghệ hấp dẫn, sôi nổi... góp phần thu hút lượng lớn du khách đến với Bình Định</a:t>
                      </a:r>
                      <a:endParaRPr lang="en-US" sz="2400" b="0" kern="120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Arial" panose="020B0604020202020204" pitchFamily="34" charset="0"/>
                          <a:ea typeface="+mn-ea"/>
                          <a:cs typeface="Arial" panose="020B0604020202020204" pitchFamily="34" charset="0"/>
                        </a:rPr>
                        <a:t> Trong tháng </a:t>
                      </a:r>
                      <a:r>
                        <a:rPr lang="en-US" sz="2400" b="0" kern="1200">
                          <a:solidFill>
                            <a:schemeClr val="dk1"/>
                          </a:solidFill>
                          <a:effectLst/>
                          <a:latin typeface="Arial" panose="020B0604020202020204" pitchFamily="34" charset="0"/>
                          <a:ea typeface="+mn-ea"/>
                          <a:cs typeface="Arial" panose="020B0604020202020204" pitchFamily="34" charset="0"/>
                        </a:rPr>
                        <a:t>3</a:t>
                      </a:r>
                      <a:r>
                        <a:rPr lang="vi-VN" sz="2400" b="0" kern="1200">
                          <a:solidFill>
                            <a:schemeClr val="dk1"/>
                          </a:solidFill>
                          <a:effectLst/>
                          <a:latin typeface="Arial" panose="020B0604020202020204" pitchFamily="34" charset="0"/>
                          <a:ea typeface="+mn-ea"/>
                          <a:cs typeface="Arial" panose="020B0604020202020204" pitchFamily="34" charset="0"/>
                        </a:rPr>
                        <a:t>/2025 lượng khách du lịch đến tỉnh ước đạt trên </a:t>
                      </a:r>
                      <a:r>
                        <a:rPr lang="en-US" sz="2400" b="0" kern="1200">
                          <a:solidFill>
                            <a:schemeClr val="dk1"/>
                          </a:solidFill>
                          <a:effectLst/>
                          <a:latin typeface="Arial" panose="020B0604020202020204" pitchFamily="34" charset="0"/>
                          <a:ea typeface="+mn-ea"/>
                          <a:cs typeface="Arial" panose="020B0604020202020204" pitchFamily="34" charset="0"/>
                        </a:rPr>
                        <a:t>1,</a:t>
                      </a:r>
                      <a:r>
                        <a:rPr lang="vi-VN" sz="2400" b="0" kern="1200">
                          <a:solidFill>
                            <a:schemeClr val="dk1"/>
                          </a:solidFill>
                          <a:effectLst/>
                          <a:latin typeface="Arial" panose="020B0604020202020204" pitchFamily="34" charset="0"/>
                          <a:ea typeface="+mn-ea"/>
                          <a:cs typeface="Arial" panose="020B0604020202020204" pitchFamily="34" charset="0"/>
                        </a:rPr>
                        <a:t>7 lượt, tăng </a:t>
                      </a:r>
                      <a:r>
                        <a:rPr lang="en-US" sz="2400" b="0" kern="1200">
                          <a:solidFill>
                            <a:schemeClr val="dk1"/>
                          </a:solidFill>
                          <a:effectLst/>
                          <a:latin typeface="Arial" panose="020B0604020202020204" pitchFamily="34" charset="0"/>
                          <a:ea typeface="+mn-ea"/>
                          <a:cs typeface="Arial" panose="020B0604020202020204" pitchFamily="34" charset="0"/>
                        </a:rPr>
                        <a:t>16,9</a:t>
                      </a:r>
                      <a:r>
                        <a:rPr lang="vi-VN" sz="2400" b="0" kern="1200">
                          <a:solidFill>
                            <a:schemeClr val="dk1"/>
                          </a:solidFill>
                          <a:effectLst/>
                          <a:latin typeface="Arial" panose="020B0604020202020204" pitchFamily="34" charset="0"/>
                          <a:ea typeface="+mn-ea"/>
                          <a:cs typeface="Arial" panose="020B0604020202020204" pitchFamily="34" charset="0"/>
                        </a:rPr>
                        <a:t>% so với cùng kỳ. Lũy kế 3 tháng đầu năm ước đạt trên 3,2 triệu lượt, tăng 14,8%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Arial" panose="020B0604020202020204" pitchFamily="34" charset="0"/>
                          <a:ea typeface="+mn-ea"/>
                          <a:cs typeface="Arial" panose="020B0604020202020204" pitchFamily="34" charset="0"/>
                        </a:rPr>
                        <a:t> Tổng thu từ khách du lịch 3 tháng đầu năm ước đạt </a:t>
                      </a:r>
                      <a:r>
                        <a:rPr lang="en-US" sz="2400" b="0" kern="1200">
                          <a:solidFill>
                            <a:schemeClr val="dk1"/>
                          </a:solidFill>
                          <a:effectLst/>
                          <a:latin typeface="Arial" panose="020B0604020202020204" pitchFamily="34" charset="0"/>
                          <a:ea typeface="+mn-ea"/>
                          <a:cs typeface="Arial" panose="020B0604020202020204" pitchFamily="34" charset="0"/>
                        </a:rPr>
                        <a:t>7.881</a:t>
                      </a:r>
                      <a:r>
                        <a:rPr lang="vi-VN" sz="2400" b="0" kern="1200">
                          <a:solidFill>
                            <a:schemeClr val="dk1"/>
                          </a:solidFill>
                          <a:effectLst/>
                          <a:latin typeface="Arial" panose="020B0604020202020204" pitchFamily="34" charset="0"/>
                          <a:ea typeface="+mn-ea"/>
                          <a:cs typeface="Arial" panose="020B0604020202020204" pitchFamily="34" charset="0"/>
                        </a:rPr>
                        <a:t> tỷ đồng, tăng </a:t>
                      </a:r>
                      <a:r>
                        <a:rPr lang="en-US" sz="2400" b="0" kern="1200">
                          <a:solidFill>
                            <a:schemeClr val="dk1"/>
                          </a:solidFill>
                          <a:effectLst/>
                          <a:latin typeface="Arial" panose="020B0604020202020204" pitchFamily="34" charset="0"/>
                          <a:ea typeface="+mn-ea"/>
                          <a:cs typeface="Arial" panose="020B0604020202020204" pitchFamily="34" charset="0"/>
                        </a:rPr>
                        <a:t>20</a:t>
                      </a:r>
                      <a:r>
                        <a:rPr lang="vi-VN" sz="2400" b="0" kern="1200">
                          <a:solidFill>
                            <a:schemeClr val="dk1"/>
                          </a:solidFill>
                          <a:effectLst/>
                          <a:latin typeface="Arial" panose="020B0604020202020204" pitchFamily="34" charset="0"/>
                          <a:ea typeface="+mn-ea"/>
                          <a:cs typeface="Arial" panose="020B0604020202020204" pitchFamily="34" charset="0"/>
                        </a:rPr>
                        <a:t>% so với cùng kỳ</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5" name="Picture 4" descr="A group of people standing under a tree&#10;&#10;AI-generated content may be incorrect.">
            <a:extLst>
              <a:ext uri="{FF2B5EF4-FFF2-40B4-BE49-F238E27FC236}">
                <a16:creationId xmlns:a16="http://schemas.microsoft.com/office/drawing/2014/main" id="{0AD584B1-2BD0-8607-EDC0-3DD0B032B7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2143" y="3600222"/>
            <a:ext cx="4862148" cy="3167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Fireworks in the sky above a city&#10;&#10;AI-generated content may be incorrect.">
            <a:extLst>
              <a:ext uri="{FF2B5EF4-FFF2-40B4-BE49-F238E27FC236}">
                <a16:creationId xmlns:a16="http://schemas.microsoft.com/office/drawing/2014/main" id="{EE84B952-E621-0F83-C549-9A31A8649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142" y="419481"/>
            <a:ext cx="4862149" cy="3009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805001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505135" y="3297900"/>
            <a:ext cx="1074171" cy="796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328181"/>
            <a:ext cx="5921084" cy="206095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215333" y="425923"/>
            <a:ext cx="5151750" cy="800219"/>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Thu nội địa</a:t>
            </a:r>
          </a:p>
          <a:p>
            <a:pPr algn="ctr"/>
            <a:r>
              <a:rPr lang="en-US" b="1">
                <a:solidFill>
                  <a:srgbClr val="002060"/>
                </a:solidFill>
                <a:latin typeface="Arial" panose="020B0604020202020204" pitchFamily="34" charset="0"/>
                <a:cs typeface="Arial" panose="020B0604020202020204" pitchFamily="34" charset="0"/>
              </a:rPr>
              <a:t>(trừ tiền SDĐ, XSKT và lợi nhuận được chia)</a:t>
            </a:r>
            <a:endParaRPr lang="en-US" sz="2800" b="1">
              <a:solidFill>
                <a:srgbClr val="002060"/>
              </a:solidFill>
              <a:latin typeface="Arial" panose="020B0604020202020204" pitchFamily="34" charset="0"/>
              <a:cs typeface="Arial" panose="020B0604020202020204" pitchFamily="34" charset="0"/>
            </a:endParaRPr>
          </a:p>
        </p:txBody>
      </p:sp>
      <p:sp>
        <p:nvSpPr>
          <p:cNvPr id="720" name="TextBox 719"/>
          <p:cNvSpPr txBox="1"/>
          <p:nvPr/>
        </p:nvSpPr>
        <p:spPr>
          <a:xfrm>
            <a:off x="5894963" y="1289390"/>
            <a:ext cx="5641160" cy="492443"/>
          </a:xfrm>
          <a:prstGeom prst="rect">
            <a:avLst/>
          </a:prstGeom>
          <a:noFill/>
        </p:spPr>
        <p:txBody>
          <a:bodyPr wrap="square" rtlCol="0">
            <a:spAutoFit/>
          </a:bodyPr>
          <a:lstStyle/>
          <a:p>
            <a:pPr algn="ctr"/>
            <a:r>
              <a:rPr lang="en-US" sz="2600" b="1">
                <a:solidFill>
                  <a:srgbClr val="C00000"/>
                </a:solidFill>
                <a:latin typeface="Arial" panose="020B0604020202020204" pitchFamily="34" charset="0"/>
                <a:cs typeface="Arial" panose="020B0604020202020204" pitchFamily="34" charset="0"/>
              </a:rPr>
              <a:t>2.313 </a:t>
            </a:r>
            <a:r>
              <a:rPr lang="en-US" sz="2600" b="1" dirty="0" err="1">
                <a:solidFill>
                  <a:srgbClr val="C00000"/>
                </a:solidFill>
                <a:latin typeface="Arial" panose="020B0604020202020204" pitchFamily="34" charset="0"/>
                <a:cs typeface="Arial" panose="020B0604020202020204" pitchFamily="34" charset="0"/>
              </a:rPr>
              <a:t>tỷ</a:t>
            </a:r>
            <a:r>
              <a:rPr lang="en-US" sz="2600" b="1" dirty="0">
                <a:solidFill>
                  <a:srgbClr val="C00000"/>
                </a:solidFill>
                <a:latin typeface="Arial" panose="020B0604020202020204" pitchFamily="34" charset="0"/>
                <a:cs typeface="Arial" panose="020B0604020202020204" pitchFamily="34" charset="0"/>
              </a:rPr>
              <a:t> đồng, </a:t>
            </a:r>
            <a:r>
              <a:rPr lang="en-US" sz="2600" b="1" err="1">
                <a:solidFill>
                  <a:srgbClr val="C00000"/>
                </a:solidFill>
                <a:latin typeface="Arial" panose="020B0604020202020204" pitchFamily="34" charset="0"/>
                <a:cs typeface="Arial" panose="020B0604020202020204" pitchFamily="34" charset="0"/>
              </a:rPr>
              <a:t>đạt</a:t>
            </a:r>
            <a:r>
              <a:rPr lang="en-US" sz="2600" b="1">
                <a:solidFill>
                  <a:srgbClr val="C00000"/>
                </a:solidFill>
                <a:latin typeface="Arial" panose="020B0604020202020204" pitchFamily="34" charset="0"/>
                <a:cs typeface="Arial" panose="020B0604020202020204" pitchFamily="34" charset="0"/>
              </a:rPr>
              <a:t> 25,8% </a:t>
            </a:r>
            <a:r>
              <a:rPr lang="en-US" sz="2600" b="1" dirty="0">
                <a:solidFill>
                  <a:srgbClr val="C00000"/>
                </a:solidFill>
                <a:latin typeface="Arial" panose="020B0604020202020204" pitchFamily="34" charset="0"/>
                <a:cs typeface="Arial" panose="020B0604020202020204" pitchFamily="34" charset="0"/>
              </a:rPr>
              <a:t>dự toán</a:t>
            </a:r>
          </a:p>
        </p:txBody>
      </p:sp>
      <p:sp>
        <p:nvSpPr>
          <p:cNvPr id="724" name="Rectangle 723"/>
          <p:cNvSpPr/>
          <p:nvPr/>
        </p:nvSpPr>
        <p:spPr>
          <a:xfrm>
            <a:off x="5648335" y="2478835"/>
            <a:ext cx="5904411" cy="142982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3" y="2503909"/>
            <a:ext cx="3255892"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Thu tiền sử dụng đất</a:t>
            </a:r>
          </a:p>
        </p:txBody>
      </p:sp>
      <p:sp>
        <p:nvSpPr>
          <p:cNvPr id="726" name="TextBox 725"/>
          <p:cNvSpPr txBox="1"/>
          <p:nvPr/>
        </p:nvSpPr>
        <p:spPr>
          <a:xfrm>
            <a:off x="5767326" y="2923773"/>
            <a:ext cx="5869069" cy="492443"/>
          </a:xfrm>
          <a:prstGeom prst="rect">
            <a:avLst/>
          </a:prstGeom>
          <a:noFill/>
        </p:spPr>
        <p:txBody>
          <a:bodyPr wrap="square" rtlCol="0">
            <a:spAutoFit/>
          </a:bodyPr>
          <a:lstStyle/>
          <a:p>
            <a:pPr algn="ctr"/>
            <a:r>
              <a:rPr lang="en-US" sz="2600" b="1">
                <a:solidFill>
                  <a:srgbClr val="C00000"/>
                </a:solidFill>
                <a:latin typeface="Arial" panose="020B0604020202020204" pitchFamily="34" charset="0"/>
                <a:cs typeface="Arial" panose="020B0604020202020204" pitchFamily="34" charset="0"/>
              </a:rPr>
              <a:t>1.772,5 </a:t>
            </a:r>
            <a:r>
              <a:rPr lang="en-US" sz="2600" b="1" dirty="0" err="1">
                <a:solidFill>
                  <a:srgbClr val="C00000"/>
                </a:solidFill>
                <a:latin typeface="Arial" panose="020B0604020202020204" pitchFamily="34" charset="0"/>
                <a:cs typeface="Arial" panose="020B0604020202020204" pitchFamily="34" charset="0"/>
              </a:rPr>
              <a:t>tỷ</a:t>
            </a:r>
            <a:r>
              <a:rPr lang="en-US" sz="2600" b="1" dirty="0">
                <a:solidFill>
                  <a:srgbClr val="C00000"/>
                </a:solidFill>
                <a:latin typeface="Arial" panose="020B0604020202020204" pitchFamily="34" charset="0"/>
                <a:cs typeface="Arial" panose="020B0604020202020204" pitchFamily="34" charset="0"/>
              </a:rPr>
              <a:t> đồng, </a:t>
            </a:r>
            <a:r>
              <a:rPr lang="en-US" sz="2600" b="1" err="1">
                <a:solidFill>
                  <a:srgbClr val="C00000"/>
                </a:solidFill>
                <a:latin typeface="Arial" panose="020B0604020202020204" pitchFamily="34" charset="0"/>
                <a:cs typeface="Arial" panose="020B0604020202020204" pitchFamily="34" charset="0"/>
              </a:rPr>
              <a:t>đạt</a:t>
            </a:r>
            <a:r>
              <a:rPr lang="en-US" sz="2600" b="1">
                <a:solidFill>
                  <a:srgbClr val="C00000"/>
                </a:solidFill>
                <a:latin typeface="Arial" panose="020B0604020202020204" pitchFamily="34" charset="0"/>
                <a:cs typeface="Arial" panose="020B0604020202020204" pitchFamily="34" charset="0"/>
              </a:rPr>
              <a:t> 24,6% </a:t>
            </a:r>
            <a:r>
              <a:rPr lang="en-US" sz="2600" b="1" dirty="0">
                <a:solidFill>
                  <a:srgbClr val="C00000"/>
                </a:solidFill>
                <a:latin typeface="Arial" panose="020B0604020202020204" pitchFamily="34" charset="0"/>
                <a:cs typeface="Arial" panose="020B0604020202020204" pitchFamily="34" charset="0"/>
              </a:rPr>
              <a:t>dự toán</a:t>
            </a:r>
          </a:p>
        </p:txBody>
      </p:sp>
      <p:sp>
        <p:nvSpPr>
          <p:cNvPr id="2" name="Rectangle 1">
            <a:extLst>
              <a:ext uri="{FF2B5EF4-FFF2-40B4-BE49-F238E27FC236}">
                <a16:creationId xmlns:a16="http://schemas.microsoft.com/office/drawing/2014/main" id="{80607D77-8D89-B2B8-17A1-5EC409702721}"/>
              </a:ext>
            </a:extLst>
          </p:cNvPr>
          <p:cNvSpPr/>
          <p:nvPr/>
        </p:nvSpPr>
        <p:spPr>
          <a:xfrm>
            <a:off x="67112" y="2060553"/>
            <a:ext cx="4503564" cy="131433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82371" y="2540211"/>
            <a:ext cx="4802530" cy="707886"/>
          </a:xfrm>
          <a:prstGeom prst="rect">
            <a:avLst/>
          </a:prstGeom>
          <a:noFill/>
        </p:spPr>
        <p:txBody>
          <a:bodyPr wrap="square" rtlCol="0">
            <a:spAutoFit/>
          </a:bodyPr>
          <a:lstStyle/>
          <a:p>
            <a:pPr algn="ctr"/>
            <a:r>
              <a:rPr lang="en-US" sz="2200" b="1">
                <a:solidFill>
                  <a:srgbClr val="C00000"/>
                </a:solidFill>
                <a:latin typeface="Arial" panose="020B0604020202020204" pitchFamily="34" charset="0"/>
                <a:cs typeface="Arial" panose="020B0604020202020204" pitchFamily="34" charset="0"/>
              </a:rPr>
              <a:t>4.274,4 </a:t>
            </a:r>
            <a:r>
              <a:rPr lang="en-US" sz="2200" b="1" dirty="0" err="1">
                <a:solidFill>
                  <a:srgbClr val="C00000"/>
                </a:solidFill>
                <a:latin typeface="Arial" panose="020B0604020202020204" pitchFamily="34" charset="0"/>
                <a:cs typeface="Arial" panose="020B0604020202020204" pitchFamily="34" charset="0"/>
              </a:rPr>
              <a:t>tỷ</a:t>
            </a:r>
            <a:r>
              <a:rPr lang="en-US" sz="2200" b="1" dirty="0">
                <a:solidFill>
                  <a:srgbClr val="C00000"/>
                </a:solidFill>
                <a:latin typeface="Arial" panose="020B0604020202020204" pitchFamily="34" charset="0"/>
                <a:cs typeface="Arial" panose="020B0604020202020204" pitchFamily="34" charset="0"/>
              </a:rPr>
              <a:t> đồng</a:t>
            </a:r>
            <a:r>
              <a:rPr lang="en-US" sz="2200" b="1">
                <a:solidFill>
                  <a:srgbClr val="C00000"/>
                </a:solidFill>
                <a:latin typeface="Arial" panose="020B0604020202020204" pitchFamily="34" charset="0"/>
                <a:cs typeface="Arial" panose="020B0604020202020204" pitchFamily="34" charset="0"/>
              </a:rPr>
              <a:t>, đạt 24,5% </a:t>
            </a:r>
            <a:r>
              <a:rPr lang="en-US" b="1" dirty="0">
                <a:solidFill>
                  <a:srgbClr val="C00000"/>
                </a:solidFill>
                <a:latin typeface="Arial" panose="020B0604020202020204" pitchFamily="34" charset="0"/>
                <a:cs typeface="Arial" panose="020B0604020202020204" pitchFamily="34" charset="0"/>
              </a:rPr>
              <a:t>dự toán</a:t>
            </a:r>
          </a:p>
          <a:p>
            <a:pPr algn="ctr"/>
            <a:r>
              <a:rPr lang="en-US" b="1" dirty="0">
                <a:solidFill>
                  <a:srgbClr val="C00000"/>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Tổng thu ngân sách nhà nước</a:t>
            </a: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91236" y="4097789"/>
            <a:ext cx="4125893"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5500766" y="4515991"/>
            <a:ext cx="6035358"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100,9 </a:t>
            </a:r>
            <a:r>
              <a:rPr lang="en-US" sz="2800" b="1" dirty="0" err="1">
                <a:solidFill>
                  <a:srgbClr val="C00000"/>
                </a:solidFill>
                <a:latin typeface="Arial" panose="020B0604020202020204" pitchFamily="34" charset="0"/>
                <a:cs typeface="Arial" panose="020B0604020202020204" pitchFamily="34" charset="0"/>
              </a:rPr>
              <a:t>tỷ</a:t>
            </a:r>
            <a:r>
              <a:rPr lang="en-US" sz="2800" b="1" dirty="0">
                <a:solidFill>
                  <a:srgbClr val="C00000"/>
                </a:solidFill>
                <a:latin typeface="Arial" panose="020B0604020202020204" pitchFamily="34" charset="0"/>
                <a:cs typeface="Arial" panose="020B0604020202020204" pitchFamily="34" charset="0"/>
              </a:rPr>
              <a:t> đồng, </a:t>
            </a:r>
            <a:r>
              <a:rPr lang="en-US" sz="2800" b="1" err="1">
                <a:solidFill>
                  <a:srgbClr val="C00000"/>
                </a:solidFill>
                <a:latin typeface="Arial" panose="020B0604020202020204" pitchFamily="34" charset="0"/>
                <a:cs typeface="Arial" panose="020B0604020202020204" pitchFamily="34" charset="0"/>
              </a:rPr>
              <a:t>đạt</a:t>
            </a:r>
            <a:r>
              <a:rPr lang="en-US" sz="2800" b="1">
                <a:solidFill>
                  <a:srgbClr val="C00000"/>
                </a:solidFill>
                <a:latin typeface="Arial" panose="020B0604020202020204" pitchFamily="34" charset="0"/>
                <a:cs typeface="Arial" panose="020B0604020202020204" pitchFamily="34" charset="0"/>
              </a:rPr>
              <a:t> 10,6% </a:t>
            </a:r>
            <a:r>
              <a:rPr lang="en-US" sz="2800" b="1" dirty="0">
                <a:solidFill>
                  <a:srgbClr val="C00000"/>
                </a:solidFill>
                <a:latin typeface="Arial" panose="020B0604020202020204" pitchFamily="34" charset="0"/>
                <a:cs typeface="Arial" panose="020B0604020202020204" pitchFamily="34" charset="0"/>
              </a:rPr>
              <a:t>dự toán</a:t>
            </a:r>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590782" y="1557466"/>
            <a:ext cx="952093" cy="906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590782" y="2945492"/>
            <a:ext cx="10745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519527" y="5614219"/>
            <a:ext cx="11555163"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519527" y="5906358"/>
            <a:ext cx="11672473" cy="461665"/>
          </a:xfrm>
          <a:prstGeom prst="rect">
            <a:avLst/>
          </a:prstGeom>
          <a:noFill/>
        </p:spPr>
        <p:txBody>
          <a:bodyPr wrap="square" rtlCol="0">
            <a:spAutoFit/>
          </a:bodyPr>
          <a:lstStyle/>
          <a:p>
            <a:r>
              <a:rPr lang="en-US" sz="2400" b="1" dirty="0" err="1">
                <a:solidFill>
                  <a:srgbClr val="002060"/>
                </a:solidFill>
                <a:latin typeface="Arial" panose="020B0604020202020204" pitchFamily="34" charset="0"/>
                <a:cs typeface="Arial" panose="020B0604020202020204" pitchFamily="34" charset="0"/>
              </a:rPr>
              <a:t>Tổng</a:t>
            </a:r>
            <a:r>
              <a:rPr lang="en-US" sz="2400" b="1" dirty="0">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chi NSNN: </a:t>
            </a:r>
            <a:r>
              <a:rPr lang="en-US" sz="2400" b="1">
                <a:solidFill>
                  <a:srgbClr val="C00000"/>
                </a:solidFill>
                <a:latin typeface="Arial" panose="020B0604020202020204" pitchFamily="34" charset="0"/>
                <a:cs typeface="Arial" panose="020B0604020202020204" pitchFamily="34" charset="0"/>
              </a:rPr>
              <a:t>4.096,1 </a:t>
            </a:r>
            <a:r>
              <a:rPr lang="en-US" sz="2400" b="1" dirty="0" err="1">
                <a:solidFill>
                  <a:srgbClr val="C00000"/>
                </a:solidFill>
                <a:latin typeface="Arial" panose="020B0604020202020204" pitchFamily="34" charset="0"/>
                <a:cs typeface="Arial" panose="020B0604020202020204" pitchFamily="34" charset="0"/>
              </a:rPr>
              <a:t>tỷ</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đồng</a:t>
            </a:r>
            <a:r>
              <a:rPr lang="en-US" sz="2400" b="1" dirty="0">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đạt</a:t>
            </a:r>
            <a:r>
              <a:rPr lang="en-US" sz="2400" b="1">
                <a:solidFill>
                  <a:srgbClr val="C00000"/>
                </a:solidFill>
                <a:latin typeface="Arial" panose="020B0604020202020204" pitchFamily="34" charset="0"/>
                <a:cs typeface="Arial" panose="020B0604020202020204" pitchFamily="34" charset="0"/>
              </a:rPr>
              <a:t> 17,2% </a:t>
            </a:r>
            <a:r>
              <a:rPr lang="en-US" sz="2400" b="1" dirty="0" err="1">
                <a:solidFill>
                  <a:srgbClr val="C00000"/>
                </a:solidFill>
                <a:latin typeface="Arial" panose="020B0604020202020204" pitchFamily="34" charset="0"/>
                <a:cs typeface="Arial" panose="020B0604020202020204" pitchFamily="34" charset="0"/>
              </a:rPr>
              <a:t>dự</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toán</a:t>
            </a:r>
            <a:r>
              <a:rPr lang="en-US" sz="2400" b="1">
                <a:solidFill>
                  <a:srgbClr val="C00000"/>
                </a:solidFill>
                <a:latin typeface="Arial" panose="020B0604020202020204" pitchFamily="34" charset="0"/>
                <a:cs typeface="Arial" panose="020B0604020202020204" pitchFamily="34" charset="0"/>
              </a:rPr>
              <a:t>; </a:t>
            </a:r>
            <a:r>
              <a:rPr lang="en-US" sz="2400" b="1">
                <a:solidFill>
                  <a:schemeClr val="accent6">
                    <a:lumMod val="50000"/>
                  </a:schemeClr>
                </a:solidFill>
                <a:latin typeface="Arial" panose="020B0604020202020204" pitchFamily="34" charset="0"/>
                <a:ea typeface="Roboto" panose="02000000000000000000" pitchFamily="2" charset="0"/>
                <a:cs typeface="Roboto"/>
                <a:sym typeface="Wingdings 3" panose="05040102010807070707" pitchFamily="18" charset="2"/>
              </a:rPr>
              <a:t>Tăng 7,7</a:t>
            </a:r>
            <a:r>
              <a:rPr lang="en" sz="2400" b="1">
                <a:solidFill>
                  <a:schemeClr val="accent6">
                    <a:lumMod val="50000"/>
                  </a:scheme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so với cùng kỳ</a:t>
            </a:r>
            <a:r>
              <a:rPr lang="en-US" sz="2400" b="1">
                <a:solidFill>
                  <a:srgbClr val="C00000"/>
                </a:solidFill>
                <a:latin typeface="Arial" panose="020B0604020202020204" pitchFamily="34" charset="0"/>
                <a:cs typeface="Arial" panose="020B0604020202020204" pitchFamily="34" charset="0"/>
              </a:rPr>
              <a:t> </a:t>
            </a:r>
            <a:endParaRPr lang="en-US" sz="2400" b="1" dirty="0">
              <a:solidFill>
                <a:srgbClr val="00206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1DC26C3-E6F4-C27A-8624-3A65D81B6008}"/>
              </a:ext>
            </a:extLst>
          </p:cNvPr>
          <p:cNvSpPr/>
          <p:nvPr/>
        </p:nvSpPr>
        <p:spPr>
          <a:xfrm>
            <a:off x="405227" y="147929"/>
            <a:ext cx="2437847"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3.4. </a:t>
            </a:r>
            <a:r>
              <a:rPr lang="en-US" sz="2800" b="1" spc="-20" err="1">
                <a:solidFill>
                  <a:srgbClr val="100717"/>
                </a:solidFill>
                <a:latin typeface="Arial" panose="020B0604020202020204" pitchFamily="34" charset="0"/>
                <a:cs typeface="Arial" panose="020B0604020202020204" pitchFamily="34" charset="0"/>
              </a:rPr>
              <a:t>Tài</a:t>
            </a:r>
            <a:r>
              <a:rPr lang="en-US" sz="2800" b="1" spc="-20">
                <a:solidFill>
                  <a:srgbClr val="100717"/>
                </a:solidFill>
                <a:latin typeface="Arial" panose="020B0604020202020204" pitchFamily="34" charset="0"/>
                <a:cs typeface="Arial" panose="020B0604020202020204" pitchFamily="34" charset="0"/>
              </a:rPr>
              <a:t> </a:t>
            </a:r>
            <a:r>
              <a:rPr lang="en-US" sz="2800" b="1" spc="-20" err="1">
                <a:solidFill>
                  <a:srgbClr val="100717"/>
                </a:solidFill>
                <a:latin typeface="Arial" panose="020B0604020202020204" pitchFamily="34" charset="0"/>
                <a:cs typeface="Arial" panose="020B0604020202020204" pitchFamily="34" charset="0"/>
              </a:rPr>
              <a:t>chính</a:t>
            </a:r>
            <a:endParaRPr lang="en-US" sz="2800" b="1" spc="-20">
              <a:solidFill>
                <a:srgbClr val="10071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D5BEF29-302C-58EC-1775-63A1A262249D}"/>
              </a:ext>
            </a:extLst>
          </p:cNvPr>
          <p:cNvSpPr/>
          <p:nvPr/>
        </p:nvSpPr>
        <p:spPr>
          <a:xfrm>
            <a:off x="684401" y="566337"/>
            <a:ext cx="4596451" cy="492443"/>
          </a:xfrm>
          <a:prstGeom prst="rect">
            <a:avLst/>
          </a:prstGeom>
        </p:spPr>
        <p:txBody>
          <a:bodyPr wrap="none">
            <a:spAutoFit/>
          </a:bodyPr>
          <a:lstStyle/>
          <a:p>
            <a:pPr marL="12700" defTabSz="914400">
              <a:spcBef>
                <a:spcPts val="300"/>
              </a:spcBef>
              <a:defRPr/>
            </a:pPr>
            <a:r>
              <a:rPr lang="en-US" sz="2600" b="1" spc="-20">
                <a:solidFill>
                  <a:srgbClr val="100717"/>
                </a:solidFill>
                <a:latin typeface="Arial" panose="020B0604020202020204" pitchFamily="34" charset="0"/>
                <a:cs typeface="Arial" panose="020B0604020202020204" pitchFamily="34" charset="0"/>
              </a:rPr>
              <a:t>3.4.1.Thu chi ngân sách tỉnh</a:t>
            </a:r>
          </a:p>
        </p:txBody>
      </p:sp>
      <p:sp>
        <p:nvSpPr>
          <p:cNvPr id="17" name="TextBox 16">
            <a:extLst>
              <a:ext uri="{FF2B5EF4-FFF2-40B4-BE49-F238E27FC236}">
                <a16:creationId xmlns:a16="http://schemas.microsoft.com/office/drawing/2014/main" id="{227F0722-3FD1-20AC-1889-4BEC4E408B20}"/>
              </a:ext>
            </a:extLst>
          </p:cNvPr>
          <p:cNvSpPr txBox="1">
            <a:spLocks/>
          </p:cNvSpPr>
          <p:nvPr/>
        </p:nvSpPr>
        <p:spPr>
          <a:xfrm>
            <a:off x="226837" y="2877881"/>
            <a:ext cx="4211409"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 </a:t>
            </a:r>
            <a:r>
              <a:rPr lang="en-US" sz="2400" b="1">
                <a:solidFill>
                  <a:schemeClr val="accent6">
                    <a:lumMod val="50000"/>
                  </a:scheme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Tăng 48,4</a:t>
            </a:r>
            <a:r>
              <a:rPr lang="en" sz="2400" b="1">
                <a:solidFill>
                  <a:schemeClr val="accent6">
                    <a:lumMod val="50000"/>
                  </a:scheme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a:t>
            </a:r>
            <a:r>
              <a:rPr lang="vi-VN" sz="2400" b="1">
                <a:solidFill>
                  <a:schemeClr val="accent6">
                    <a:lumMod val="50000"/>
                  </a:scheme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so với cùng kỳ</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4F63EF8-BB71-3877-EDA9-5BA9EE3FB077}"/>
              </a:ext>
            </a:extLst>
          </p:cNvPr>
          <p:cNvSpPr txBox="1">
            <a:spLocks/>
          </p:cNvSpPr>
          <p:nvPr/>
        </p:nvSpPr>
        <p:spPr>
          <a:xfrm>
            <a:off x="6976544" y="1837579"/>
            <a:ext cx="4052648"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Tăng 26,4% so với cùng kỳ</a:t>
            </a:r>
            <a:endParaRPr lang="en-US" sz="2800" b="1" dirty="0">
              <a:solidFill>
                <a:schemeClr val="accent6">
                  <a:lumMod val="50000"/>
                </a:schemeClr>
              </a:solidFill>
            </a:endParaRPr>
          </a:p>
        </p:txBody>
      </p:sp>
      <p:sp>
        <p:nvSpPr>
          <p:cNvPr id="19" name="TextBox 18">
            <a:extLst>
              <a:ext uri="{FF2B5EF4-FFF2-40B4-BE49-F238E27FC236}">
                <a16:creationId xmlns:a16="http://schemas.microsoft.com/office/drawing/2014/main" id="{7E1B28B2-E2F7-8C5A-E350-C981F667F0AE}"/>
              </a:ext>
            </a:extLst>
          </p:cNvPr>
          <p:cNvSpPr txBox="1">
            <a:spLocks/>
          </p:cNvSpPr>
          <p:nvPr/>
        </p:nvSpPr>
        <p:spPr>
          <a:xfrm>
            <a:off x="6913218" y="3441856"/>
            <a:ext cx="4230582"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 Tăng 2,3 lần</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 </a:t>
            </a:r>
            <a:r>
              <a:rPr lang="en-US" sz="2800" b="1">
                <a:solidFill>
                  <a:schemeClr val="accent6">
                    <a:lumMod val="50000"/>
                  </a:schemeClr>
                </a:solidFill>
                <a:ea typeface="Roboto" panose="02000000000000000000" pitchFamily="2" charset="0"/>
                <a:cs typeface="Roboto"/>
                <a:sym typeface="Wingdings 3" panose="05040102010807070707" pitchFamily="18" charset="2"/>
              </a:rPr>
              <a:t>so với cùng kỳ</a:t>
            </a:r>
            <a:endParaRPr lang="en-US" sz="2800" b="1" dirty="0">
              <a:solidFill>
                <a:schemeClr val="accent6">
                  <a:lumMod val="50000"/>
                </a:schemeClr>
              </a:solidFill>
            </a:endParaRPr>
          </a:p>
        </p:txBody>
      </p:sp>
      <p:sp>
        <p:nvSpPr>
          <p:cNvPr id="20" name="TextBox 19">
            <a:extLst>
              <a:ext uri="{FF2B5EF4-FFF2-40B4-BE49-F238E27FC236}">
                <a16:creationId xmlns:a16="http://schemas.microsoft.com/office/drawing/2014/main" id="{3E0C8D21-0D0F-9FC1-9373-B4FE0AFFD371}"/>
              </a:ext>
            </a:extLst>
          </p:cNvPr>
          <p:cNvSpPr txBox="1">
            <a:spLocks/>
          </p:cNvSpPr>
          <p:nvPr/>
        </p:nvSpPr>
        <p:spPr>
          <a:xfrm>
            <a:off x="6791878" y="4943297"/>
            <a:ext cx="4185633"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 Bằng 53,5</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 </a:t>
            </a:r>
            <a:r>
              <a:rPr lang="en-US" sz="2800" b="1">
                <a:solidFill>
                  <a:schemeClr val="accent6">
                    <a:lumMod val="50000"/>
                  </a:schemeClr>
                </a:solidFill>
                <a:ea typeface="Roboto" panose="02000000000000000000" pitchFamily="2" charset="0"/>
                <a:cs typeface="Roboto"/>
                <a:sym typeface="Wingdings 3" panose="05040102010807070707" pitchFamily="18" charset="2"/>
              </a:rPr>
              <a:t>so với cùng kỳ</a:t>
            </a:r>
            <a:endParaRPr lang="en-US" sz="2800" b="1" dirty="0">
              <a:solidFill>
                <a:schemeClr val="accent6">
                  <a:lumMod val="50000"/>
                </a:schemeClr>
              </a:solidFill>
            </a:endParaRPr>
          </a:p>
        </p:txBody>
      </p:sp>
    </p:spTree>
    <p:extLst>
      <p:ext uri="{BB962C8B-B14F-4D97-AF65-F5344CB8AC3E}">
        <p14:creationId xmlns:p14="http://schemas.microsoft.com/office/powerpoint/2010/main" val="471371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6146C-8B91-9315-A28F-ED59934E6531}"/>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53578C0B-F4CD-4E50-6895-16939FD2E03E}"/>
              </a:ext>
            </a:extLst>
          </p:cNvPr>
          <p:cNvSpPr/>
          <p:nvPr/>
        </p:nvSpPr>
        <p:spPr>
          <a:xfrm>
            <a:off x="239956" y="93361"/>
            <a:ext cx="11326819" cy="992579"/>
          </a:xfrm>
          <a:prstGeom prst="rect">
            <a:avLst/>
          </a:prstGeom>
        </p:spPr>
        <p:txBody>
          <a:bodyPr wrap="none">
            <a:spAutoFit/>
          </a:bodyPr>
          <a:lstStyle/>
          <a:p>
            <a:pPr marL="12700">
              <a:spcBef>
                <a:spcPts val="300"/>
              </a:spcBef>
              <a:defRPr/>
            </a:pPr>
            <a:r>
              <a:rPr lang="en-US" sz="2800" b="1" spc="-20">
                <a:solidFill>
                  <a:srgbClr val="100717"/>
                </a:solidFill>
                <a:latin typeface="Arial" panose="020B0604020202020204" pitchFamily="34" charset="0"/>
                <a:cs typeface="Arial" panose="020B0604020202020204" pitchFamily="34" charset="0"/>
              </a:rPr>
              <a:t>3.4.2. </a:t>
            </a:r>
            <a:r>
              <a:rPr lang="de-DE" sz="2800" b="1">
                <a:latin typeface="Arial" panose="020B0604020202020204" pitchFamily="34" charset="0"/>
                <a:cs typeface="Arial" panose="020B0604020202020204" pitchFamily="34" charset="0"/>
              </a:rPr>
              <a:t>Thu ngân sách </a:t>
            </a:r>
            <a:r>
              <a:rPr lang="vi-VN" sz="2800" b="1">
                <a:latin typeface="Arial" panose="020B0604020202020204" pitchFamily="34" charset="0"/>
                <a:cs typeface="Arial" panose="020B0604020202020204" pitchFamily="34" charset="0"/>
              </a:rPr>
              <a:t>các huyện, thị xã, thành phố quý I năm 2025</a:t>
            </a:r>
            <a:endParaRPr lang="en-US" sz="2800" b="1" kern="0" spc="-10">
              <a:solidFill>
                <a:prstClr val="black"/>
              </a:solidFill>
              <a:ea typeface="Times New Roman" panose="02020603050405020304" pitchFamily="18" charset="0"/>
            </a:endParaRPr>
          </a:p>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 </a:t>
            </a:r>
          </a:p>
        </p:txBody>
      </p:sp>
      <p:graphicFrame>
        <p:nvGraphicFramePr>
          <p:cNvPr id="3" name="Table 2">
            <a:extLst>
              <a:ext uri="{FF2B5EF4-FFF2-40B4-BE49-F238E27FC236}">
                <a16:creationId xmlns:a16="http://schemas.microsoft.com/office/drawing/2014/main" id="{6F8C6686-0158-76E6-149D-49637A4A4788}"/>
              </a:ext>
            </a:extLst>
          </p:cNvPr>
          <p:cNvGraphicFramePr>
            <a:graphicFrameLocks noGrp="1"/>
          </p:cNvGraphicFramePr>
          <p:nvPr/>
        </p:nvGraphicFramePr>
        <p:xfrm>
          <a:off x="10255864" y="521284"/>
          <a:ext cx="1936136" cy="79248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200" b="0" i="1" kern="1200">
                          <a:solidFill>
                            <a:schemeClr val="tx1"/>
                          </a:solidFill>
                          <a:effectLst/>
                          <a:latin typeface="Arial" panose="020B0604020202020204" pitchFamily="34" charset="0"/>
                          <a:ea typeface="+mn-ea"/>
                          <a:cs typeface="+mn-cs"/>
                        </a:rPr>
                        <a:t>Đơn vị tính: Triệu đồng</a:t>
                      </a:r>
                      <a:r>
                        <a:rPr lang="en-US" sz="1200" b="0" i="1" kern="1200">
                          <a:solidFill>
                            <a:schemeClr val="tx1"/>
                          </a:solidFill>
                          <a:effectLst/>
                          <a:latin typeface="+mj-lt"/>
                          <a:ea typeface="+mn-ea"/>
                          <a:cs typeface="+mn-cs"/>
                        </a:rPr>
                        <a:t> </a:t>
                      </a:r>
                      <a:endParaRPr lang="en-US" sz="1400" b="0" i="1" kern="1200">
                        <a:solidFill>
                          <a:schemeClr val="tx1"/>
                        </a:solidFill>
                        <a:effectLst/>
                        <a:latin typeface="+mj-lt"/>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2" name="Table 1">
            <a:extLst>
              <a:ext uri="{FF2B5EF4-FFF2-40B4-BE49-F238E27FC236}">
                <a16:creationId xmlns:a16="http://schemas.microsoft.com/office/drawing/2014/main" id="{A0F7A5AF-A4EF-EBE8-0E16-2A766EFAA7AE}"/>
              </a:ext>
            </a:extLst>
          </p:cNvPr>
          <p:cNvGraphicFramePr>
            <a:graphicFrameLocks noGrp="1"/>
          </p:cNvGraphicFramePr>
          <p:nvPr>
            <p:extLst>
              <p:ext uri="{D42A27DB-BD31-4B8C-83A1-F6EECF244321}">
                <p14:modId xmlns:p14="http://schemas.microsoft.com/office/powerpoint/2010/main" val="3028996722"/>
              </p:ext>
            </p:extLst>
          </p:nvPr>
        </p:nvGraphicFramePr>
        <p:xfrm>
          <a:off x="239400" y="811841"/>
          <a:ext cx="11713195" cy="6029479"/>
        </p:xfrm>
        <a:graphic>
          <a:graphicData uri="http://schemas.openxmlformats.org/drawingml/2006/table">
            <a:tbl>
              <a:tblPr/>
              <a:tblGrid>
                <a:gridCol w="880624">
                  <a:extLst>
                    <a:ext uri="{9D8B030D-6E8A-4147-A177-3AD203B41FA5}">
                      <a16:colId xmlns:a16="http://schemas.microsoft.com/office/drawing/2014/main" val="2195836842"/>
                    </a:ext>
                  </a:extLst>
                </a:gridCol>
                <a:gridCol w="963744">
                  <a:extLst>
                    <a:ext uri="{9D8B030D-6E8A-4147-A177-3AD203B41FA5}">
                      <a16:colId xmlns:a16="http://schemas.microsoft.com/office/drawing/2014/main" val="1728382286"/>
                    </a:ext>
                  </a:extLst>
                </a:gridCol>
                <a:gridCol w="808736">
                  <a:extLst>
                    <a:ext uri="{9D8B030D-6E8A-4147-A177-3AD203B41FA5}">
                      <a16:colId xmlns:a16="http://schemas.microsoft.com/office/drawing/2014/main" val="3472481546"/>
                    </a:ext>
                  </a:extLst>
                </a:gridCol>
                <a:gridCol w="1033385">
                  <a:extLst>
                    <a:ext uri="{9D8B030D-6E8A-4147-A177-3AD203B41FA5}">
                      <a16:colId xmlns:a16="http://schemas.microsoft.com/office/drawing/2014/main" val="1406604176"/>
                    </a:ext>
                  </a:extLst>
                </a:gridCol>
                <a:gridCol w="1033385">
                  <a:extLst>
                    <a:ext uri="{9D8B030D-6E8A-4147-A177-3AD203B41FA5}">
                      <a16:colId xmlns:a16="http://schemas.microsoft.com/office/drawing/2014/main" val="2245269137"/>
                    </a:ext>
                  </a:extLst>
                </a:gridCol>
                <a:gridCol w="853666">
                  <a:extLst>
                    <a:ext uri="{9D8B030D-6E8A-4147-A177-3AD203B41FA5}">
                      <a16:colId xmlns:a16="http://schemas.microsoft.com/office/drawing/2014/main" val="1810369562"/>
                    </a:ext>
                  </a:extLst>
                </a:gridCol>
                <a:gridCol w="853666">
                  <a:extLst>
                    <a:ext uri="{9D8B030D-6E8A-4147-A177-3AD203B41FA5}">
                      <a16:colId xmlns:a16="http://schemas.microsoft.com/office/drawing/2014/main" val="848129038"/>
                    </a:ext>
                  </a:extLst>
                </a:gridCol>
                <a:gridCol w="855912">
                  <a:extLst>
                    <a:ext uri="{9D8B030D-6E8A-4147-A177-3AD203B41FA5}">
                      <a16:colId xmlns:a16="http://schemas.microsoft.com/office/drawing/2014/main" val="931494355"/>
                    </a:ext>
                  </a:extLst>
                </a:gridCol>
                <a:gridCol w="638003">
                  <a:extLst>
                    <a:ext uri="{9D8B030D-6E8A-4147-A177-3AD203B41FA5}">
                      <a16:colId xmlns:a16="http://schemas.microsoft.com/office/drawing/2014/main" val="2446187385"/>
                    </a:ext>
                  </a:extLst>
                </a:gridCol>
                <a:gridCol w="745835">
                  <a:extLst>
                    <a:ext uri="{9D8B030D-6E8A-4147-A177-3AD203B41FA5}">
                      <a16:colId xmlns:a16="http://schemas.microsoft.com/office/drawing/2014/main" val="3807102669"/>
                    </a:ext>
                  </a:extLst>
                </a:gridCol>
                <a:gridCol w="709890">
                  <a:extLst>
                    <a:ext uri="{9D8B030D-6E8A-4147-A177-3AD203B41FA5}">
                      <a16:colId xmlns:a16="http://schemas.microsoft.com/office/drawing/2014/main" val="4038436166"/>
                    </a:ext>
                  </a:extLst>
                </a:gridCol>
                <a:gridCol w="700905">
                  <a:extLst>
                    <a:ext uri="{9D8B030D-6E8A-4147-A177-3AD203B41FA5}">
                      <a16:colId xmlns:a16="http://schemas.microsoft.com/office/drawing/2014/main" val="1995106662"/>
                    </a:ext>
                  </a:extLst>
                </a:gridCol>
                <a:gridCol w="817722">
                  <a:extLst>
                    <a:ext uri="{9D8B030D-6E8A-4147-A177-3AD203B41FA5}">
                      <a16:colId xmlns:a16="http://schemas.microsoft.com/office/drawing/2014/main" val="3781629605"/>
                    </a:ext>
                  </a:extLst>
                </a:gridCol>
                <a:gridCol w="817722">
                  <a:extLst>
                    <a:ext uri="{9D8B030D-6E8A-4147-A177-3AD203B41FA5}">
                      <a16:colId xmlns:a16="http://schemas.microsoft.com/office/drawing/2014/main" val="599017252"/>
                    </a:ext>
                  </a:extLst>
                </a:gridCol>
              </a:tblGrid>
              <a:tr h="307658">
                <a:tc rowSpan="3">
                  <a:txBody>
                    <a:bodyPr/>
                    <a:lstStyle/>
                    <a:p>
                      <a:pPr algn="ctr" fontAlgn="ctr"/>
                      <a:r>
                        <a:rPr lang="vi-VN" sz="1100" b="1" i="0" u="none" strike="noStrike">
                          <a:solidFill>
                            <a:srgbClr val="000000"/>
                          </a:solidFill>
                          <a:effectLst/>
                          <a:latin typeface="+mn-lt"/>
                        </a:rPr>
                        <a:t>TT</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vi-VN" sz="1100" b="1" i="0" u="none" strike="noStrike">
                          <a:solidFill>
                            <a:srgbClr val="000000"/>
                          </a:solidFill>
                          <a:effectLst/>
                          <a:latin typeface="+mn-lt"/>
                        </a:rPr>
                        <a:t>Huyện, thị xã, thành phố</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vi-VN" sz="1100" b="1" i="0" u="none" strike="noStrike">
                          <a:solidFill>
                            <a:srgbClr val="000000"/>
                          </a:solidFill>
                          <a:effectLst/>
                          <a:latin typeface="+mn-lt"/>
                        </a:rPr>
                        <a:t>Dự toán năm 2025</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tc gridSpan="3">
                  <a:txBody>
                    <a:bodyPr/>
                    <a:lstStyle/>
                    <a:p>
                      <a:pPr algn="ctr" fontAlgn="ctr"/>
                      <a:endParaRPr lang="vi-VN" sz="1100" b="1" i="0" u="none" strike="noStrike">
                        <a:solidFill>
                          <a:srgbClr val="000000"/>
                        </a:solidFill>
                        <a:effectLst/>
                        <a:latin typeface="+mn-lt"/>
                      </a:endParaRPr>
                    </a:p>
                    <a:p>
                      <a:pPr algn="ctr" fontAlgn="ctr"/>
                      <a:r>
                        <a:rPr lang="vi-VN" sz="1100" b="1" i="0" u="none" strike="noStrike">
                          <a:solidFill>
                            <a:srgbClr val="000000"/>
                          </a:solidFill>
                          <a:effectLst/>
                          <a:latin typeface="+mn-lt"/>
                        </a:rPr>
                        <a:t>Thực hiện 3 tháng </a:t>
                      </a:r>
                      <a:br>
                        <a:rPr lang="vi-VN" sz="1100" b="1" i="0" u="none" strike="noStrike">
                          <a:solidFill>
                            <a:srgbClr val="000000"/>
                          </a:solidFill>
                          <a:effectLst/>
                          <a:latin typeface="+mn-lt"/>
                        </a:rPr>
                      </a:br>
                      <a:endParaRPr lang="vi-VN" sz="1100" b="1" i="0" u="none" strike="noStrike">
                        <a:solidFill>
                          <a:srgbClr val="000000"/>
                        </a:solidFill>
                        <a:effectLst/>
                        <a:latin typeface="+mn-lt"/>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tc gridSpan="3">
                  <a:txBody>
                    <a:bodyPr/>
                    <a:lstStyle/>
                    <a:p>
                      <a:pPr algn="ctr" fontAlgn="ctr"/>
                      <a:r>
                        <a:rPr lang="vi-VN" sz="1100" b="1" i="0" u="none" strike="noStrike">
                          <a:solidFill>
                            <a:srgbClr val="000000"/>
                          </a:solidFill>
                          <a:effectLst/>
                          <a:latin typeface="+mn-lt"/>
                        </a:rPr>
                        <a:t>So sánh với dự toán 2025 (%)</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tc gridSpan="3">
                  <a:txBody>
                    <a:bodyPr/>
                    <a:lstStyle/>
                    <a:p>
                      <a:pPr algn="ctr" fontAlgn="ctr"/>
                      <a:r>
                        <a:rPr lang="vi-VN" sz="1100" b="1" i="0" u="none" strike="noStrike">
                          <a:solidFill>
                            <a:srgbClr val="000000"/>
                          </a:solidFill>
                          <a:effectLst/>
                          <a:latin typeface="+mn-lt"/>
                        </a:rPr>
                        <a:t>So sánh với cùng kỳ năm 2024 (%)</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144040944"/>
                  </a:ext>
                </a:extLst>
              </a:tr>
              <a:tr h="307607">
                <a:tc vMerge="1">
                  <a:txBody>
                    <a:bodyPr/>
                    <a:lstStyle/>
                    <a:p>
                      <a:endParaRPr lang="vi-VN"/>
                    </a:p>
                  </a:txBody>
                  <a:tcPr/>
                </a:tc>
                <a:tc vMerge="1">
                  <a:txBody>
                    <a:bodyPr/>
                    <a:lstStyle/>
                    <a:p>
                      <a:endParaRPr lang="vi-VN"/>
                    </a:p>
                  </a:txBody>
                  <a:tcPr/>
                </a:tc>
                <a:tc rowSpan="2">
                  <a:txBody>
                    <a:bodyPr/>
                    <a:lstStyle/>
                    <a:p>
                      <a:pPr algn="ctr" fontAlgn="ctr"/>
                      <a:r>
                        <a:rPr lang="vi-VN" sz="1100" b="1" i="0" u="none" strike="noStrike">
                          <a:solidFill>
                            <a:srgbClr val="000000"/>
                          </a:solidFill>
                          <a:effectLst/>
                          <a:latin typeface="+mn-lt"/>
                        </a:rPr>
                        <a:t>Thu NSNN huyện, thị xã, thành phố </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100" b="0" i="0" u="none" strike="noStrike">
                          <a:solidFill>
                            <a:srgbClr val="000000"/>
                          </a:solidFill>
                          <a:effectLst/>
                          <a:latin typeface="+mn-lt"/>
                        </a:rPr>
                        <a:t>Trong đó</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1100" b="1" i="0" u="none" strike="noStrike">
                          <a:solidFill>
                            <a:srgbClr val="000000"/>
                          </a:solidFill>
                          <a:effectLst/>
                          <a:latin typeface="+mn-lt"/>
                        </a:rPr>
                        <a:t>Thu NSNN huyện, thị xã, thành phố </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100" b="0" i="0" u="none" strike="noStrike">
                          <a:solidFill>
                            <a:srgbClr val="000000"/>
                          </a:solidFill>
                          <a:effectLst/>
                          <a:latin typeface="+mn-lt"/>
                        </a:rPr>
                        <a:t>Trong đó</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1100" b="1" i="0" u="none" strike="noStrike">
                          <a:solidFill>
                            <a:srgbClr val="000000"/>
                          </a:solidFill>
                          <a:effectLst/>
                          <a:latin typeface="+mn-lt"/>
                        </a:rPr>
                        <a:t>Thu NSNN huyện, thị xã, thành phố</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100" b="0" i="0" u="none" strike="noStrike">
                          <a:solidFill>
                            <a:srgbClr val="000000"/>
                          </a:solidFill>
                          <a:effectLst/>
                          <a:latin typeface="+mn-lt"/>
                        </a:rPr>
                        <a:t>Trong đó</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1100" b="1" i="0" u="none" strike="noStrike">
                          <a:solidFill>
                            <a:srgbClr val="000000"/>
                          </a:solidFill>
                          <a:effectLst/>
                          <a:latin typeface="+mn-lt"/>
                        </a:rPr>
                        <a:t>Thu NSNN huyện, thị xã, thành phố</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100" b="0" i="0" u="none" strike="noStrike">
                          <a:solidFill>
                            <a:srgbClr val="000000"/>
                          </a:solidFill>
                          <a:effectLst/>
                          <a:latin typeface="+mn-lt"/>
                        </a:rPr>
                        <a:t>Trong đó</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extLst>
                  <a:ext uri="{0D108BD9-81ED-4DB2-BD59-A6C34878D82A}">
                    <a16:rowId xmlns:a16="http://schemas.microsoft.com/office/drawing/2014/main" val="1005764798"/>
                  </a:ext>
                </a:extLst>
              </a:tr>
              <a:tr h="1444239">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100" b="0" i="1" u="none" strike="noStrike">
                          <a:solidFill>
                            <a:srgbClr val="000000"/>
                          </a:solidFill>
                          <a:effectLst/>
                          <a:latin typeface="+mn-lt"/>
                        </a:rPr>
                        <a:t>Tiền sử dụng đất huyện, thị xã, thành phố hưởng</a:t>
                      </a:r>
                      <a:endParaRPr lang="vi-VN" sz="1100" b="0" i="0" u="none" strike="noStrike">
                        <a:solidFill>
                          <a:srgbClr val="000000"/>
                        </a:solidFill>
                        <a:effectLst/>
                        <a:latin typeface="+mn-lt"/>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vi-VN" sz="1100" b="0" i="1" u="none" strike="noStrike">
                          <a:solidFill>
                            <a:srgbClr val="000000"/>
                          </a:solidFill>
                          <a:effectLst/>
                          <a:latin typeface="+mn-lt"/>
                        </a:rPr>
                        <a:t>Thu NSNN huyện, thị xã, thành phố trừ tiền sử dụng đất</a:t>
                      </a:r>
                      <a:endParaRPr lang="vi-VN"/>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vi-VN"/>
                    </a:p>
                  </a:txBody>
                  <a:tcPr/>
                </a:tc>
                <a:tc>
                  <a:txBody>
                    <a:bodyPr/>
                    <a:lstStyle/>
                    <a:p>
                      <a:pPr algn="ctr" fontAlgn="ctr"/>
                      <a:r>
                        <a:rPr lang="vi-VN" sz="1100" b="0" i="1" u="none" strike="noStrike">
                          <a:solidFill>
                            <a:srgbClr val="000000"/>
                          </a:solidFill>
                          <a:effectLst/>
                          <a:latin typeface="+mn-lt"/>
                        </a:rPr>
                        <a:t>Tiền sử dụng đất huyện, thị xã, thành phố hưởng</a:t>
                      </a:r>
                      <a:endParaRPr lang="vi-VN" sz="1100" b="0" i="0" u="none" strike="noStrike">
                        <a:solidFill>
                          <a:srgbClr val="000000"/>
                        </a:solidFill>
                        <a:effectLst/>
                        <a:latin typeface="+mn-lt"/>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vi-VN" sz="1100" b="0" i="1" u="none" strike="noStrike">
                          <a:solidFill>
                            <a:srgbClr val="000000"/>
                          </a:solidFill>
                          <a:effectLst/>
                          <a:latin typeface="+mn-lt"/>
                        </a:rPr>
                        <a:t>Thu NSNN huyện, thị xã, thành phố trừ tiền sử dụng đất</a:t>
                      </a:r>
                      <a:endParaRPr lang="vi-VN"/>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vi-VN"/>
                    </a:p>
                  </a:txBody>
                  <a:tcPr/>
                </a:tc>
                <a:tc>
                  <a:txBody>
                    <a:bodyPr/>
                    <a:lstStyle/>
                    <a:p>
                      <a:pPr algn="ctr" fontAlgn="ctr"/>
                      <a:r>
                        <a:rPr lang="vi-VN" sz="1100" b="0" i="1" u="none" strike="noStrike">
                          <a:solidFill>
                            <a:srgbClr val="000000"/>
                          </a:solidFill>
                          <a:effectLst/>
                          <a:latin typeface="+mn-lt"/>
                        </a:rPr>
                        <a:t>Tiền sử dụng đất huyện, thị xã, thành phố hưởng</a:t>
                      </a:r>
                      <a:endParaRPr lang="vi-VN" sz="1100" b="0" i="0" u="none" strike="noStrike">
                        <a:solidFill>
                          <a:srgbClr val="000000"/>
                        </a:solidFill>
                        <a:effectLst/>
                        <a:latin typeface="+mn-lt"/>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vi-VN" sz="1100" b="0" i="1" u="none" strike="noStrike">
                          <a:solidFill>
                            <a:srgbClr val="000000"/>
                          </a:solidFill>
                          <a:effectLst/>
                          <a:latin typeface="+mn-lt"/>
                        </a:rPr>
                        <a:t>Thu NSNN huyện, thị xã, thành phố trừ tiền sử dụng đất</a:t>
                      </a:r>
                      <a:endParaRPr lang="vi-VN"/>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vi-VN"/>
                    </a:p>
                  </a:txBody>
                  <a:tcPr/>
                </a:tc>
                <a:tc>
                  <a:txBody>
                    <a:bodyPr/>
                    <a:lstStyle/>
                    <a:p>
                      <a:pPr algn="ctr" fontAlgn="ctr"/>
                      <a:r>
                        <a:rPr lang="vi-VN" sz="1100" b="0" i="1" u="none" strike="noStrike">
                          <a:solidFill>
                            <a:srgbClr val="000000"/>
                          </a:solidFill>
                          <a:effectLst/>
                          <a:latin typeface="+mn-lt"/>
                        </a:rPr>
                        <a:t>Tiền sử dụng đất huyện, thị xã, thành phố hưởng</a:t>
                      </a:r>
                      <a:endParaRPr lang="vi-VN" sz="1100" b="0" i="0" u="none" strike="noStrike">
                        <a:solidFill>
                          <a:srgbClr val="000000"/>
                        </a:solidFill>
                        <a:effectLst/>
                        <a:latin typeface="+mn-lt"/>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vi-VN" sz="1100" b="0" i="1" u="none" strike="noStrike">
                          <a:solidFill>
                            <a:srgbClr val="000000"/>
                          </a:solidFill>
                          <a:effectLst/>
                          <a:latin typeface="+mn-lt"/>
                        </a:rPr>
                        <a:t>Thu NSNN huyện, thị xã, thành phố trừ tiền sử dụng đất</a:t>
                      </a:r>
                      <a:endParaRPr lang="vi-VN"/>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384433"/>
                  </a:ext>
                </a:extLst>
              </a:tr>
              <a:tr h="179090">
                <a:tc>
                  <a:txBody>
                    <a:bodyPr/>
                    <a:lstStyle/>
                    <a:p>
                      <a:pPr algn="ctr" fontAlgn="ctr"/>
                      <a:r>
                        <a:rPr lang="vi-VN" sz="1100" b="0" i="1" u="none" strike="noStrike">
                          <a:solidFill>
                            <a:srgbClr val="000000"/>
                          </a:solidFill>
                          <a:effectLst/>
                          <a:latin typeface="+mn-lt"/>
                        </a:rPr>
                        <a:t>A</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B</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1</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2</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3</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4</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5</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6</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7</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8</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9</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10</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11</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100" b="0" i="1" u="none" strike="noStrike">
                          <a:solidFill>
                            <a:srgbClr val="000000"/>
                          </a:solidFill>
                          <a:effectLst/>
                          <a:latin typeface="+mn-lt"/>
                        </a:rPr>
                        <a:t>12</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1865687"/>
                  </a:ext>
                </a:extLst>
              </a:tr>
              <a:tr h="179090">
                <a:tc>
                  <a:txBody>
                    <a:bodyPr/>
                    <a:lstStyle/>
                    <a:p>
                      <a:pPr algn="ctr" fontAlgn="ctr"/>
                      <a:r>
                        <a:rPr lang="vi-VN" sz="1600" b="1" i="0" u="none" strike="noStrike">
                          <a:solidFill>
                            <a:schemeClr val="tx1"/>
                          </a:solidFill>
                          <a:effectLst/>
                          <a:latin typeface="+mn-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400" b="1" i="0" u="none" strike="noStrike">
                          <a:solidFill>
                            <a:schemeClr val="tx1"/>
                          </a:solidFill>
                          <a:effectLst/>
                          <a:latin typeface="+mn-lt"/>
                        </a:rPr>
                        <a:t>Tổng số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7.465.260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4.265.260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1.950.273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657.137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1.293.136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73505890"/>
                  </a:ext>
                </a:extLst>
              </a:tr>
              <a:tr h="238786">
                <a:tc>
                  <a:txBody>
                    <a:bodyPr/>
                    <a:lstStyle/>
                    <a:p>
                      <a:pPr algn="ctr" fontAlgn="ctr"/>
                      <a:r>
                        <a:rPr lang="vi-VN" sz="1600" b="0" i="0" u="none" strike="noStrike">
                          <a:solidFill>
                            <a:schemeClr val="tx1"/>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An Lão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56.950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36.950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36.366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21.170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15.197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105,8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571,9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872713234"/>
                  </a:ext>
                </a:extLst>
              </a:tr>
              <a:tr h="238786">
                <a:tc>
                  <a:txBody>
                    <a:bodyPr/>
                    <a:lstStyle/>
                    <a:p>
                      <a:pPr algn="ctr" fontAlgn="ctr"/>
                      <a:r>
                        <a:rPr lang="vi-VN" sz="1600" b="0" i="0" u="none" strike="noStrike">
                          <a:solidFill>
                            <a:schemeClr val="tx1"/>
                          </a:solidFill>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Hoài Ân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113.390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53.390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44.057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23.276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20.781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178,4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346,2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905323445"/>
                  </a:ext>
                </a:extLst>
              </a:tr>
              <a:tr h="238786">
                <a:tc>
                  <a:txBody>
                    <a:bodyPr/>
                    <a:lstStyle/>
                    <a:p>
                      <a:pPr algn="ctr" fontAlgn="ctr"/>
                      <a:r>
                        <a:rPr lang="vi-VN" sz="1600" b="0" i="0" u="none" strike="noStrike">
                          <a:solidFill>
                            <a:schemeClr val="tx1"/>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Vĩnh Thạnh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98.090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86.090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37.771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28.896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973,7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120,3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582114143"/>
                  </a:ext>
                </a:extLst>
              </a:tr>
              <a:tr h="238786">
                <a:tc>
                  <a:txBody>
                    <a:bodyPr/>
                    <a:lstStyle/>
                    <a:p>
                      <a:pPr algn="ctr" fontAlgn="ctr"/>
                      <a:r>
                        <a:rPr lang="vi-VN" sz="1600" b="0" i="0" u="none" strike="noStrike">
                          <a:solidFill>
                            <a:schemeClr val="tx1"/>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Quy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2.868.710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                550.000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2.318.710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835.911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113.968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721.942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679430839"/>
                  </a:ext>
                </a:extLst>
              </a:tr>
              <a:tr h="238786">
                <a:tc>
                  <a:txBody>
                    <a:bodyPr/>
                    <a:lstStyle/>
                    <a:p>
                      <a:pPr algn="ctr" fontAlgn="ctr"/>
                      <a:r>
                        <a:rPr lang="vi-VN" sz="1600" b="0" i="0" u="none" strike="noStrike">
                          <a:solidFill>
                            <a:schemeClr val="tx1"/>
                          </a:solidFill>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Tây Sơn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357.660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220.000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137.660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91.358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41.123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50.236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78,0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806886094"/>
                  </a:ext>
                </a:extLst>
              </a:tr>
              <a:tr h="238786">
                <a:tc>
                  <a:txBody>
                    <a:bodyPr/>
                    <a:lstStyle/>
                    <a:p>
                      <a:pPr algn="ctr" fontAlgn="ctr"/>
                      <a:r>
                        <a:rPr lang="vi-VN" sz="1600" b="0" i="0" u="none" strike="noStrike">
                          <a:solidFill>
                            <a:schemeClr val="tx1"/>
                          </a:solidFill>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Phù Cát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572.100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222.100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145.123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93.388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51.735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147,7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261,7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687006392"/>
                  </a:ext>
                </a:extLst>
              </a:tr>
              <a:tr h="238786">
                <a:tc>
                  <a:txBody>
                    <a:bodyPr/>
                    <a:lstStyle/>
                    <a:p>
                      <a:pPr algn="ctr" fontAlgn="ctr"/>
                      <a:r>
                        <a:rPr lang="vi-VN" sz="1600" b="0" i="0" u="none" strike="noStrike">
                          <a:solidFill>
                            <a:schemeClr val="tx1"/>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An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1.062.560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650.000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412.560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258.525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124.455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134.070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038921034"/>
                  </a:ext>
                </a:extLst>
              </a:tr>
              <a:tr h="238786">
                <a:tc>
                  <a:txBody>
                    <a:bodyPr/>
                    <a:lstStyle/>
                    <a:p>
                      <a:pPr algn="ctr" fontAlgn="ctr"/>
                      <a:r>
                        <a:rPr lang="vi-VN" sz="1600" b="0" i="0" u="none" strike="noStrike">
                          <a:solidFill>
                            <a:schemeClr val="tx1"/>
                          </a:solidFill>
                          <a:effectLst/>
                          <a:latin typeface="+mn-lt"/>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Hoài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940.530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630.000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310.530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207.608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92.496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115.111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108,2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59327085"/>
                  </a:ext>
                </a:extLst>
              </a:tr>
              <a:tr h="238786">
                <a:tc>
                  <a:txBody>
                    <a:bodyPr/>
                    <a:lstStyle/>
                    <a:p>
                      <a:pPr algn="ctr" fontAlgn="ctr"/>
                      <a:r>
                        <a:rPr lang="vi-VN" sz="1600" b="0" i="0" u="none" strike="noStrike">
                          <a:solidFill>
                            <a:schemeClr val="tx1"/>
                          </a:solidFill>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Tuy Phước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664.860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                400.000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264.860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146.597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82.156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64.441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107,6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565103742"/>
                  </a:ext>
                </a:extLst>
              </a:tr>
              <a:tr h="107252">
                <a:tc>
                  <a:txBody>
                    <a:bodyPr/>
                    <a:lstStyle/>
                    <a:p>
                      <a:pPr algn="ctr" fontAlgn="ctr"/>
                      <a:r>
                        <a:rPr lang="vi-VN" sz="1600" b="0" i="0" u="none" strike="noStrike">
                          <a:solidFill>
                            <a:schemeClr val="tx1"/>
                          </a:solidFill>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Phù Mỹ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548.230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                300.000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248.230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110.349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51.928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58.421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72,2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395248209"/>
                  </a:ext>
                </a:extLst>
              </a:tr>
              <a:tr h="238786">
                <a:tc>
                  <a:txBody>
                    <a:bodyPr/>
                    <a:lstStyle/>
                    <a:p>
                      <a:pPr algn="ctr" fontAlgn="ctr"/>
                      <a:r>
                        <a:rPr lang="vi-VN" sz="1600" b="0" i="0" u="none" strike="noStrike">
                          <a:solidFill>
                            <a:schemeClr val="tx1"/>
                          </a:solidFill>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vi-VN" sz="1200" b="0" i="0" u="none" strike="noStrike">
                          <a:solidFill>
                            <a:schemeClr val="tx1"/>
                          </a:solidFill>
                          <a:effectLst/>
                          <a:latin typeface="+mn-lt"/>
                        </a:rPr>
                        <a:t>Vân Canh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182.180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8.000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174.180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36.608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4.302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32.305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1" i="0" u="none" strike="noStrike">
                          <a:solidFill>
                            <a:schemeClr val="tx1"/>
                          </a:solidFill>
                          <a:effectLst/>
                          <a:latin typeface="+mn-lt"/>
                        </a:rPr>
                        <a:t>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944,8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vi-VN" sz="1400" b="0" i="1" u="none" strike="noStrike">
                          <a:solidFill>
                            <a:schemeClr val="tx1"/>
                          </a:solidFill>
                          <a:effectLst/>
                          <a:latin typeface="+mn-lt"/>
                        </a:rPr>
                        <a:t>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17797044"/>
                  </a:ext>
                </a:extLst>
              </a:tr>
            </a:tbl>
          </a:graphicData>
        </a:graphic>
      </p:graphicFrame>
    </p:spTree>
    <p:extLst>
      <p:ext uri="{BB962C8B-B14F-4D97-AF65-F5344CB8AC3E}">
        <p14:creationId xmlns:p14="http://schemas.microsoft.com/office/powerpoint/2010/main" val="31085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445C0-5094-E2E4-BD8B-7EA43031653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D04B034-52E2-772C-5CBC-659F4E57483C}"/>
              </a:ext>
            </a:extLst>
          </p:cNvPr>
          <p:cNvSpPr txBox="1"/>
          <p:nvPr/>
        </p:nvSpPr>
        <p:spPr>
          <a:xfrm>
            <a:off x="633422" y="252189"/>
            <a:ext cx="10425803" cy="830997"/>
          </a:xfrm>
          <a:prstGeom prst="rect">
            <a:avLst/>
          </a:prstGeom>
          <a:noFill/>
        </p:spPr>
        <p:txBody>
          <a:bodyPr wrap="square">
            <a:spAutoFit/>
          </a:bodyPr>
          <a:lstStyle/>
          <a:p>
            <a:r>
              <a:rPr lang="vi-VN" sz="2400" b="1">
                <a:latin typeface="Arial" panose="020B0604020202020204" pitchFamily="34" charset="0"/>
                <a:cs typeface="Arial" panose="020B0604020202020204" pitchFamily="34" charset="0"/>
              </a:rPr>
              <a:t>4. Đầu tư công</a:t>
            </a:r>
            <a:endParaRPr lang="en-US" sz="2400" b="1">
              <a:solidFill>
                <a:schemeClr val="tx1"/>
              </a:solidFill>
              <a:latin typeface="Arial" panose="020B0604020202020204" pitchFamily="34" charset="0"/>
              <a:cs typeface="Arial" panose="020B0604020202020204" pitchFamily="34" charset="0"/>
            </a:endParaRPr>
          </a:p>
          <a:p>
            <a:pPr>
              <a:lnSpc>
                <a:spcPct val="100000"/>
              </a:lnSpc>
            </a:pPr>
            <a:endParaRPr lang="vi-VN" sz="2400" b="1">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9A682E59-E179-2A58-D3F5-0E52C56EEFF2}"/>
              </a:ext>
            </a:extLst>
          </p:cNvPr>
          <p:cNvGraphicFramePr>
            <a:graphicFrameLocks noGrp="1"/>
          </p:cNvGraphicFramePr>
          <p:nvPr>
            <p:extLst>
              <p:ext uri="{D42A27DB-BD31-4B8C-83A1-F6EECF244321}">
                <p14:modId xmlns:p14="http://schemas.microsoft.com/office/powerpoint/2010/main" val="3101437341"/>
              </p:ext>
            </p:extLst>
          </p:nvPr>
        </p:nvGraphicFramePr>
        <p:xfrm>
          <a:off x="170092" y="817801"/>
          <a:ext cx="5423311" cy="5806440"/>
        </p:xfrm>
        <a:graphic>
          <a:graphicData uri="http://schemas.openxmlformats.org/drawingml/2006/table">
            <a:tbl>
              <a:tblPr firstRow="1" bandRow="1"/>
              <a:tblGrid>
                <a:gridCol w="5423311">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kern="1200" spc="-10">
                          <a:solidFill>
                            <a:prstClr val="black"/>
                          </a:solidFill>
                          <a:latin typeface="Arial" panose="020B0604020202020204" pitchFamily="34" charset="0"/>
                          <a:ea typeface="+mn-ea"/>
                          <a:cs typeface="Arial" panose="020B0604020202020204" pitchFamily="34" charset="0"/>
                        </a:rPr>
                        <a:t> </a:t>
                      </a:r>
                      <a:r>
                        <a:rPr lang="vi-VN" sz="2400" kern="1200" spc="-10">
                          <a:solidFill>
                            <a:prstClr val="black"/>
                          </a:solidFill>
                          <a:latin typeface="Arial" panose="020B0604020202020204" pitchFamily="34" charset="0"/>
                          <a:ea typeface="+mn-ea"/>
                          <a:cs typeface="Arial" panose="020B0604020202020204" pitchFamily="34" charset="0"/>
                        </a:rPr>
                        <a:t>Trong thời gian qua, UBND tỉnh tiếp tục chỉ đạo </a:t>
                      </a:r>
                      <a:r>
                        <a:rPr lang="nl-NL" sz="2400" kern="1200" spc="-10">
                          <a:solidFill>
                            <a:prstClr val="black"/>
                          </a:solidFill>
                          <a:latin typeface="Arial" panose="020B0604020202020204" pitchFamily="34" charset="0"/>
                          <a:ea typeface="+mn-ea"/>
                          <a:cs typeface="Arial" panose="020B0604020202020204" pitchFamily="34" charset="0"/>
                        </a:rPr>
                        <a:t>các chủ đầu tư </a:t>
                      </a:r>
                      <a:r>
                        <a:rPr lang="da-DK" sz="2400" kern="1200" spc="-10">
                          <a:solidFill>
                            <a:prstClr val="black"/>
                          </a:solidFill>
                          <a:latin typeface="Arial" panose="020B0604020202020204" pitchFamily="34" charset="0"/>
                          <a:ea typeface="+mn-ea"/>
                          <a:cs typeface="Arial" panose="020B0604020202020204" pitchFamily="34" charset="0"/>
                        </a:rPr>
                        <a:t>đẩy nhanh tiến độ thi công </a:t>
                      </a:r>
                      <a:r>
                        <a:rPr lang="it-IT" sz="2400" kern="1200" spc="-10">
                          <a:solidFill>
                            <a:prstClr val="black"/>
                          </a:solidFill>
                          <a:latin typeface="Arial" panose="020B0604020202020204" pitchFamily="34" charset="0"/>
                          <a:ea typeface="+mn-ea"/>
                          <a:cs typeface="Arial" panose="020B0604020202020204" pitchFamily="34" charset="0"/>
                        </a:rPr>
                        <a:t>các công trình trọng điểm của tỉnh</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400" kern="1200" spc="-10">
                          <a:solidFill>
                            <a:prstClr val="black"/>
                          </a:solidFill>
                          <a:latin typeface="Arial" panose="020B0604020202020204" pitchFamily="34" charset="0"/>
                          <a:ea typeface="+mn-ea"/>
                          <a:cs typeface="Arial" panose="020B0604020202020204" pitchFamily="34" charset="0"/>
                        </a:rPr>
                        <a:t> </a:t>
                      </a:r>
                      <a:r>
                        <a:rPr lang="vi-VN" sz="2400" kern="1200" spc="-10">
                          <a:solidFill>
                            <a:prstClr val="black"/>
                          </a:solidFill>
                          <a:latin typeface="Arial" panose="020B0604020202020204" pitchFamily="34" charset="0"/>
                          <a:ea typeface="+mn-ea"/>
                          <a:cs typeface="Arial" panose="020B0604020202020204" pitchFamily="34" charset="0"/>
                        </a:rPr>
                        <a:t>Giá trị giải ngân vốn đầu tư công do tỉnh quản lý đến </a:t>
                      </a:r>
                      <a:r>
                        <a:rPr lang="en-US" sz="2400" kern="1200" spc="-10">
                          <a:solidFill>
                            <a:prstClr val="black"/>
                          </a:solidFill>
                          <a:latin typeface="Arial" panose="020B0604020202020204" pitchFamily="34" charset="0"/>
                          <a:ea typeface="+mn-ea"/>
                          <a:cs typeface="Arial" panose="020B0604020202020204" pitchFamily="34" charset="0"/>
                        </a:rPr>
                        <a:t>cuối tháng 3/2025</a:t>
                      </a:r>
                      <a:r>
                        <a:rPr lang="vi-VN" sz="2400" kern="1200" spc="-10">
                          <a:solidFill>
                            <a:prstClr val="black"/>
                          </a:solidFill>
                          <a:latin typeface="Arial" panose="020B0604020202020204" pitchFamily="34" charset="0"/>
                          <a:ea typeface="+mn-ea"/>
                          <a:cs typeface="Arial" panose="020B0604020202020204" pitchFamily="34" charset="0"/>
                        </a:rPr>
                        <a:t> là </a:t>
                      </a:r>
                      <a:r>
                        <a:rPr lang="en-US" sz="2400" kern="1200" spc="-10">
                          <a:solidFill>
                            <a:prstClr val="black"/>
                          </a:solidFill>
                          <a:latin typeface="Arial" panose="020B0604020202020204" pitchFamily="34" charset="0"/>
                          <a:ea typeface="+mn-ea"/>
                          <a:cs typeface="Arial" panose="020B0604020202020204" pitchFamily="34" charset="0"/>
                        </a:rPr>
                        <a:t>1.169,4</a:t>
                      </a:r>
                      <a:r>
                        <a:rPr lang="vi-VN" sz="2400" kern="1200" spc="-10">
                          <a:solidFill>
                            <a:prstClr val="black"/>
                          </a:solidFill>
                          <a:latin typeface="Arial" panose="020B0604020202020204" pitchFamily="34" charset="0"/>
                          <a:ea typeface="+mn-ea"/>
                          <a:cs typeface="Arial" panose="020B0604020202020204" pitchFamily="34" charset="0"/>
                        </a:rPr>
                        <a:t> tỷ đồng, </a:t>
                      </a:r>
                      <a:r>
                        <a:rPr lang="en-US" sz="2400" kern="1200" spc="-10">
                          <a:solidFill>
                            <a:prstClr val="black"/>
                          </a:solidFill>
                          <a:latin typeface="Arial" panose="020B0604020202020204" pitchFamily="34" charset="0"/>
                          <a:ea typeface="+mn-ea"/>
                          <a:cs typeface="Arial" panose="020B0604020202020204" pitchFamily="34" charset="0"/>
                        </a:rPr>
                        <a:t>đạt 13,90% </a:t>
                      </a:r>
                      <a:r>
                        <a:rPr lang="vi-VN" sz="2400" kern="1200" spc="-10">
                          <a:solidFill>
                            <a:prstClr val="black"/>
                          </a:solidFill>
                          <a:latin typeface="Arial" panose="020B0604020202020204" pitchFamily="34" charset="0"/>
                          <a:ea typeface="+mn-ea"/>
                          <a:cs typeface="Arial" panose="020B0604020202020204" pitchFamily="34" charset="0"/>
                        </a:rPr>
                        <a:t>kế hoạch vốn do Thủ tướng Chính phủ giao</a:t>
                      </a:r>
                      <a:r>
                        <a:rPr lang="en-US" sz="2400" kern="1200" spc="-10">
                          <a:solidFill>
                            <a:prstClr val="black"/>
                          </a:solidFill>
                          <a:latin typeface="Arial" panose="020B0604020202020204" pitchFamily="34" charset="0"/>
                          <a:ea typeface="+mn-ea"/>
                          <a:cs typeface="Arial" panose="020B0604020202020204" pitchFamily="34" charset="0"/>
                        </a:rPr>
                        <a:t> (1.169,4/8.412,5 tỷ đồng).</a:t>
                      </a:r>
                      <a:endParaRPr lang="vi-VN" sz="2400" kern="1200" spc="-10">
                        <a:solidFill>
                          <a:prstClr val="black"/>
                        </a:solidFill>
                        <a:latin typeface="Arial" panose="020B0604020202020204" pitchFamily="34" charset="0"/>
                        <a:ea typeface="+mn-ea"/>
                        <a:cs typeface="Arial" panose="020B0604020202020204" pitchFamily="34"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400" kern="1200" spc="-10">
                          <a:solidFill>
                            <a:prstClr val="black"/>
                          </a:solidFill>
                          <a:latin typeface="Arial" panose="020B0604020202020204" pitchFamily="34" charset="0"/>
                          <a:ea typeface="+mn-ea"/>
                          <a:cs typeface="Arial" panose="020B0604020202020204" pitchFamily="34" charset="0"/>
                        </a:rPr>
                        <a:t> </a:t>
                      </a:r>
                      <a:r>
                        <a:rPr lang="en-US" sz="2400" kern="1200" spc="-10">
                          <a:solidFill>
                            <a:prstClr val="black"/>
                          </a:solidFill>
                          <a:latin typeface="Arial" panose="020B0604020202020204" pitchFamily="34" charset="0"/>
                          <a:ea typeface="+mn-ea"/>
                          <a:cs typeface="Arial" panose="020B0604020202020204" pitchFamily="34" charset="0"/>
                        </a:rPr>
                        <a:t>Đối với kế hoạch vốn do </a:t>
                      </a:r>
                      <a:r>
                        <a:rPr lang="vi-VN" sz="2400" kern="1200" spc="-10">
                          <a:solidFill>
                            <a:prstClr val="black"/>
                          </a:solidFill>
                          <a:latin typeface="Arial" panose="020B0604020202020204" pitchFamily="34" charset="0"/>
                          <a:ea typeface="+mn-ea"/>
                          <a:cs typeface="Arial" panose="020B0604020202020204" pitchFamily="34" charset="0"/>
                        </a:rPr>
                        <a:t>HĐND tỉnh giao</a:t>
                      </a:r>
                      <a:r>
                        <a:rPr lang="en-US" sz="2400" kern="1200" spc="-10">
                          <a:solidFill>
                            <a:prstClr val="black"/>
                          </a:solidFill>
                          <a:latin typeface="Arial" panose="020B0604020202020204" pitchFamily="34" charset="0"/>
                          <a:ea typeface="+mn-ea"/>
                          <a:cs typeface="Arial" panose="020B0604020202020204" pitchFamily="34" charset="0"/>
                        </a:rPr>
                        <a:t>, tỷ lệ giải ngân của tỉnh đạt 12,46% (1.169,4/9.381,6 tỷ đồng)</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400" kern="1200" spc="-10">
                          <a:solidFill>
                            <a:prstClr val="black"/>
                          </a:solidFill>
                          <a:latin typeface="Arial" panose="020B0604020202020204" pitchFamily="34" charset="0"/>
                          <a:ea typeface="+mn-ea"/>
                          <a:cs typeface="Arial" panose="020B0604020202020204" pitchFamily="34" charset="0"/>
                        </a:rPr>
                        <a:t> Theo đánh giá của Bộ Tài chính, tỷ lệ giải ngân quý I của tỉnh xếp vị trí thứ 07/63 tỉnh, thành phố cả nước</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9" name="Chart 8">
            <a:extLst>
              <a:ext uri="{FF2B5EF4-FFF2-40B4-BE49-F238E27FC236}">
                <a16:creationId xmlns:a16="http://schemas.microsoft.com/office/drawing/2014/main" id="{ADCA8F29-1AF2-47B6-14A4-74BE24D06883}"/>
              </a:ext>
            </a:extLst>
          </p:cNvPr>
          <p:cNvGraphicFramePr/>
          <p:nvPr>
            <p:extLst>
              <p:ext uri="{D42A27DB-BD31-4B8C-83A1-F6EECF244321}">
                <p14:modId xmlns:p14="http://schemas.microsoft.com/office/powerpoint/2010/main" val="62308803"/>
              </p:ext>
            </p:extLst>
          </p:nvPr>
        </p:nvGraphicFramePr>
        <p:xfrm>
          <a:off x="5846324" y="1038386"/>
          <a:ext cx="6175584" cy="53204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a:extLst>
              <a:ext uri="{FF2B5EF4-FFF2-40B4-BE49-F238E27FC236}">
                <a16:creationId xmlns:a16="http://schemas.microsoft.com/office/drawing/2014/main" id="{EB528CB7-05B4-7905-3410-5A1FC60E03C8}"/>
              </a:ext>
            </a:extLst>
          </p:cNvPr>
          <p:cNvGraphicFramePr>
            <a:graphicFrameLocks noGrp="1"/>
          </p:cNvGraphicFramePr>
          <p:nvPr>
            <p:extLst>
              <p:ext uri="{D42A27DB-BD31-4B8C-83A1-F6EECF244321}">
                <p14:modId xmlns:p14="http://schemas.microsoft.com/office/powerpoint/2010/main" val="2283529073"/>
              </p:ext>
            </p:extLst>
          </p:nvPr>
        </p:nvGraphicFramePr>
        <p:xfrm>
          <a:off x="6507804" y="6272353"/>
          <a:ext cx="5667960" cy="457200"/>
        </p:xfrm>
        <a:graphic>
          <a:graphicData uri="http://schemas.openxmlformats.org/drawingml/2006/table">
            <a:tbl>
              <a:tblPr firstRow="1" bandRow="1"/>
              <a:tblGrid>
                <a:gridCol w="5667960">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2400" kern="1200" spc="-10">
                          <a:solidFill>
                            <a:prstClr val="black"/>
                          </a:solidFill>
                          <a:latin typeface="Arial" panose="020B0604020202020204" pitchFamily="34" charset="0"/>
                          <a:ea typeface="+mn-ea"/>
                          <a:cs typeface="Arial" panose="020B0604020202020204" pitchFamily="34" charset="0"/>
                        </a:rPr>
                        <a:t> </a:t>
                      </a:r>
                      <a:r>
                        <a:rPr lang="en-US" sz="2000" kern="1200" spc="-10">
                          <a:solidFill>
                            <a:prstClr val="black"/>
                          </a:solidFill>
                          <a:latin typeface="Arial" panose="020B0604020202020204" pitchFamily="34" charset="0"/>
                          <a:ea typeface="+mn-ea"/>
                          <a:cs typeface="Arial" panose="020B0604020202020204" pitchFamily="34" charset="0"/>
                        </a:rPr>
                        <a:t>TỶ LỆ GIẢI NGÂN 3 THÁNG ĐẦU NĂM 2025</a:t>
                      </a:r>
                      <a:endParaRPr lang="vi-VN" sz="2400" kern="1200" spc="-10">
                        <a:solidFill>
                          <a:prstClr val="black"/>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347137911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445C0-5094-E2E4-BD8B-7EA43031653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D04B034-52E2-772C-5CBC-659F4E57483C}"/>
              </a:ext>
            </a:extLst>
          </p:cNvPr>
          <p:cNvSpPr txBox="1"/>
          <p:nvPr/>
        </p:nvSpPr>
        <p:spPr>
          <a:xfrm>
            <a:off x="371961" y="231321"/>
            <a:ext cx="11670222" cy="830997"/>
          </a:xfrm>
          <a:prstGeom prst="rect">
            <a:avLst/>
          </a:prstGeom>
          <a:noFill/>
        </p:spPr>
        <p:txBody>
          <a:bodyPr wrap="square">
            <a:spAutoFit/>
          </a:bodyPr>
          <a:lstStyle/>
          <a:p>
            <a:r>
              <a:rPr lang="vi-VN" sz="2400" b="1">
                <a:latin typeface="Arial" panose="020B0604020202020204" pitchFamily="34" charset="0"/>
                <a:cs typeface="Arial" panose="020B0604020202020204" pitchFamily="34" charset="0"/>
              </a:rPr>
              <a:t>4. Đầu tư công (tt): Tỷ lệ giải ngân các địa phương quý I năm 2025</a:t>
            </a:r>
            <a:endParaRPr lang="en-US" sz="2400" b="1">
              <a:solidFill>
                <a:schemeClr val="tx1"/>
              </a:solidFill>
              <a:latin typeface="Arial" panose="020B0604020202020204" pitchFamily="34" charset="0"/>
              <a:cs typeface="Arial" panose="020B0604020202020204" pitchFamily="34" charset="0"/>
            </a:endParaRPr>
          </a:p>
          <a:p>
            <a:pPr>
              <a:lnSpc>
                <a:spcPct val="100000"/>
              </a:lnSpc>
            </a:pPr>
            <a:endParaRPr lang="vi-VN" sz="2400" b="1">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0E492582-23EA-AD29-F2D2-5C20614AA7C2}"/>
              </a:ext>
            </a:extLst>
          </p:cNvPr>
          <p:cNvGraphicFramePr>
            <a:graphicFrameLocks noGrp="1"/>
          </p:cNvGraphicFramePr>
          <p:nvPr/>
        </p:nvGraphicFramePr>
        <p:xfrm>
          <a:off x="9366191" y="657221"/>
          <a:ext cx="2122681" cy="822960"/>
        </p:xfrm>
        <a:graphic>
          <a:graphicData uri="http://schemas.openxmlformats.org/drawingml/2006/table">
            <a:tbl>
              <a:tblPr firstRow="1" bandRow="1"/>
              <a:tblGrid>
                <a:gridCol w="2122681">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Arial" panose="020B0604020202020204" pitchFamily="34" charset="0"/>
                          <a:ea typeface="+mn-ea"/>
                          <a:cs typeface="+mn-cs"/>
                        </a:rPr>
                        <a:t>Đơn vị tính: Triệu đồng</a:t>
                      </a:r>
                      <a:r>
                        <a:rPr lang="en-US" sz="1400" b="0" i="1" kern="1200">
                          <a:solidFill>
                            <a:schemeClr val="tx1"/>
                          </a:solidFill>
                          <a:effectLst/>
                          <a:latin typeface="+mj-lt"/>
                          <a:ea typeface="+mn-ea"/>
                          <a:cs typeface="+mn-cs"/>
                        </a:rPr>
                        <a:t> </a:t>
                      </a:r>
                      <a:endParaRPr lang="en-US" sz="1600" b="0" i="1" kern="1200">
                        <a:solidFill>
                          <a:schemeClr val="tx1"/>
                        </a:solidFill>
                        <a:effectLst/>
                        <a:latin typeface="+mj-lt"/>
                        <a:ea typeface="+mn-ea"/>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2" name="Table 1">
            <a:extLst>
              <a:ext uri="{FF2B5EF4-FFF2-40B4-BE49-F238E27FC236}">
                <a16:creationId xmlns:a16="http://schemas.microsoft.com/office/drawing/2014/main" id="{2DD8CA71-DCBE-E935-6D93-2844637B1E78}"/>
              </a:ext>
            </a:extLst>
          </p:cNvPr>
          <p:cNvGraphicFramePr>
            <a:graphicFrameLocks noGrp="1"/>
          </p:cNvGraphicFramePr>
          <p:nvPr>
            <p:extLst>
              <p:ext uri="{D42A27DB-BD31-4B8C-83A1-F6EECF244321}">
                <p14:modId xmlns:p14="http://schemas.microsoft.com/office/powerpoint/2010/main" val="4132494738"/>
              </p:ext>
            </p:extLst>
          </p:nvPr>
        </p:nvGraphicFramePr>
        <p:xfrm>
          <a:off x="371960" y="966497"/>
          <a:ext cx="11125460" cy="5487221"/>
        </p:xfrm>
        <a:graphic>
          <a:graphicData uri="http://schemas.openxmlformats.org/drawingml/2006/table">
            <a:tbl>
              <a:tblPr/>
              <a:tblGrid>
                <a:gridCol w="743534">
                  <a:extLst>
                    <a:ext uri="{9D8B030D-6E8A-4147-A177-3AD203B41FA5}">
                      <a16:colId xmlns:a16="http://schemas.microsoft.com/office/drawing/2014/main" val="1337773114"/>
                    </a:ext>
                  </a:extLst>
                </a:gridCol>
                <a:gridCol w="2450904">
                  <a:extLst>
                    <a:ext uri="{9D8B030D-6E8A-4147-A177-3AD203B41FA5}">
                      <a16:colId xmlns:a16="http://schemas.microsoft.com/office/drawing/2014/main" val="1431588175"/>
                    </a:ext>
                  </a:extLst>
                </a:gridCol>
                <a:gridCol w="1104974">
                  <a:extLst>
                    <a:ext uri="{9D8B030D-6E8A-4147-A177-3AD203B41FA5}">
                      <a16:colId xmlns:a16="http://schemas.microsoft.com/office/drawing/2014/main" val="1622306596"/>
                    </a:ext>
                  </a:extLst>
                </a:gridCol>
                <a:gridCol w="1104974">
                  <a:extLst>
                    <a:ext uri="{9D8B030D-6E8A-4147-A177-3AD203B41FA5}">
                      <a16:colId xmlns:a16="http://schemas.microsoft.com/office/drawing/2014/main" val="1344047726"/>
                    </a:ext>
                  </a:extLst>
                </a:gridCol>
                <a:gridCol w="1228895">
                  <a:extLst>
                    <a:ext uri="{9D8B030D-6E8A-4147-A177-3AD203B41FA5}">
                      <a16:colId xmlns:a16="http://schemas.microsoft.com/office/drawing/2014/main" val="788107739"/>
                    </a:ext>
                  </a:extLst>
                </a:gridCol>
                <a:gridCol w="1142837">
                  <a:extLst>
                    <a:ext uri="{9D8B030D-6E8A-4147-A177-3AD203B41FA5}">
                      <a16:colId xmlns:a16="http://schemas.microsoft.com/office/drawing/2014/main" val="318896159"/>
                    </a:ext>
                  </a:extLst>
                </a:gridCol>
                <a:gridCol w="1104974">
                  <a:extLst>
                    <a:ext uri="{9D8B030D-6E8A-4147-A177-3AD203B41FA5}">
                      <a16:colId xmlns:a16="http://schemas.microsoft.com/office/drawing/2014/main" val="3883962199"/>
                    </a:ext>
                  </a:extLst>
                </a:gridCol>
                <a:gridCol w="1142837">
                  <a:extLst>
                    <a:ext uri="{9D8B030D-6E8A-4147-A177-3AD203B41FA5}">
                      <a16:colId xmlns:a16="http://schemas.microsoft.com/office/drawing/2014/main" val="3637717009"/>
                    </a:ext>
                  </a:extLst>
                </a:gridCol>
                <a:gridCol w="1101531">
                  <a:extLst>
                    <a:ext uri="{9D8B030D-6E8A-4147-A177-3AD203B41FA5}">
                      <a16:colId xmlns:a16="http://schemas.microsoft.com/office/drawing/2014/main" val="2894596765"/>
                    </a:ext>
                  </a:extLst>
                </a:gridCol>
              </a:tblGrid>
              <a:tr h="1068353">
                <a:tc>
                  <a:txBody>
                    <a:bodyPr/>
                    <a:lstStyle/>
                    <a:p>
                      <a:pPr algn="ctr" fontAlgn="ctr"/>
                      <a:r>
                        <a:rPr lang="vi-VN" sz="1600" b="1" i="0" u="none" strike="noStrike">
                          <a:solidFill>
                            <a:srgbClr val="000000"/>
                          </a:solidFill>
                          <a:effectLst/>
                          <a:latin typeface="Arial" panose="020B0604020202020204" pitchFamily="34" charset="0"/>
                        </a:rPr>
                        <a:t>TT</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Địa phương</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Tổng kế hoạch 2025</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Tỉnh hỗ trợ theo dự án</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KH 2025 được tỉnh phân cấp</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Giá trị giải ngân quý I năm 2025</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Giải ngân vốn Tỉnh hỗ trợ theo dự án</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Tổng giải ngân KH 2025</a:t>
                      </a:r>
                      <a:br>
                        <a:rPr lang="vi-VN" sz="1600" b="1" i="0" u="none" strike="noStrike">
                          <a:solidFill>
                            <a:srgbClr val="000000"/>
                          </a:solidFill>
                          <a:effectLst/>
                          <a:latin typeface="Arial" panose="020B0604020202020204" pitchFamily="34" charset="0"/>
                        </a:rPr>
                      </a:br>
                      <a:r>
                        <a:rPr lang="vi-VN" sz="1600" b="1" i="0" u="none" strike="noStrike">
                          <a:solidFill>
                            <a:srgbClr val="000000"/>
                          </a:solidFill>
                          <a:effectLst/>
                          <a:latin typeface="Arial" panose="020B0604020202020204" pitchFamily="34" charset="0"/>
                        </a:rPr>
                        <a:t>được phân cấp</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Tỷ lệ giải ngân (%)</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353944"/>
                  </a:ext>
                </a:extLst>
              </a:tr>
              <a:tr h="236362">
                <a:tc>
                  <a:txBody>
                    <a:bodyPr/>
                    <a:lstStyle/>
                    <a:p>
                      <a:pPr algn="ctr" fontAlgn="ctr"/>
                      <a:r>
                        <a:rPr lang="vi-VN" sz="1600" b="1" i="0" u="none" strike="noStrike">
                          <a:solidFill>
                            <a:srgbClr val="000000"/>
                          </a:solidFill>
                          <a:effectLst/>
                          <a:latin typeface="Arial" panose="020B0604020202020204" pitchFamily="34" charset="0"/>
                        </a:rPr>
                        <a:t>A</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1</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2=3+4</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3</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4</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5=6+7</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6</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7</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Arial" panose="020B0604020202020204" pitchFamily="34" charset="0"/>
                        </a:rPr>
                        <a:t>8=5/2</a:t>
                      </a:r>
                    </a:p>
                  </a:txBody>
                  <a:tcPr marL="7743" marR="7743" marT="7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1278130"/>
                  </a:ext>
                </a:extLst>
              </a:tr>
              <a:tr h="293088">
                <a:tc>
                  <a:txBody>
                    <a:bodyPr/>
                    <a:lstStyle/>
                    <a:p>
                      <a:pPr algn="l" fontAlgn="b"/>
                      <a:r>
                        <a:rPr lang="vi-VN" sz="1600" b="0" i="0" u="none" strike="noStrike">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mn-lt"/>
                        </a:rPr>
                        <a:t>CẤP HUYỆN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3.993.754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300.800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3.692.954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659.740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88.105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571.635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1" i="0" u="none" strike="noStrike">
                          <a:solidFill>
                            <a:srgbClr val="000000"/>
                          </a:solidFill>
                          <a:effectLst/>
                          <a:latin typeface="+mn-lt"/>
                        </a:rPr>
                        <a:t>16,52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3526499"/>
                  </a:ext>
                </a:extLst>
              </a:tr>
              <a:tr h="349815">
                <a:tc>
                  <a:txBody>
                    <a:bodyPr/>
                    <a:lstStyle/>
                    <a:p>
                      <a:pPr algn="ctr" fontAlgn="ctr"/>
                      <a:r>
                        <a:rPr lang="vi-VN" sz="1600" b="0"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Hoài Ân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170.602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70.302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100.300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70.600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8.250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62.349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429358"/>
                  </a:ext>
                </a:extLst>
              </a:tr>
              <a:tr h="349815">
                <a:tc>
                  <a:txBody>
                    <a:bodyPr/>
                    <a:lstStyle/>
                    <a:p>
                      <a:pPr algn="ctr" fontAlgn="ctr"/>
                      <a:r>
                        <a:rPr lang="vi-VN" sz="1600" b="0" i="0" u="none" strike="noStrike">
                          <a:solidFill>
                            <a:srgbClr val="000000"/>
                          </a:solidFill>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Phù Mỹ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370.697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21.127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349.570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87.252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87.231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2393496"/>
                  </a:ext>
                </a:extLst>
              </a:tr>
              <a:tr h="349815">
                <a:tc>
                  <a:txBody>
                    <a:bodyPr/>
                    <a:lstStyle/>
                    <a:p>
                      <a:pPr algn="ctr" fontAlgn="ctr"/>
                      <a:r>
                        <a:rPr lang="vi-VN" sz="1600" b="0" i="0" u="none" strike="noStrike">
                          <a:solidFill>
                            <a:srgbClr val="000000"/>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Vĩnh Thạnh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79.377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24.100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55.277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17.390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12.850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221195"/>
                  </a:ext>
                </a:extLst>
              </a:tr>
              <a:tr h="349815">
                <a:tc>
                  <a:txBody>
                    <a:bodyPr/>
                    <a:lstStyle/>
                    <a:p>
                      <a:pPr algn="ctr" fontAlgn="ctr"/>
                      <a:r>
                        <a:rPr lang="vi-VN" sz="1600" b="0" i="0" u="none" strike="noStrike">
                          <a:solidFill>
                            <a:srgbClr val="000000"/>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Vân Canh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54.201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50.201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9.827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9.827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5900308"/>
                  </a:ext>
                </a:extLst>
              </a:tr>
              <a:tr h="359270">
                <a:tc>
                  <a:txBody>
                    <a:bodyPr/>
                    <a:lstStyle/>
                    <a:p>
                      <a:pPr algn="ctr" fontAlgn="ctr"/>
                      <a:r>
                        <a:rPr lang="vi-VN" sz="1600" b="0" i="0" u="none" strike="noStrike">
                          <a:solidFill>
                            <a:srgbClr val="000000"/>
                          </a:solidFill>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Phù Cát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430.146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57.878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372.268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73.575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29.427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44.148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5385149"/>
                  </a:ext>
                </a:extLst>
              </a:tr>
              <a:tr h="359270">
                <a:tc>
                  <a:txBody>
                    <a:bodyPr/>
                    <a:lstStyle/>
                    <a:p>
                      <a:pPr algn="ctr" fontAlgn="ctr"/>
                      <a:r>
                        <a:rPr lang="vi-VN" sz="1600" b="0" i="0" u="none" strike="noStrike">
                          <a:solidFill>
                            <a:srgbClr val="000000"/>
                          </a:solidFill>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TP Quy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629.701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33.302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596.399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107.353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13.021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94.332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7177263"/>
                  </a:ext>
                </a:extLst>
              </a:tr>
              <a:tr h="349815">
                <a:tc>
                  <a:txBody>
                    <a:bodyPr/>
                    <a:lstStyle/>
                    <a:p>
                      <a:pPr algn="ctr" fontAlgn="ctr"/>
                      <a:r>
                        <a:rPr lang="vi-VN" sz="1600" b="0" i="0" u="none" strike="noStrike">
                          <a:solidFill>
                            <a:srgbClr val="000000"/>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thị xã An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686.236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13.142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673.094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113.925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11.523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102.402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0231915"/>
                  </a:ext>
                </a:extLst>
              </a:tr>
              <a:tr h="311998">
                <a:tc>
                  <a:txBody>
                    <a:bodyPr/>
                    <a:lstStyle/>
                    <a:p>
                      <a:pPr algn="ctr" fontAlgn="ctr"/>
                      <a:r>
                        <a:rPr lang="vi-VN" sz="1600" b="0" i="0" u="none" strike="noStrike">
                          <a:solidFill>
                            <a:srgbClr val="000000"/>
                          </a:solidFill>
                          <a:effectLst/>
                          <a:latin typeface="+mn-lt"/>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An Lão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113.076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15.271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97.805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17.597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 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17.597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7354292"/>
                  </a:ext>
                </a:extLst>
              </a:tr>
              <a:tr h="311998">
                <a:tc>
                  <a:txBody>
                    <a:bodyPr/>
                    <a:lstStyle/>
                    <a:p>
                      <a:pPr algn="ctr" fontAlgn="ctr"/>
                      <a:r>
                        <a:rPr lang="vi-VN" sz="1600" b="0" i="0" u="none" strike="noStrike">
                          <a:solidFill>
                            <a:srgbClr val="000000"/>
                          </a:solidFill>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thị xã Hoài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726.690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21.939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704.751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104.084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102.084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9212217"/>
                  </a:ext>
                </a:extLst>
              </a:tr>
              <a:tr h="311998">
                <a:tc>
                  <a:txBody>
                    <a:bodyPr/>
                    <a:lstStyle/>
                    <a:p>
                      <a:pPr algn="ctr" fontAlgn="ctr"/>
                      <a:r>
                        <a:rPr lang="vi-VN" sz="1600" b="0" i="0" u="none" strike="noStrike">
                          <a:solidFill>
                            <a:srgbClr val="000000"/>
                          </a:solidFill>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Tây Sơn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299.594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33.071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266.523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35.719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11.013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24.707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11,92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937753"/>
                  </a:ext>
                </a:extLst>
              </a:tr>
              <a:tr h="311998">
                <a:tc>
                  <a:txBody>
                    <a:bodyPr/>
                    <a:lstStyle/>
                    <a:p>
                      <a:pPr algn="ctr" fontAlgn="ctr"/>
                      <a:r>
                        <a:rPr lang="vi-VN" sz="1600" b="0" i="0" u="none" strike="noStrike">
                          <a:solidFill>
                            <a:srgbClr val="000000"/>
                          </a:solidFill>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mn-lt"/>
                        </a:rPr>
                        <a:t>UBND huyện Tuy Phước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433.434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6.667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426.767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22.417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22.417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600" b="0" i="0" u="none" strike="noStrike">
                          <a:solidFill>
                            <a:srgbClr val="000000"/>
                          </a:solidFill>
                          <a:effectLst/>
                          <a:latin typeface="+mn-lt"/>
                        </a:rPr>
                        <a:t>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4416240"/>
                  </a:ext>
                </a:extLst>
              </a:tr>
            </a:tbl>
          </a:graphicData>
        </a:graphic>
      </p:graphicFrame>
    </p:spTree>
    <p:extLst>
      <p:ext uri="{BB962C8B-B14F-4D97-AF65-F5344CB8AC3E}">
        <p14:creationId xmlns:p14="http://schemas.microsoft.com/office/powerpoint/2010/main" val="385247404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D8C07-D558-B251-D6D9-D108196FEC72}"/>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9A7C575-4F00-D3AD-D151-3D42AE08A794}"/>
              </a:ext>
            </a:extLst>
          </p:cNvPr>
          <p:cNvGraphicFramePr>
            <a:graphicFrameLocks noGrp="1"/>
          </p:cNvGraphicFramePr>
          <p:nvPr>
            <p:extLst>
              <p:ext uri="{D42A27DB-BD31-4B8C-83A1-F6EECF244321}">
                <p14:modId xmlns:p14="http://schemas.microsoft.com/office/powerpoint/2010/main" val="3957690491"/>
              </p:ext>
            </p:extLst>
          </p:nvPr>
        </p:nvGraphicFramePr>
        <p:xfrm>
          <a:off x="200904" y="976657"/>
          <a:ext cx="6769914" cy="4632960"/>
        </p:xfrm>
        <a:graphic>
          <a:graphicData uri="http://schemas.openxmlformats.org/drawingml/2006/table">
            <a:tbl>
              <a:tblPr firstRow="1" bandRow="1"/>
              <a:tblGrid>
                <a:gridCol w="6769914">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0" i="0" kern="1200">
                          <a:solidFill>
                            <a:schemeClr val="dk1"/>
                          </a:solidFill>
                          <a:effectLst/>
                          <a:latin typeface="Arial" panose="020B0604020202020204" pitchFamily="34" charset="0"/>
                          <a:ea typeface="+mn-ea"/>
                          <a:cs typeface="Arial" panose="020B0604020202020204" pitchFamily="34" charset="0"/>
                        </a:rPr>
                        <a:t>Ngày </a:t>
                      </a:r>
                      <a:r>
                        <a:rPr lang="vi-VN" sz="2400" b="0" i="0" kern="1200">
                          <a:solidFill>
                            <a:schemeClr val="dk1"/>
                          </a:solidFill>
                          <a:effectLst/>
                          <a:latin typeface="Arial" panose="020B0604020202020204" pitchFamily="34" charset="0"/>
                          <a:ea typeface="+mn-ea"/>
                          <a:cs typeface="Arial" panose="020B0604020202020204" pitchFamily="34" charset="0"/>
                        </a:rPr>
                        <a:t>28/3</a:t>
                      </a:r>
                      <a:r>
                        <a:rPr lang="en-US" sz="2400" b="0" i="0" kern="1200">
                          <a:solidFill>
                            <a:schemeClr val="dk1"/>
                          </a:solidFill>
                          <a:effectLst/>
                          <a:latin typeface="Arial" panose="020B0604020202020204" pitchFamily="34" charset="0"/>
                          <a:ea typeface="+mn-ea"/>
                          <a:cs typeface="Arial" panose="020B0604020202020204" pitchFamily="34" charset="0"/>
                        </a:rPr>
                        <a:t>/2025</a:t>
                      </a:r>
                      <a:r>
                        <a:rPr lang="vi-VN" sz="2400" b="0" i="0" kern="1200">
                          <a:solidFill>
                            <a:schemeClr val="dk1"/>
                          </a:solidFill>
                          <a:effectLst/>
                          <a:latin typeface="Arial" panose="020B0604020202020204" pitchFamily="34" charset="0"/>
                          <a:ea typeface="+mn-ea"/>
                          <a:cs typeface="Arial" panose="020B0604020202020204" pitchFamily="34" charset="0"/>
                        </a:rPr>
                        <a:t>, tỉnh đã tổ chức Hội nghị xúc tiến đầu tư tỉnh Bình Định năm 2025</a:t>
                      </a:r>
                      <a:r>
                        <a:rPr lang="en-US" sz="2400" b="0" i="0" kern="1200">
                          <a:solidFill>
                            <a:schemeClr val="dk1"/>
                          </a:solidFill>
                          <a:effectLst/>
                          <a:latin typeface="Arial" panose="020B0604020202020204" pitchFamily="34" charset="0"/>
                          <a:ea typeface="+mn-ea"/>
                          <a:cs typeface="Arial" panose="020B0604020202020204" pitchFamily="34" charset="0"/>
                        </a:rPr>
                        <a:t>, trong đó tập trung mời gọi đầu tư </a:t>
                      </a:r>
                      <a:r>
                        <a:rPr lang="vi-VN" sz="2400" b="0" i="0" kern="1200">
                          <a:solidFill>
                            <a:schemeClr val="dk1"/>
                          </a:solidFill>
                          <a:effectLst/>
                          <a:latin typeface="Arial" panose="020B0604020202020204" pitchFamily="34" charset="0"/>
                          <a:ea typeface="+mn-ea"/>
                          <a:cs typeface="Arial" panose="020B0604020202020204" pitchFamily="34" charset="0"/>
                        </a:rPr>
                        <a:t>vào 7 lĩnh vực gồm: Công nghiệp; Du lịch và dịch vụ; Nông nghiệp công nghệ cao; dịch vụ logistics; Kinh tế đô thị; Công nghệ cao và đổi mới sáng tạo</a:t>
                      </a:r>
                      <a:r>
                        <a:rPr lang="en-US" sz="2400" b="0" i="0" kern="1200">
                          <a:solidFill>
                            <a:schemeClr val="dk1"/>
                          </a:solidFill>
                          <a:effectLst/>
                          <a:latin typeface="Arial" panose="020B0604020202020204" pitchFamily="34" charset="0"/>
                          <a:ea typeface="+mn-ea"/>
                          <a:cs typeface="Arial" panose="020B0604020202020204" pitchFamily="34" charset="0"/>
                        </a:rPr>
                        <a:t>; </a:t>
                      </a:r>
                      <a:r>
                        <a:rPr lang="vi-VN" sz="2400" b="0" i="0" kern="1200">
                          <a:solidFill>
                            <a:schemeClr val="dk1"/>
                          </a:solidFill>
                          <a:effectLst/>
                          <a:latin typeface="Arial" panose="020B0604020202020204" pitchFamily="34" charset="0"/>
                          <a:ea typeface="+mn-ea"/>
                          <a:cs typeface="Arial" panose="020B0604020202020204" pitchFamily="34" charset="0"/>
                        </a:rPr>
                        <a:t>y tế, giáo dục.</a:t>
                      </a:r>
                      <a:endParaRPr lang="en-US" sz="2400" b="0" i="0" kern="1200">
                        <a:solidFill>
                          <a:schemeClr val="dk1"/>
                        </a:solidFill>
                        <a:effectLst/>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kern="1200">
                          <a:solidFill>
                            <a:schemeClr val="dk1"/>
                          </a:solidFill>
                          <a:effectLst/>
                          <a:latin typeface="Arial" panose="020B0604020202020204" pitchFamily="34" charset="0"/>
                          <a:ea typeface="+mn-ea"/>
                          <a:cs typeface="Arial" panose="020B0604020202020204" pitchFamily="34" charset="0"/>
                        </a:rPr>
                        <a:t>T</a:t>
                      </a:r>
                      <a:r>
                        <a:rPr lang="vi-VN" sz="2400" kern="1200">
                          <a:solidFill>
                            <a:schemeClr val="dk1"/>
                          </a:solidFill>
                          <a:effectLst/>
                          <a:latin typeface="Arial" panose="020B0604020202020204" pitchFamily="34" charset="0"/>
                          <a:ea typeface="+mn-ea"/>
                          <a:cs typeface="Arial" panose="020B0604020202020204" pitchFamily="34" charset="0"/>
                        </a:rPr>
                        <a:t>ại hội nghị, </a:t>
                      </a:r>
                      <a:r>
                        <a:rPr lang="en-US" sz="2400" kern="1200">
                          <a:solidFill>
                            <a:schemeClr val="dk1"/>
                          </a:solidFill>
                          <a:effectLst/>
                          <a:latin typeface="Arial" panose="020B0604020202020204" pitchFamily="34" charset="0"/>
                          <a:ea typeface="+mn-ea"/>
                          <a:cs typeface="Arial" panose="020B0604020202020204" pitchFamily="34" charset="0"/>
                        </a:rPr>
                        <a:t>tỉnh đã trao </a:t>
                      </a:r>
                      <a:r>
                        <a:rPr lang="vi-VN" sz="2400" kern="1200">
                          <a:solidFill>
                            <a:schemeClr val="dk1"/>
                          </a:solidFill>
                          <a:effectLst/>
                          <a:latin typeface="Arial" panose="020B0604020202020204" pitchFamily="34" charset="0"/>
                          <a:ea typeface="+mn-ea"/>
                          <a:cs typeface="Arial" panose="020B0604020202020204" pitchFamily="34" charset="0"/>
                        </a:rPr>
                        <a:t>bản ghi nhớ hợp tác đầu tư, đồng thời trao quyết định chủ trương đầu tư, giấy chứng nhận đăng ký đầu tư cho 62 dự án với tổng vốn đăng ký hơn 231.000 tỷ đồng. </a:t>
                      </a:r>
                      <a:endParaRPr lang="en-US" sz="2000" b="0" i="0" kern="1200">
                        <a:solidFill>
                          <a:schemeClr val="dk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3" name="Rectangle 2">
            <a:extLst>
              <a:ext uri="{FF2B5EF4-FFF2-40B4-BE49-F238E27FC236}">
                <a16:creationId xmlns:a16="http://schemas.microsoft.com/office/drawing/2014/main" id="{13513D60-01A2-3928-DA1B-F67325D87D54}"/>
              </a:ext>
            </a:extLst>
          </p:cNvPr>
          <p:cNvSpPr/>
          <p:nvPr/>
        </p:nvSpPr>
        <p:spPr>
          <a:xfrm>
            <a:off x="734183" y="177685"/>
            <a:ext cx="2851678"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a:t>
            </a:r>
          </a:p>
        </p:txBody>
      </p:sp>
      <p:pic>
        <p:nvPicPr>
          <p:cNvPr id="6" name="Picture 5">
            <a:extLst>
              <a:ext uri="{FF2B5EF4-FFF2-40B4-BE49-F238E27FC236}">
                <a16:creationId xmlns:a16="http://schemas.microsoft.com/office/drawing/2014/main" id="{950B8B92-2E1D-3F8F-8284-224261DB31BC}"/>
              </a:ext>
            </a:extLst>
          </p:cNvPr>
          <p:cNvPicPr>
            <a:picLocks noChangeAspect="1"/>
          </p:cNvPicPr>
          <p:nvPr/>
        </p:nvPicPr>
        <p:blipFill>
          <a:blip r:embed="rId2"/>
          <a:stretch>
            <a:fillRect/>
          </a:stretch>
        </p:blipFill>
        <p:spPr>
          <a:xfrm>
            <a:off x="7257219" y="3842426"/>
            <a:ext cx="4733877" cy="2641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97B81CCC-A24A-2287-4136-11C9359528F6}"/>
              </a:ext>
            </a:extLst>
          </p:cNvPr>
          <p:cNvPicPr>
            <a:picLocks noChangeAspect="1"/>
          </p:cNvPicPr>
          <p:nvPr/>
        </p:nvPicPr>
        <p:blipFill>
          <a:blip r:embed="rId3"/>
          <a:stretch>
            <a:fillRect/>
          </a:stretch>
        </p:blipFill>
        <p:spPr>
          <a:xfrm>
            <a:off x="7257219" y="694556"/>
            <a:ext cx="4733877" cy="3008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67485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2EAF1-C9A7-89DD-9023-18FC286B85C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29C99B7-FA01-1468-8688-3420D01ED034}"/>
              </a:ext>
            </a:extLst>
          </p:cNvPr>
          <p:cNvGraphicFramePr>
            <a:graphicFrameLocks noGrp="1"/>
          </p:cNvGraphicFramePr>
          <p:nvPr>
            <p:extLst>
              <p:ext uri="{D42A27DB-BD31-4B8C-83A1-F6EECF244321}">
                <p14:modId xmlns:p14="http://schemas.microsoft.com/office/powerpoint/2010/main" val="2149396334"/>
              </p:ext>
            </p:extLst>
          </p:nvPr>
        </p:nvGraphicFramePr>
        <p:xfrm>
          <a:off x="361207" y="736580"/>
          <a:ext cx="5614587" cy="5974080"/>
        </p:xfrm>
        <a:graphic>
          <a:graphicData uri="http://schemas.openxmlformats.org/drawingml/2006/table">
            <a:tbl>
              <a:tblPr firstRow="1" bandRow="1"/>
              <a:tblGrid>
                <a:gridCol w="561458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400" b="0" kern="1200" spc="-10">
                          <a:solidFill>
                            <a:schemeClr val="tx1"/>
                          </a:solidFill>
                          <a:effectLst/>
                          <a:latin typeface="+mn-lt"/>
                          <a:ea typeface="+mn-ea"/>
                          <a:cs typeface="+mn-cs"/>
                        </a:rPr>
                        <a:t> </a:t>
                      </a:r>
                      <a:r>
                        <a:rPr lang="en-US" sz="2200" b="0" kern="1200" spc="-10">
                          <a:solidFill>
                            <a:schemeClr val="tx1"/>
                          </a:solidFill>
                          <a:effectLst/>
                          <a:latin typeface="Arial" panose="020B0604020202020204" pitchFamily="34" charset="0"/>
                          <a:ea typeface="+mn-ea"/>
                          <a:cs typeface="Arial" panose="020B0604020202020204" pitchFamily="34" charset="0"/>
                        </a:rPr>
                        <a:t>Tình hình thu hút đầu tư: </a:t>
                      </a:r>
                      <a:r>
                        <a:rPr lang="vi-VN" sz="2200" b="0" kern="1200" spc="-10">
                          <a:solidFill>
                            <a:schemeClr val="tx1"/>
                          </a:solidFill>
                          <a:effectLst/>
                          <a:latin typeface="Arial" panose="020B0604020202020204" pitchFamily="34" charset="0"/>
                          <a:ea typeface="+mn-ea"/>
                          <a:cs typeface="Arial" panose="020B0604020202020204" pitchFamily="34" charset="0"/>
                        </a:rPr>
                        <a:t>Lũy kế từ đầu năm tới nay, toàn tỉnh thu hút 3</a:t>
                      </a:r>
                      <a:r>
                        <a:rPr lang="en-US" sz="2200" b="0" kern="1200" spc="-10">
                          <a:solidFill>
                            <a:schemeClr val="tx1"/>
                          </a:solidFill>
                          <a:effectLst/>
                          <a:latin typeface="Arial" panose="020B0604020202020204" pitchFamily="34" charset="0"/>
                          <a:ea typeface="+mn-ea"/>
                          <a:cs typeface="Arial" panose="020B0604020202020204" pitchFamily="34" charset="0"/>
                        </a:rPr>
                        <a:t>1</a:t>
                      </a:r>
                      <a:r>
                        <a:rPr lang="vi-VN" sz="2200" b="0" kern="1200" spc="-10">
                          <a:solidFill>
                            <a:schemeClr val="tx1"/>
                          </a:solidFill>
                          <a:effectLst/>
                          <a:latin typeface="Arial" panose="020B0604020202020204" pitchFamily="34" charset="0"/>
                          <a:ea typeface="+mn-ea"/>
                          <a:cs typeface="Arial" panose="020B0604020202020204" pitchFamily="34" charset="0"/>
                        </a:rPr>
                        <a:t> dự án đầu tư </a:t>
                      </a:r>
                      <a:r>
                        <a:rPr lang="en-US" sz="2200" b="0" kern="1200" spc="-10">
                          <a:solidFill>
                            <a:schemeClr val="tx1"/>
                          </a:solidFill>
                          <a:effectLst/>
                          <a:latin typeface="Arial" panose="020B0604020202020204" pitchFamily="34" charset="0"/>
                          <a:ea typeface="+mn-ea"/>
                          <a:cs typeface="Arial" panose="020B0604020202020204" pitchFamily="34" charset="0"/>
                        </a:rPr>
                        <a:t>mới </a:t>
                      </a:r>
                      <a:r>
                        <a:rPr lang="vi-VN" sz="2200" b="0" kern="1200" spc="-10">
                          <a:solidFill>
                            <a:schemeClr val="tx1"/>
                          </a:solidFill>
                          <a:effectLst/>
                          <a:latin typeface="Arial" panose="020B0604020202020204" pitchFamily="34" charset="0"/>
                          <a:ea typeface="+mn-ea"/>
                          <a:cs typeface="Arial" panose="020B0604020202020204" pitchFamily="34" charset="0"/>
                        </a:rPr>
                        <a:t>với tổng vốn đăng ký đầu tư là 1</a:t>
                      </a:r>
                      <a:r>
                        <a:rPr lang="en-US" sz="2200" b="0" kern="1200" spc="-10">
                          <a:solidFill>
                            <a:schemeClr val="tx1"/>
                          </a:solidFill>
                          <a:effectLst/>
                          <a:latin typeface="Arial" panose="020B0604020202020204" pitchFamily="34" charset="0"/>
                          <a:ea typeface="+mn-ea"/>
                          <a:cs typeface="Arial" panose="020B0604020202020204" pitchFamily="34" charset="0"/>
                        </a:rPr>
                        <a:t>2.195</a:t>
                      </a:r>
                      <a:r>
                        <a:rPr lang="vi-VN" sz="2200" b="0" kern="1200" spc="-10">
                          <a:solidFill>
                            <a:schemeClr val="tx1"/>
                          </a:solidFill>
                          <a:effectLst/>
                          <a:latin typeface="Arial" panose="020B0604020202020204" pitchFamily="34" charset="0"/>
                          <a:ea typeface="+mn-ea"/>
                          <a:cs typeface="Arial" panose="020B0604020202020204" pitchFamily="34" charset="0"/>
                        </a:rPr>
                        <a:t> tỷ đồng (tăng 13</a:t>
                      </a:r>
                      <a:r>
                        <a:rPr lang="en-US" sz="2200" b="0" kern="1200" spc="-10">
                          <a:solidFill>
                            <a:schemeClr val="tx1"/>
                          </a:solidFill>
                          <a:effectLst/>
                          <a:latin typeface="Arial" panose="020B0604020202020204" pitchFamily="34" charset="0"/>
                          <a:ea typeface="+mn-ea"/>
                          <a:cs typeface="Arial" panose="020B0604020202020204" pitchFamily="34" charset="0"/>
                        </a:rPr>
                        <a:t>8,5</a:t>
                      </a:r>
                      <a:r>
                        <a:rPr lang="vi-VN" sz="2200" b="0" kern="1200" spc="-10">
                          <a:solidFill>
                            <a:schemeClr val="tx1"/>
                          </a:solidFill>
                          <a:effectLst/>
                          <a:latin typeface="Arial" panose="020B0604020202020204" pitchFamily="34" charset="0"/>
                          <a:ea typeface="+mn-ea"/>
                          <a:cs typeface="Arial" panose="020B0604020202020204" pitchFamily="34" charset="0"/>
                        </a:rPr>
                        <a:t>% về số dự án và </a:t>
                      </a:r>
                      <a:r>
                        <a:rPr lang="en-US" sz="2200" b="0" kern="1200" spc="-10">
                          <a:solidFill>
                            <a:schemeClr val="tx1"/>
                          </a:solidFill>
                          <a:effectLst/>
                          <a:latin typeface="Arial" panose="020B0604020202020204" pitchFamily="34" charset="0"/>
                          <a:ea typeface="+mn-ea"/>
                          <a:cs typeface="Arial" panose="020B0604020202020204" pitchFamily="34" charset="0"/>
                        </a:rPr>
                        <a:t>tăng 502,6</a:t>
                      </a:r>
                      <a:r>
                        <a:rPr lang="vi-VN" sz="2200" b="0" kern="1200" spc="-10">
                          <a:solidFill>
                            <a:schemeClr val="tx1"/>
                          </a:solidFill>
                          <a:effectLst/>
                          <a:latin typeface="Arial" panose="020B0604020202020204" pitchFamily="34" charset="0"/>
                          <a:ea typeface="+mn-ea"/>
                          <a:cs typeface="Arial" panose="020B0604020202020204" pitchFamily="34" charset="0"/>
                        </a:rPr>
                        <a:t>% về tổng số vốn đăng ký đầu tư so với cùng kỳ năm 2024); tr</a:t>
                      </a:r>
                      <a:r>
                        <a:rPr lang="en-US" sz="2200" b="0" kern="1200" spc="-10">
                          <a:solidFill>
                            <a:schemeClr val="tx1"/>
                          </a:solidFill>
                          <a:effectLst/>
                          <a:latin typeface="Arial" panose="020B0604020202020204" pitchFamily="34" charset="0"/>
                          <a:ea typeface="+mn-ea"/>
                          <a:cs typeface="Arial" panose="020B0604020202020204" pitchFamily="34" charset="0"/>
                        </a:rPr>
                        <a:t>ong</a:t>
                      </a:r>
                      <a:r>
                        <a:rPr lang="vi-VN" sz="2200" b="0" kern="1200" spc="-10">
                          <a:solidFill>
                            <a:schemeClr val="tx1"/>
                          </a:solidFill>
                          <a:effectLst/>
                          <a:latin typeface="Arial" panose="020B0604020202020204" pitchFamily="34" charset="0"/>
                          <a:ea typeface="+mn-ea"/>
                          <a:cs typeface="Arial" panose="020B0604020202020204" pitchFamily="34" charset="0"/>
                        </a:rPr>
                        <a:t> đó có 2</a:t>
                      </a:r>
                      <a:r>
                        <a:rPr lang="en-US" sz="2200" b="0" kern="1200" spc="-10">
                          <a:solidFill>
                            <a:schemeClr val="tx1"/>
                          </a:solidFill>
                          <a:effectLst/>
                          <a:latin typeface="Arial" panose="020B0604020202020204" pitchFamily="34" charset="0"/>
                          <a:ea typeface="+mn-ea"/>
                          <a:cs typeface="Arial" panose="020B0604020202020204" pitchFamily="34" charset="0"/>
                        </a:rPr>
                        <a:t>7</a:t>
                      </a:r>
                      <a:r>
                        <a:rPr lang="vi-VN" sz="2200" b="0" kern="1200" spc="-10">
                          <a:solidFill>
                            <a:schemeClr val="tx1"/>
                          </a:solidFill>
                          <a:effectLst/>
                          <a:latin typeface="Arial" panose="020B0604020202020204" pitchFamily="34" charset="0"/>
                          <a:ea typeface="+mn-ea"/>
                          <a:cs typeface="Arial" panose="020B0604020202020204" pitchFamily="34" charset="0"/>
                        </a:rPr>
                        <a:t> dự án đầu tư trong nước và 0</a:t>
                      </a:r>
                      <a:r>
                        <a:rPr lang="en-US" sz="2200" b="0" kern="1200" spc="-10">
                          <a:solidFill>
                            <a:schemeClr val="tx1"/>
                          </a:solidFill>
                          <a:effectLst/>
                          <a:latin typeface="Arial" panose="020B0604020202020204" pitchFamily="34" charset="0"/>
                          <a:ea typeface="+mn-ea"/>
                          <a:cs typeface="Arial" panose="020B0604020202020204" pitchFamily="34" charset="0"/>
                        </a:rPr>
                        <a:t>4</a:t>
                      </a:r>
                      <a:r>
                        <a:rPr lang="vi-VN" sz="2200" b="0" kern="1200" spc="-10">
                          <a:solidFill>
                            <a:schemeClr val="tx1"/>
                          </a:solidFill>
                          <a:effectLst/>
                          <a:latin typeface="Arial" panose="020B0604020202020204" pitchFamily="34" charset="0"/>
                          <a:ea typeface="+mn-ea"/>
                          <a:cs typeface="Arial" panose="020B0604020202020204" pitchFamily="34" charset="0"/>
                        </a:rPr>
                        <a:t> dự án FDI (tổng vốn đăng ký 04 dự án FDI khoảng 23 triệu USD).</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000" b="0" kern="1200" spc="-10">
                          <a:solidFill>
                            <a:schemeClr val="tx1"/>
                          </a:solidFill>
                          <a:effectLst/>
                          <a:latin typeface="Arial" panose="020B0604020202020204" pitchFamily="34" charset="0"/>
                          <a:ea typeface="+mn-ea"/>
                          <a:cs typeface="+mn-cs"/>
                        </a:rPr>
                        <a:t> </a:t>
                      </a:r>
                      <a:r>
                        <a:rPr lang="vi-VN" sz="2200" b="0" kern="1200" spc="-10">
                          <a:solidFill>
                            <a:schemeClr val="tx1"/>
                          </a:solidFill>
                          <a:effectLst/>
                          <a:latin typeface="Arial" panose="020B0604020202020204" pitchFamily="34" charset="0"/>
                          <a:ea typeface="+mn-ea"/>
                          <a:cs typeface="+mn-cs"/>
                        </a:rPr>
                        <a:t>Một số dự án lớn đã phê duyệt thời gian qua như: Dự án Đầu tư xây dựng và kinh doanh kết cấu hạ tầng khu công nghiệp Phù Mỹ - Giai đoạn 1 với tổng vốn đăng ký đầu tư 4.569,4 tỷ đồng; Dự án Đầu tư mở rộng nhà máy thép Hoa Sen Nhơn Hội - Bình Định với tổng vốn đăng ký đầu tư 2.333 tỷ đồng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Rectangle 1">
            <a:extLst>
              <a:ext uri="{FF2B5EF4-FFF2-40B4-BE49-F238E27FC236}">
                <a16:creationId xmlns:a16="http://schemas.microsoft.com/office/drawing/2014/main" id="{D482A247-ED8F-15B2-5CD8-9852F50B9A49}"/>
              </a:ext>
            </a:extLst>
          </p:cNvPr>
          <p:cNvSpPr/>
          <p:nvPr/>
        </p:nvSpPr>
        <p:spPr>
          <a:xfrm>
            <a:off x="1318416" y="147340"/>
            <a:ext cx="3656450"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5. Thu hút đầu tư (tt)</a:t>
            </a:r>
          </a:p>
        </p:txBody>
      </p:sp>
      <p:graphicFrame>
        <p:nvGraphicFramePr>
          <p:cNvPr id="5" name="Table 4">
            <a:extLst>
              <a:ext uri="{FF2B5EF4-FFF2-40B4-BE49-F238E27FC236}">
                <a16:creationId xmlns:a16="http://schemas.microsoft.com/office/drawing/2014/main" id="{BEBFC1AD-C384-69A6-064A-A338B96B7950}"/>
              </a:ext>
            </a:extLst>
          </p:cNvPr>
          <p:cNvGraphicFramePr>
            <a:graphicFrameLocks noGrp="1"/>
          </p:cNvGraphicFramePr>
          <p:nvPr>
            <p:extLst>
              <p:ext uri="{D42A27DB-BD31-4B8C-83A1-F6EECF244321}">
                <p14:modId xmlns:p14="http://schemas.microsoft.com/office/powerpoint/2010/main" val="3661369393"/>
              </p:ext>
            </p:extLst>
          </p:nvPr>
        </p:nvGraphicFramePr>
        <p:xfrm>
          <a:off x="6216207" y="191923"/>
          <a:ext cx="5707630" cy="6099367"/>
        </p:xfrm>
        <a:graphic>
          <a:graphicData uri="http://schemas.openxmlformats.org/drawingml/2006/table">
            <a:tbl>
              <a:tblPr/>
              <a:tblGrid>
                <a:gridCol w="513280">
                  <a:extLst>
                    <a:ext uri="{9D8B030D-6E8A-4147-A177-3AD203B41FA5}">
                      <a16:colId xmlns:a16="http://schemas.microsoft.com/office/drawing/2014/main" val="2943684033"/>
                    </a:ext>
                  </a:extLst>
                </a:gridCol>
                <a:gridCol w="2237265">
                  <a:extLst>
                    <a:ext uri="{9D8B030D-6E8A-4147-A177-3AD203B41FA5}">
                      <a16:colId xmlns:a16="http://schemas.microsoft.com/office/drawing/2014/main" val="496421887"/>
                    </a:ext>
                  </a:extLst>
                </a:gridCol>
                <a:gridCol w="1156460">
                  <a:extLst>
                    <a:ext uri="{9D8B030D-6E8A-4147-A177-3AD203B41FA5}">
                      <a16:colId xmlns:a16="http://schemas.microsoft.com/office/drawing/2014/main" val="1220130008"/>
                    </a:ext>
                  </a:extLst>
                </a:gridCol>
                <a:gridCol w="994340">
                  <a:extLst>
                    <a:ext uri="{9D8B030D-6E8A-4147-A177-3AD203B41FA5}">
                      <a16:colId xmlns:a16="http://schemas.microsoft.com/office/drawing/2014/main" val="1126883973"/>
                    </a:ext>
                  </a:extLst>
                </a:gridCol>
                <a:gridCol w="806285">
                  <a:extLst>
                    <a:ext uri="{9D8B030D-6E8A-4147-A177-3AD203B41FA5}">
                      <a16:colId xmlns:a16="http://schemas.microsoft.com/office/drawing/2014/main" val="1276519523"/>
                    </a:ext>
                  </a:extLst>
                </a:gridCol>
              </a:tblGrid>
              <a:tr h="586440">
                <a:tc>
                  <a:txBody>
                    <a:bodyPr/>
                    <a:lstStyle/>
                    <a:p>
                      <a:pPr algn="ctr" fontAlgn="ctr"/>
                      <a:r>
                        <a:rPr lang="vi-VN" sz="1800" b="1" i="0" u="none" strike="noStrike">
                          <a:solidFill>
                            <a:srgbClr val="000000"/>
                          </a:solidFill>
                          <a:effectLst/>
                          <a:latin typeface="+mn-lt"/>
                        </a:rPr>
                        <a:t>STT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Địa phương</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Chỉ tiêu 2025</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Đã thực hiện</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Tỷ lệ</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3327539"/>
                  </a:ext>
                </a:extLst>
              </a:tr>
              <a:tr h="658249">
                <a:tc>
                  <a:txBody>
                    <a:bodyPr/>
                    <a:lstStyle/>
                    <a:p>
                      <a:pPr algn="ctr" fontAlgn="ctr"/>
                      <a:r>
                        <a:rPr lang="vi-VN" sz="1800" b="1" i="0" u="none" strike="noStrike">
                          <a:solidFill>
                            <a:srgbClr val="000000"/>
                          </a:solidFill>
                          <a:effectLst/>
                          <a:latin typeface="+mn-lt"/>
                        </a:rPr>
                        <a:t>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Tổng số dự án thu hút năm 2025</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3</a:t>
                      </a:r>
                      <a:r>
                        <a:rPr lang="en-US" sz="1800" b="1" i="0" u="none" strike="noStrike">
                          <a:solidFill>
                            <a:srgbClr val="000000"/>
                          </a:solidFill>
                          <a:effectLst/>
                          <a:latin typeface="Arial" panose="020B0604020202020204" pitchFamily="34" charset="0"/>
                          <a:cs typeface="Arial" panose="020B0604020202020204" pitchFamily="34" charset="0"/>
                        </a:rPr>
                        <a:t>1</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3</a:t>
                      </a:r>
                      <a:r>
                        <a:rPr lang="en-US" sz="1800" b="1" i="0" u="none" strike="noStrike">
                          <a:solidFill>
                            <a:srgbClr val="000000"/>
                          </a:solidFill>
                          <a:effectLst/>
                          <a:latin typeface="Arial" panose="020B0604020202020204" pitchFamily="34" charset="0"/>
                          <a:cs typeface="Arial" panose="020B0604020202020204" pitchFamily="34" charset="0"/>
                        </a:rPr>
                        <a:t>1</a:t>
                      </a:r>
                      <a:r>
                        <a:rPr lang="vi-VN" sz="1800" b="1"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6537680"/>
                  </a:ext>
                </a:extLst>
              </a:tr>
              <a:tr h="1005804">
                <a:tc>
                  <a:txBody>
                    <a:bodyPr/>
                    <a:lstStyle/>
                    <a:p>
                      <a:pPr algn="ctr" fontAlgn="ctr"/>
                      <a:r>
                        <a:rPr lang="vi-VN" sz="1800" b="1" i="0" u="none" strike="noStrike">
                          <a:solidFill>
                            <a:srgbClr val="000000"/>
                          </a:solidFill>
                          <a:effectLst/>
                          <a:latin typeface="+mn-lt"/>
                        </a:rPr>
                        <a:t>I</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1" i="0" u="none" strike="noStrike">
                          <a:solidFill>
                            <a:srgbClr val="000000"/>
                          </a:solidFill>
                          <a:effectLst/>
                          <a:latin typeface="+mn-lt"/>
                        </a:rPr>
                        <a:t>Chỉ tiêu giao cho Sở </a:t>
                      </a:r>
                      <a:r>
                        <a:rPr lang="en-US" sz="1800" b="1" i="0" u="none" strike="noStrike">
                          <a:solidFill>
                            <a:srgbClr val="000000"/>
                          </a:solidFill>
                          <a:effectLst/>
                          <a:latin typeface="Arial" panose="020B0604020202020204" pitchFamily="34" charset="0"/>
                          <a:cs typeface="Arial" panose="020B0604020202020204" pitchFamily="34" charset="0"/>
                        </a:rPr>
                        <a:t>Tài chính </a:t>
                      </a:r>
                      <a:r>
                        <a:rPr lang="vi-VN" sz="1800" b="1" i="0" u="none" strike="noStrike">
                          <a:solidFill>
                            <a:srgbClr val="000000"/>
                          </a:solidFill>
                          <a:effectLst/>
                          <a:latin typeface="Arial" panose="020B0604020202020204" pitchFamily="34" charset="0"/>
                          <a:cs typeface="Arial" panose="020B0604020202020204" pitchFamily="34" charset="0"/>
                        </a:rPr>
                        <a:t>và </a:t>
                      </a:r>
                      <a:r>
                        <a:rPr lang="en-US" sz="1800" b="1" i="0" u="none" strike="noStrike">
                          <a:solidFill>
                            <a:srgbClr val="000000"/>
                          </a:solidFill>
                          <a:effectLst/>
                          <a:latin typeface="Arial" panose="020B0604020202020204" pitchFamily="34" charset="0"/>
                          <a:cs typeface="Arial" panose="020B0604020202020204" pitchFamily="34" charset="0"/>
                        </a:rPr>
                        <a:t>các địa phương</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19</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27,1</a:t>
                      </a:r>
                      <a:r>
                        <a:rPr lang="vi-VN" sz="1800" b="1"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7910086"/>
                  </a:ext>
                </a:extLst>
              </a:tr>
              <a:tr h="2992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a:t>
                      </a:r>
                      <a:endParaRPr lang="vi-VN" sz="1800" b="0"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Thành phố Quy Nhơn</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3</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75</a:t>
                      </a:r>
                      <a:r>
                        <a:rPr lang="vi-VN" sz="1800" b="1"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8376547"/>
                  </a:ext>
                </a:extLst>
              </a:tr>
              <a:tr h="2992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a:t>
                      </a:r>
                      <a:endParaRPr lang="vi-VN" sz="1800" b="0"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Vĩnh Thạnh</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3892701"/>
                  </a:ext>
                </a:extLst>
              </a:tr>
              <a:tr h="299204">
                <a:tc>
                  <a:txBody>
                    <a:bodyPr/>
                    <a:lstStyle/>
                    <a:p>
                      <a:pPr algn="ctr" fontAlgn="ctr"/>
                      <a:r>
                        <a:rPr lang="vi-VN" sz="1800" b="0" i="0" u="none" strike="noStrike">
                          <a:solidFill>
                            <a:srgbClr val="000000"/>
                          </a:solidFill>
                          <a:effectLst/>
                          <a:latin typeface="+mn-lt"/>
                        </a:rPr>
                        <a:t>3</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Tây Sơn</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4</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4</a:t>
                      </a:r>
                      <a:r>
                        <a:rPr lang="vi-VN" sz="1800" b="1"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3503577"/>
                  </a:ext>
                </a:extLst>
              </a:tr>
              <a:tr h="299204">
                <a:tc>
                  <a:txBody>
                    <a:bodyPr/>
                    <a:lstStyle/>
                    <a:p>
                      <a:pPr algn="ctr" fontAlgn="ctr"/>
                      <a:r>
                        <a:rPr lang="vi-VN" sz="1800" b="0" i="0" u="none" strike="noStrike">
                          <a:solidFill>
                            <a:srgbClr val="000000"/>
                          </a:solidFill>
                          <a:effectLst/>
                          <a:latin typeface="+mn-lt"/>
                        </a:rPr>
                        <a:t>4</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Phù Mỹ</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4</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36,4</a:t>
                      </a:r>
                      <a:r>
                        <a:rPr lang="vi-VN" sz="1800" b="1"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4014058"/>
                  </a:ext>
                </a:extLst>
              </a:tr>
              <a:tr h="2992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5</a:t>
                      </a:r>
                      <a:endParaRPr lang="vi-VN" sz="1800" b="0"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Phù Cát</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3</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3</a:t>
                      </a:r>
                      <a:r>
                        <a:rPr lang="vi-VN" sz="1800" b="1"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7474789"/>
                  </a:ext>
                </a:extLst>
              </a:tr>
              <a:tr h="2992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6</a:t>
                      </a:r>
                      <a:endParaRPr lang="vi-VN" sz="1800" b="0"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An Lão</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1476843"/>
                  </a:ext>
                </a:extLst>
              </a:tr>
              <a:tr h="2992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7</a:t>
                      </a:r>
                      <a:endParaRPr lang="vi-VN" sz="1800" b="0"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Vân Canh</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5937069"/>
                  </a:ext>
                </a:extLst>
              </a:tr>
              <a:tr h="299204">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8</a:t>
                      </a:r>
                      <a:endParaRPr lang="vi-VN" sz="1800" b="0" i="0" u="none" strike="noStrike">
                        <a:solidFill>
                          <a:srgbClr val="000000"/>
                        </a:solidFill>
                        <a:effectLst/>
                        <a:latin typeface="Arial" panose="020B0604020202020204" pitchFamily="34" charset="0"/>
                        <a:cs typeface="Arial" panose="020B0604020202020204" pitchFamily="34" charset="0"/>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Thị xã Hoài Nhơn</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0297976"/>
                  </a:ext>
                </a:extLst>
              </a:tr>
              <a:tr h="299204">
                <a:tc>
                  <a:txBody>
                    <a:bodyPr/>
                    <a:lstStyle/>
                    <a:p>
                      <a:pPr algn="ctr" fontAlgn="ctr"/>
                      <a:r>
                        <a:rPr lang="vi-VN" sz="1800" b="0" i="0" u="none" strike="noStrike">
                          <a:solidFill>
                            <a:srgbClr val="000000"/>
                          </a:solidFill>
                          <a:effectLst/>
                          <a:latin typeface="+mn-lt"/>
                        </a:rPr>
                        <a:t>9</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Thị xã An Nhơn</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7593651"/>
                  </a:ext>
                </a:extLst>
              </a:tr>
              <a:tr h="299204">
                <a:tc>
                  <a:txBody>
                    <a:bodyPr/>
                    <a:lstStyle/>
                    <a:p>
                      <a:pPr algn="ctr" fontAlgn="ctr"/>
                      <a:r>
                        <a:rPr lang="vi-VN" sz="1800" b="0" i="0" u="none" strike="noStrike">
                          <a:solidFill>
                            <a:srgbClr val="000000"/>
                          </a:solidFill>
                          <a:effectLst/>
                          <a:latin typeface="+mn-lt"/>
                        </a:rPr>
                        <a:t>10</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Tuy Phước</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157641"/>
                  </a:ext>
                </a:extLst>
              </a:tr>
              <a:tr h="299204">
                <a:tc>
                  <a:txBody>
                    <a:bodyPr/>
                    <a:lstStyle/>
                    <a:p>
                      <a:pPr algn="ctr" fontAlgn="ctr"/>
                      <a:r>
                        <a:rPr lang="vi-VN" sz="1800" b="0" i="0" u="none" strike="noStrike">
                          <a:solidFill>
                            <a:srgbClr val="000000"/>
                          </a:solidFill>
                          <a:effectLst/>
                          <a:latin typeface="+mn-lt"/>
                        </a:rPr>
                        <a:t>11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vi-VN" sz="1800" b="0" i="0" u="none" strike="noStrike">
                          <a:solidFill>
                            <a:srgbClr val="000000"/>
                          </a:solidFill>
                          <a:effectLst/>
                          <a:latin typeface="+mn-lt"/>
                        </a:rPr>
                        <a:t>Huyện Hoài Ân</a:t>
                      </a:r>
                    </a:p>
                  </a:txBody>
                  <a:tcPr marL="8990" marR="8990" marT="8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4477189"/>
                  </a:ext>
                </a:extLst>
              </a:tr>
              <a:tr h="507495">
                <a:tc>
                  <a:txBody>
                    <a:bodyPr/>
                    <a:lstStyle/>
                    <a:p>
                      <a:pPr algn="ctr" fontAlgn="ctr"/>
                      <a:r>
                        <a:rPr lang="vi-VN" sz="1800" b="1" i="0" u="none" strike="noStrike">
                          <a:solidFill>
                            <a:srgbClr val="000000"/>
                          </a:solidFill>
                          <a:effectLst/>
                          <a:latin typeface="+mn-lt"/>
                        </a:rPr>
                        <a:t>II</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1" i="0" u="none" strike="noStrike">
                          <a:solidFill>
                            <a:srgbClr val="000000"/>
                          </a:solidFill>
                          <a:effectLst/>
                          <a:latin typeface="+mn-lt"/>
                        </a:rPr>
                        <a:t>Ban Quản lý Khu kinh tế và các KCN</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rgbClr val="000000"/>
                          </a:solidFill>
                          <a:effectLst/>
                          <a:latin typeface="+mn-lt"/>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12</a:t>
                      </a:r>
                      <a:endParaRPr lang="vi-VN"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40.0</a:t>
                      </a:r>
                      <a:r>
                        <a:rPr lang="vi-VN" sz="1800" b="1"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3579059"/>
                  </a:ext>
                </a:extLst>
              </a:tr>
            </a:tbl>
          </a:graphicData>
        </a:graphic>
      </p:graphicFrame>
    </p:spTree>
    <p:extLst>
      <p:ext uri="{BB962C8B-B14F-4D97-AF65-F5344CB8AC3E}">
        <p14:creationId xmlns:p14="http://schemas.microsoft.com/office/powerpoint/2010/main" val="2719088704"/>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3F84-FF51-6B3B-D1EE-7DB859AA0E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78A1601-9C98-9AFE-2816-FB28BDC5E5EF}"/>
              </a:ext>
            </a:extLst>
          </p:cNvPr>
          <p:cNvSpPr/>
          <p:nvPr/>
        </p:nvSpPr>
        <p:spPr>
          <a:xfrm>
            <a:off x="823943" y="46771"/>
            <a:ext cx="5120561" cy="1325563"/>
          </a:xfrm>
          <a:prstGeom prst="rect">
            <a:avLst/>
          </a:prstGeom>
        </p:spPr>
        <p:txBody>
          <a:bodyPr vert="horz" lIns="91440" tIns="45720" rIns="91440" bIns="45720" rtlCol="0" anchor="ctr">
            <a:normAutofit/>
          </a:bodyPr>
          <a:lstStyle/>
          <a:p>
            <a:pPr marL="12700">
              <a:lnSpc>
                <a:spcPct val="90000"/>
              </a:lnSpc>
              <a:spcBef>
                <a:spcPct val="0"/>
              </a:spcBef>
              <a:spcAft>
                <a:spcPts val="600"/>
              </a:spcAft>
              <a:defRPr/>
            </a:pPr>
            <a:r>
              <a:rPr lang="en-US" sz="4000" b="1" spc="-20">
                <a:latin typeface="Arial" panose="020B0604020202020204" pitchFamily="34" charset="0"/>
                <a:ea typeface="+mj-ea"/>
                <a:cs typeface="Arial" panose="020B0604020202020204" pitchFamily="34" charset="0"/>
              </a:rPr>
              <a:t>6</a:t>
            </a:r>
            <a:r>
              <a:rPr lang="en-US" sz="4000" b="1" kern="1200" spc="-20">
                <a:solidFill>
                  <a:schemeClr val="tx1"/>
                </a:solidFill>
                <a:latin typeface="Arial" panose="020B0604020202020204" pitchFamily="34" charset="0"/>
                <a:ea typeface="+mj-ea"/>
                <a:cs typeface="Arial" panose="020B0604020202020204" pitchFamily="34" charset="0"/>
              </a:rPr>
              <a:t>. Văn hóa – xã hội</a:t>
            </a:r>
          </a:p>
        </p:txBody>
      </p:sp>
      <p:sp>
        <p:nvSpPr>
          <p:cNvPr id="3" name="Rectangle 2">
            <a:extLst>
              <a:ext uri="{FF2B5EF4-FFF2-40B4-BE49-F238E27FC236}">
                <a16:creationId xmlns:a16="http://schemas.microsoft.com/office/drawing/2014/main" id="{B0E1E633-D255-1218-5C50-869F2AB0F13A}"/>
              </a:ext>
            </a:extLst>
          </p:cNvPr>
          <p:cNvSpPr/>
          <p:nvPr/>
        </p:nvSpPr>
        <p:spPr>
          <a:xfrm>
            <a:off x="111392" y="1107910"/>
            <a:ext cx="6595051" cy="5489310"/>
          </a:xfrm>
          <a:prstGeom prst="rect">
            <a:avLst/>
          </a:prstGeom>
        </p:spPr>
        <p:txBody>
          <a:bodyPr vert="horz" lIns="91440" tIns="45720" rIns="91440" bIns="45720" rtlCol="0">
            <a:normAutofit/>
          </a:bodyPr>
          <a:lstStyle/>
          <a:p>
            <a:pPr marL="342900" indent="-342900" algn="just">
              <a:lnSpc>
                <a:spcPct val="120000"/>
              </a:lnSpc>
              <a:spcBef>
                <a:spcPts val="600"/>
              </a:spcBef>
              <a:buFont typeface="Wingdings" panose="05000000000000000000" pitchFamily="2" charset="2"/>
              <a:buChar char="v"/>
              <a:defRPr/>
            </a:pPr>
            <a:r>
              <a:rPr lang="vi-VN" sz="2000" b="0" kern="1200">
                <a:solidFill>
                  <a:schemeClr val="dk1"/>
                </a:solidFill>
                <a:effectLst/>
                <a:ea typeface="+mn-ea"/>
                <a:cs typeface="Times New Roman" panose="02020603050405020304" pitchFamily="18" charset="0"/>
              </a:rPr>
              <a:t> Các </a:t>
            </a:r>
            <a:r>
              <a:rPr lang="vi-VN" sz="2000"/>
              <a:t>hoạt động văn hóa, văn nghệ, thể dục thể thao được tổ chức sôi nổi nhằm chào mừng các ngày Lễ lớn của cả nước và của tỉnh</a:t>
            </a:r>
            <a:r>
              <a:rPr lang="en-US" sz="2000"/>
              <a:t>, </a:t>
            </a:r>
            <a:r>
              <a:rPr lang="en-US" sz="2000">
                <a:latin typeface="Arial" panose="020B0604020202020204" pitchFamily="34" charset="0"/>
                <a:cs typeface="Arial" panose="020B0604020202020204" pitchFamily="34" charset="0"/>
              </a:rPr>
              <a:t>nhất là Lễ kỷ niệm 50 năm Ngày giải phóng tỉnh Bình Định</a:t>
            </a:r>
            <a:endParaRPr lang="vi-VN" sz="2000" b="0" kern="1200">
              <a:solidFill>
                <a:schemeClr val="dk1"/>
              </a:solidFill>
              <a:effectLst/>
              <a:latin typeface="Arial" panose="020B0604020202020204" pitchFamily="34" charset="0"/>
              <a:cs typeface="Arial" panose="020B0604020202020204" pitchFamily="34" charset="0"/>
            </a:endParaRPr>
          </a:p>
          <a:p>
            <a:pPr marL="342900" indent="-342900" algn="just">
              <a:lnSpc>
                <a:spcPct val="120000"/>
              </a:lnSpc>
              <a:spcBef>
                <a:spcPts val="600"/>
              </a:spcBef>
              <a:buFont typeface="Wingdings" panose="05000000000000000000" pitchFamily="2" charset="2"/>
              <a:buChar char="v"/>
              <a:defRPr/>
            </a:pPr>
            <a:r>
              <a:rPr lang="vi-VN" sz="2000">
                <a:solidFill>
                  <a:schemeClr val="dk1"/>
                </a:solidFill>
                <a:cs typeface="Times New Roman" panose="02020603050405020304" pitchFamily="18" charset="0"/>
              </a:rPr>
              <a:t>Công tác phòng, chống dịch bệnh được tập trung triển khai kịp thời, hiệu quả. Đảm bảo đầy đủ thuốc, hóa chất, vật tư, thiết bị phòng chống dịch bệnh trên địa bàn tỉnh</a:t>
            </a:r>
          </a:p>
          <a:p>
            <a:pPr marL="342900" indent="-342900" algn="just">
              <a:lnSpc>
                <a:spcPct val="120000"/>
              </a:lnSpc>
              <a:spcBef>
                <a:spcPts val="600"/>
              </a:spcBef>
              <a:buFont typeface="Wingdings" panose="05000000000000000000" pitchFamily="2" charset="2"/>
              <a:buChar char="v"/>
              <a:defRPr/>
            </a:pPr>
            <a:r>
              <a:rPr lang="vi-VN" sz="2000">
                <a:solidFill>
                  <a:schemeClr val="dk1"/>
                </a:solidFill>
                <a:cs typeface="Times New Roman" panose="02020603050405020304" pitchFamily="18" charset="0"/>
              </a:rPr>
              <a:t> Chương trình xóa nhà tạm, nhà dột nát trên địa bàn tỉnh được triển khai tích cực. </a:t>
            </a:r>
            <a:r>
              <a:rPr lang="vi-VN" sz="2000"/>
              <a:t>Tính đến ngày </a:t>
            </a:r>
            <a:r>
              <a:rPr lang="en-US" sz="2000">
                <a:latin typeface="Arial" panose="020B0604020202020204" pitchFamily="34" charset="0"/>
                <a:cs typeface="Arial" panose="020B0604020202020204" pitchFamily="34" charset="0"/>
              </a:rPr>
              <a:t>ngày 23/3/2025</a:t>
            </a:r>
            <a:r>
              <a:rPr lang="vi-VN" sz="2000"/>
              <a:t>, đã thực hiện xây mới, sửa chữa </a:t>
            </a:r>
            <a:r>
              <a:rPr lang="en-US" sz="2000">
                <a:latin typeface="Arial" panose="020B0604020202020204" pitchFamily="34" charset="0"/>
                <a:cs typeface="Arial" panose="020B0604020202020204" pitchFamily="34" charset="0"/>
              </a:rPr>
              <a:t>4.131</a:t>
            </a:r>
            <a:r>
              <a:rPr lang="vi-VN" sz="2000"/>
              <a:t> hộ</a:t>
            </a:r>
            <a:r>
              <a:rPr lang="en-US" sz="2000"/>
              <a:t> (</a:t>
            </a:r>
            <a:r>
              <a:rPr lang="vi-VN" sz="2000"/>
              <a:t>xây mới: </a:t>
            </a:r>
            <a:r>
              <a:rPr lang="en-US" sz="2000">
                <a:latin typeface="Arial" panose="020B0604020202020204" pitchFamily="34" charset="0"/>
                <a:cs typeface="Arial" panose="020B0604020202020204" pitchFamily="34" charset="0"/>
              </a:rPr>
              <a:t>2.335</a:t>
            </a:r>
            <a:r>
              <a:rPr lang="vi-VN" sz="2000"/>
              <a:t> hộ; sửa chữa: </a:t>
            </a:r>
            <a:r>
              <a:rPr lang="en-US" sz="2000">
                <a:latin typeface="Arial" panose="020B0604020202020204" pitchFamily="34" charset="0"/>
                <a:cs typeface="Arial" panose="020B0604020202020204" pitchFamily="34" charset="0"/>
              </a:rPr>
              <a:t>1.796</a:t>
            </a:r>
            <a:r>
              <a:rPr lang="vi-VN" sz="2000"/>
              <a:t> hộ)</a:t>
            </a:r>
            <a:r>
              <a:rPr lang="en-US" sz="2000"/>
              <a:t>, </a:t>
            </a:r>
            <a:r>
              <a:rPr lang="vi-VN" sz="2000"/>
              <a:t>đạt </a:t>
            </a:r>
            <a:r>
              <a:rPr lang="en-US" sz="2000">
                <a:latin typeface="Arial" panose="020B0604020202020204" pitchFamily="34" charset="0"/>
                <a:cs typeface="Arial" panose="020B0604020202020204" pitchFamily="34" charset="0"/>
              </a:rPr>
              <a:t>9</a:t>
            </a:r>
            <a:r>
              <a:rPr lang="vi-VN" sz="2000">
                <a:latin typeface="Arial" panose="020B0604020202020204" pitchFamily="34" charset="0"/>
                <a:cs typeface="Arial" panose="020B0604020202020204" pitchFamily="34" charset="0"/>
              </a:rPr>
              <a:t>5</a:t>
            </a:r>
            <a:r>
              <a:rPr lang="vi-VN" sz="2000"/>
              <a:t>% kế hoạch. </a:t>
            </a:r>
            <a:r>
              <a:rPr lang="en-US" sz="2000">
                <a:latin typeface="Arial" panose="020B0604020202020204" pitchFamily="34" charset="0"/>
                <a:cs typeface="Arial" panose="020B0604020202020204" pitchFamily="34" charset="0"/>
              </a:rPr>
              <a:t>Đã h</a:t>
            </a:r>
            <a:r>
              <a:rPr lang="vi-VN" sz="2000"/>
              <a:t>oàn thành đưa vào sử dụng 1.</a:t>
            </a:r>
            <a:r>
              <a:rPr lang="en-US" sz="2000">
                <a:latin typeface="Arial" panose="020B0604020202020204" pitchFamily="34" charset="0"/>
                <a:cs typeface="Arial" panose="020B0604020202020204" pitchFamily="34" charset="0"/>
              </a:rPr>
              <a:t>679</a:t>
            </a:r>
            <a:r>
              <a:rPr lang="vi-VN" sz="2000"/>
              <a:t> hộ (xây mới: </a:t>
            </a:r>
            <a:r>
              <a:rPr lang="en-US" sz="2000">
                <a:latin typeface="Arial" panose="020B0604020202020204" pitchFamily="34" charset="0"/>
                <a:cs typeface="Arial" panose="020B0604020202020204" pitchFamily="34" charset="0"/>
              </a:rPr>
              <a:t>465</a:t>
            </a:r>
            <a:r>
              <a:rPr lang="vi-VN" sz="2000"/>
              <a:t> hộ; sửa chữa: </a:t>
            </a:r>
            <a:r>
              <a:rPr lang="en-US" sz="2000">
                <a:latin typeface="Arial" panose="020B0604020202020204" pitchFamily="34" charset="0"/>
                <a:cs typeface="Arial" panose="020B0604020202020204" pitchFamily="34" charset="0"/>
              </a:rPr>
              <a:t>1.214</a:t>
            </a:r>
            <a:r>
              <a:rPr lang="vi-VN" sz="2000"/>
              <a:t> hộ)</a:t>
            </a:r>
            <a:endParaRPr lang="en-US" sz="2800" spc="-10">
              <a:latin typeface="Arial" panose="020B0604020202020204" pitchFamily="34" charset="0"/>
            </a:endParaRPr>
          </a:p>
        </p:txBody>
      </p:sp>
      <p:pic>
        <p:nvPicPr>
          <p:cNvPr id="4" name="Picture 3">
            <a:extLst>
              <a:ext uri="{FF2B5EF4-FFF2-40B4-BE49-F238E27FC236}">
                <a16:creationId xmlns:a16="http://schemas.microsoft.com/office/drawing/2014/main" id="{A70467A1-32ED-E90A-02E8-C083EDC5E2A4}"/>
              </a:ext>
            </a:extLst>
          </p:cNvPr>
          <p:cNvPicPr>
            <a:picLocks noChangeAspect="1"/>
          </p:cNvPicPr>
          <p:nvPr/>
        </p:nvPicPr>
        <p:blipFill>
          <a:blip r:embed="rId3"/>
          <a:stretch>
            <a:fillRect/>
          </a:stretch>
        </p:blipFill>
        <p:spPr>
          <a:xfrm>
            <a:off x="6969774" y="3852565"/>
            <a:ext cx="5042739" cy="2903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large stage with lights and people walking around&#10;&#10;AI-generated content may be incorrect.">
            <a:extLst>
              <a:ext uri="{FF2B5EF4-FFF2-40B4-BE49-F238E27FC236}">
                <a16:creationId xmlns:a16="http://schemas.microsoft.com/office/drawing/2014/main" id="{897DA1D8-ACC8-6CEE-729C-38A9BD6F1D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9775" y="709552"/>
            <a:ext cx="5042739" cy="2999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7962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7B41-8B98-D24E-6F12-7E64AC1E009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B91D8DC-A5EC-ABC6-EAE9-E20181DDD65D}"/>
              </a:ext>
            </a:extLst>
          </p:cNvPr>
          <p:cNvSpPr/>
          <p:nvPr/>
        </p:nvSpPr>
        <p:spPr>
          <a:xfrm>
            <a:off x="1062569" y="148079"/>
            <a:ext cx="9063925" cy="376695"/>
          </a:xfrm>
          <a:prstGeom prst="rect">
            <a:avLst/>
          </a:prstGeom>
        </p:spPr>
        <p:txBody>
          <a:bodyPr vert="horz" lIns="91440" tIns="45720" rIns="91440" bIns="45720" rtlCol="0">
            <a:noAutofit/>
          </a:bodyPr>
          <a:lstStyle/>
          <a:p>
            <a:pPr algn="just">
              <a:lnSpc>
                <a:spcPct val="120000"/>
              </a:lnSpc>
              <a:spcBef>
                <a:spcPts val="600"/>
              </a:spcBef>
              <a:defRPr/>
            </a:pPr>
            <a:r>
              <a:rPr lang="vi-VN" sz="2000" b="1" spc="-10">
                <a:latin typeface="+mj-lt"/>
              </a:rPr>
              <a:t>* CHỈ TIÊU TĂNG TRƯỞNG CỦA CÁC HUYỆN, THỊ XÃ, THÀNH PHỐ</a:t>
            </a:r>
            <a:endParaRPr lang="en-US" sz="2000" b="1" spc="-10">
              <a:latin typeface="+mj-lt"/>
            </a:endParaRPr>
          </a:p>
        </p:txBody>
      </p:sp>
      <p:graphicFrame>
        <p:nvGraphicFramePr>
          <p:cNvPr id="10" name="Table 9">
            <a:extLst>
              <a:ext uri="{FF2B5EF4-FFF2-40B4-BE49-F238E27FC236}">
                <a16:creationId xmlns:a16="http://schemas.microsoft.com/office/drawing/2014/main" id="{5AA44A90-BF33-F3D9-AC2A-78FAB14479D0}"/>
              </a:ext>
            </a:extLst>
          </p:cNvPr>
          <p:cNvGraphicFramePr>
            <a:graphicFrameLocks noGrp="1"/>
          </p:cNvGraphicFramePr>
          <p:nvPr>
            <p:extLst>
              <p:ext uri="{D42A27DB-BD31-4B8C-83A1-F6EECF244321}">
                <p14:modId xmlns:p14="http://schemas.microsoft.com/office/powerpoint/2010/main" val="1129547259"/>
              </p:ext>
            </p:extLst>
          </p:nvPr>
        </p:nvGraphicFramePr>
        <p:xfrm>
          <a:off x="1186776" y="659846"/>
          <a:ext cx="8939718" cy="6198154"/>
        </p:xfrm>
        <a:graphic>
          <a:graphicData uri="http://schemas.openxmlformats.org/drawingml/2006/table">
            <a:tbl>
              <a:tblPr/>
              <a:tblGrid>
                <a:gridCol w="543173">
                  <a:extLst>
                    <a:ext uri="{9D8B030D-6E8A-4147-A177-3AD203B41FA5}">
                      <a16:colId xmlns:a16="http://schemas.microsoft.com/office/drawing/2014/main" val="449499993"/>
                    </a:ext>
                  </a:extLst>
                </a:gridCol>
                <a:gridCol w="3388365">
                  <a:extLst>
                    <a:ext uri="{9D8B030D-6E8A-4147-A177-3AD203B41FA5}">
                      <a16:colId xmlns:a16="http://schemas.microsoft.com/office/drawing/2014/main" val="3577692039"/>
                    </a:ext>
                  </a:extLst>
                </a:gridCol>
                <a:gridCol w="1115444">
                  <a:extLst>
                    <a:ext uri="{9D8B030D-6E8A-4147-A177-3AD203B41FA5}">
                      <a16:colId xmlns:a16="http://schemas.microsoft.com/office/drawing/2014/main" val="4218140662"/>
                    </a:ext>
                  </a:extLst>
                </a:gridCol>
                <a:gridCol w="2289084">
                  <a:extLst>
                    <a:ext uri="{9D8B030D-6E8A-4147-A177-3AD203B41FA5}">
                      <a16:colId xmlns:a16="http://schemas.microsoft.com/office/drawing/2014/main" val="2573762872"/>
                    </a:ext>
                  </a:extLst>
                </a:gridCol>
                <a:gridCol w="1603652">
                  <a:extLst>
                    <a:ext uri="{9D8B030D-6E8A-4147-A177-3AD203B41FA5}">
                      <a16:colId xmlns:a16="http://schemas.microsoft.com/office/drawing/2014/main" val="1200156361"/>
                    </a:ext>
                  </a:extLst>
                </a:gridCol>
              </a:tblGrid>
              <a:tr h="1199872">
                <a:tc>
                  <a:txBody>
                    <a:bodyPr/>
                    <a:lstStyle/>
                    <a:p>
                      <a:pPr algn="ctr" fontAlgn="ctr"/>
                      <a:r>
                        <a:rPr lang="vi-VN" sz="1600" b="1" i="0" u="none" strike="noStrike">
                          <a:solidFill>
                            <a:srgbClr val="000000"/>
                          </a:solidFill>
                          <a:effectLst/>
                          <a:latin typeface="Times New Roman" panose="02020603050405020304" pitchFamily="18" charset="0"/>
                        </a:rPr>
                        <a:t>STT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2025 UBND tỉnh đã thông báo tại Công văn số 10039/UBND-TH ngày 11/12/2024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Phương án điều chỉnh theo mục tiêu tăng trưởng GRDP 8,5 - 9,0%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9756471"/>
                  </a:ext>
                </a:extLst>
              </a:tr>
              <a:tr h="308330">
                <a:tc>
                  <a:txBody>
                    <a:bodyPr/>
                    <a:lstStyle/>
                    <a:p>
                      <a:pPr algn="ctr" fontAlgn="ctr"/>
                      <a:r>
                        <a:rPr lang="vi-VN" sz="16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0664328"/>
                  </a:ext>
                </a:extLst>
              </a:tr>
              <a:tr h="399687">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l" fontAlgn="ctr"/>
                      <a:r>
                        <a:rPr lang="vi-VN" sz="1600" b="1" i="0" u="none" strike="noStrike">
                          <a:solidFill>
                            <a:srgbClr val="000000"/>
                          </a:solidFill>
                          <a:effectLst/>
                          <a:latin typeface="Times New Roman" panose="02020603050405020304" pitchFamily="18" charset="0"/>
                        </a:rPr>
                        <a:t>TỐC ĐỘ TĂNG TỔNG GIÁ TRỊ SẢN PHẨM</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178831503"/>
                  </a:ext>
                </a:extLst>
              </a:tr>
              <a:tr h="388267">
                <a:tc>
                  <a:txBody>
                    <a:bodyPr/>
                    <a:lstStyle/>
                    <a:p>
                      <a:pPr algn="ctr" fontAlgn="ctr"/>
                      <a:r>
                        <a:rPr lang="vi-VN" sz="1600" b="1"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THÀNH PHỐ QUY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10 - 10,4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10,4 - 11,3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779773"/>
                  </a:ext>
                </a:extLst>
              </a:tr>
              <a:tr h="388267">
                <a:tc>
                  <a:txBody>
                    <a:bodyPr/>
                    <a:lstStyle/>
                    <a:p>
                      <a:pPr algn="ctr" fontAlgn="ctr"/>
                      <a:r>
                        <a:rPr lang="vi-VN" sz="1600" b="1"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THỊ XÃ AN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11,1 - 11,5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11,5 - 12,4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5061476"/>
                  </a:ext>
                </a:extLst>
              </a:tr>
              <a:tr h="388267">
                <a:tc>
                  <a:txBody>
                    <a:bodyPr/>
                    <a:lstStyle/>
                    <a:p>
                      <a:pPr algn="ctr" fontAlgn="ctr"/>
                      <a:r>
                        <a:rPr lang="vi-VN" sz="1600" b="1"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THỊ XÃ HOÀI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8,6 - 9,0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9 - 9,7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0862941"/>
                  </a:ext>
                </a:extLst>
              </a:tr>
              <a:tr h="388267">
                <a:tc>
                  <a:txBody>
                    <a:bodyPr/>
                    <a:lstStyle/>
                    <a:p>
                      <a:pPr algn="ctr" fontAlgn="ctr"/>
                      <a:r>
                        <a:rPr lang="vi-VN" sz="1600" b="1"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PHÙ CÁT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9,1 - 9,6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9,6 - 10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9753934"/>
                  </a:ext>
                </a:extLst>
              </a:tr>
              <a:tr h="388267">
                <a:tc>
                  <a:txBody>
                    <a:bodyPr/>
                    <a:lstStyle/>
                    <a:p>
                      <a:pPr algn="ctr" fontAlgn="ctr"/>
                      <a:r>
                        <a:rPr lang="vi-VN" sz="1600" b="1"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PHÙ MỸ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7,8 - 8,1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8,1 - 8,9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3789071"/>
                  </a:ext>
                </a:extLst>
              </a:tr>
              <a:tr h="388267">
                <a:tc>
                  <a:txBody>
                    <a:bodyPr/>
                    <a:lstStyle/>
                    <a:p>
                      <a:pPr algn="ctr" fontAlgn="ctr"/>
                      <a:r>
                        <a:rPr lang="vi-VN" sz="1600" b="1"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TUY PHƯỚC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9,1 - 9,5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9,5 - 10,5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8176935"/>
                  </a:ext>
                </a:extLst>
              </a:tr>
              <a:tr h="388267">
                <a:tc>
                  <a:txBody>
                    <a:bodyPr/>
                    <a:lstStyle/>
                    <a:p>
                      <a:pPr algn="ctr" fontAlgn="ctr"/>
                      <a:r>
                        <a:rPr lang="vi-VN" sz="1600" b="1"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TÂY SƠN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9,4 - 9,8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9,8 - 10,5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7377068"/>
                  </a:ext>
                </a:extLst>
              </a:tr>
              <a:tr h="388267">
                <a:tc>
                  <a:txBody>
                    <a:bodyPr/>
                    <a:lstStyle/>
                    <a:p>
                      <a:pPr algn="ctr" fontAlgn="ctr"/>
                      <a:r>
                        <a:rPr lang="vi-VN" sz="1600" b="1"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HOÀI ÂN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7,6 - 7,8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7,8 - 8,6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3596828"/>
                  </a:ext>
                </a:extLst>
              </a:tr>
              <a:tr h="388267">
                <a:tc>
                  <a:txBody>
                    <a:bodyPr/>
                    <a:lstStyle/>
                    <a:p>
                      <a:pPr algn="ctr" fontAlgn="ctr"/>
                      <a:r>
                        <a:rPr lang="vi-VN" sz="1600" b="1" i="0"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AN LÃO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7,6 - 8,2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8,2 - 9,3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5740632"/>
                  </a:ext>
                </a:extLst>
              </a:tr>
              <a:tr h="388267">
                <a:tc>
                  <a:txBody>
                    <a:bodyPr/>
                    <a:lstStyle/>
                    <a:p>
                      <a:pPr algn="ctr" fontAlgn="ctr"/>
                      <a:r>
                        <a:rPr lang="vi-VN" sz="1600" b="1"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VÂN CANH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11,2 - 11,5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11,5 - 12,4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5882137"/>
                  </a:ext>
                </a:extLst>
              </a:tr>
              <a:tr h="388267">
                <a:tc>
                  <a:txBody>
                    <a:bodyPr/>
                    <a:lstStyle/>
                    <a:p>
                      <a:pPr algn="ctr" fontAlgn="ctr"/>
                      <a:r>
                        <a:rPr lang="vi-VN" sz="1600" b="1" i="0"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1" i="0" u="none" strike="noStrike">
                          <a:solidFill>
                            <a:srgbClr val="000000"/>
                          </a:solidFill>
                          <a:effectLst/>
                          <a:latin typeface="Times New Roman" panose="02020603050405020304" pitchFamily="18" charset="0"/>
                        </a:rPr>
                        <a:t>HUYỆN VĨNH THẠNH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8,5 - 8,9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8,9 - 9,5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9089293"/>
                  </a:ext>
                </a:extLst>
              </a:tr>
            </a:tbl>
          </a:graphicData>
        </a:graphic>
      </p:graphicFrame>
    </p:spTree>
    <p:extLst>
      <p:ext uri="{BB962C8B-B14F-4D97-AF65-F5344CB8AC3E}">
        <p14:creationId xmlns:p14="http://schemas.microsoft.com/office/powerpoint/2010/main" val="181937158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915495" cy="584775"/>
          </a:xfrm>
          <a:prstGeom prst="rect">
            <a:avLst/>
          </a:prstGeom>
        </p:spPr>
        <p:txBody>
          <a:bodyPr wrap="none">
            <a:spAutoFit/>
          </a:bodyPr>
          <a:lstStyle/>
          <a:p>
            <a:pPr marL="12700" defTabSz="914400">
              <a:spcBef>
                <a:spcPts val="300"/>
              </a:spcBef>
              <a:defRPr/>
            </a:pPr>
            <a:r>
              <a:rPr lang="en-US" sz="3200" b="1" spc="-20">
                <a:solidFill>
                  <a:srgbClr val="100717"/>
                </a:solidFill>
                <a:latin typeface="Times New Roman" panose="02020603050405020304" pitchFamily="18" charset="0"/>
                <a:cs typeface="Times New Roman" panose="02020603050405020304" pitchFamily="18" charset="0"/>
              </a:rPr>
              <a:t>7. Công tác Nội chính</a:t>
            </a: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3531648201"/>
              </p:ext>
            </p:extLst>
          </p:nvPr>
        </p:nvGraphicFramePr>
        <p:xfrm>
          <a:off x="256162" y="1386840"/>
          <a:ext cx="6101909" cy="4084320"/>
        </p:xfrm>
        <a:graphic>
          <a:graphicData uri="http://schemas.openxmlformats.org/drawingml/2006/table">
            <a:tbl>
              <a:tblPr firstRow="1" bandRow="1"/>
              <a:tblGrid>
                <a:gridCol w="6101909">
                  <a:extLst>
                    <a:ext uri="{9D8B030D-6E8A-4147-A177-3AD203B41FA5}">
                      <a16:colId xmlns:a16="http://schemas.microsoft.com/office/drawing/2014/main" val="3655493598"/>
                    </a:ext>
                  </a:extLst>
                </a:gridCol>
              </a:tblGrid>
              <a:tr h="4707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mn-lt"/>
                          <a:ea typeface="+mn-ea"/>
                          <a:cs typeface="Times New Roman" panose="02020603050405020304" pitchFamily="18" charset="0"/>
                        </a:rPr>
                        <a:t> Đã hoàn thành việc sắp xếp, tinh gọn tổ chức bộ máy các cơ quan chuyên môn thuộc </a:t>
                      </a:r>
                      <a:r>
                        <a:rPr lang="en-US" sz="2800" b="0" kern="1200">
                          <a:solidFill>
                            <a:schemeClr val="dk1"/>
                          </a:solidFill>
                          <a:effectLst/>
                          <a:latin typeface="Arial" panose="020B0604020202020204" pitchFamily="34" charset="0"/>
                          <a:ea typeface="+mn-ea"/>
                          <a:cs typeface="Arial" panose="020B0604020202020204" pitchFamily="34" charset="0"/>
                        </a:rPr>
                        <a:t>UBND</a:t>
                      </a:r>
                      <a:r>
                        <a:rPr lang="vi-VN" sz="2800" b="0" kern="1200">
                          <a:solidFill>
                            <a:schemeClr val="dk1"/>
                          </a:solidFill>
                          <a:effectLst/>
                          <a:latin typeface="+mn-lt"/>
                          <a:ea typeface="+mn-ea"/>
                          <a:cs typeface="Times New Roman" panose="02020603050405020304" pitchFamily="18" charset="0"/>
                        </a:rPr>
                        <a:t> cấp tỉnh, cấp huyện</a:t>
                      </a:r>
                      <a:r>
                        <a:rPr lang="en-US" sz="2800" b="0" kern="1200">
                          <a:solidFill>
                            <a:schemeClr val="dk1"/>
                          </a:solidFill>
                          <a:effectLst/>
                          <a:latin typeface="+mn-lt"/>
                          <a:ea typeface="+mn-ea"/>
                          <a:cs typeface="Times New Roman" panose="02020603050405020304" pitchFamily="18" charset="0"/>
                        </a:rPr>
                        <a:t>. </a:t>
                      </a:r>
                      <a:r>
                        <a:rPr lang="en-US" sz="2800" b="0" i="0" kern="1200">
                          <a:solidFill>
                            <a:schemeClr val="tx1"/>
                          </a:solidFill>
                          <a:latin typeface="Arial" panose="020B0604020202020204" pitchFamily="34" charset="0"/>
                          <a:ea typeface="+mn-ea"/>
                          <a:cs typeface="Arial" panose="020B0604020202020204" pitchFamily="34" charset="0"/>
                        </a:rPr>
                        <a:t>Tiếp tục thực hiện chủ trương sắp xếp, tinh gọn bộ máy theo mô hình chính quyền địa phương 2 cấp</a:t>
                      </a:r>
                      <a:endParaRPr lang="vi-VN" sz="2800" b="0" kern="120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mn-lt"/>
                          <a:ea typeface="+mn-ea"/>
                          <a:cs typeface="Times New Roman" panose="02020603050405020304" pitchFamily="18" charset="0"/>
                        </a:rPr>
                        <a:t>Tình hình an ninh chính trị và trật tự an toàn xã hội cơ bản ổn định.</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3" name="Picture 2">
            <a:extLst>
              <a:ext uri="{FF2B5EF4-FFF2-40B4-BE49-F238E27FC236}">
                <a16:creationId xmlns:a16="http://schemas.microsoft.com/office/drawing/2014/main" id="{47E847EA-D514-DD52-00A6-70FAC8148264}"/>
              </a:ext>
            </a:extLst>
          </p:cNvPr>
          <p:cNvPicPr>
            <a:picLocks noChangeAspect="1"/>
          </p:cNvPicPr>
          <p:nvPr/>
        </p:nvPicPr>
        <p:blipFill>
          <a:blip r:embed="rId2"/>
          <a:stretch>
            <a:fillRect/>
          </a:stretch>
        </p:blipFill>
        <p:spPr>
          <a:xfrm>
            <a:off x="6819090" y="585571"/>
            <a:ext cx="5116748" cy="2843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B0759694-E8DA-AD50-46F4-4972F5B98995}"/>
              </a:ext>
            </a:extLst>
          </p:cNvPr>
          <p:cNvPicPr>
            <a:picLocks noChangeAspect="1"/>
          </p:cNvPicPr>
          <p:nvPr/>
        </p:nvPicPr>
        <p:blipFill>
          <a:blip r:embed="rId3"/>
          <a:stretch>
            <a:fillRect/>
          </a:stretch>
        </p:blipFill>
        <p:spPr>
          <a:xfrm>
            <a:off x="6819090" y="3761264"/>
            <a:ext cx="5116748" cy="2843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445627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131519"/>
            <a:ext cx="5578677"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QUÝ II NĂM 2025</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0" y="473785"/>
            <a:ext cx="1960430"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2" name="Picture 11" descr="A stone structure on a hill&#10;&#10;Description automatically generated">
            <a:extLst>
              <a:ext uri="{FF2B5EF4-FFF2-40B4-BE49-F238E27FC236}">
                <a16:creationId xmlns:a16="http://schemas.microsoft.com/office/drawing/2014/main" id="{01FAFA2F-0A0A-6D16-AC35-872D4668D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5666" y="0"/>
            <a:ext cx="6586334"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1401481" y="684036"/>
            <a:ext cx="7483442" cy="461665"/>
          </a:xfrm>
          <a:prstGeom prst="rect">
            <a:avLst/>
          </a:prstGeom>
          <a:noFill/>
        </p:spPr>
        <p:txBody>
          <a:bodyPr wrap="square">
            <a:spAutoFit/>
          </a:bodyPr>
          <a:lstStyle/>
          <a:p>
            <a:pPr>
              <a:lnSpc>
                <a:spcPct val="100000"/>
              </a:lnSpc>
            </a:pPr>
            <a:r>
              <a:rPr lang="en-US" sz="2400" b="1">
                <a:latin typeface="Times New Roman" panose="02020603050405020304" pitchFamily="18" charset="0"/>
                <a:cs typeface="Times New Roman" panose="02020603050405020304" pitchFamily="18" charset="0"/>
              </a:rPr>
              <a:t>* KỊCH BẢN TĂNG TRƯỞNG</a:t>
            </a:r>
            <a:endParaRPr lang="vi-VN" sz="2400" b="1">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4DF5160-FAD9-6BB3-47D7-3D885B32156A}"/>
              </a:ext>
            </a:extLst>
          </p:cNvPr>
          <p:cNvGraphicFramePr>
            <a:graphicFrameLocks noGrp="1"/>
          </p:cNvGraphicFramePr>
          <p:nvPr>
            <p:extLst>
              <p:ext uri="{D42A27DB-BD31-4B8C-83A1-F6EECF244321}">
                <p14:modId xmlns:p14="http://schemas.microsoft.com/office/powerpoint/2010/main" val="564726048"/>
              </p:ext>
            </p:extLst>
          </p:nvPr>
        </p:nvGraphicFramePr>
        <p:xfrm>
          <a:off x="571631" y="1124083"/>
          <a:ext cx="11218292" cy="5577917"/>
        </p:xfrm>
        <a:graphic>
          <a:graphicData uri="http://schemas.openxmlformats.org/drawingml/2006/table">
            <a:tbl>
              <a:tblPr/>
              <a:tblGrid>
                <a:gridCol w="505688">
                  <a:extLst>
                    <a:ext uri="{9D8B030D-6E8A-4147-A177-3AD203B41FA5}">
                      <a16:colId xmlns:a16="http://schemas.microsoft.com/office/drawing/2014/main" val="2162239928"/>
                    </a:ext>
                  </a:extLst>
                </a:gridCol>
                <a:gridCol w="5110111">
                  <a:extLst>
                    <a:ext uri="{9D8B030D-6E8A-4147-A177-3AD203B41FA5}">
                      <a16:colId xmlns:a16="http://schemas.microsoft.com/office/drawing/2014/main" val="730445652"/>
                    </a:ext>
                  </a:extLst>
                </a:gridCol>
                <a:gridCol w="1157759">
                  <a:extLst>
                    <a:ext uri="{9D8B030D-6E8A-4147-A177-3AD203B41FA5}">
                      <a16:colId xmlns:a16="http://schemas.microsoft.com/office/drawing/2014/main" val="2715801329"/>
                    </a:ext>
                  </a:extLst>
                </a:gridCol>
                <a:gridCol w="1503757">
                  <a:extLst>
                    <a:ext uri="{9D8B030D-6E8A-4147-A177-3AD203B41FA5}">
                      <a16:colId xmlns:a16="http://schemas.microsoft.com/office/drawing/2014/main" val="2745727732"/>
                    </a:ext>
                  </a:extLst>
                </a:gridCol>
                <a:gridCol w="1410604">
                  <a:extLst>
                    <a:ext uri="{9D8B030D-6E8A-4147-A177-3AD203B41FA5}">
                      <a16:colId xmlns:a16="http://schemas.microsoft.com/office/drawing/2014/main" val="49874306"/>
                    </a:ext>
                  </a:extLst>
                </a:gridCol>
                <a:gridCol w="1530373">
                  <a:extLst>
                    <a:ext uri="{9D8B030D-6E8A-4147-A177-3AD203B41FA5}">
                      <a16:colId xmlns:a16="http://schemas.microsoft.com/office/drawing/2014/main" val="4001849439"/>
                    </a:ext>
                  </a:extLst>
                </a:gridCol>
              </a:tblGrid>
              <a:tr h="1057614">
                <a:tc>
                  <a:txBody>
                    <a:bodyPr/>
                    <a:lstStyle/>
                    <a:p>
                      <a:pPr algn="ctr" fontAlgn="ctr"/>
                      <a:r>
                        <a:rPr lang="en-US" sz="2000" b="1" i="0" u="none" strike="noStrike">
                          <a:solidFill>
                            <a:srgbClr val="000000"/>
                          </a:solidFill>
                          <a:effectLst/>
                          <a:latin typeface="Times New Roman" panose="02020603050405020304" pitchFamily="18" charset="0"/>
                        </a:rPr>
                        <a:t>STT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2000" b="1" i="0" u="none" strike="noStrike">
                          <a:solidFill>
                            <a:srgbClr val="000000"/>
                          </a:solidFill>
                          <a:effectLst/>
                          <a:latin typeface="Times New Roman" panose="02020603050405020304" pitchFamily="18" charset="0"/>
                        </a:rPr>
                        <a:t>Chỉ tiêu</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vi-VN" sz="2000" b="1" i="0" u="none" strike="noStrike">
                          <a:solidFill>
                            <a:srgbClr val="000000"/>
                          </a:solidFill>
                          <a:effectLst/>
                          <a:latin typeface="Times New Roman" panose="02020603050405020304" pitchFamily="18" charset="0"/>
                        </a:rPr>
                        <a:t>Đơn vị</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2000" b="1" i="0" u="none" strike="noStrike">
                          <a:solidFill>
                            <a:srgbClr val="000000"/>
                          </a:solidFill>
                          <a:effectLst/>
                          <a:latin typeface="Times New Roman" panose="02020603050405020304" pitchFamily="18" charset="0"/>
                        </a:rPr>
                        <a:t>Kế hoạch năm 2025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2000" b="1" i="0" u="none" strike="noStrike">
                          <a:solidFill>
                            <a:srgbClr val="000000"/>
                          </a:solidFill>
                          <a:effectLst/>
                          <a:latin typeface="Times New Roman" panose="02020603050405020304" pitchFamily="18" charset="0"/>
                        </a:rPr>
                        <a:t>Ước thực hiện Quý I năm 2025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2000" b="1" i="0" u="none" strike="noStrike">
                          <a:solidFill>
                            <a:srgbClr val="000000"/>
                          </a:solidFill>
                          <a:effectLst/>
                          <a:latin typeface="Times New Roman" panose="02020603050405020304" pitchFamily="18" charset="0"/>
                        </a:rPr>
                        <a:t>Kế hoạch Quý II năm 2025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571092363"/>
                  </a:ext>
                </a:extLst>
              </a:tr>
              <a:tr h="268436">
                <a:tc>
                  <a:txBody>
                    <a:bodyPr/>
                    <a:lstStyle/>
                    <a:p>
                      <a:pPr algn="ctr" fontAlgn="ctr"/>
                      <a:r>
                        <a:rPr lang="en-US" sz="2000" b="0" i="0" u="none" strike="noStrike">
                          <a:solidFill>
                            <a:srgbClr val="000000"/>
                          </a:solidFill>
                          <a:effectLst/>
                          <a:latin typeface="Times New Roman" panose="02020603050405020304" pitchFamily="18" charset="0"/>
                        </a:rPr>
                        <a:t>1</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Tốc độ tăng GRDP</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8,5 - 9,0</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7,</a:t>
                      </a:r>
                      <a:r>
                        <a:rPr lang="en-US" sz="2000" b="0" i="0" u="none" strike="noStrike">
                          <a:solidFill>
                            <a:srgbClr val="000000"/>
                          </a:solidFill>
                          <a:effectLst/>
                          <a:latin typeface="Times New Roman" panose="02020603050405020304" pitchFamily="18" charset="0"/>
                        </a:rPr>
                        <a:t>51</a:t>
                      </a:r>
                      <a:endParaRPr lang="vi-VN" sz="20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8,6</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7204286"/>
                  </a:ext>
                </a:extLst>
              </a:tr>
              <a:tr h="268436">
                <a:tc>
                  <a:txBody>
                    <a:bodyPr/>
                    <a:lstStyle/>
                    <a:p>
                      <a:pPr algn="ctr" fontAlgn="ctr"/>
                      <a:r>
                        <a:rPr lang="en-US" sz="2000" b="0" i="0"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 Nông, lâm, thuỷ sản</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3,6 - 3,8</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3,43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3,7</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6936570"/>
                  </a:ext>
                </a:extLst>
              </a:tr>
              <a:tr h="268436">
                <a:tc>
                  <a:txBody>
                    <a:bodyPr/>
                    <a:lstStyle/>
                    <a:p>
                      <a:pPr algn="ctr" fontAlgn="ctr"/>
                      <a:r>
                        <a:rPr lang="en-US" sz="2000" b="0" i="0"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 Công nghiệp và xây dựng</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11,2 - 12,0</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10,96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11,4</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7538150"/>
                  </a:ext>
                </a:extLst>
              </a:tr>
              <a:tr h="268436">
                <a:tc>
                  <a:txBody>
                    <a:bodyPr/>
                    <a:lstStyle/>
                    <a:p>
                      <a:pPr algn="ctr" fontAlgn="ctr"/>
                      <a:r>
                        <a:rPr lang="en-US" sz="2000" b="0" i="1"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1" u="none" strike="noStrike">
                          <a:solidFill>
                            <a:srgbClr val="000000"/>
                          </a:solidFill>
                          <a:effectLst/>
                          <a:latin typeface="Times New Roman" panose="02020603050405020304" pitchFamily="18" charset="0"/>
                        </a:rPr>
                        <a:t>     + Công nghiệp</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11,5 - 12,3</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10,7</a:t>
                      </a:r>
                      <a:r>
                        <a:rPr lang="en-US" sz="2000" b="0" i="1" u="none" strike="noStrike">
                          <a:solidFill>
                            <a:srgbClr val="000000"/>
                          </a:solidFill>
                          <a:effectLst/>
                          <a:latin typeface="Times New Roman" panose="02020603050405020304" pitchFamily="18" charset="0"/>
                        </a:rPr>
                        <a:t>0</a:t>
                      </a:r>
                      <a:endParaRPr lang="vi-VN" sz="2000" b="0" i="1"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rgbClr val="000000"/>
                          </a:solidFill>
                          <a:effectLst/>
                          <a:latin typeface="Times New Roman" panose="02020603050405020304" pitchFamily="18" charset="0"/>
                        </a:rPr>
                        <a:t>11,5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3786824"/>
                  </a:ext>
                </a:extLst>
              </a:tr>
              <a:tr h="268436">
                <a:tc>
                  <a:txBody>
                    <a:bodyPr/>
                    <a:lstStyle/>
                    <a:p>
                      <a:pPr algn="ctr" fontAlgn="ctr"/>
                      <a:r>
                        <a:rPr lang="en-US" sz="2000" b="0" i="1"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1" u="none" strike="noStrike">
                          <a:solidFill>
                            <a:srgbClr val="000000"/>
                          </a:solidFill>
                          <a:effectLst/>
                          <a:latin typeface="Times New Roman" panose="02020603050405020304" pitchFamily="18" charset="0"/>
                        </a:rPr>
                        <a:t>     + Xây dựng</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10,7 - 11,5</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11,75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rgbClr val="000000"/>
                          </a:solidFill>
                          <a:effectLst/>
                          <a:latin typeface="Times New Roman" panose="02020603050405020304" pitchFamily="18" charset="0"/>
                        </a:rPr>
                        <a:t>11,4</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8962688"/>
                  </a:ext>
                </a:extLst>
              </a:tr>
              <a:tr h="268436">
                <a:tc>
                  <a:txBody>
                    <a:bodyPr/>
                    <a:lstStyle/>
                    <a:p>
                      <a:pPr algn="ctr" fontAlgn="ctr"/>
                      <a:r>
                        <a:rPr lang="en-US" sz="2000" b="0" i="0"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 Dịch vụ</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9,1 - 9,6</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7,</a:t>
                      </a:r>
                      <a:r>
                        <a:rPr lang="en-US" sz="2000" b="0" i="0" u="none" strike="noStrike">
                          <a:solidFill>
                            <a:srgbClr val="000000"/>
                          </a:solidFill>
                          <a:effectLst/>
                          <a:latin typeface="Times New Roman" panose="02020603050405020304" pitchFamily="18" charset="0"/>
                        </a:rPr>
                        <a:t>84</a:t>
                      </a:r>
                      <a:endParaRPr lang="vi-VN" sz="20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10,1</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8824333"/>
                  </a:ext>
                </a:extLst>
              </a:tr>
              <a:tr h="268436">
                <a:tc>
                  <a:txBody>
                    <a:bodyPr/>
                    <a:lstStyle/>
                    <a:p>
                      <a:pPr algn="ctr" fontAlgn="ctr"/>
                      <a:r>
                        <a:rPr lang="en-US" sz="2000" b="0" i="0"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 Thuế sản phẩm trừ trợ cấp sản phẩm</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10,2 - 10,5</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2,93</a:t>
                      </a:r>
                      <a:endParaRPr lang="vi-VN" sz="20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10,3</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3204464"/>
                  </a:ext>
                </a:extLst>
              </a:tr>
              <a:tr h="268436">
                <a:tc>
                  <a:txBody>
                    <a:bodyPr/>
                    <a:lstStyle/>
                    <a:p>
                      <a:pPr algn="ctr" fontAlgn="ctr"/>
                      <a:r>
                        <a:rPr lang="en-US" sz="2000" b="0" i="0" u="none" strike="noStrike">
                          <a:solidFill>
                            <a:srgbClr val="000000"/>
                          </a:solidFill>
                          <a:effectLst/>
                          <a:latin typeface="Times New Roman" panose="02020603050405020304" pitchFamily="18" charset="0"/>
                        </a:rPr>
                        <a:t>2</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Chỉ số sản xuất CN (IIP)</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8,5 - 9,5</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9,46</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chemeClr val="tx1"/>
                          </a:solidFill>
                          <a:effectLst/>
                          <a:latin typeface="Times New Roman" panose="02020603050405020304" pitchFamily="18" charset="0"/>
                        </a:rPr>
                        <a:t>10</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9767612"/>
                  </a:ext>
                </a:extLst>
              </a:tr>
              <a:tr h="476576">
                <a:tc>
                  <a:txBody>
                    <a:bodyPr/>
                    <a:lstStyle/>
                    <a:p>
                      <a:pPr algn="ctr" fontAlgn="ctr"/>
                      <a:r>
                        <a:rPr lang="en-US" sz="2000" b="0" i="0" u="none" strike="noStrike">
                          <a:solidFill>
                            <a:srgbClr val="000000"/>
                          </a:solidFill>
                          <a:effectLst/>
                          <a:latin typeface="Times New Roman" panose="02020603050405020304" pitchFamily="18" charset="0"/>
                        </a:rPr>
                        <a:t>3</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Kim ngạch xuất khẩu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Triệu USD</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1.710</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452,4</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chemeClr val="tx1"/>
                          </a:solidFill>
                          <a:effectLst/>
                          <a:latin typeface="Times New Roman" panose="02020603050405020304" pitchFamily="18" charset="0"/>
                        </a:rPr>
                        <a:t>465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4920787"/>
                  </a:ext>
                </a:extLst>
              </a:tr>
              <a:tr h="268436">
                <a:tc>
                  <a:txBody>
                    <a:bodyPr/>
                    <a:lstStyle/>
                    <a:p>
                      <a:pPr algn="ctr" fontAlgn="ctr"/>
                      <a:r>
                        <a:rPr lang="en-US" sz="2000" b="0" i="0" u="none" strike="noStrike">
                          <a:solidFill>
                            <a:srgbClr val="000000"/>
                          </a:solidFill>
                          <a:effectLst/>
                          <a:latin typeface="Times New Roman" panose="02020603050405020304" pitchFamily="18" charset="0"/>
                        </a:rPr>
                        <a:t>4</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0" u="none" strike="noStrike">
                          <a:solidFill>
                            <a:srgbClr val="000000"/>
                          </a:solidFill>
                          <a:effectLst/>
                          <a:latin typeface="Times New Roman" panose="02020603050405020304" pitchFamily="18" charset="0"/>
                        </a:rPr>
                        <a:t>Tổng thu ngân sách trên địa bàn</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Tỷ đồng</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17.415</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4.274,4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chemeClr val="tx1"/>
                          </a:solidFill>
                          <a:effectLst/>
                          <a:latin typeface="Times New Roman" panose="02020603050405020304" pitchFamily="18" charset="0"/>
                        </a:rPr>
                        <a:t>4.730</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8724039"/>
                  </a:ext>
                </a:extLst>
              </a:tr>
              <a:tr h="268436">
                <a:tc>
                  <a:txBody>
                    <a:bodyPr/>
                    <a:lstStyle/>
                    <a:p>
                      <a:pPr algn="ctr" fontAlgn="ctr"/>
                      <a:r>
                        <a:rPr lang="en-US" sz="2000" b="0" i="1"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1" u="none" strike="noStrike">
                          <a:solidFill>
                            <a:srgbClr val="000000"/>
                          </a:solidFill>
                          <a:effectLst/>
                          <a:latin typeface="Times New Roman" panose="02020603050405020304" pitchFamily="18" charset="0"/>
                        </a:rPr>
                        <a:t>- Thu nội địa</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rgbClr val="000000"/>
                          </a:solidFill>
                          <a:effectLst/>
                          <a:latin typeface="Times New Roman" panose="02020603050405020304" pitchFamily="18" charset="0"/>
                        </a:rPr>
                        <a:t>Tỷ đồng</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16.370</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4.145,6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chemeClr val="tx1"/>
                          </a:solidFill>
                          <a:effectLst/>
                          <a:latin typeface="Times New Roman" panose="02020603050405020304" pitchFamily="18" charset="0"/>
                        </a:rPr>
                        <a:t>4.454,5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8656985"/>
                  </a:ext>
                </a:extLst>
              </a:tr>
              <a:tr h="268436">
                <a:tc>
                  <a:txBody>
                    <a:bodyPr/>
                    <a:lstStyle/>
                    <a:p>
                      <a:pPr algn="ctr" fontAlgn="ctr"/>
                      <a:r>
                        <a:rPr lang="en-US" sz="2000" b="0" i="1" u="none" strike="noStrike">
                          <a:solidFill>
                            <a:srgbClr val="000000"/>
                          </a:solidFill>
                          <a:effectLst/>
                          <a:latin typeface="Times New Roman" panose="02020603050405020304" pitchFamily="18" charset="0"/>
                        </a:rPr>
                        <a:t> </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2000" b="0" i="1" u="none" strike="noStrike">
                          <a:solidFill>
                            <a:srgbClr val="000000"/>
                          </a:solidFill>
                          <a:effectLst/>
                          <a:latin typeface="Times New Roman" panose="02020603050405020304" pitchFamily="18" charset="0"/>
                        </a:rPr>
                        <a:t>- Thu thuế từ hoạt động xuất nhập khẩu</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rgbClr val="000000"/>
                          </a:solidFill>
                          <a:effectLst/>
                          <a:latin typeface="Times New Roman" panose="02020603050405020304" pitchFamily="18" charset="0"/>
                        </a:rPr>
                        <a:t>Tỷ đồng</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950</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1" u="none" strike="noStrike">
                          <a:solidFill>
                            <a:srgbClr val="000000"/>
                          </a:solidFill>
                          <a:effectLst/>
                          <a:latin typeface="Times New Roman" panose="02020603050405020304" pitchFamily="18" charset="0"/>
                        </a:rPr>
                        <a:t>100,9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1" u="none" strike="noStrike">
                          <a:solidFill>
                            <a:schemeClr val="tx1"/>
                          </a:solidFill>
                          <a:effectLst/>
                          <a:latin typeface="Times New Roman" panose="02020603050405020304" pitchFamily="18" charset="0"/>
                        </a:rPr>
                        <a:t>251,7</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427159"/>
                  </a:ext>
                </a:extLst>
              </a:tr>
              <a:tr h="531025">
                <a:tc>
                  <a:txBody>
                    <a:bodyPr/>
                    <a:lstStyle/>
                    <a:p>
                      <a:pPr algn="ctr" fontAlgn="ctr"/>
                      <a:r>
                        <a:rPr lang="en-US" sz="2000" b="0" i="0" u="none" strike="noStrike">
                          <a:solidFill>
                            <a:srgbClr val="000000"/>
                          </a:solidFill>
                          <a:effectLst/>
                          <a:latin typeface="Times New Roman" panose="02020603050405020304" pitchFamily="18" charset="0"/>
                        </a:rPr>
                        <a:t>5</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2000" b="0" i="0" u="none" strike="noStrike">
                          <a:solidFill>
                            <a:srgbClr val="000000"/>
                          </a:solidFill>
                          <a:effectLst/>
                          <a:latin typeface="Times New Roman" panose="02020603050405020304" pitchFamily="18" charset="0"/>
                        </a:rPr>
                        <a:t>Tốc độ tăng Tổng vốn đầu tư phát triển toàn xã hội</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9,5</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2000" b="0" i="0" u="none" strike="noStrike">
                          <a:solidFill>
                            <a:srgbClr val="000000"/>
                          </a:solidFill>
                          <a:effectLst/>
                          <a:latin typeface="Times New Roman" panose="02020603050405020304" pitchFamily="18" charset="0"/>
                        </a:rPr>
                        <a:t>9,1</a:t>
                      </a:r>
                    </a:p>
                  </a:txBody>
                  <a:tcPr marL="5952" marR="5952" marT="59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Times New Roman" panose="02020603050405020304" pitchFamily="18" charset="0"/>
                        </a:rPr>
                        <a:t>10</a:t>
                      </a:r>
                    </a:p>
                  </a:txBody>
                  <a:tcPr marL="5136" marR="5136" marT="51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2461772"/>
                  </a:ext>
                </a:extLst>
              </a:tr>
            </a:tbl>
          </a:graphicData>
        </a:graphic>
      </p:graphicFrame>
      <p:sp>
        <p:nvSpPr>
          <p:cNvPr id="2" name="TextBox 1">
            <a:extLst>
              <a:ext uri="{FF2B5EF4-FFF2-40B4-BE49-F238E27FC236}">
                <a16:creationId xmlns:a16="http://schemas.microsoft.com/office/drawing/2014/main" id="{82CD9A94-CCC8-9A0D-A482-7C7553AA511F}"/>
              </a:ext>
            </a:extLst>
          </p:cNvPr>
          <p:cNvSpPr txBox="1"/>
          <p:nvPr/>
        </p:nvSpPr>
        <p:spPr>
          <a:xfrm>
            <a:off x="688364" y="175310"/>
            <a:ext cx="7956363" cy="523220"/>
          </a:xfrm>
          <a:prstGeom prst="rect">
            <a:avLst/>
          </a:prstGeom>
          <a:noFill/>
        </p:spPr>
        <p:txBody>
          <a:bodyPr wrap="square">
            <a:spAutoFit/>
          </a:bodyPr>
          <a:lstStyle/>
          <a:p>
            <a:pPr>
              <a:lnSpc>
                <a:spcPct val="100000"/>
              </a:lnSpc>
            </a:pPr>
            <a:r>
              <a:rPr lang="en-US" sz="2800" b="1">
                <a:solidFill>
                  <a:schemeClr val="accent1">
                    <a:lumMod val="50000"/>
                  </a:schemeClr>
                </a:solidFill>
                <a:latin typeface="Times New Roman" panose="02020603050405020304" pitchFamily="18" charset="0"/>
                <a:cs typeface="Times New Roman" panose="02020603050405020304" pitchFamily="18" charset="0"/>
              </a:rPr>
              <a:t>NHIỆM VỤ TRỌNG TÂM QUÝ II NĂM 2025</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866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C7470-0045-E621-28FE-27D13A567D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9AC7A8-B29B-E850-DB93-4F7176F1E22F}"/>
              </a:ext>
            </a:extLst>
          </p:cNvPr>
          <p:cNvSpPr txBox="1"/>
          <p:nvPr/>
        </p:nvSpPr>
        <p:spPr>
          <a:xfrm>
            <a:off x="675909" y="282629"/>
            <a:ext cx="7956363" cy="523220"/>
          </a:xfrm>
          <a:prstGeom prst="rect">
            <a:avLst/>
          </a:prstGeom>
          <a:noFill/>
        </p:spPr>
        <p:txBody>
          <a:bodyPr wrap="square">
            <a:spAutoFit/>
          </a:bodyPr>
          <a:lstStyle/>
          <a:p>
            <a:pPr>
              <a:lnSpc>
                <a:spcPct val="100000"/>
              </a:lnSpc>
            </a:pPr>
            <a:r>
              <a:rPr lang="en-US" sz="2800" b="1">
                <a:solidFill>
                  <a:schemeClr val="accent1">
                    <a:lumMod val="50000"/>
                  </a:schemeClr>
                </a:solidFill>
                <a:latin typeface="Times New Roman" panose="02020603050405020304" pitchFamily="18" charset="0"/>
                <a:cs typeface="Times New Roman" panose="02020603050405020304" pitchFamily="18" charset="0"/>
              </a:rPr>
              <a:t>NHIỆM VỤ TRỌNG TÂM QUÝ II NĂM 2025</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8CC505E3-3981-13E4-B281-51343FA6E05C}"/>
              </a:ext>
            </a:extLst>
          </p:cNvPr>
          <p:cNvGraphicFramePr/>
          <p:nvPr>
            <p:extLst>
              <p:ext uri="{D42A27DB-BD31-4B8C-83A1-F6EECF244321}">
                <p14:modId xmlns:p14="http://schemas.microsoft.com/office/powerpoint/2010/main" val="2836399742"/>
              </p:ext>
            </p:extLst>
          </p:nvPr>
        </p:nvGraphicFramePr>
        <p:xfrm>
          <a:off x="206867" y="1016951"/>
          <a:ext cx="11586643" cy="564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808808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8FD8-0948-7721-416F-8A8CDA1BEE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8EC59A-445D-96C9-C6CF-E762EFABC39F}"/>
              </a:ext>
            </a:extLst>
          </p:cNvPr>
          <p:cNvSpPr txBox="1"/>
          <p:nvPr/>
        </p:nvSpPr>
        <p:spPr>
          <a:xfrm>
            <a:off x="705092" y="107532"/>
            <a:ext cx="7956363" cy="523220"/>
          </a:xfrm>
          <a:prstGeom prst="rect">
            <a:avLst/>
          </a:prstGeom>
          <a:noFill/>
        </p:spPr>
        <p:txBody>
          <a:bodyPr wrap="square">
            <a:spAutoFit/>
          </a:bodyPr>
          <a:lstStyle/>
          <a:p>
            <a:pPr>
              <a:lnSpc>
                <a:spcPct val="100000"/>
              </a:lnSpc>
            </a:pPr>
            <a:r>
              <a:rPr lang="en-US" sz="2800" b="1">
                <a:solidFill>
                  <a:schemeClr val="accent1">
                    <a:lumMod val="50000"/>
                  </a:schemeClr>
                </a:solidFill>
                <a:latin typeface="Times New Roman" panose="02020603050405020304" pitchFamily="18" charset="0"/>
                <a:cs typeface="Times New Roman" panose="02020603050405020304" pitchFamily="18" charset="0"/>
              </a:rPr>
              <a:t>NHIỆM VỤ TRỌNG TÂM QUÝ II NĂM 2025</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E7490169-73EC-E6FB-3E4E-0D7158AD5728}"/>
              </a:ext>
            </a:extLst>
          </p:cNvPr>
          <p:cNvGraphicFramePr/>
          <p:nvPr>
            <p:extLst>
              <p:ext uri="{D42A27DB-BD31-4B8C-83A1-F6EECF244321}">
                <p14:modId xmlns:p14="http://schemas.microsoft.com/office/powerpoint/2010/main" val="2033778358"/>
              </p:ext>
            </p:extLst>
          </p:nvPr>
        </p:nvGraphicFramePr>
        <p:xfrm>
          <a:off x="206867" y="1016951"/>
          <a:ext cx="11586643" cy="564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71138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524699" y="131867"/>
            <a:ext cx="11362295" cy="400110"/>
          </a:xfrm>
          <a:prstGeom prst="rect">
            <a:avLst/>
          </a:prstGeom>
          <a:noFill/>
        </p:spPr>
        <p:txBody>
          <a:bodyPr wrap="square">
            <a:spAutoFit/>
          </a:bodyPr>
          <a:lstStyle/>
          <a:p>
            <a:pPr>
              <a:lnSpc>
                <a:spcPct val="100000"/>
              </a:lnSpc>
            </a:pPr>
            <a:r>
              <a:rPr lang="vi-VN" sz="2000" b="1">
                <a:latin typeface="+mj-lt"/>
                <a:cs typeface="Arial" panose="020B0604020202020204" pitchFamily="34" charset="0"/>
              </a:rPr>
              <a:t>I. KẾT QUẢ THỰC CÁC CHỈ TIÊU KTXH CHỦ YẾU QUÝ I NĂM 2025</a:t>
            </a:r>
          </a:p>
        </p:txBody>
      </p:sp>
      <p:sp>
        <p:nvSpPr>
          <p:cNvPr id="5" name="TextBox 4">
            <a:extLst>
              <a:ext uri="{FF2B5EF4-FFF2-40B4-BE49-F238E27FC236}">
                <a16:creationId xmlns:a16="http://schemas.microsoft.com/office/drawing/2014/main" id="{85B0C6AB-4906-5932-12D4-5FAF7DC72C97}"/>
              </a:ext>
            </a:extLst>
          </p:cNvPr>
          <p:cNvSpPr txBox="1"/>
          <p:nvPr/>
        </p:nvSpPr>
        <p:spPr>
          <a:xfrm>
            <a:off x="762000" y="443564"/>
            <a:ext cx="11179661" cy="400110"/>
          </a:xfrm>
          <a:prstGeom prst="rect">
            <a:avLst/>
          </a:prstGeom>
          <a:noFill/>
        </p:spPr>
        <p:txBody>
          <a:bodyPr wrap="square">
            <a:spAutoFit/>
          </a:bodyPr>
          <a:lstStyle/>
          <a:p>
            <a:pPr>
              <a:lnSpc>
                <a:spcPct val="100000"/>
              </a:lnSpc>
            </a:pPr>
            <a:r>
              <a:rPr lang="vi-VN" sz="2000" b="1">
                <a:latin typeface="+mj-lt"/>
                <a:cs typeface="Arial" panose="020B0604020202020204" pitchFamily="34" charset="0"/>
              </a:rPr>
              <a:t>1. Thực hiện chỉ tiêu HĐND giao (17/21 chỉ tiêu đánh giá theo quý; 04/21 chỉ tiêu đánh giá cuối năm)</a:t>
            </a:r>
          </a:p>
        </p:txBody>
      </p:sp>
      <p:graphicFrame>
        <p:nvGraphicFramePr>
          <p:cNvPr id="2" name="Table 1">
            <a:extLst>
              <a:ext uri="{FF2B5EF4-FFF2-40B4-BE49-F238E27FC236}">
                <a16:creationId xmlns:a16="http://schemas.microsoft.com/office/drawing/2014/main" id="{150697A4-379B-1A05-954F-9971211F73A3}"/>
              </a:ext>
            </a:extLst>
          </p:cNvPr>
          <p:cNvGraphicFramePr>
            <a:graphicFrameLocks noGrp="1"/>
          </p:cNvGraphicFramePr>
          <p:nvPr>
            <p:extLst>
              <p:ext uri="{D42A27DB-BD31-4B8C-83A1-F6EECF244321}">
                <p14:modId xmlns:p14="http://schemas.microsoft.com/office/powerpoint/2010/main" val="2177059470"/>
              </p:ext>
            </p:extLst>
          </p:nvPr>
        </p:nvGraphicFramePr>
        <p:xfrm>
          <a:off x="248540" y="944132"/>
          <a:ext cx="11831164" cy="5755968"/>
        </p:xfrm>
        <a:graphic>
          <a:graphicData uri="http://schemas.openxmlformats.org/drawingml/2006/table">
            <a:tbl>
              <a:tblPr/>
              <a:tblGrid>
                <a:gridCol w="595324">
                  <a:extLst>
                    <a:ext uri="{9D8B030D-6E8A-4147-A177-3AD203B41FA5}">
                      <a16:colId xmlns:a16="http://schemas.microsoft.com/office/drawing/2014/main" val="2318533563"/>
                    </a:ext>
                  </a:extLst>
                </a:gridCol>
                <a:gridCol w="3262787">
                  <a:extLst>
                    <a:ext uri="{9D8B030D-6E8A-4147-A177-3AD203B41FA5}">
                      <a16:colId xmlns:a16="http://schemas.microsoft.com/office/drawing/2014/main" val="1170538991"/>
                    </a:ext>
                  </a:extLst>
                </a:gridCol>
                <a:gridCol w="716926">
                  <a:extLst>
                    <a:ext uri="{9D8B030D-6E8A-4147-A177-3AD203B41FA5}">
                      <a16:colId xmlns:a16="http://schemas.microsoft.com/office/drawing/2014/main" val="3778134465"/>
                    </a:ext>
                  </a:extLst>
                </a:gridCol>
                <a:gridCol w="814859">
                  <a:extLst>
                    <a:ext uri="{9D8B030D-6E8A-4147-A177-3AD203B41FA5}">
                      <a16:colId xmlns:a16="http://schemas.microsoft.com/office/drawing/2014/main" val="3767104556"/>
                    </a:ext>
                  </a:extLst>
                </a:gridCol>
                <a:gridCol w="1256473">
                  <a:extLst>
                    <a:ext uri="{9D8B030D-6E8A-4147-A177-3AD203B41FA5}">
                      <a16:colId xmlns:a16="http://schemas.microsoft.com/office/drawing/2014/main" val="720190918"/>
                    </a:ext>
                  </a:extLst>
                </a:gridCol>
                <a:gridCol w="1172321">
                  <a:extLst>
                    <a:ext uri="{9D8B030D-6E8A-4147-A177-3AD203B41FA5}">
                      <a16:colId xmlns:a16="http://schemas.microsoft.com/office/drawing/2014/main" val="2284831253"/>
                    </a:ext>
                  </a:extLst>
                </a:gridCol>
                <a:gridCol w="820396">
                  <a:extLst>
                    <a:ext uri="{9D8B030D-6E8A-4147-A177-3AD203B41FA5}">
                      <a16:colId xmlns:a16="http://schemas.microsoft.com/office/drawing/2014/main" val="4224644214"/>
                    </a:ext>
                  </a:extLst>
                </a:gridCol>
                <a:gridCol w="811851">
                  <a:extLst>
                    <a:ext uri="{9D8B030D-6E8A-4147-A177-3AD203B41FA5}">
                      <a16:colId xmlns:a16="http://schemas.microsoft.com/office/drawing/2014/main" val="1657156632"/>
                    </a:ext>
                  </a:extLst>
                </a:gridCol>
                <a:gridCol w="1538243">
                  <a:extLst>
                    <a:ext uri="{9D8B030D-6E8A-4147-A177-3AD203B41FA5}">
                      <a16:colId xmlns:a16="http://schemas.microsoft.com/office/drawing/2014/main" val="2353408921"/>
                    </a:ext>
                  </a:extLst>
                </a:gridCol>
                <a:gridCol w="841984">
                  <a:extLst>
                    <a:ext uri="{9D8B030D-6E8A-4147-A177-3AD203B41FA5}">
                      <a16:colId xmlns:a16="http://schemas.microsoft.com/office/drawing/2014/main" val="1613060007"/>
                    </a:ext>
                  </a:extLst>
                </a:gridCol>
              </a:tblGrid>
              <a:tr h="230044">
                <a:tc rowSpan="2">
                  <a:txBody>
                    <a:bodyPr/>
                    <a:lstStyle/>
                    <a:p>
                      <a:pPr algn="ctr" fontAlgn="ctr"/>
                      <a:r>
                        <a:rPr lang="vi-VN" sz="1100" b="1" i="0" u="none" strike="noStrike">
                          <a:solidFill>
                            <a:srgbClr val="000000"/>
                          </a:solidFill>
                          <a:effectLst/>
                          <a:latin typeface="Times New Roman" panose="02020603050405020304" pitchFamily="18" charset="0"/>
                        </a:rPr>
                        <a:t>STT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Chỉ tiêu</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Đơn vị</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100" b="1" i="0" u="none" strike="noStrike">
                          <a:solidFill>
                            <a:srgbClr val="000000"/>
                          </a:solidFill>
                          <a:effectLst/>
                          <a:latin typeface="Times New Roman" panose="02020603050405020304" pitchFamily="18" charset="0"/>
                        </a:rPr>
                        <a:t>Thực hiện Quý I năm 2024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050" b="1" i="0" u="none" strike="noStrike">
                          <a:solidFill>
                            <a:srgbClr val="000000"/>
                          </a:solidFill>
                          <a:effectLst/>
                          <a:latin typeface="Times New Roman" panose="02020603050405020304" pitchFamily="18" charset="0"/>
                        </a:rPr>
                        <a:t>Kế hoạch năm 2025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100" b="1" i="0" u="none" strike="noStrike">
                          <a:solidFill>
                            <a:srgbClr val="000000"/>
                          </a:solidFill>
                          <a:effectLst/>
                          <a:latin typeface="Times New Roman" panose="02020603050405020304" pitchFamily="18" charset="0"/>
                        </a:rPr>
                        <a:t>Ước thực hiện Quý I năm 2025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050" b="1" i="0" u="none" strike="noStrike">
                          <a:solidFill>
                            <a:srgbClr val="000000"/>
                          </a:solidFill>
                          <a:effectLst/>
                          <a:latin typeface="Times New Roman" panose="02020603050405020304" pitchFamily="18" charset="0"/>
                        </a:rPr>
                        <a:t>Ước thực hiện Quý I năm 2025 so với: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100" b="1" i="0" u="none" strike="noStrike">
                          <a:solidFill>
                            <a:srgbClr val="000000"/>
                          </a:solidFill>
                          <a:effectLst/>
                          <a:latin typeface="Times New Roman" panose="02020603050405020304" pitchFamily="18" charset="0"/>
                        </a:rPr>
                        <a:t>Đánh giá</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8738901"/>
                  </a:ext>
                </a:extLst>
              </a:tr>
              <a:tr h="652353">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100" b="1" i="0" u="none" strike="noStrike">
                          <a:solidFill>
                            <a:srgbClr val="000000"/>
                          </a:solidFill>
                          <a:effectLst/>
                          <a:latin typeface="Times New Roman" panose="02020603050405020304" pitchFamily="18" charset="0"/>
                        </a:rPr>
                        <a:t>HĐND tỉnh giao</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1" i="0" u="none" strike="noStrike">
                          <a:solidFill>
                            <a:srgbClr val="000000"/>
                          </a:solidFill>
                          <a:effectLst/>
                          <a:latin typeface="Times New Roman" panose="02020603050405020304" pitchFamily="18" charset="0"/>
                        </a:rPr>
                        <a:t>Theo Nghị quyết số 25/NQ-CP ngày 05/02/2025 của Chính phủ</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a:txBody>
                    <a:bodyPr/>
                    <a:lstStyle/>
                    <a:p>
                      <a:pPr algn="ctr" fontAlgn="ctr"/>
                      <a:r>
                        <a:rPr lang="vi-VN" sz="1100" b="1" i="0" u="none" strike="noStrike">
                          <a:solidFill>
                            <a:srgbClr val="000000"/>
                          </a:solidFill>
                          <a:effectLst/>
                          <a:latin typeface="Times New Roman" panose="02020603050405020304" pitchFamily="18" charset="0"/>
                        </a:rPr>
                        <a:t>Kế hoạch năm 2025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1" i="0" u="none" strike="noStrike">
                          <a:solidFill>
                            <a:srgbClr val="000000"/>
                          </a:solidFill>
                          <a:effectLst/>
                          <a:latin typeface="Times New Roman" panose="02020603050405020304" pitchFamily="18" charset="0"/>
                        </a:rPr>
                        <a:t>Cùng kỳ</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1375755815"/>
                  </a:ext>
                </a:extLst>
              </a:tr>
              <a:tr h="167043">
                <a:tc>
                  <a:txBody>
                    <a:bodyPr/>
                    <a:lstStyle/>
                    <a:p>
                      <a:pPr algn="ctr" fontAlgn="ctr"/>
                      <a:r>
                        <a:rPr lang="vi-VN" sz="1100" b="0" i="1" u="none" strike="noStrike">
                          <a:solidFill>
                            <a:srgbClr val="000000"/>
                          </a:solidFill>
                          <a:effectLst/>
                          <a:latin typeface="Times New Roman" panose="02020603050405020304" pitchFamily="18" charset="0"/>
                        </a:rPr>
                        <a:t>1</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7</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100" b="0" i="1" u="none" strike="noStrike">
                          <a:solidFill>
                            <a:srgbClr val="000000"/>
                          </a:solidFill>
                          <a:effectLst/>
                          <a:latin typeface="Times New Roman" panose="02020603050405020304" pitchFamily="18" charset="0"/>
                        </a:rPr>
                        <a:t>10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5568251"/>
                  </a:ext>
                </a:extLst>
              </a:tr>
              <a:tr h="358226">
                <a:tc>
                  <a:txBody>
                    <a:bodyPr/>
                    <a:lstStyle/>
                    <a:p>
                      <a:pPr algn="ctr" fontAlgn="ctr"/>
                      <a:r>
                        <a:rPr lang="vi-VN" sz="1200" b="1" i="0" u="none" strike="noStrike">
                          <a:solidFill>
                            <a:srgbClr val="000000"/>
                          </a:solidFill>
                          <a:effectLst/>
                          <a:latin typeface="Times New Roman" panose="02020603050405020304" pitchFamily="18" charset="0"/>
                        </a:rPr>
                        <a:t>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vi-VN" sz="1200" b="1" i="0" u="none" strike="noStrike">
                          <a:solidFill>
                            <a:srgbClr val="000000"/>
                          </a:solidFill>
                          <a:effectLst/>
                          <a:latin typeface="Times New Roman" panose="02020603050405020304" pitchFamily="18" charset="0"/>
                        </a:rPr>
                        <a:t>CHỈ TIÊU HỘI ĐỒNG NHÂN DÂN TỈNH GIAO</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100" b="1"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142893660"/>
                  </a:ext>
                </a:extLst>
              </a:tr>
              <a:tr h="358226">
                <a:tc>
                  <a:txBody>
                    <a:bodyPr/>
                    <a:lstStyle/>
                    <a:p>
                      <a:pPr algn="ctr" fontAlgn="ctr"/>
                      <a:r>
                        <a:rPr lang="vi-VN" sz="1200" b="0" i="0" u="none" strike="noStrike">
                          <a:solidFill>
                            <a:srgbClr val="000000"/>
                          </a:solidFill>
                          <a:effectLst/>
                          <a:latin typeface="Times New Roman" panose="02020603050405020304" pitchFamily="18" charset="0"/>
                        </a:rPr>
                        <a:t>1</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Tốc độ tăng GRDP</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6,</a:t>
                      </a:r>
                      <a:r>
                        <a:rPr lang="en-US" sz="1200" b="0" i="0" u="none" strike="noStrike">
                          <a:solidFill>
                            <a:srgbClr val="000000"/>
                          </a:solidFill>
                          <a:effectLst/>
                          <a:latin typeface="Times New Roman" panose="02020603050405020304" pitchFamily="18" charset="0"/>
                        </a:rPr>
                        <a:t>20</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7,6 - 8,5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8,5 - 9,0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7,</a:t>
                      </a:r>
                      <a:r>
                        <a:rPr lang="en-US" sz="1200" b="0" i="0" u="none" strike="noStrike">
                          <a:solidFill>
                            <a:srgbClr val="000000"/>
                          </a:solidFill>
                          <a:effectLst/>
                          <a:latin typeface="Times New Roman" panose="02020603050405020304" pitchFamily="18" charset="0"/>
                        </a:rPr>
                        <a:t>51</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20,7%</a:t>
                      </a: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Cao hơn </a:t>
                      </a:r>
                      <a:r>
                        <a:rPr lang="en-US" sz="1200" b="0" i="0" u="none" strike="noStrike">
                          <a:solidFill>
                            <a:srgbClr val="000000"/>
                          </a:solidFill>
                          <a:effectLst/>
                          <a:latin typeface="Times New Roman" panose="02020603050405020304" pitchFamily="18" charset="0"/>
                        </a:rPr>
                        <a:t>1,31</a:t>
                      </a:r>
                      <a:r>
                        <a:rPr lang="vi-VN" sz="1200" b="0" i="0" u="none" strike="noStrike">
                          <a:solidFill>
                            <a:srgbClr val="000000"/>
                          </a:solidFill>
                          <a:effectLst/>
                          <a:latin typeface="Times New Roman" panose="02020603050405020304" pitchFamily="18" charset="0"/>
                        </a:rPr>
                        <a:t>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5173060"/>
                  </a:ext>
                </a:extLst>
              </a:tr>
              <a:tr h="358226">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 Nông, lâm, thuỷ sản</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4,49</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3,2 - 3,6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3,6 - 3,8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3,43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r>
                        <a:rPr lang="en-US" sz="1200" b="0" i="0" u="none" strike="noStrike">
                          <a:solidFill>
                            <a:srgbClr val="000000"/>
                          </a:solidFill>
                          <a:effectLst/>
                          <a:latin typeface="Times New Roman" panose="02020603050405020304" pitchFamily="18" charset="0"/>
                        </a:rPr>
                        <a:t>18,2%</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Thấp</a:t>
                      </a:r>
                      <a:r>
                        <a:rPr lang="vi-VN" sz="1200" b="0" i="0" u="none" strike="noStrike">
                          <a:solidFill>
                            <a:srgbClr val="000000"/>
                          </a:solidFill>
                          <a:effectLst/>
                          <a:latin typeface="Times New Roman" panose="02020603050405020304" pitchFamily="18" charset="0"/>
                        </a:rPr>
                        <a:t> hơn </a:t>
                      </a:r>
                      <a:r>
                        <a:rPr lang="en-US" sz="1200" b="0" i="0" u="none" strike="noStrike">
                          <a:solidFill>
                            <a:srgbClr val="000000"/>
                          </a:solidFill>
                          <a:effectLst/>
                          <a:latin typeface="Times New Roman" panose="02020603050405020304" pitchFamily="18" charset="0"/>
                        </a:rPr>
                        <a:t>1,06</a:t>
                      </a:r>
                      <a:r>
                        <a:rPr lang="vi-VN" sz="1200" b="0" i="0" u="none" strike="noStrike">
                          <a:solidFill>
                            <a:srgbClr val="000000"/>
                          </a:solidFill>
                          <a:effectLst/>
                          <a:latin typeface="Times New Roman" panose="02020603050405020304" pitchFamily="18" charset="0"/>
                        </a:rPr>
                        <a:t>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4337390"/>
                  </a:ext>
                </a:extLst>
              </a:tr>
              <a:tr h="358226">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 Công nghiệp và xây dựng</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8,</a:t>
                      </a:r>
                      <a:r>
                        <a:rPr lang="en-US" sz="1200" b="0" i="0" u="none" strike="noStrike">
                          <a:solidFill>
                            <a:srgbClr val="000000"/>
                          </a:solidFill>
                          <a:effectLst/>
                          <a:latin typeface="Times New Roman" panose="02020603050405020304" pitchFamily="18" charset="0"/>
                        </a:rPr>
                        <a:t>11</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10,2 - 11,2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11,2 - 12,0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10,96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20,4%</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Cao hơn 2,</a:t>
                      </a:r>
                      <a:r>
                        <a:rPr lang="en-US" sz="1200" b="0" i="0" u="none" strike="noStrike">
                          <a:solidFill>
                            <a:srgbClr val="000000"/>
                          </a:solidFill>
                          <a:effectLst/>
                          <a:latin typeface="Times New Roman" panose="02020603050405020304" pitchFamily="18" charset="0"/>
                        </a:rPr>
                        <a:t>85</a:t>
                      </a:r>
                      <a:r>
                        <a:rPr lang="vi-VN" sz="1200" b="0" i="0" u="none" strike="noStrike">
                          <a:solidFill>
                            <a:srgbClr val="000000"/>
                          </a:solidFill>
                          <a:effectLst/>
                          <a:latin typeface="Times New Roman" panose="02020603050405020304" pitchFamily="18" charset="0"/>
                        </a:rPr>
                        <a:t>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6555757"/>
                  </a:ext>
                </a:extLst>
              </a:tr>
              <a:tr h="358226">
                <a:tc>
                  <a:txBody>
                    <a:bodyPr/>
                    <a:lstStyle/>
                    <a:p>
                      <a:pPr algn="ctr" fontAlgn="ctr"/>
                      <a:r>
                        <a:rPr lang="vi-VN" sz="1200" b="0" i="1"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1" u="none" strike="noStrike">
                          <a:solidFill>
                            <a:srgbClr val="000000"/>
                          </a:solidFill>
                          <a:effectLst/>
                          <a:latin typeface="Times New Roman" panose="02020603050405020304" pitchFamily="18" charset="0"/>
                        </a:rPr>
                        <a:t>     + Công nghiệp</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8,48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10,5 - 11,5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11,5 - 12,3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10,7</a:t>
                      </a:r>
                      <a:r>
                        <a:rPr lang="en-US" sz="1200" b="0" i="1" u="none" strike="noStrike">
                          <a:solidFill>
                            <a:srgbClr val="000000"/>
                          </a:solidFill>
                          <a:effectLst/>
                          <a:latin typeface="Times New Roman" panose="02020603050405020304" pitchFamily="18" charset="0"/>
                        </a:rPr>
                        <a:t>0</a:t>
                      </a:r>
                      <a:endParaRPr lang="vi-VN" sz="1200" b="0" i="1"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r>
                        <a:rPr lang="en-US" sz="1200" b="0" i="0" u="none" strike="noStrike">
                          <a:solidFill>
                            <a:srgbClr val="000000"/>
                          </a:solidFill>
                          <a:effectLst/>
                          <a:latin typeface="Times New Roman" panose="02020603050405020304" pitchFamily="18" charset="0"/>
                        </a:rPr>
                        <a:t>23,4%</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Cao hơn 2,22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0608125"/>
                  </a:ext>
                </a:extLst>
              </a:tr>
              <a:tr h="358226">
                <a:tc>
                  <a:txBody>
                    <a:bodyPr/>
                    <a:lstStyle/>
                    <a:p>
                      <a:pPr algn="ctr" fontAlgn="ctr"/>
                      <a:r>
                        <a:rPr lang="vi-VN" sz="1200" b="0" i="1"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1" u="none" strike="noStrike">
                          <a:solidFill>
                            <a:srgbClr val="000000"/>
                          </a:solidFill>
                          <a:effectLst/>
                          <a:latin typeface="Times New Roman" panose="02020603050405020304" pitchFamily="18" charset="0"/>
                        </a:rPr>
                        <a:t>     + Xây dựng</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7,</a:t>
                      </a:r>
                      <a:r>
                        <a:rPr lang="en-US" sz="1200" b="0" i="1" u="none" strike="noStrike">
                          <a:solidFill>
                            <a:srgbClr val="000000"/>
                          </a:solidFill>
                          <a:effectLst/>
                          <a:latin typeface="Times New Roman" panose="02020603050405020304" pitchFamily="18" charset="0"/>
                        </a:rPr>
                        <a:t>01</a:t>
                      </a:r>
                      <a:endParaRPr lang="vi-VN" sz="1200" b="0" i="1"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9,7 - 10,7</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10,7 - 11,5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11,75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r>
                        <a:rPr lang="en-US" sz="1200" b="0" i="0" u="none" strike="noStrike">
                          <a:solidFill>
                            <a:srgbClr val="000000"/>
                          </a:solidFill>
                          <a:effectLst/>
                          <a:latin typeface="Times New Roman" panose="02020603050405020304" pitchFamily="18" charset="0"/>
                        </a:rPr>
                        <a:t>14,6%</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Cao hơn 4,</a:t>
                      </a:r>
                      <a:r>
                        <a:rPr lang="en-US" sz="1200" b="0" i="1" u="none" strike="noStrike">
                          <a:solidFill>
                            <a:srgbClr val="000000"/>
                          </a:solidFill>
                          <a:effectLst/>
                          <a:latin typeface="Times New Roman" panose="02020603050405020304" pitchFamily="18" charset="0"/>
                        </a:rPr>
                        <a:t>71</a:t>
                      </a:r>
                      <a:r>
                        <a:rPr lang="vi-VN" sz="1200" b="0" i="1" u="none" strike="noStrike">
                          <a:solidFill>
                            <a:srgbClr val="000000"/>
                          </a:solidFill>
                          <a:effectLst/>
                          <a:latin typeface="Times New Roman" panose="02020603050405020304" pitchFamily="18" charset="0"/>
                        </a:rPr>
                        <a:t>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376026"/>
                  </a:ext>
                </a:extLst>
              </a:tr>
              <a:tr h="358226">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 Dịch vụ</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5,66</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8,0 - 9,1</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9,1 - 9,6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7,</a:t>
                      </a:r>
                      <a:r>
                        <a:rPr lang="en-US" sz="1200" b="0" i="0" u="none" strike="noStrike">
                          <a:solidFill>
                            <a:srgbClr val="000000"/>
                          </a:solidFill>
                          <a:effectLst/>
                          <a:latin typeface="Times New Roman" panose="02020603050405020304" pitchFamily="18" charset="0"/>
                        </a:rPr>
                        <a:t>84</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22,4%</a:t>
                      </a: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Cao hơn </a:t>
                      </a:r>
                      <a:r>
                        <a:rPr lang="en-US" sz="1200" b="0" i="0" u="none" strike="noStrike">
                          <a:solidFill>
                            <a:srgbClr val="000000"/>
                          </a:solidFill>
                          <a:effectLst/>
                          <a:latin typeface="Times New Roman" panose="02020603050405020304" pitchFamily="18" charset="0"/>
                        </a:rPr>
                        <a:t>2,18</a:t>
                      </a:r>
                      <a:r>
                        <a:rPr lang="vi-VN" sz="1200" b="0" i="0" u="none" strike="noStrike">
                          <a:solidFill>
                            <a:srgbClr val="000000"/>
                          </a:solidFill>
                          <a:effectLst/>
                          <a:latin typeface="Times New Roman" panose="02020603050405020304" pitchFamily="18" charset="0"/>
                        </a:rPr>
                        <a:t>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4471464"/>
                  </a:ext>
                </a:extLst>
              </a:tr>
              <a:tr h="358226">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 Thuế sản phẩm trừ trợ cấp sản phẩm</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8,04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9,5 - 10,2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10,2 - 10,5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rPr>
                        <a:t>2,93</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r>
                        <a:rPr lang="en-US" sz="1200" b="0" i="0" u="none" strike="noStrike">
                          <a:solidFill>
                            <a:srgbClr val="000000"/>
                          </a:solidFill>
                          <a:effectLst/>
                          <a:latin typeface="Times New Roman" panose="02020603050405020304" pitchFamily="18" charset="0"/>
                        </a:rPr>
                        <a:t>20,5%</a:t>
                      </a:r>
                      <a:endParaRPr lang="vi-VN" sz="1200" b="0"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Thấp hơn </a:t>
                      </a:r>
                      <a:r>
                        <a:rPr lang="en-US" sz="1200" b="0" i="0" u="none" strike="noStrike">
                          <a:solidFill>
                            <a:srgbClr val="000000"/>
                          </a:solidFill>
                          <a:effectLst/>
                          <a:latin typeface="Times New Roman" panose="02020603050405020304" pitchFamily="18" charset="0"/>
                        </a:rPr>
                        <a:t>5,11</a:t>
                      </a:r>
                      <a:r>
                        <a:rPr lang="vi-VN" sz="1200" b="0" i="0" u="none" strike="noStrike">
                          <a:solidFill>
                            <a:srgbClr val="000000"/>
                          </a:solidFill>
                          <a:effectLst/>
                          <a:latin typeface="Times New Roman" panose="02020603050405020304" pitchFamily="18" charset="0"/>
                        </a:rPr>
                        <a:t>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980932"/>
                  </a:ext>
                </a:extLst>
              </a:tr>
              <a:tr h="262356">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 GRDP bình quân đầu người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Triệu đồng</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96,5 - 97,3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5618271"/>
                  </a:ext>
                </a:extLst>
              </a:tr>
              <a:tr h="358226">
                <a:tc>
                  <a:txBody>
                    <a:bodyPr/>
                    <a:lstStyle/>
                    <a:p>
                      <a:pPr algn="ctr" fontAlgn="ctr"/>
                      <a:r>
                        <a:rPr lang="vi-VN" sz="1200" b="0" i="0" u="none" strike="noStrike">
                          <a:solidFill>
                            <a:srgbClr val="000000"/>
                          </a:solidFill>
                          <a:effectLst/>
                          <a:latin typeface="Times New Roman" panose="02020603050405020304" pitchFamily="18" charset="0"/>
                        </a:rPr>
                        <a:t>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Chỉ số sản xuất CN (IIP)</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7,05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8,5 - 9,5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9,46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Cao hơn 2,41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3044266"/>
                  </a:ext>
                </a:extLst>
              </a:tr>
              <a:tr h="262356">
                <a:tc>
                  <a:txBody>
                    <a:bodyPr/>
                    <a:lstStyle/>
                    <a:p>
                      <a:pPr algn="ctr" fontAlgn="ctr"/>
                      <a:r>
                        <a:rPr lang="vi-VN" sz="1200" b="0" i="0" u="none" strike="noStrike">
                          <a:solidFill>
                            <a:srgbClr val="000000"/>
                          </a:solidFill>
                          <a:effectLst/>
                          <a:latin typeface="Times New Roman" panose="02020603050405020304" pitchFamily="18" charset="0"/>
                        </a:rPr>
                        <a:t>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Kim ngạch xuất khẩu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Triệu USD</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417,7</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1.710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FFFFFF"/>
                          </a:solidFill>
                          <a:effectLst/>
                          <a:latin typeface="Times New Roman" panose="02020603050405020304" pitchFamily="18" charset="0"/>
                        </a:rPr>
                        <a:t>1.780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452,4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26,5%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108,3%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5117528"/>
                  </a:ext>
                </a:extLst>
              </a:tr>
              <a:tr h="181750">
                <a:tc>
                  <a:txBody>
                    <a:bodyPr/>
                    <a:lstStyle/>
                    <a:p>
                      <a:pPr algn="ctr" fontAlgn="ctr"/>
                      <a:r>
                        <a:rPr lang="vi-VN" sz="1200" b="0" i="0" u="none" strike="noStrike">
                          <a:solidFill>
                            <a:srgbClr val="000000"/>
                          </a:solidFill>
                          <a:effectLst/>
                          <a:latin typeface="Times New Roman" panose="02020603050405020304" pitchFamily="18" charset="0"/>
                        </a:rPr>
                        <a:t>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Tổng thu ngân sách trên địa bàn</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Tỷ đồng</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2.880,6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17.415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FFFFFF"/>
                          </a:solidFill>
                          <a:effectLst/>
                          <a:latin typeface="Times New Roman" panose="02020603050405020304" pitchFamily="18" charset="0"/>
                        </a:rPr>
                        <a:t>18.284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4.274,4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24,5%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148,4%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Chưa 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8078386"/>
                  </a:ext>
                </a:extLst>
              </a:tr>
              <a:tr h="193132">
                <a:tc>
                  <a:txBody>
                    <a:bodyPr/>
                    <a:lstStyle/>
                    <a:p>
                      <a:pPr algn="ctr" fontAlgn="ctr"/>
                      <a:r>
                        <a:rPr lang="vi-VN" sz="1200" b="0" i="1"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1" u="none" strike="noStrike">
                          <a:solidFill>
                            <a:srgbClr val="000000"/>
                          </a:solidFill>
                          <a:effectLst/>
                          <a:latin typeface="Times New Roman" panose="02020603050405020304" pitchFamily="18" charset="0"/>
                        </a:rPr>
                        <a:t>- Thu nội địa</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Tỷ đồng</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2.641,5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16.370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FFFFFF"/>
                          </a:solidFill>
                          <a:effectLst/>
                          <a:latin typeface="Times New Roman" panose="02020603050405020304" pitchFamily="18" charset="0"/>
                        </a:rPr>
                        <a:t>17.189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4.145,6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25,3%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156,9%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8108035"/>
                  </a:ext>
                </a:extLst>
              </a:tr>
              <a:tr h="181750">
                <a:tc>
                  <a:txBody>
                    <a:bodyPr/>
                    <a:lstStyle/>
                    <a:p>
                      <a:pPr algn="ctr" fontAlgn="ctr"/>
                      <a:r>
                        <a:rPr lang="vi-VN" sz="1200" b="0" i="1"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1" u="none" strike="noStrike">
                          <a:solidFill>
                            <a:srgbClr val="000000"/>
                          </a:solidFill>
                          <a:effectLst/>
                          <a:latin typeface="Times New Roman" panose="02020603050405020304" pitchFamily="18" charset="0"/>
                        </a:rPr>
                        <a:t>- Thu thuế từ hoạt động xuất nhập khẩu</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Tỷ đồng</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188,8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950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FFFFFF"/>
                          </a:solidFill>
                          <a:effectLst/>
                          <a:latin typeface="Times New Roman" panose="02020603050405020304" pitchFamily="18" charset="0"/>
                        </a:rPr>
                        <a:t>1.000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100,9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10,6%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53,4%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6698438"/>
                  </a:ext>
                </a:extLst>
              </a:tr>
              <a:tr h="358226">
                <a:tc>
                  <a:txBody>
                    <a:bodyPr/>
                    <a:lstStyle/>
                    <a:p>
                      <a:pPr algn="ctr" fontAlgn="ctr"/>
                      <a:r>
                        <a:rPr lang="vi-VN" sz="1200" b="0" i="0" u="none" strike="noStrike">
                          <a:solidFill>
                            <a:srgbClr val="000000"/>
                          </a:solidFill>
                          <a:effectLst/>
                          <a:latin typeface="Times New Roman" panose="02020603050405020304" pitchFamily="18" charset="0"/>
                        </a:rPr>
                        <a:t>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200" b="0" i="0" u="none" strike="noStrike">
                          <a:solidFill>
                            <a:srgbClr val="000000"/>
                          </a:solidFill>
                          <a:effectLst/>
                          <a:latin typeface="Times New Roman" panose="02020603050405020304" pitchFamily="18" charset="0"/>
                        </a:rPr>
                        <a:t>Tốc độ tăng Tổng vốn đầu tư phát triển toàn xã hội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6,5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9,5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9,1</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Cao hơn 2,6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9286056"/>
                  </a:ext>
                </a:extLst>
              </a:tr>
            </a:tbl>
          </a:graphicData>
        </a:graphic>
      </p:graphicFrame>
    </p:spTree>
    <p:extLst>
      <p:ext uri="{BB962C8B-B14F-4D97-AF65-F5344CB8AC3E}">
        <p14:creationId xmlns:p14="http://schemas.microsoft.com/office/powerpoint/2010/main" val="1957643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24016-6C94-EC01-DA36-B5D2E187EED3}"/>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098DE85B-193B-6AB4-0704-6B76DF1AF3CE}"/>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55926D3B-1A81-A270-7471-D8C73949524A}"/>
              </a:ext>
            </a:extLst>
          </p:cNvPr>
          <p:cNvSpPr txBox="1"/>
          <p:nvPr/>
        </p:nvSpPr>
        <p:spPr>
          <a:xfrm>
            <a:off x="762000" y="113946"/>
            <a:ext cx="7483442" cy="400110"/>
          </a:xfrm>
          <a:prstGeom prst="rect">
            <a:avLst/>
          </a:prstGeom>
          <a:noFill/>
        </p:spPr>
        <p:txBody>
          <a:bodyPr wrap="square">
            <a:spAutoFit/>
          </a:bodyPr>
          <a:lstStyle/>
          <a:p>
            <a:pPr>
              <a:lnSpc>
                <a:spcPct val="100000"/>
              </a:lnSpc>
            </a:pPr>
            <a:r>
              <a:rPr lang="vi-VN" sz="2000" b="1">
                <a:latin typeface="+mj-lt"/>
                <a:cs typeface="Arial" panose="020B0604020202020204" pitchFamily="34" charset="0"/>
              </a:rPr>
              <a:t>1. Thực hiện chỉ tiêu HĐND tỉnh giao (tt)</a:t>
            </a:r>
          </a:p>
        </p:txBody>
      </p:sp>
      <p:graphicFrame>
        <p:nvGraphicFramePr>
          <p:cNvPr id="3" name="Table 2">
            <a:extLst>
              <a:ext uri="{FF2B5EF4-FFF2-40B4-BE49-F238E27FC236}">
                <a16:creationId xmlns:a16="http://schemas.microsoft.com/office/drawing/2014/main" id="{DFE3D8D9-3F7E-9824-A811-613098BA8758}"/>
              </a:ext>
            </a:extLst>
          </p:cNvPr>
          <p:cNvGraphicFramePr>
            <a:graphicFrameLocks noGrp="1"/>
          </p:cNvGraphicFramePr>
          <p:nvPr>
            <p:extLst>
              <p:ext uri="{D42A27DB-BD31-4B8C-83A1-F6EECF244321}">
                <p14:modId xmlns:p14="http://schemas.microsoft.com/office/powerpoint/2010/main" val="162672815"/>
              </p:ext>
            </p:extLst>
          </p:nvPr>
        </p:nvGraphicFramePr>
        <p:xfrm>
          <a:off x="293761" y="602635"/>
          <a:ext cx="11636168" cy="5994200"/>
        </p:xfrm>
        <a:graphic>
          <a:graphicData uri="http://schemas.openxmlformats.org/drawingml/2006/table">
            <a:tbl>
              <a:tblPr/>
              <a:tblGrid>
                <a:gridCol w="708787">
                  <a:extLst>
                    <a:ext uri="{9D8B030D-6E8A-4147-A177-3AD203B41FA5}">
                      <a16:colId xmlns:a16="http://schemas.microsoft.com/office/drawing/2014/main" val="2695959216"/>
                    </a:ext>
                  </a:extLst>
                </a:gridCol>
                <a:gridCol w="3413678">
                  <a:extLst>
                    <a:ext uri="{9D8B030D-6E8A-4147-A177-3AD203B41FA5}">
                      <a16:colId xmlns:a16="http://schemas.microsoft.com/office/drawing/2014/main" val="2399658550"/>
                    </a:ext>
                  </a:extLst>
                </a:gridCol>
                <a:gridCol w="912688">
                  <a:extLst>
                    <a:ext uri="{9D8B030D-6E8A-4147-A177-3AD203B41FA5}">
                      <a16:colId xmlns:a16="http://schemas.microsoft.com/office/drawing/2014/main" val="1228648294"/>
                    </a:ext>
                  </a:extLst>
                </a:gridCol>
                <a:gridCol w="896810">
                  <a:extLst>
                    <a:ext uri="{9D8B030D-6E8A-4147-A177-3AD203B41FA5}">
                      <a16:colId xmlns:a16="http://schemas.microsoft.com/office/drawing/2014/main" val="3700425369"/>
                    </a:ext>
                  </a:extLst>
                </a:gridCol>
                <a:gridCol w="1382837">
                  <a:extLst>
                    <a:ext uri="{9D8B030D-6E8A-4147-A177-3AD203B41FA5}">
                      <a16:colId xmlns:a16="http://schemas.microsoft.com/office/drawing/2014/main" val="1344449077"/>
                    </a:ext>
                  </a:extLst>
                </a:gridCol>
                <a:gridCol w="1041195">
                  <a:extLst>
                    <a:ext uri="{9D8B030D-6E8A-4147-A177-3AD203B41FA5}">
                      <a16:colId xmlns:a16="http://schemas.microsoft.com/office/drawing/2014/main" val="799028101"/>
                    </a:ext>
                  </a:extLst>
                </a:gridCol>
                <a:gridCol w="1277091">
                  <a:extLst>
                    <a:ext uri="{9D8B030D-6E8A-4147-A177-3AD203B41FA5}">
                      <a16:colId xmlns:a16="http://schemas.microsoft.com/office/drawing/2014/main" val="2389493750"/>
                    </a:ext>
                  </a:extLst>
                </a:gridCol>
                <a:gridCol w="1277091">
                  <a:extLst>
                    <a:ext uri="{9D8B030D-6E8A-4147-A177-3AD203B41FA5}">
                      <a16:colId xmlns:a16="http://schemas.microsoft.com/office/drawing/2014/main" val="3910084408"/>
                    </a:ext>
                  </a:extLst>
                </a:gridCol>
                <a:gridCol w="725991">
                  <a:extLst>
                    <a:ext uri="{9D8B030D-6E8A-4147-A177-3AD203B41FA5}">
                      <a16:colId xmlns:a16="http://schemas.microsoft.com/office/drawing/2014/main" val="2092312877"/>
                    </a:ext>
                  </a:extLst>
                </a:gridCol>
              </a:tblGrid>
              <a:tr h="487521">
                <a:tc rowSpan="2">
                  <a:txBody>
                    <a:bodyPr/>
                    <a:lstStyle/>
                    <a:p>
                      <a:pPr algn="ctr" fontAlgn="ctr"/>
                      <a:r>
                        <a:rPr lang="vi-VN" sz="1600" b="1" i="0" u="none" strike="noStrike">
                          <a:solidFill>
                            <a:srgbClr val="000000"/>
                          </a:solidFill>
                          <a:effectLst/>
                          <a:latin typeface="Times New Roman" panose="02020603050405020304" pitchFamily="18" charset="0"/>
                        </a:rPr>
                        <a:t>STT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Thực hiện Quý I năm 2024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Kế hoạch năm 2025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Ước thực hiện Quý I năm 2025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600" b="1" i="0" u="none" strike="noStrike">
                          <a:solidFill>
                            <a:srgbClr val="000000"/>
                          </a:solidFill>
                          <a:effectLst/>
                          <a:latin typeface="Times New Roman" panose="02020603050405020304" pitchFamily="18" charset="0"/>
                        </a:rPr>
                        <a:t>Ước thực hiện Quý I năm 2025 so với: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600" b="1" i="0" u="none" strike="noStrike">
                          <a:solidFill>
                            <a:srgbClr val="000000"/>
                          </a:solidFill>
                          <a:effectLst/>
                          <a:latin typeface="Times New Roman" panose="02020603050405020304" pitchFamily="18" charset="0"/>
                        </a:rPr>
                        <a:t>Đánh giá</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539680"/>
                  </a:ext>
                </a:extLst>
              </a:tr>
              <a:tr h="938958">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pPr algn="ctr" fontAlgn="ctr"/>
                      <a:endParaRPr lang="vi-VN" sz="1400" b="1" i="0" u="none" strike="noStrike">
                        <a:solidFill>
                          <a:srgbClr val="000000"/>
                        </a:solidFill>
                        <a:effectLst/>
                        <a:latin typeface="Times New Roman" panose="02020603050405020304" pitchFamily="18" charset="0"/>
                      </a:endParaRP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Cùng kỳ</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2448930921"/>
                  </a:ext>
                </a:extLst>
              </a:tr>
              <a:tr h="246462">
                <a:tc>
                  <a:txBody>
                    <a:bodyPr/>
                    <a:lstStyle/>
                    <a:p>
                      <a:pPr algn="ctr" fontAlgn="ctr"/>
                      <a:r>
                        <a:rPr lang="vi-VN" sz="1600" b="0" i="1" u="none" strike="noStrike">
                          <a:solidFill>
                            <a:srgbClr val="000000"/>
                          </a:solidFill>
                          <a:effectLst/>
                          <a:latin typeface="Times New Roman" panose="02020603050405020304" pitchFamily="18" charset="0"/>
                        </a:rPr>
                        <a:t>1</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7</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2325989"/>
                  </a:ext>
                </a:extLst>
              </a:tr>
              <a:tr h="728580">
                <a:tc>
                  <a:txBody>
                    <a:bodyPr/>
                    <a:lstStyle/>
                    <a:p>
                      <a:pPr algn="ctr" fontAlgn="ctr"/>
                      <a:r>
                        <a:rPr lang="vi-VN" sz="1600" b="0" i="0" u="none" strike="noStrike">
                          <a:solidFill>
                            <a:srgbClr val="000000"/>
                          </a:solidFill>
                          <a:effectLst/>
                          <a:latin typeface="Times New Roman" panose="02020603050405020304" pitchFamily="18" charset="0"/>
                        </a:rPr>
                        <a:t>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Duy trì mức sinh thay thế bình quân mỗi phụ nữ trong độ tuổi sinh đẻ có từ 2,0 đến 2,2 con</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Duy trì</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chemeClr val="tx1"/>
                          </a:solidFill>
                          <a:effectLst/>
                          <a:latin typeface="Times New Roman" panose="02020603050405020304" pitchFamily="18" charset="0"/>
                        </a:rPr>
                        <a:t>Đánh giá cuối năm</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3331689"/>
                  </a:ext>
                </a:extLst>
              </a:tr>
              <a:tr h="246462">
                <a:tc>
                  <a:txBody>
                    <a:bodyPr/>
                    <a:lstStyle/>
                    <a:p>
                      <a:pPr algn="ctr" fontAlgn="ctr"/>
                      <a:r>
                        <a:rPr lang="vi-VN" sz="1600" b="0" i="0" u="none" strike="noStrike">
                          <a:solidFill>
                            <a:srgbClr val="000000"/>
                          </a:solidFill>
                          <a:effectLst/>
                          <a:latin typeface="Times New Roman" panose="02020603050405020304" pitchFamily="18" charset="0"/>
                        </a:rPr>
                        <a:t>7</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Tạo việc làm mới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Người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10.170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32.500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9.100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89,5%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1810664"/>
                  </a:ext>
                </a:extLst>
              </a:tr>
              <a:tr h="487521">
                <a:tc>
                  <a:txBody>
                    <a:bodyPr/>
                    <a:lstStyle/>
                    <a:p>
                      <a:pPr algn="ctr" fontAlgn="ctr"/>
                      <a:r>
                        <a:rPr lang="vi-VN" sz="1600" b="0" i="0" u="none" strike="noStrike">
                          <a:solidFill>
                            <a:srgbClr val="000000"/>
                          </a:solidFill>
                          <a:effectLst/>
                          <a:latin typeface="Times New Roman" panose="02020603050405020304" pitchFamily="18" charset="0"/>
                        </a:rPr>
                        <a:t>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lao động đã qua đào tạo, bồi dưỡng nghề</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62,4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66,3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64,44</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97,2%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2,04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6239748"/>
                  </a:ext>
                </a:extLst>
              </a:tr>
              <a:tr h="969640">
                <a:tc>
                  <a:txBody>
                    <a:bodyPr/>
                    <a:lstStyle/>
                    <a:p>
                      <a:pPr algn="ctr" fontAlgn="ctr"/>
                      <a:r>
                        <a:rPr lang="vi-VN" sz="1600" b="0" i="0" u="none" strike="noStrike">
                          <a:solidFill>
                            <a:srgbClr val="000000"/>
                          </a:solidFill>
                          <a:effectLst/>
                          <a:latin typeface="Times New Roman" panose="02020603050405020304" pitchFamily="18" charset="0"/>
                        </a:rPr>
                        <a:t>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Giảm tỷ lệ hộ nghèo đa chiều</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chemeClr val="tx1"/>
                          </a:solidFill>
                          <a:effectLst/>
                          <a:latin typeface="Times New Roman" panose="02020603050405020304" pitchFamily="18" charset="0"/>
                        </a:rPr>
                        <a:t>Còn 0,62%, thấp hơn bình quân chung cả nước</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chemeClr val="tx1"/>
                          </a:solidFill>
                          <a:effectLst/>
                          <a:latin typeface="Times New Roman" panose="02020603050405020304" pitchFamily="18" charset="0"/>
                        </a:rPr>
                        <a:t>Đánh giá cuối năm</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071651"/>
                  </a:ext>
                </a:extLst>
              </a:tr>
              <a:tr h="487521">
                <a:tc>
                  <a:txBody>
                    <a:bodyPr/>
                    <a:lstStyle/>
                    <a:p>
                      <a:pPr algn="ctr" fontAlgn="ctr"/>
                      <a:r>
                        <a:rPr lang="vi-VN" sz="1600" b="0" i="0" u="none" strike="noStrike">
                          <a:solidFill>
                            <a:srgbClr val="000000"/>
                          </a:solidFill>
                          <a:effectLst/>
                          <a:latin typeface="Times New Roman" panose="02020603050405020304" pitchFamily="18" charset="0"/>
                        </a:rPr>
                        <a:t>10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người lao động tham gia bảo hiểm xã hội</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18,5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25,52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22,29</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87,3%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3,77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Đạt</a:t>
                      </a: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507658"/>
                  </a:ext>
                </a:extLst>
              </a:tr>
              <a:tr h="487521">
                <a:tc>
                  <a:txBody>
                    <a:bodyPr/>
                    <a:lstStyle/>
                    <a:p>
                      <a:pPr algn="ctr" fontAlgn="ctr"/>
                      <a:r>
                        <a:rPr lang="vi-VN" sz="1600" b="0" i="0" u="none" strike="noStrike">
                          <a:solidFill>
                            <a:srgbClr val="000000"/>
                          </a:solidFill>
                          <a:effectLst/>
                          <a:latin typeface="Times New Roman" panose="02020603050405020304" pitchFamily="18" charset="0"/>
                        </a:rPr>
                        <a:t>11</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dân số tham gia bảo hiểm y tế</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95,6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96,15</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99,8%</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0,4 điểm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Times New Roman" panose="02020603050405020304" pitchFamily="18" charset="0"/>
                        </a:rPr>
                        <a:t>Đạt</a:t>
                      </a: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047468"/>
                  </a:ext>
                </a:extLst>
              </a:tr>
              <a:tr h="384282">
                <a:tc>
                  <a:txBody>
                    <a:bodyPr/>
                    <a:lstStyle/>
                    <a:p>
                      <a:pPr algn="ctr" fontAlgn="ctr"/>
                      <a:r>
                        <a:rPr lang="vi-VN" sz="1600" b="0" i="0" u="none" strike="noStrike">
                          <a:solidFill>
                            <a:srgbClr val="000000"/>
                          </a:solidFill>
                          <a:effectLst/>
                          <a:latin typeface="Times New Roman" panose="02020603050405020304" pitchFamily="18" charset="0"/>
                        </a:rPr>
                        <a:t>12</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trạm y tế có bác sỹ</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Bằng cùng kỳ</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3448756"/>
                  </a:ext>
                </a:extLst>
              </a:tr>
              <a:tr h="487521">
                <a:tc>
                  <a:txBody>
                    <a:bodyPr/>
                    <a:lstStyle/>
                    <a:p>
                      <a:pPr algn="ctr" fontAlgn="ctr"/>
                      <a:r>
                        <a:rPr lang="vi-VN" sz="1600" b="0" i="0" u="none" strike="noStrike">
                          <a:solidFill>
                            <a:srgbClr val="000000"/>
                          </a:solidFill>
                          <a:effectLst/>
                          <a:latin typeface="Times New Roman" panose="02020603050405020304" pitchFamily="18" charset="0"/>
                        </a:rPr>
                        <a:t>13</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xã, phường, thị trấn đạt Bộ Tiêu chí quốc gia về y tế xã</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90,6</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chemeClr val="tx1"/>
                          </a:solidFill>
                          <a:effectLst/>
                          <a:latin typeface="Times New Roman" panose="02020603050405020304" pitchFamily="18" charset="0"/>
                        </a:rPr>
                        <a:t>Đánh giá cuối năm</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5465" marR="5465" marT="5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3316668"/>
                  </a:ext>
                </a:extLst>
              </a:tr>
            </a:tbl>
          </a:graphicData>
        </a:graphic>
      </p:graphicFrame>
    </p:spTree>
    <p:extLst>
      <p:ext uri="{BB962C8B-B14F-4D97-AF65-F5344CB8AC3E}">
        <p14:creationId xmlns:p14="http://schemas.microsoft.com/office/powerpoint/2010/main" val="88978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476D1-8466-E07A-BEB1-D9CD5D8D7D6B}"/>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3D6357A1-ED8D-1F2B-2793-E4E7D2556248}"/>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0A6F124-647D-ABB5-955A-784C6A0CFF2B}"/>
              </a:ext>
            </a:extLst>
          </p:cNvPr>
          <p:cNvSpPr txBox="1"/>
          <p:nvPr/>
        </p:nvSpPr>
        <p:spPr>
          <a:xfrm>
            <a:off x="762000" y="113946"/>
            <a:ext cx="7483442" cy="400110"/>
          </a:xfrm>
          <a:prstGeom prst="rect">
            <a:avLst/>
          </a:prstGeom>
          <a:noFill/>
        </p:spPr>
        <p:txBody>
          <a:bodyPr wrap="square">
            <a:spAutoFit/>
          </a:bodyPr>
          <a:lstStyle/>
          <a:p>
            <a:pPr>
              <a:lnSpc>
                <a:spcPct val="100000"/>
              </a:lnSpc>
            </a:pPr>
            <a:r>
              <a:rPr lang="vi-VN" sz="2000" b="1">
                <a:latin typeface="+mj-lt"/>
                <a:cs typeface="Arial" panose="020B0604020202020204" pitchFamily="34" charset="0"/>
              </a:rPr>
              <a:t>1. Thực hiện chỉ tiêu HĐND tỉnh giao (tt)</a:t>
            </a:r>
          </a:p>
        </p:txBody>
      </p:sp>
      <p:graphicFrame>
        <p:nvGraphicFramePr>
          <p:cNvPr id="2" name="Table 1">
            <a:extLst>
              <a:ext uri="{FF2B5EF4-FFF2-40B4-BE49-F238E27FC236}">
                <a16:creationId xmlns:a16="http://schemas.microsoft.com/office/drawing/2014/main" id="{263659F3-E88F-4B6B-F0F8-41B268AE7788}"/>
              </a:ext>
            </a:extLst>
          </p:cNvPr>
          <p:cNvGraphicFramePr>
            <a:graphicFrameLocks noGrp="1"/>
          </p:cNvGraphicFramePr>
          <p:nvPr>
            <p:extLst>
              <p:ext uri="{D42A27DB-BD31-4B8C-83A1-F6EECF244321}">
                <p14:modId xmlns:p14="http://schemas.microsoft.com/office/powerpoint/2010/main" val="693530032"/>
              </p:ext>
            </p:extLst>
          </p:nvPr>
        </p:nvGraphicFramePr>
        <p:xfrm>
          <a:off x="226461" y="514056"/>
          <a:ext cx="11848744" cy="5972203"/>
        </p:xfrm>
        <a:graphic>
          <a:graphicData uri="http://schemas.openxmlformats.org/drawingml/2006/table">
            <a:tbl>
              <a:tblPr/>
              <a:tblGrid>
                <a:gridCol w="1092286">
                  <a:extLst>
                    <a:ext uri="{9D8B030D-6E8A-4147-A177-3AD203B41FA5}">
                      <a16:colId xmlns:a16="http://schemas.microsoft.com/office/drawing/2014/main" val="1541590301"/>
                    </a:ext>
                  </a:extLst>
                </a:gridCol>
                <a:gridCol w="3362194">
                  <a:extLst>
                    <a:ext uri="{9D8B030D-6E8A-4147-A177-3AD203B41FA5}">
                      <a16:colId xmlns:a16="http://schemas.microsoft.com/office/drawing/2014/main" val="3442478010"/>
                    </a:ext>
                  </a:extLst>
                </a:gridCol>
                <a:gridCol w="827748">
                  <a:extLst>
                    <a:ext uri="{9D8B030D-6E8A-4147-A177-3AD203B41FA5}">
                      <a16:colId xmlns:a16="http://schemas.microsoft.com/office/drawing/2014/main" val="572346077"/>
                    </a:ext>
                  </a:extLst>
                </a:gridCol>
                <a:gridCol w="940817">
                  <a:extLst>
                    <a:ext uri="{9D8B030D-6E8A-4147-A177-3AD203B41FA5}">
                      <a16:colId xmlns:a16="http://schemas.microsoft.com/office/drawing/2014/main" val="1130627694"/>
                    </a:ext>
                  </a:extLst>
                </a:gridCol>
                <a:gridCol w="1092286">
                  <a:extLst>
                    <a:ext uri="{9D8B030D-6E8A-4147-A177-3AD203B41FA5}">
                      <a16:colId xmlns:a16="http://schemas.microsoft.com/office/drawing/2014/main" val="1144965074"/>
                    </a:ext>
                  </a:extLst>
                </a:gridCol>
                <a:gridCol w="1092286">
                  <a:extLst>
                    <a:ext uri="{9D8B030D-6E8A-4147-A177-3AD203B41FA5}">
                      <a16:colId xmlns:a16="http://schemas.microsoft.com/office/drawing/2014/main" val="3278130615"/>
                    </a:ext>
                  </a:extLst>
                </a:gridCol>
                <a:gridCol w="960258">
                  <a:extLst>
                    <a:ext uri="{9D8B030D-6E8A-4147-A177-3AD203B41FA5}">
                      <a16:colId xmlns:a16="http://schemas.microsoft.com/office/drawing/2014/main" val="1872358761"/>
                    </a:ext>
                  </a:extLst>
                </a:gridCol>
                <a:gridCol w="1621655">
                  <a:extLst>
                    <a:ext uri="{9D8B030D-6E8A-4147-A177-3AD203B41FA5}">
                      <a16:colId xmlns:a16="http://schemas.microsoft.com/office/drawing/2014/main" val="3908881251"/>
                    </a:ext>
                  </a:extLst>
                </a:gridCol>
                <a:gridCol w="859214">
                  <a:extLst>
                    <a:ext uri="{9D8B030D-6E8A-4147-A177-3AD203B41FA5}">
                      <a16:colId xmlns:a16="http://schemas.microsoft.com/office/drawing/2014/main" val="1307090504"/>
                    </a:ext>
                  </a:extLst>
                </a:gridCol>
              </a:tblGrid>
              <a:tr h="498506">
                <a:tc rowSpan="2">
                  <a:txBody>
                    <a:bodyPr/>
                    <a:lstStyle/>
                    <a:p>
                      <a:pPr algn="ctr" fontAlgn="ctr"/>
                      <a:r>
                        <a:rPr lang="vi-VN" sz="1600" b="1" i="0" u="none" strike="noStrike">
                          <a:solidFill>
                            <a:srgbClr val="000000"/>
                          </a:solidFill>
                          <a:effectLst/>
                          <a:latin typeface="Times New Roman" panose="02020603050405020304" pitchFamily="18" charset="0"/>
                        </a:rPr>
                        <a:t>STT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Thực hiện Quý I năm 2024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Kế hoạch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Ước thực hiện Quý I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600" b="1" i="0" u="none" strike="noStrike">
                          <a:solidFill>
                            <a:srgbClr val="000000"/>
                          </a:solidFill>
                          <a:effectLst/>
                          <a:latin typeface="Times New Roman" panose="02020603050405020304" pitchFamily="18" charset="0"/>
                        </a:rPr>
                        <a:t>Ước thực hiện Quý I năm 2025 so với: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600" b="1" i="0" u="none" strike="noStrike">
                          <a:solidFill>
                            <a:srgbClr val="000000"/>
                          </a:solidFill>
                          <a:effectLst/>
                          <a:latin typeface="Times New Roman" panose="02020603050405020304" pitchFamily="18" charset="0"/>
                        </a:rPr>
                        <a:t>Đánh giá</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9817650"/>
                  </a:ext>
                </a:extLst>
              </a:tr>
              <a:tr h="498506">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pPr algn="ctr" fontAlgn="ctr"/>
                      <a:endParaRPr lang="vi-VN" sz="900" b="1"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Cùng kỳ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2735245241"/>
                  </a:ext>
                </a:extLst>
              </a:tr>
              <a:tr h="291153">
                <a:tc>
                  <a:txBody>
                    <a:bodyPr/>
                    <a:lstStyle/>
                    <a:p>
                      <a:pPr algn="ctr" fontAlgn="ctr"/>
                      <a:r>
                        <a:rPr lang="vi-VN" sz="1600" b="0" i="1" u="none" strike="noStrike">
                          <a:solidFill>
                            <a:srgbClr val="000000"/>
                          </a:solidFill>
                          <a:effectLst/>
                          <a:latin typeface="Times New Roman" panose="02020603050405020304" pitchFamily="18" charset="0"/>
                        </a:rPr>
                        <a:t>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1657055"/>
                  </a:ext>
                </a:extLst>
              </a:tr>
              <a:tr h="498506">
                <a:tc>
                  <a:txBody>
                    <a:bodyPr/>
                    <a:lstStyle/>
                    <a:p>
                      <a:pPr algn="ctr" fontAlgn="ctr"/>
                      <a:r>
                        <a:rPr lang="vi-VN" sz="1600" b="0" i="0" u="none" strike="noStrike">
                          <a:solidFill>
                            <a:srgbClr val="000000"/>
                          </a:solidFill>
                          <a:effectLst/>
                          <a:latin typeface="Times New Roman" panose="02020603050405020304" pitchFamily="18" charset="0"/>
                        </a:rPr>
                        <a:t>14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Số giường bệnh kế hoạch trên 1 vạn dân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Giường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38,1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40,9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107,5%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2527977"/>
                  </a:ext>
                </a:extLst>
              </a:tr>
              <a:tr h="498506">
                <a:tc>
                  <a:txBody>
                    <a:bodyPr/>
                    <a:lstStyle/>
                    <a:p>
                      <a:pPr algn="ctr" fontAlgn="ctr"/>
                      <a:r>
                        <a:rPr lang="vi-VN" sz="1600" b="0" i="0" u="none" strike="noStrike">
                          <a:solidFill>
                            <a:srgbClr val="000000"/>
                          </a:solidFill>
                          <a:effectLst/>
                          <a:latin typeface="Times New Roman" panose="02020603050405020304" pitchFamily="18" charset="0"/>
                        </a:rPr>
                        <a:t>15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trẻ em dưới 5 tuổi suy dinh dưỡng thể nhẹ cân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chemeClr val="tx1"/>
                          </a:solidFill>
                          <a:effectLst/>
                          <a:latin typeface="Times New Roman" panose="02020603050405020304" pitchFamily="18" charset="0"/>
                        </a:rPr>
                        <a:t>Đánh giá cuối năm</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988689"/>
                  </a:ext>
                </a:extLst>
              </a:tr>
              <a:tr h="498506">
                <a:tc>
                  <a:txBody>
                    <a:bodyPr/>
                    <a:lstStyle/>
                    <a:p>
                      <a:pPr algn="ctr" fontAlgn="ctr"/>
                      <a:r>
                        <a:rPr lang="vi-VN" sz="1600" b="0" i="0" u="none" strike="noStrike">
                          <a:solidFill>
                            <a:srgbClr val="000000"/>
                          </a:solidFill>
                          <a:effectLst/>
                          <a:latin typeface="Times New Roman" panose="02020603050405020304" pitchFamily="18" charset="0"/>
                        </a:rPr>
                        <a:t>16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che phủ rừng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57,3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57,7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99,5%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0,4 điểm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5860942"/>
                  </a:ext>
                </a:extLst>
              </a:tr>
              <a:tr h="498506">
                <a:tc>
                  <a:txBody>
                    <a:bodyPr/>
                    <a:lstStyle/>
                    <a:p>
                      <a:pPr algn="ctr" fontAlgn="ctr"/>
                      <a:r>
                        <a:rPr lang="vi-VN" sz="1600" b="0" i="0" u="none" strike="noStrike">
                          <a:solidFill>
                            <a:srgbClr val="000000"/>
                          </a:solidFill>
                          <a:effectLst/>
                          <a:latin typeface="Times New Roman" panose="02020603050405020304" pitchFamily="18" charset="0"/>
                        </a:rPr>
                        <a:t>17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dân cư nông thôn sử dụng nước hợp vệ sinh</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Bằng cùng kỳ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3584000"/>
                  </a:ext>
                </a:extLst>
              </a:tr>
              <a:tr h="498506">
                <a:tc>
                  <a:txBody>
                    <a:bodyPr/>
                    <a:lstStyle/>
                    <a:p>
                      <a:pPr algn="ctr" fontAlgn="ctr"/>
                      <a:r>
                        <a:rPr lang="vi-VN" sz="1600" b="0" i="1"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1" u="none" strike="noStrike">
                          <a:solidFill>
                            <a:srgbClr val="000000"/>
                          </a:solidFill>
                          <a:effectLst/>
                          <a:latin typeface="Times New Roman" panose="02020603050405020304" pitchFamily="18" charset="0"/>
                        </a:rPr>
                        <a:t>Trong đó: Tỷ lệ sử dụng nước sạch</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34,8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40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38,3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95,8%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3,5 điểm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866030"/>
                  </a:ext>
                </a:extLst>
              </a:tr>
              <a:tr h="582307">
                <a:tc>
                  <a:txBody>
                    <a:bodyPr/>
                    <a:lstStyle/>
                    <a:p>
                      <a:pPr algn="ctr" fontAlgn="ctr"/>
                      <a:r>
                        <a:rPr lang="vi-VN" sz="1600" b="0" i="0" u="none" strike="noStrike">
                          <a:solidFill>
                            <a:srgbClr val="000000"/>
                          </a:solidFill>
                          <a:effectLst/>
                          <a:latin typeface="Times New Roman" panose="02020603050405020304" pitchFamily="18" charset="0"/>
                        </a:rPr>
                        <a:t>18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86,1</a:t>
                      </a:r>
                    </a:p>
                  </a:txBody>
                  <a:tcPr marL="6195" marR="6195" marT="6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90 - 92</a:t>
                      </a:r>
                    </a:p>
                  </a:txBody>
                  <a:tcPr marL="6195" marR="6195" marT="6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1" u="none" strike="noStrike">
                          <a:solidFill>
                            <a:srgbClr val="000000"/>
                          </a:solidFill>
                          <a:effectLst/>
                          <a:latin typeface="Times New Roman" panose="02020603050405020304" pitchFamily="18" charset="0"/>
                        </a:rPr>
                        <a:t>89,23</a:t>
                      </a:r>
                    </a:p>
                  </a:txBody>
                  <a:tcPr marL="6195" marR="6195" marT="6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99,1%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3,13 điểm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0032114"/>
                  </a:ext>
                </a:extLst>
              </a:tr>
              <a:tr h="517606">
                <a:tc>
                  <a:txBody>
                    <a:bodyPr/>
                    <a:lstStyle/>
                    <a:p>
                      <a:pPr algn="ctr" fontAlgn="ctr"/>
                      <a:r>
                        <a:rPr lang="vi-VN" sz="1600" b="0" i="0" u="none" strike="noStrike">
                          <a:solidFill>
                            <a:srgbClr val="000000"/>
                          </a:solidFill>
                          <a:effectLst/>
                          <a:latin typeface="Times New Roman" panose="02020603050405020304" pitchFamily="18" charset="0"/>
                        </a:rPr>
                        <a:t>19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chất thải rắn ở đô thị được thu gom</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89,1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94,86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102,0%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5,74 điểm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2642980"/>
                  </a:ext>
                </a:extLst>
              </a:tr>
              <a:tr h="593089">
                <a:tc>
                  <a:txBody>
                    <a:bodyPr/>
                    <a:lstStyle/>
                    <a:p>
                      <a:pPr algn="ctr" fontAlgn="ctr"/>
                      <a:r>
                        <a:rPr lang="vi-VN" sz="1600" b="0" i="0" u="none" strike="noStrike">
                          <a:solidFill>
                            <a:srgbClr val="000000"/>
                          </a:solidFill>
                          <a:effectLst/>
                          <a:latin typeface="Times New Roman" panose="02020603050405020304" pitchFamily="18" charset="0"/>
                        </a:rPr>
                        <a:t>20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chất thải rắn ở nông thôn được thu gom</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65,6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79,88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99,9%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Cao hơn 14,24 điểm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4140455"/>
                  </a:ext>
                </a:extLst>
              </a:tr>
              <a:tr h="498506">
                <a:tc>
                  <a:txBody>
                    <a:bodyPr/>
                    <a:lstStyle/>
                    <a:p>
                      <a:pPr algn="ctr" fontAlgn="ctr"/>
                      <a:r>
                        <a:rPr lang="vi-VN" sz="1600" b="0" i="0" u="none" strike="noStrike">
                          <a:solidFill>
                            <a:srgbClr val="000000"/>
                          </a:solidFill>
                          <a:effectLst/>
                          <a:latin typeface="Times New Roman" panose="02020603050405020304" pitchFamily="18" charset="0"/>
                        </a:rPr>
                        <a:t>21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Số lượng căn hộ nhà ở xã hội hoàn thành</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Căn hộ</a:t>
                      </a:r>
                    </a:p>
                  </a:txBody>
                  <a:tcPr marL="6195" marR="6195" marT="6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622</a:t>
                      </a:r>
                    </a:p>
                  </a:txBody>
                  <a:tcPr marL="6195" marR="6195" marT="6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742</a:t>
                      </a:r>
                    </a:p>
                  </a:txBody>
                  <a:tcPr marL="6195" marR="6195" marT="6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a:t>
                      </a:r>
                    </a:p>
                  </a:txBody>
                  <a:tcPr marL="6195" marR="6195" marT="6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Đánh giá cuối năm</a:t>
                      </a:r>
                      <a:r>
                        <a:rPr lang="vi-VN" sz="16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566363"/>
                  </a:ext>
                </a:extLst>
              </a:tr>
            </a:tbl>
          </a:graphicData>
        </a:graphic>
      </p:graphicFrame>
    </p:spTree>
    <p:extLst>
      <p:ext uri="{BB962C8B-B14F-4D97-AF65-F5344CB8AC3E}">
        <p14:creationId xmlns:p14="http://schemas.microsoft.com/office/powerpoint/2010/main" val="1629850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02E08-2407-5ABF-EFC8-1186D3D57A6C}"/>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76D89E39-FC16-3EB7-EB9C-FFD3E9A94672}"/>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F1D2801-7709-3965-DFF6-6A99C24C7574}"/>
              </a:ext>
            </a:extLst>
          </p:cNvPr>
          <p:cNvSpPr txBox="1"/>
          <p:nvPr/>
        </p:nvSpPr>
        <p:spPr>
          <a:xfrm>
            <a:off x="619124" y="90173"/>
            <a:ext cx="11572876" cy="400110"/>
          </a:xfrm>
          <a:prstGeom prst="rect">
            <a:avLst/>
          </a:prstGeom>
          <a:noFill/>
        </p:spPr>
        <p:txBody>
          <a:bodyPr wrap="square">
            <a:spAutoFit/>
          </a:bodyPr>
          <a:lstStyle/>
          <a:p>
            <a:pPr>
              <a:lnSpc>
                <a:spcPct val="100000"/>
              </a:lnSpc>
            </a:pPr>
            <a:r>
              <a:rPr lang="vi-VN" sz="2000" b="1">
                <a:latin typeface="+mj-lt"/>
                <a:cs typeface="Arial" panose="020B0604020202020204" pitchFamily="34" charset="0"/>
              </a:rPr>
              <a:t>2. Thực hiện chỉ tiêu UBND tỉnh giao (14/17 chỉ tiêu đánh giá theo quý; 03/17 chỉ tiêu đánh giá cuối năm)</a:t>
            </a:r>
          </a:p>
        </p:txBody>
      </p:sp>
      <p:graphicFrame>
        <p:nvGraphicFramePr>
          <p:cNvPr id="2" name="Table 1">
            <a:extLst>
              <a:ext uri="{FF2B5EF4-FFF2-40B4-BE49-F238E27FC236}">
                <a16:creationId xmlns:a16="http://schemas.microsoft.com/office/drawing/2014/main" id="{66690ED9-67D6-DD07-50FD-88FC55ED80D3}"/>
              </a:ext>
            </a:extLst>
          </p:cNvPr>
          <p:cNvGraphicFramePr>
            <a:graphicFrameLocks noGrp="1"/>
          </p:cNvGraphicFramePr>
          <p:nvPr>
            <p:extLst>
              <p:ext uri="{D42A27DB-BD31-4B8C-83A1-F6EECF244321}">
                <p14:modId xmlns:p14="http://schemas.microsoft.com/office/powerpoint/2010/main" val="1277976035"/>
              </p:ext>
            </p:extLst>
          </p:nvPr>
        </p:nvGraphicFramePr>
        <p:xfrm>
          <a:off x="341833" y="580456"/>
          <a:ext cx="11759011" cy="6219330"/>
        </p:xfrm>
        <a:graphic>
          <a:graphicData uri="http://schemas.openxmlformats.org/drawingml/2006/table">
            <a:tbl>
              <a:tblPr/>
              <a:tblGrid>
                <a:gridCol w="553150">
                  <a:extLst>
                    <a:ext uri="{9D8B030D-6E8A-4147-A177-3AD203B41FA5}">
                      <a16:colId xmlns:a16="http://schemas.microsoft.com/office/drawing/2014/main" val="3631001921"/>
                    </a:ext>
                  </a:extLst>
                </a:gridCol>
                <a:gridCol w="3402421">
                  <a:extLst>
                    <a:ext uri="{9D8B030D-6E8A-4147-A177-3AD203B41FA5}">
                      <a16:colId xmlns:a16="http://schemas.microsoft.com/office/drawing/2014/main" val="3162304843"/>
                    </a:ext>
                  </a:extLst>
                </a:gridCol>
                <a:gridCol w="1151724">
                  <a:extLst>
                    <a:ext uri="{9D8B030D-6E8A-4147-A177-3AD203B41FA5}">
                      <a16:colId xmlns:a16="http://schemas.microsoft.com/office/drawing/2014/main" val="2493713914"/>
                    </a:ext>
                  </a:extLst>
                </a:gridCol>
                <a:gridCol w="1068621">
                  <a:extLst>
                    <a:ext uri="{9D8B030D-6E8A-4147-A177-3AD203B41FA5}">
                      <a16:colId xmlns:a16="http://schemas.microsoft.com/office/drawing/2014/main" val="1982202185"/>
                    </a:ext>
                  </a:extLst>
                </a:gridCol>
                <a:gridCol w="1084013">
                  <a:extLst>
                    <a:ext uri="{9D8B030D-6E8A-4147-A177-3AD203B41FA5}">
                      <a16:colId xmlns:a16="http://schemas.microsoft.com/office/drawing/2014/main" val="547426972"/>
                    </a:ext>
                  </a:extLst>
                </a:gridCol>
                <a:gridCol w="1084013">
                  <a:extLst>
                    <a:ext uri="{9D8B030D-6E8A-4147-A177-3AD203B41FA5}">
                      <a16:colId xmlns:a16="http://schemas.microsoft.com/office/drawing/2014/main" val="939151380"/>
                    </a:ext>
                  </a:extLst>
                </a:gridCol>
                <a:gridCol w="1329611">
                  <a:extLst>
                    <a:ext uri="{9D8B030D-6E8A-4147-A177-3AD203B41FA5}">
                      <a16:colId xmlns:a16="http://schemas.microsoft.com/office/drawing/2014/main" val="3474579319"/>
                    </a:ext>
                  </a:extLst>
                </a:gridCol>
                <a:gridCol w="1329611">
                  <a:extLst>
                    <a:ext uri="{9D8B030D-6E8A-4147-A177-3AD203B41FA5}">
                      <a16:colId xmlns:a16="http://schemas.microsoft.com/office/drawing/2014/main" val="2410164831"/>
                    </a:ext>
                  </a:extLst>
                </a:gridCol>
                <a:gridCol w="755847">
                  <a:extLst>
                    <a:ext uri="{9D8B030D-6E8A-4147-A177-3AD203B41FA5}">
                      <a16:colId xmlns:a16="http://schemas.microsoft.com/office/drawing/2014/main" val="1979620706"/>
                    </a:ext>
                  </a:extLst>
                </a:gridCol>
              </a:tblGrid>
              <a:tr h="490034">
                <a:tc rowSpan="2">
                  <a:txBody>
                    <a:bodyPr/>
                    <a:lstStyle/>
                    <a:p>
                      <a:pPr algn="ctr" fontAlgn="ctr"/>
                      <a:r>
                        <a:rPr lang="vi-VN" sz="1600" b="1" i="0" u="none" strike="noStrike">
                          <a:solidFill>
                            <a:srgbClr val="000000"/>
                          </a:solidFill>
                          <a:effectLst/>
                          <a:latin typeface="Times New Roman" panose="02020603050405020304" pitchFamily="18" charset="0"/>
                        </a:rPr>
                        <a:t>STT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Chỉ tiêu</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Đơn vị</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Thực hiện Quý I năm 2024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Kế hoạch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600" b="1" i="0" u="none" strike="noStrike">
                          <a:solidFill>
                            <a:srgbClr val="000000"/>
                          </a:solidFill>
                          <a:effectLst/>
                          <a:latin typeface="Times New Roman" panose="02020603050405020304" pitchFamily="18" charset="0"/>
                        </a:rPr>
                        <a:t>Ước thực hiện Quý I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600" b="1" i="0" u="none" strike="noStrike">
                          <a:solidFill>
                            <a:srgbClr val="000000"/>
                          </a:solidFill>
                          <a:effectLst/>
                          <a:latin typeface="Times New Roman" panose="02020603050405020304" pitchFamily="18" charset="0"/>
                        </a:rPr>
                        <a:t>Ước thực hiện Quý I năm 2025 so với: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600" b="1" i="0" u="none" strike="noStrike">
                          <a:solidFill>
                            <a:srgbClr val="000000"/>
                          </a:solidFill>
                          <a:effectLst/>
                          <a:latin typeface="Times New Roman" panose="02020603050405020304" pitchFamily="18" charset="0"/>
                        </a:rPr>
                        <a:t>Đánh giá</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9562342"/>
                  </a:ext>
                </a:extLst>
              </a:tr>
              <a:tr h="644387">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pPr algn="ctr" fontAlgn="ctr"/>
                      <a:endParaRPr lang="vi-VN" sz="900" b="1"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a:txBody>
                    <a:bodyPr/>
                    <a:lstStyle/>
                    <a:p>
                      <a:pPr algn="ctr" fontAlgn="ctr"/>
                      <a:r>
                        <a:rPr lang="vi-VN" sz="1600" b="1" i="0" u="none" strike="noStrike">
                          <a:solidFill>
                            <a:srgbClr val="000000"/>
                          </a:solidFill>
                          <a:effectLst/>
                          <a:latin typeface="Times New Roman" panose="02020603050405020304" pitchFamily="18" charset="0"/>
                        </a:rPr>
                        <a:t>Kế hoạch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1" i="0" u="none" strike="noStrike">
                          <a:solidFill>
                            <a:srgbClr val="000000"/>
                          </a:solidFill>
                          <a:effectLst/>
                          <a:latin typeface="Times New Roman" panose="02020603050405020304" pitchFamily="18" charset="0"/>
                        </a:rPr>
                        <a:t>Cùng kỳ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3406003427"/>
                  </a:ext>
                </a:extLst>
              </a:tr>
              <a:tr h="278333">
                <a:tc>
                  <a:txBody>
                    <a:bodyPr/>
                    <a:lstStyle/>
                    <a:p>
                      <a:pPr algn="ctr" fontAlgn="ctr"/>
                      <a:r>
                        <a:rPr lang="vi-VN" sz="1800" b="0" i="1" u="none" strike="noStrike">
                          <a:solidFill>
                            <a:srgbClr val="000000"/>
                          </a:solidFill>
                          <a:effectLst/>
                          <a:latin typeface="Times New Roman" panose="02020603050405020304" pitchFamily="18" charset="0"/>
                        </a:rPr>
                        <a:t>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1" u="none" strike="noStrike">
                          <a:solidFill>
                            <a:srgbClr val="000000"/>
                          </a:solidFill>
                          <a:effectLst/>
                          <a:latin typeface="Times New Roman" panose="02020603050405020304" pitchFamily="18" charset="0"/>
                        </a:rPr>
                        <a:t>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6668298"/>
                  </a:ext>
                </a:extLst>
              </a:tr>
              <a:tr h="434442">
                <a:tc>
                  <a:txBody>
                    <a:bodyPr/>
                    <a:lstStyle/>
                    <a:p>
                      <a:pPr algn="ctr" fontAlgn="ctr"/>
                      <a:r>
                        <a:rPr lang="vi-VN" sz="1800" b="1" i="0" u="none" strike="noStrike">
                          <a:solidFill>
                            <a:srgbClr val="000000"/>
                          </a:solidFill>
                          <a:effectLst/>
                          <a:latin typeface="Times New Roman" panose="02020603050405020304" pitchFamily="18" charset="0"/>
                        </a:rPr>
                        <a:t>II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vi-VN" sz="1800" b="1" i="0" u="none" strike="noStrike">
                          <a:solidFill>
                            <a:srgbClr val="000000"/>
                          </a:solidFill>
                          <a:effectLst/>
                          <a:latin typeface="Times New Roman" panose="02020603050405020304" pitchFamily="18" charset="0"/>
                        </a:rPr>
                        <a:t>CHỈ TIÊU UBND TỈNH GIAO</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846497517"/>
                  </a:ext>
                </a:extLst>
              </a:tr>
              <a:tr h="550520">
                <a:tc>
                  <a:txBody>
                    <a:bodyPr/>
                    <a:lstStyle/>
                    <a:p>
                      <a:pPr algn="ctr" fontAlgn="ctr"/>
                      <a:r>
                        <a:rPr lang="vi-VN" sz="1800" b="0" i="0" u="none" strike="noStrike">
                          <a:solidFill>
                            <a:srgbClr val="000000"/>
                          </a:solidFill>
                          <a:effectLst/>
                          <a:latin typeface="Times New Roman" panose="02020603050405020304" pitchFamily="18" charset="0"/>
                        </a:rPr>
                        <a:t>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Tổng mức bán lẻ hàng hóa và doanh thu dịch vụ tiêu dùng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27.457,0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126.600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29.653,5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23,4%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108,0%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Chưa 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2434882"/>
                  </a:ext>
                </a:extLst>
              </a:tr>
              <a:tr h="278333">
                <a:tc>
                  <a:txBody>
                    <a:bodyPr/>
                    <a:lstStyle/>
                    <a:p>
                      <a:pPr algn="ctr" fontAlgn="ctr"/>
                      <a:r>
                        <a:rPr lang="vi-VN" sz="1800" b="0" i="0" u="none" strike="noStrike">
                          <a:solidFill>
                            <a:srgbClr val="000000"/>
                          </a:solidFill>
                          <a:effectLst/>
                          <a:latin typeface="Times New Roman" panose="02020603050405020304" pitchFamily="18" charset="0"/>
                        </a:rPr>
                        <a:t>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1723953"/>
                  </a:ext>
                </a:extLst>
              </a:tr>
              <a:tr h="550520">
                <a:tc>
                  <a:txBody>
                    <a:bodyPr/>
                    <a:lstStyle/>
                    <a:p>
                      <a:pPr algn="ctr" fontAlgn="ctr"/>
                      <a:r>
                        <a:rPr lang="vi-VN" sz="1800" b="0" i="0" u="none" strike="noStrike">
                          <a:solidFill>
                            <a:srgbClr val="000000"/>
                          </a:solidFill>
                          <a:effectLst/>
                          <a:latin typeface="Times New Roman" panose="02020603050405020304" pitchFamily="18" charset="0"/>
                        </a:rPr>
                        <a:t>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 nâng cao</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717006"/>
                  </a:ext>
                </a:extLst>
              </a:tr>
              <a:tr h="550520">
                <a:tc>
                  <a:txBody>
                    <a:bodyPr/>
                    <a:lstStyle/>
                    <a:p>
                      <a:pPr algn="ctr" fontAlgn="ctr"/>
                      <a:r>
                        <a:rPr lang="vi-VN" sz="1800" b="0" i="0" u="none" strike="noStrike">
                          <a:solidFill>
                            <a:srgbClr val="000000"/>
                          </a:solidFill>
                          <a:effectLst/>
                          <a:latin typeface="Times New Roman" panose="02020603050405020304" pitchFamily="18" charset="0"/>
                        </a:rPr>
                        <a:t>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 kiểu mẫu</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212238"/>
                  </a:ext>
                </a:extLst>
              </a:tr>
              <a:tr h="649239">
                <a:tc>
                  <a:txBody>
                    <a:bodyPr/>
                    <a:lstStyle/>
                    <a:p>
                      <a:pPr algn="ctr" fontAlgn="ctr"/>
                      <a:r>
                        <a:rPr lang="vi-VN" sz="1800" b="0" i="0" u="none" strike="noStrike">
                          <a:solidFill>
                            <a:srgbClr val="000000"/>
                          </a:solidFill>
                          <a:effectLst/>
                          <a:latin typeface="Times New Roman" panose="02020603050405020304" pitchFamily="18" charset="0"/>
                        </a:rPr>
                        <a:t>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Tổng lượng khách du lịch</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Triệu lượt khách</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2,79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3,20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32,0%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114,8%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4804077"/>
                  </a:ext>
                </a:extLst>
              </a:tr>
              <a:tr h="381667">
                <a:tc>
                  <a:txBody>
                    <a:bodyPr/>
                    <a:lstStyle/>
                    <a:p>
                      <a:pPr algn="ctr" fontAlgn="ctr"/>
                      <a:r>
                        <a:rPr lang="vi-VN" sz="1800" b="0" i="0" u="none" strike="noStrike">
                          <a:solidFill>
                            <a:srgbClr val="000000"/>
                          </a:solidFill>
                          <a:effectLst/>
                          <a:latin typeface="Times New Roman" panose="02020603050405020304" pitchFamily="18" charset="0"/>
                        </a:rPr>
                        <a:t>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Doanh thu du lịch thuần túy</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6.370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26.000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7.330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28,2%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115,1%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9159858"/>
                  </a:ext>
                </a:extLst>
              </a:tr>
              <a:tr h="278333">
                <a:tc>
                  <a:txBody>
                    <a:bodyPr/>
                    <a:lstStyle/>
                    <a:p>
                      <a:pPr algn="ctr" fontAlgn="ctr"/>
                      <a:r>
                        <a:rPr lang="vi-VN" sz="1800" b="0" i="0" u="none" strike="noStrike">
                          <a:solidFill>
                            <a:srgbClr val="000000"/>
                          </a:solidFill>
                          <a:effectLst/>
                          <a:latin typeface="Times New Roman" panose="02020603050405020304" pitchFamily="18" charset="0"/>
                        </a:rPr>
                        <a:t>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Thu hút dự án mới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Dự án</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238,5%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34561"/>
                  </a:ext>
                </a:extLst>
              </a:tr>
              <a:tr h="550520">
                <a:tc>
                  <a:txBody>
                    <a:bodyPr/>
                    <a:lstStyle/>
                    <a:p>
                      <a:pPr algn="ctr" fontAlgn="ctr"/>
                      <a:r>
                        <a:rPr lang="vi-VN" sz="1800" b="0" i="0" u="none" strike="noStrike">
                          <a:solidFill>
                            <a:srgbClr val="000000"/>
                          </a:solidFill>
                          <a:effectLst/>
                          <a:latin typeface="Times New Roman" panose="02020603050405020304" pitchFamily="18" charset="0"/>
                        </a:rPr>
                        <a:t>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Số doanh nghiệp thành lập mới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Doanh nghiệp</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278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1.100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309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28,1%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111,2%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2087872"/>
                  </a:ext>
                </a:extLst>
              </a:tr>
              <a:tr h="550520">
                <a:tc>
                  <a:txBody>
                    <a:bodyPr/>
                    <a:lstStyle/>
                    <a:p>
                      <a:pPr algn="ctr" fontAlgn="ctr"/>
                      <a:r>
                        <a:rPr lang="vi-VN" sz="1800" b="0" i="0" u="none" strike="noStrike">
                          <a:solidFill>
                            <a:srgbClr val="000000"/>
                          </a:solidFill>
                          <a:effectLst/>
                          <a:latin typeface="Times New Roman" panose="02020603050405020304" pitchFamily="18" charset="0"/>
                        </a:rPr>
                        <a:t>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Số vốn đăng ký của doanh nghiệp thành lập mới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1.784,5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9.500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3.378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35,6%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189,3%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8071854"/>
                  </a:ext>
                </a:extLst>
              </a:tr>
            </a:tbl>
          </a:graphicData>
        </a:graphic>
      </p:graphicFrame>
    </p:spTree>
    <p:extLst>
      <p:ext uri="{BB962C8B-B14F-4D97-AF65-F5344CB8AC3E}">
        <p14:creationId xmlns:p14="http://schemas.microsoft.com/office/powerpoint/2010/main" val="2297819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89735-06E0-FC21-45F8-34E473E79177}"/>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178D25A5-A623-E6E8-0C97-476289DC0091}"/>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F3FFE15-561E-C6CD-5389-FECFA1308FD8}"/>
              </a:ext>
            </a:extLst>
          </p:cNvPr>
          <p:cNvSpPr txBox="1"/>
          <p:nvPr/>
        </p:nvSpPr>
        <p:spPr>
          <a:xfrm>
            <a:off x="619125" y="90173"/>
            <a:ext cx="7483442" cy="400110"/>
          </a:xfrm>
          <a:prstGeom prst="rect">
            <a:avLst/>
          </a:prstGeom>
          <a:noFill/>
        </p:spPr>
        <p:txBody>
          <a:bodyPr wrap="square">
            <a:spAutoFit/>
          </a:bodyPr>
          <a:lstStyle/>
          <a:p>
            <a:pPr>
              <a:lnSpc>
                <a:spcPct val="100000"/>
              </a:lnSpc>
            </a:pPr>
            <a:r>
              <a:rPr lang="vi-VN" sz="2000" b="1">
                <a:latin typeface="+mj-lt"/>
                <a:cs typeface="Arial" panose="020B0604020202020204" pitchFamily="34" charset="0"/>
              </a:rPr>
              <a:t>2. Thực hiện chỉ tiêu HĐND và UBND tỉnh giao (tt)</a:t>
            </a:r>
          </a:p>
        </p:txBody>
      </p:sp>
      <p:graphicFrame>
        <p:nvGraphicFramePr>
          <p:cNvPr id="2" name="Table 1">
            <a:extLst>
              <a:ext uri="{FF2B5EF4-FFF2-40B4-BE49-F238E27FC236}">
                <a16:creationId xmlns:a16="http://schemas.microsoft.com/office/drawing/2014/main" id="{9940DDFF-F9CC-FA46-5A1C-523A6616549B}"/>
              </a:ext>
            </a:extLst>
          </p:cNvPr>
          <p:cNvGraphicFramePr>
            <a:graphicFrameLocks noGrp="1"/>
          </p:cNvGraphicFramePr>
          <p:nvPr>
            <p:extLst>
              <p:ext uri="{D42A27DB-BD31-4B8C-83A1-F6EECF244321}">
                <p14:modId xmlns:p14="http://schemas.microsoft.com/office/powerpoint/2010/main" val="1004297113"/>
              </p:ext>
            </p:extLst>
          </p:nvPr>
        </p:nvGraphicFramePr>
        <p:xfrm>
          <a:off x="194553" y="492904"/>
          <a:ext cx="11906655" cy="6257913"/>
        </p:xfrm>
        <a:graphic>
          <a:graphicData uri="http://schemas.openxmlformats.org/drawingml/2006/table">
            <a:tbl>
              <a:tblPr/>
              <a:tblGrid>
                <a:gridCol w="544749">
                  <a:extLst>
                    <a:ext uri="{9D8B030D-6E8A-4147-A177-3AD203B41FA5}">
                      <a16:colId xmlns:a16="http://schemas.microsoft.com/office/drawing/2014/main" val="2300005030"/>
                    </a:ext>
                  </a:extLst>
                </a:gridCol>
                <a:gridCol w="4202349">
                  <a:extLst>
                    <a:ext uri="{9D8B030D-6E8A-4147-A177-3AD203B41FA5}">
                      <a16:colId xmlns:a16="http://schemas.microsoft.com/office/drawing/2014/main" val="3612656881"/>
                    </a:ext>
                  </a:extLst>
                </a:gridCol>
                <a:gridCol w="690664">
                  <a:extLst>
                    <a:ext uri="{9D8B030D-6E8A-4147-A177-3AD203B41FA5}">
                      <a16:colId xmlns:a16="http://schemas.microsoft.com/office/drawing/2014/main" val="2315262461"/>
                    </a:ext>
                  </a:extLst>
                </a:gridCol>
                <a:gridCol w="894945">
                  <a:extLst>
                    <a:ext uri="{9D8B030D-6E8A-4147-A177-3AD203B41FA5}">
                      <a16:colId xmlns:a16="http://schemas.microsoft.com/office/drawing/2014/main" val="1147691860"/>
                    </a:ext>
                  </a:extLst>
                </a:gridCol>
                <a:gridCol w="1018376">
                  <a:extLst>
                    <a:ext uri="{9D8B030D-6E8A-4147-A177-3AD203B41FA5}">
                      <a16:colId xmlns:a16="http://schemas.microsoft.com/office/drawing/2014/main" val="2170243869"/>
                    </a:ext>
                  </a:extLst>
                </a:gridCol>
                <a:gridCol w="1097625">
                  <a:extLst>
                    <a:ext uri="{9D8B030D-6E8A-4147-A177-3AD203B41FA5}">
                      <a16:colId xmlns:a16="http://schemas.microsoft.com/office/drawing/2014/main" val="2518370208"/>
                    </a:ext>
                  </a:extLst>
                </a:gridCol>
                <a:gridCol w="1346305">
                  <a:extLst>
                    <a:ext uri="{9D8B030D-6E8A-4147-A177-3AD203B41FA5}">
                      <a16:colId xmlns:a16="http://schemas.microsoft.com/office/drawing/2014/main" val="2904771"/>
                    </a:ext>
                  </a:extLst>
                </a:gridCol>
                <a:gridCol w="1067679">
                  <a:extLst>
                    <a:ext uri="{9D8B030D-6E8A-4147-A177-3AD203B41FA5}">
                      <a16:colId xmlns:a16="http://schemas.microsoft.com/office/drawing/2014/main" val="3381555123"/>
                    </a:ext>
                  </a:extLst>
                </a:gridCol>
                <a:gridCol w="1043963">
                  <a:extLst>
                    <a:ext uri="{9D8B030D-6E8A-4147-A177-3AD203B41FA5}">
                      <a16:colId xmlns:a16="http://schemas.microsoft.com/office/drawing/2014/main" val="800866329"/>
                    </a:ext>
                  </a:extLst>
                </a:gridCol>
              </a:tblGrid>
              <a:tr h="503764">
                <a:tc rowSpan="2">
                  <a:txBody>
                    <a:bodyPr/>
                    <a:lstStyle/>
                    <a:p>
                      <a:pPr algn="ctr" fontAlgn="ctr"/>
                      <a:r>
                        <a:rPr lang="vi-VN" sz="1700" b="1" i="0" u="none" strike="noStrike">
                          <a:solidFill>
                            <a:srgbClr val="000000"/>
                          </a:solidFill>
                          <a:effectLst/>
                          <a:latin typeface="Times New Roman" panose="02020603050405020304" pitchFamily="18" charset="0"/>
                        </a:rPr>
                        <a:t>STT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700" b="1" i="0" u="none" strike="noStrike">
                          <a:solidFill>
                            <a:srgbClr val="000000"/>
                          </a:solidFill>
                          <a:effectLst/>
                          <a:latin typeface="Times New Roman" panose="02020603050405020304" pitchFamily="18" charset="0"/>
                        </a:rPr>
                        <a:t>Chỉ tiêu</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700" b="1" i="0" u="none" strike="noStrike">
                          <a:solidFill>
                            <a:srgbClr val="000000"/>
                          </a:solidFill>
                          <a:effectLst/>
                          <a:latin typeface="Times New Roman" panose="02020603050405020304" pitchFamily="18" charset="0"/>
                        </a:rPr>
                        <a:t>Đơn vị</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700" b="1" i="0" u="none" strike="noStrike">
                          <a:solidFill>
                            <a:srgbClr val="000000"/>
                          </a:solidFill>
                          <a:effectLst/>
                          <a:latin typeface="Times New Roman" panose="02020603050405020304" pitchFamily="18" charset="0"/>
                        </a:rPr>
                        <a:t>Thực hiện Quý I năm 2024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700" b="1" i="0" u="none" strike="noStrike">
                          <a:solidFill>
                            <a:srgbClr val="000000"/>
                          </a:solidFill>
                          <a:effectLst/>
                          <a:latin typeface="Times New Roman" panose="02020603050405020304" pitchFamily="18" charset="0"/>
                        </a:rPr>
                        <a:t>Kế hoạch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700" b="1" i="0" u="none" strike="noStrike">
                          <a:solidFill>
                            <a:srgbClr val="000000"/>
                          </a:solidFill>
                          <a:effectLst/>
                          <a:latin typeface="Times New Roman" panose="02020603050405020304" pitchFamily="18" charset="0"/>
                        </a:rPr>
                        <a:t>Ước thực hiện Quý I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vi-VN" sz="1800" b="1" i="0" u="none" strike="noStrike">
                          <a:solidFill>
                            <a:srgbClr val="000000"/>
                          </a:solidFill>
                          <a:effectLst/>
                          <a:latin typeface="Times New Roman" panose="02020603050405020304" pitchFamily="18" charset="0"/>
                        </a:rPr>
                        <a:t>Ước thực hiện Quý I năm 2025 so với: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2">
                  <a:txBody>
                    <a:bodyPr/>
                    <a:lstStyle/>
                    <a:p>
                      <a:pPr algn="ctr" fontAlgn="ctr"/>
                      <a:r>
                        <a:rPr lang="vi-VN" sz="1700" b="1" i="0" u="none" strike="noStrike">
                          <a:solidFill>
                            <a:srgbClr val="000000"/>
                          </a:solidFill>
                          <a:effectLst/>
                          <a:latin typeface="Times New Roman" panose="02020603050405020304" pitchFamily="18" charset="0"/>
                        </a:rPr>
                        <a:t>Đánh giá</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7640897"/>
                  </a:ext>
                </a:extLst>
              </a:tr>
              <a:tr h="609951">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pPr algn="ctr" fontAlgn="ctr"/>
                      <a:endParaRPr lang="vi-VN" sz="1200" b="1"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a:txBody>
                    <a:bodyPr/>
                    <a:lstStyle/>
                    <a:p>
                      <a:pPr algn="ctr" fontAlgn="ctr"/>
                      <a:r>
                        <a:rPr lang="vi-VN" sz="1700" b="1" i="0" u="none" strike="noStrike">
                          <a:solidFill>
                            <a:srgbClr val="000000"/>
                          </a:solidFill>
                          <a:effectLst/>
                          <a:latin typeface="Times New Roman" panose="02020603050405020304" pitchFamily="18" charset="0"/>
                        </a:rPr>
                        <a:t>Kế hoạch năm 2025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1" i="0" u="none" strike="noStrike">
                          <a:solidFill>
                            <a:srgbClr val="000000"/>
                          </a:solidFill>
                          <a:effectLst/>
                          <a:latin typeface="Times New Roman" panose="02020603050405020304" pitchFamily="18" charset="0"/>
                        </a:rPr>
                        <a:t>Cùng kỳ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extLst>
                  <a:ext uri="{0D108BD9-81ED-4DB2-BD59-A6C34878D82A}">
                    <a16:rowId xmlns:a16="http://schemas.microsoft.com/office/drawing/2014/main" val="2750257964"/>
                  </a:ext>
                </a:extLst>
              </a:tr>
              <a:tr h="240857">
                <a:tc>
                  <a:txBody>
                    <a:bodyPr/>
                    <a:lstStyle/>
                    <a:p>
                      <a:pPr algn="ctr" fontAlgn="ctr"/>
                      <a:r>
                        <a:rPr lang="vi-VN" sz="1700" b="0" i="1" u="none" strike="noStrike">
                          <a:solidFill>
                            <a:srgbClr val="000000"/>
                          </a:solidFill>
                          <a:effectLst/>
                          <a:latin typeface="Times New Roman" panose="02020603050405020304" pitchFamily="18" charset="0"/>
                        </a:rPr>
                        <a:t>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1" u="none" strike="noStrike">
                          <a:solidFill>
                            <a:srgbClr val="000000"/>
                          </a:solidFill>
                          <a:effectLst/>
                          <a:latin typeface="Times New Roman" panose="02020603050405020304" pitchFamily="18" charset="0"/>
                        </a:rPr>
                        <a:t>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8670678"/>
                  </a:ext>
                </a:extLst>
              </a:tr>
              <a:tr h="476089">
                <a:tc>
                  <a:txBody>
                    <a:bodyPr/>
                    <a:lstStyle/>
                    <a:p>
                      <a:pPr algn="ctr" fontAlgn="ctr"/>
                      <a:r>
                        <a:rPr lang="vi-VN" sz="1700" b="0" i="0" u="none" strike="noStrike">
                          <a:solidFill>
                            <a:srgbClr val="000000"/>
                          </a:solidFill>
                          <a:effectLst/>
                          <a:latin typeface="Times New Roman" panose="02020603050405020304" pitchFamily="18" charset="0"/>
                        </a:rPr>
                        <a:t>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Số vụ vi phạm lấn chiếm đất đai được giải quyết trong năm</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Số vụ</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1.562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3.463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407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700" b="0" i="0" u="none" strike="noStrike">
                          <a:solidFill>
                            <a:srgbClr val="000000"/>
                          </a:solidFill>
                          <a:effectLst/>
                          <a:latin typeface="Times New Roman" panose="02020603050405020304" pitchFamily="18" charset="0"/>
                        </a:rPr>
                        <a:t>11,8%</a:t>
                      </a:r>
                    </a:p>
                  </a:txBody>
                  <a:tcPr marL="6195" marR="6195" marT="61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700" b="0" i="0" u="none" strike="noStrike">
                          <a:solidFill>
                            <a:srgbClr val="000000"/>
                          </a:solidFill>
                          <a:effectLst/>
                          <a:latin typeface="Times New Roman" panose="02020603050405020304" pitchFamily="18" charset="0"/>
                        </a:rPr>
                        <a:t>26,1%</a:t>
                      </a:r>
                    </a:p>
                  </a:txBody>
                  <a:tcPr marL="6195" marR="6195" marT="61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700" b="0" i="0" u="none" strike="noStrike">
                          <a:solidFill>
                            <a:srgbClr val="000000"/>
                          </a:solidFill>
                          <a:effectLst/>
                          <a:latin typeface="Times New Roman" panose="02020603050405020304" pitchFamily="18" charset="0"/>
                        </a:rPr>
                        <a:t>Đánh giá cuối năm</a:t>
                      </a:r>
                      <a:endParaRPr lang="vi-VN" sz="1700" b="0"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331788"/>
                  </a:ext>
                </a:extLst>
              </a:tr>
              <a:tr h="711321">
                <a:tc>
                  <a:txBody>
                    <a:bodyPr/>
                    <a:lstStyle/>
                    <a:p>
                      <a:pPr algn="ctr" fontAlgn="ctr"/>
                      <a:r>
                        <a:rPr lang="vi-VN" sz="1700" b="0" i="0" u="none" strike="noStrike">
                          <a:solidFill>
                            <a:srgbClr val="000000"/>
                          </a:solidFill>
                          <a:effectLst/>
                          <a:latin typeface="Times New Roman" panose="02020603050405020304" pitchFamily="18" charset="0"/>
                        </a:rPr>
                        <a:t>11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vi-VN" sz="1700" b="0" i="0" u="none" strike="noStrike">
                          <a:solidFill>
                            <a:srgbClr val="000000"/>
                          </a:solidFill>
                          <a:effectLst/>
                          <a:latin typeface="Times New Roman" panose="02020603050405020304" pitchFamily="18" charset="0"/>
                        </a:rPr>
                        <a:t>Số lượng công trình, dự án hoàn thành GPMB so với tổng số dự án trên địa bàn</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17,4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50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3,26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6,5%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14,17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700" b="0" i="0" u="none" strike="noStrike">
                          <a:solidFill>
                            <a:srgbClr val="000000"/>
                          </a:solidFill>
                          <a:effectLst/>
                          <a:latin typeface="Times New Roman" panose="02020603050405020304" pitchFamily="18" charset="0"/>
                        </a:rPr>
                        <a:t> </a:t>
                      </a:r>
                      <a:r>
                        <a:rPr lang="en-US" sz="1700" b="0" i="0" u="none" strike="noStrike">
                          <a:solidFill>
                            <a:srgbClr val="000000"/>
                          </a:solidFill>
                          <a:effectLst/>
                          <a:latin typeface="Times New Roman" panose="02020603050405020304" pitchFamily="18" charset="0"/>
                        </a:rPr>
                        <a:t>Đánh giá cuối năm</a:t>
                      </a:r>
                      <a:endParaRPr lang="vi-VN" sz="1700" b="0"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053488"/>
                  </a:ext>
                </a:extLst>
              </a:tr>
              <a:tr h="476089">
                <a:tc>
                  <a:txBody>
                    <a:bodyPr/>
                    <a:lstStyle/>
                    <a:p>
                      <a:pPr algn="ctr" fontAlgn="ctr"/>
                      <a:r>
                        <a:rPr lang="vi-VN" sz="1700" b="0" i="0" u="none" strike="noStrike">
                          <a:solidFill>
                            <a:srgbClr val="000000"/>
                          </a:solidFill>
                          <a:effectLst/>
                          <a:latin typeface="Times New Roman" panose="02020603050405020304" pitchFamily="18" charset="0"/>
                        </a:rPr>
                        <a:t>12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Giảm tỷ lệ đơn khiếu nại về lĩnh vực đất đai phát sinh mới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70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Chưa phát sinh</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r>
                        <a:rPr lang="en-US" sz="1700" b="0" i="0" u="none" strike="noStrike">
                          <a:solidFill>
                            <a:srgbClr val="000000"/>
                          </a:solidFill>
                          <a:effectLst/>
                          <a:latin typeface="Times New Roman" panose="02020603050405020304" pitchFamily="18" charset="0"/>
                        </a:rPr>
                        <a:t>-</a:t>
                      </a:r>
                      <a:endParaRPr lang="vi-VN" sz="1700" b="0"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2431140"/>
                  </a:ext>
                </a:extLst>
              </a:tr>
              <a:tr h="476089">
                <a:tc>
                  <a:txBody>
                    <a:bodyPr/>
                    <a:lstStyle/>
                    <a:p>
                      <a:pPr algn="ctr" fontAlgn="ctr"/>
                      <a:r>
                        <a:rPr lang="vi-VN" sz="1700" b="0" i="0" u="none" strike="noStrike">
                          <a:solidFill>
                            <a:srgbClr val="000000"/>
                          </a:solidFill>
                          <a:effectLst/>
                          <a:latin typeface="Times New Roman" panose="02020603050405020304" pitchFamily="18" charset="0"/>
                        </a:rPr>
                        <a:t>13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Tỷ lệ giải quyết số vụ việc khiếu nại thuộc thẩm quyền</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85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88,1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103,6%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Đạt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2149278"/>
                  </a:ext>
                </a:extLst>
              </a:tr>
              <a:tr h="711321">
                <a:tc>
                  <a:txBody>
                    <a:bodyPr/>
                    <a:lstStyle/>
                    <a:p>
                      <a:pPr algn="ctr" fontAlgn="ctr"/>
                      <a:r>
                        <a:rPr lang="vi-VN" sz="1700" b="0" i="0" u="none" strike="noStrike">
                          <a:solidFill>
                            <a:srgbClr val="000000"/>
                          </a:solidFill>
                          <a:effectLst/>
                          <a:latin typeface="Times New Roman" panose="02020603050405020304" pitchFamily="18" charset="0"/>
                        </a:rPr>
                        <a:t>14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Tỷ lệ giải ngân vốn đầu tư công so với kế hoạch HĐND tỉnh giao</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17,0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98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12,46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 4,54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r>
                        <a:rPr lang="en-US" sz="1700" b="0" i="0" u="none" strike="noStrike">
                          <a:solidFill>
                            <a:srgbClr val="000000"/>
                          </a:solidFill>
                          <a:effectLst/>
                          <a:latin typeface="Times New Roman" panose="02020603050405020304" pitchFamily="18" charset="0"/>
                        </a:rPr>
                        <a:t>Đạt (xếp thứ 7 cả nước)</a:t>
                      </a:r>
                      <a:endParaRPr lang="vi-VN" sz="1700" b="0"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8814081"/>
                  </a:ext>
                </a:extLst>
              </a:tr>
              <a:tr h="476089">
                <a:tc>
                  <a:txBody>
                    <a:bodyPr/>
                    <a:lstStyle/>
                    <a:p>
                      <a:pPr algn="ctr" fontAlgn="ctr"/>
                      <a:r>
                        <a:rPr lang="vi-VN" sz="1700" b="0" i="0" u="none" strike="noStrike">
                          <a:solidFill>
                            <a:srgbClr val="000000"/>
                          </a:solidFill>
                          <a:effectLst/>
                          <a:latin typeface="Times New Roman" panose="02020603050405020304" pitchFamily="18" charset="0"/>
                        </a:rPr>
                        <a:t>15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Phát triển sản phẩm du lịch mới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Sản phẩm</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18,18%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vi-VN" sz="1700" b="0" i="0" u="none" strike="noStrike">
                          <a:solidFill>
                            <a:srgbClr val="000000"/>
                          </a:solidFill>
                          <a:effectLst/>
                          <a:latin typeface="Times New Roman" panose="02020603050405020304" pitchFamily="18" charset="0"/>
                        </a:rPr>
                        <a:t> </a:t>
                      </a:r>
                      <a:r>
                        <a:rPr lang="en-US" sz="1700" b="0" i="0" u="none" strike="noStrike">
                          <a:solidFill>
                            <a:srgbClr val="000000"/>
                          </a:solidFill>
                          <a:effectLst/>
                          <a:latin typeface="Times New Roman" panose="02020603050405020304" pitchFamily="18" charset="0"/>
                        </a:rPr>
                        <a:t>Đánh giá cuối năm</a:t>
                      </a:r>
                      <a:endParaRPr lang="vi-VN" sz="1700" b="0" i="0" u="none" strike="noStrike">
                        <a:solidFill>
                          <a:srgbClr val="000000"/>
                        </a:solidFill>
                        <a:effectLst/>
                        <a:latin typeface="Times New Roman" panose="02020603050405020304" pitchFamily="18" charset="0"/>
                      </a:endParaRP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2421836"/>
                  </a:ext>
                </a:extLst>
              </a:tr>
              <a:tr h="711321">
                <a:tc>
                  <a:txBody>
                    <a:bodyPr/>
                    <a:lstStyle/>
                    <a:p>
                      <a:pPr algn="ctr" fontAlgn="ctr"/>
                      <a:r>
                        <a:rPr lang="vi-VN" sz="1700" b="0" i="0" u="none" strike="noStrike">
                          <a:solidFill>
                            <a:srgbClr val="000000"/>
                          </a:solidFill>
                          <a:effectLst/>
                          <a:latin typeface="Times New Roman" panose="02020603050405020304" pitchFamily="18" charset="0"/>
                        </a:rPr>
                        <a:t>16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Hình thành mới chuỗi liên kết sản xuất, tiêu thụ sản phẩm nông nghiệp trên địa bàn</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Cơ sở</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18,18%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b="0" i="0" u="none" strike="noStrike">
                          <a:solidFill>
                            <a:srgbClr val="000000"/>
                          </a:solidFill>
                          <a:effectLst/>
                          <a:latin typeface="Times New Roman" panose="02020603050405020304" pitchFamily="18" charset="0"/>
                        </a:rPr>
                        <a:t>Đánh giá cuối năm</a:t>
                      </a: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3781665"/>
                  </a:ext>
                </a:extLst>
              </a:tr>
              <a:tr h="476089">
                <a:tc>
                  <a:txBody>
                    <a:bodyPr/>
                    <a:lstStyle/>
                    <a:p>
                      <a:pPr algn="ctr" fontAlgn="ctr"/>
                      <a:r>
                        <a:rPr lang="vi-VN" sz="1700" b="0" i="0" u="none" strike="noStrike">
                          <a:solidFill>
                            <a:srgbClr val="000000"/>
                          </a:solidFill>
                          <a:effectLst/>
                          <a:latin typeface="Times New Roman" panose="02020603050405020304" pitchFamily="18" charset="0"/>
                        </a:rPr>
                        <a:t>17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700" b="0" i="0" u="none" strike="noStrike">
                          <a:solidFill>
                            <a:srgbClr val="000000"/>
                          </a:solidFill>
                          <a:effectLst/>
                          <a:latin typeface="Times New Roman" panose="02020603050405020304" pitchFamily="18" charset="0"/>
                        </a:rPr>
                        <a:t>Xây dựng mới cơ sở giết mổ động vật tập trung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Chuỗi</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700" b="0" i="0" u="none" strike="noStrike">
                          <a:solidFill>
                            <a:srgbClr val="000000"/>
                          </a:solidFill>
                          <a:effectLst/>
                          <a:latin typeface="Times New Roman" panose="02020603050405020304" pitchFamily="18" charset="0"/>
                        </a:rPr>
                        <a:t>Đánh giá cuối năm</a:t>
                      </a:r>
                      <a:r>
                        <a:rPr lang="vi-VN" sz="1700" b="0" i="0" u="none" strike="noStrike">
                          <a:solidFill>
                            <a:srgbClr val="000000"/>
                          </a:solidFill>
                          <a:effectLst/>
                          <a:latin typeface="Times New Roman" panose="02020603050405020304" pitchFamily="18" charset="0"/>
                        </a:rPr>
                        <a:t> </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1510386"/>
                  </a:ext>
                </a:extLst>
              </a:tr>
            </a:tbl>
          </a:graphicData>
        </a:graphic>
      </p:graphicFrame>
    </p:spTree>
    <p:extLst>
      <p:ext uri="{BB962C8B-B14F-4D97-AF65-F5344CB8AC3E}">
        <p14:creationId xmlns:p14="http://schemas.microsoft.com/office/powerpoint/2010/main" val="981206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14981</TotalTime>
  <Words>12443</Words>
  <Application>Microsoft Office PowerPoint</Application>
  <PresentationFormat>Widescreen</PresentationFormat>
  <Paragraphs>4231</Paragraphs>
  <Slides>45</Slides>
  <Notes>24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5" baseType="lpstr">
      <vt:lpstr>Arial</vt:lpstr>
      <vt:lpstr>Calibri</vt:lpstr>
      <vt:lpstr>Calibri Light</vt:lpstr>
      <vt:lpstr>Roboto</vt:lpstr>
      <vt:lpstr>Times New Roman</vt:lpstr>
      <vt:lpstr>Verdana</vt:lpstr>
      <vt:lpstr>Wingdings</vt:lpstr>
      <vt:lpstr>Office Theme</vt:lpstr>
      <vt:lpstr>12_Office Theme</vt:lpstr>
      <vt:lpstr>think-cell Slide</vt:lpstr>
      <vt:lpstr>BÁO CÁO TÌNH HÌNH KINH TẾ - XÃ HỘI QUÝ I VÀ NHIỆM VỤ TRỌNG TÂM QUÝ II NĂM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Tường SKHĐT</cp:lastModifiedBy>
  <cp:revision>1681</cp:revision>
  <cp:lastPrinted>2025-02-27T08:05:26Z</cp:lastPrinted>
  <dcterms:created xsi:type="dcterms:W3CDTF">2021-10-19T01:28:52Z</dcterms:created>
  <dcterms:modified xsi:type="dcterms:W3CDTF">2025-04-02T00:17:33Z</dcterms:modified>
</cp:coreProperties>
</file>