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912" r:id="rId2"/>
  </p:sldMasterIdLst>
  <p:notesMasterIdLst>
    <p:notesMasterId r:id="rId28"/>
  </p:notesMasterIdLst>
  <p:handoutMasterIdLst>
    <p:handoutMasterId r:id="rId29"/>
  </p:handoutMasterIdLst>
  <p:sldIdLst>
    <p:sldId id="2147476492" r:id="rId3"/>
    <p:sldId id="2147476622" r:id="rId4"/>
    <p:sldId id="256" r:id="rId5"/>
    <p:sldId id="2147476625" r:id="rId6"/>
    <p:sldId id="16767597" r:id="rId7"/>
    <p:sldId id="262" r:id="rId8"/>
    <p:sldId id="263" r:id="rId9"/>
    <p:sldId id="2147476629" r:id="rId10"/>
    <p:sldId id="16769837" r:id="rId11"/>
    <p:sldId id="2147476628" r:id="rId12"/>
    <p:sldId id="267" r:id="rId13"/>
    <p:sldId id="2147468741" r:id="rId14"/>
    <p:sldId id="279" r:id="rId15"/>
    <p:sldId id="2147476636" r:id="rId16"/>
    <p:sldId id="2147476644" r:id="rId17"/>
    <p:sldId id="2147476645" r:id="rId18"/>
    <p:sldId id="2147476646" r:id="rId19"/>
    <p:sldId id="2147476647" r:id="rId20"/>
    <p:sldId id="2147476654" r:id="rId21"/>
    <p:sldId id="2147476649" r:id="rId22"/>
    <p:sldId id="2147476650" r:id="rId23"/>
    <p:sldId id="2147476651" r:id="rId24"/>
    <p:sldId id="2147476652" r:id="rId25"/>
    <p:sldId id="2147476653" r:id="rId26"/>
    <p:sldId id="436" r:id="rId27"/>
  </p:sldIdLst>
  <p:sldSz cx="12192000" cy="6858000"/>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12" userDrawn="1">
          <p15:clr>
            <a:srgbClr val="A4A3A4"/>
          </p15:clr>
        </p15:guide>
        <p15:guide id="2" pos="729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0717"/>
    <a:srgbClr val="6C0000"/>
    <a:srgbClr val="000099"/>
    <a:srgbClr val="960000"/>
    <a:srgbClr val="381850"/>
    <a:srgbClr val="040206"/>
    <a:srgbClr val="CCCC00"/>
    <a:srgbClr val="1C47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1373" autoAdjust="0"/>
  </p:normalViewPr>
  <p:slideViewPr>
    <p:cSldViewPr snapToGrid="0">
      <p:cViewPr varScale="1">
        <p:scale>
          <a:sx n="116" d="100"/>
          <a:sy n="116" d="100"/>
        </p:scale>
        <p:origin x="-390" y="-102"/>
      </p:cViewPr>
      <p:guideLst>
        <p:guide orient="horz" pos="2112"/>
        <p:guide pos="7296"/>
      </p:guideLst>
    </p:cSldViewPr>
  </p:slideViewPr>
  <p:outlineViewPr>
    <p:cViewPr>
      <p:scale>
        <a:sx n="100" d="100"/>
        <a:sy n="100" d="100"/>
      </p:scale>
      <p:origin x="0" y="0"/>
    </p:cViewPr>
  </p:outlineViewPr>
  <p:notesTextViewPr>
    <p:cViewPr>
      <p:scale>
        <a:sx n="150" d="100"/>
        <a:sy n="15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oleObject" Target="https://d.docs.live.net/ab9568c39a88b08a/TUONG%20TH/03%20-%20B&#193;O%20C&#193;O%20KTXH%20-%20&#272;TPT/B&#225;o%20c&#225;o%20KTXH%202025/Thang%2006_2025_GIA%20LAI/2025.07.03%20-%20HOP%20TRUC%20TUYEN%20UBND%20TINH/01.%20GRDP%2034%20ti&#777;nh%20Q2%20va&#768;%206T%20&#273;a&#770;&#768;u%20na&#774;m%202025%20tri&#768;nh%20BT_1a74555d-5a49-40ad-a6b5-7ada758ac03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tx>
            <c:strRef>
              <c:f>'RANK canuoc thu tu)'!$I$5</c:f>
              <c:strCache>
                <c:ptCount val="1"/>
                <c:pt idx="0">
                  <c:v>Tốc độ tăng GRDP 6 tháng đầu năm 2025</c:v>
                </c:pt>
              </c:strCache>
            </c:strRef>
          </c:tx>
          <c:spPr>
            <a:solidFill>
              <a:schemeClr val="accent1"/>
            </a:solidFill>
            <a:ln>
              <a:noFill/>
            </a:ln>
            <a:effectLst/>
          </c:spPr>
          <c:invertIfNegative val="0"/>
          <c:dPt>
            <c:idx val="12"/>
            <c:invertIfNegative val="0"/>
            <c:bubble3D val="0"/>
            <c:spPr>
              <a:solidFill>
                <a:srgbClr val="EE0000"/>
              </a:solidFill>
              <a:ln>
                <a:noFill/>
              </a:ln>
              <a:effectLst/>
            </c:spPr>
            <c:extLst xmlns:c16r2="http://schemas.microsoft.com/office/drawing/2015/06/chart">
              <c:ext xmlns:c16="http://schemas.microsoft.com/office/drawing/2014/chart" uri="{C3380CC4-5D6E-409C-BE32-E72D297353CC}">
                <c16:uniqueId val="{00000001-ECA3-45B3-9274-7AAD35857217}"/>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'RANK canuoc thu tu)'!$H$6:$H$39</c:f>
              <c:strCache>
                <c:ptCount val="34"/>
                <c:pt idx="0">
                  <c:v>Tỉnh Điện Biên                </c:v>
                </c:pt>
                <c:pt idx="1">
                  <c:v>Tỉnh Lâm Đồng                 </c:v>
                </c:pt>
                <c:pt idx="2">
                  <c:v>Tỉnh Cao Bằng                 </c:v>
                </c:pt>
                <c:pt idx="3">
                  <c:v>Thành phố Hồ Chí Minh         </c:v>
                </c:pt>
                <c:pt idx="4">
                  <c:v>Tỉnh Thái Nguyên              </c:v>
                </c:pt>
                <c:pt idx="5">
                  <c:v>Tỉnh Lai Châu                 </c:v>
                </c:pt>
                <c:pt idx="6">
                  <c:v>Tỉnh Cà Mau                   </c:v>
                </c:pt>
                <c:pt idx="7">
                  <c:v>Tỉnh Đắk Lắk                  </c:v>
                </c:pt>
                <c:pt idx="8">
                  <c:v>Tỉnh Đồng Tháp                </c:v>
                </c:pt>
                <c:pt idx="9">
                  <c:v>Tỉnh Tuyên Quang              </c:v>
                </c:pt>
                <c:pt idx="10">
                  <c:v>Tỉnh Khánh Hòa                </c:v>
                </c:pt>
                <c:pt idx="11">
                  <c:v>Tỉnh Quảng Trị                </c:v>
                </c:pt>
                <c:pt idx="12">
                  <c:v>Tỉnh Gia Lai                  </c:v>
                </c:pt>
                <c:pt idx="13">
                  <c:v>Tỉnh Vĩnh Long                </c:v>
                </c:pt>
                <c:pt idx="14">
                  <c:v>Thành phố Hà Nội              </c:v>
                </c:pt>
                <c:pt idx="15">
                  <c:v>Thành phố Cần Thơ            </c:v>
                </c:pt>
                <c:pt idx="16">
                  <c:v>Tỉnh Thanh Hóa                </c:v>
                </c:pt>
                <c:pt idx="17">
                  <c:v>Tỉnh Lào Cai                  </c:v>
                </c:pt>
                <c:pt idx="18">
                  <c:v>Tỉnh Hưng Yên                 </c:v>
                </c:pt>
                <c:pt idx="19">
                  <c:v>Tỉnh An Giang                 </c:v>
                </c:pt>
                <c:pt idx="20">
                  <c:v>Tỉnh Hà Tĩnh                  </c:v>
                </c:pt>
                <c:pt idx="21">
                  <c:v>Tỉnh Đồng Nai                 </c:v>
                </c:pt>
                <c:pt idx="22">
                  <c:v>Tỉnh Nghệ An                  </c:v>
                </c:pt>
                <c:pt idx="23">
                  <c:v>Tỉnh Lạng Sơn                 </c:v>
                </c:pt>
                <c:pt idx="24">
                  <c:v>Tỉnh Sơn La                   </c:v>
                </c:pt>
                <c:pt idx="25">
                  <c:v>Thành phố Huế         </c:v>
                </c:pt>
                <c:pt idx="26">
                  <c:v>Thành phố Đà Nẵng             </c:v>
                </c:pt>
                <c:pt idx="27">
                  <c:v>Tỉnh Tây Ninh                 </c:v>
                </c:pt>
                <c:pt idx="28">
                  <c:v>Tỉnh Phú Thọ                  </c:v>
                </c:pt>
                <c:pt idx="29">
                  <c:v>Tỉnh Bắc Ninh                 </c:v>
                </c:pt>
                <c:pt idx="30">
                  <c:v>Tỉnh Ninh Bình                </c:v>
                </c:pt>
                <c:pt idx="31">
                  <c:v>Tỉnh Quảng Ninh               </c:v>
                </c:pt>
                <c:pt idx="32">
                  <c:v>Thành phố Hải Phòng           </c:v>
                </c:pt>
                <c:pt idx="33">
                  <c:v>Tỉnh Quảng Ngãi               </c:v>
                </c:pt>
              </c:strCache>
            </c:strRef>
          </c:cat>
          <c:val>
            <c:numRef>
              <c:f>'RANK canuoc thu tu)'!$I$6:$I$39</c:f>
              <c:numCache>
                <c:formatCode>_-* #,##0.00\ _₫_-;\-* #,##0.00\ _₫_-;_-* "-"??\ _₫_-;_-@_-</c:formatCode>
                <c:ptCount val="34"/>
                <c:pt idx="0">
                  <c:v>5.1119916061091573</c:v>
                </c:pt>
                <c:pt idx="1">
                  <c:v>5.9698875834832847</c:v>
                </c:pt>
                <c:pt idx="2">
                  <c:v>6.5567141029036833</c:v>
                </c:pt>
                <c:pt idx="3">
                  <c:v>6.5634873319219196</c:v>
                </c:pt>
                <c:pt idx="4">
                  <c:v>6.612186884835225</c:v>
                </c:pt>
                <c:pt idx="5">
                  <c:v>6.7642749551190917</c:v>
                </c:pt>
                <c:pt idx="6">
                  <c:v>7.0892494565882913</c:v>
                </c:pt>
                <c:pt idx="7">
                  <c:v>7.141425115262436</c:v>
                </c:pt>
                <c:pt idx="8">
                  <c:v>7.162442281528584</c:v>
                </c:pt>
                <c:pt idx="9">
                  <c:v>7.2919457115965258</c:v>
                </c:pt>
                <c:pt idx="10">
                  <c:v>7.327186453434777</c:v>
                </c:pt>
                <c:pt idx="11">
                  <c:v>7.482705031242574</c:v>
                </c:pt>
                <c:pt idx="12">
                  <c:v>7.4918784801292588</c:v>
                </c:pt>
                <c:pt idx="13">
                  <c:v>7.4928431895745007</c:v>
                </c:pt>
                <c:pt idx="14">
                  <c:v>7.6269438898928286</c:v>
                </c:pt>
                <c:pt idx="15">
                  <c:v>7.8660959352903745</c:v>
                </c:pt>
                <c:pt idx="16">
                  <c:v>7.8786687597847305</c:v>
                </c:pt>
                <c:pt idx="17">
                  <c:v>8.0903247286631768</c:v>
                </c:pt>
                <c:pt idx="18">
                  <c:v>8.1137099514673139</c:v>
                </c:pt>
                <c:pt idx="19">
                  <c:v>8.1187496555376981</c:v>
                </c:pt>
                <c:pt idx="20">
                  <c:v>8.1588298999274826</c:v>
                </c:pt>
                <c:pt idx="21">
                  <c:v>8.225437250423667</c:v>
                </c:pt>
                <c:pt idx="22">
                  <c:v>8.2358874725236859</c:v>
                </c:pt>
                <c:pt idx="23">
                  <c:v>8.3671783444235359</c:v>
                </c:pt>
                <c:pt idx="24">
                  <c:v>8.7584557881357483</c:v>
                </c:pt>
                <c:pt idx="25">
                  <c:v>9.3852294557213725</c:v>
                </c:pt>
                <c:pt idx="26">
                  <c:v>9.4297501651048776</c:v>
                </c:pt>
                <c:pt idx="27">
                  <c:v>9.6301682527510053</c:v>
                </c:pt>
                <c:pt idx="28">
                  <c:v>10.088444807214756</c:v>
                </c:pt>
                <c:pt idx="29">
                  <c:v>10.470600910204681</c:v>
                </c:pt>
                <c:pt idx="30">
                  <c:v>10.815762290223518</c:v>
                </c:pt>
                <c:pt idx="31">
                  <c:v>11.03282748714382</c:v>
                </c:pt>
                <c:pt idx="32">
                  <c:v>11.20437926507374</c:v>
                </c:pt>
                <c:pt idx="33">
                  <c:v>11.508441495647787</c:v>
                </c:pt>
              </c:numCache>
            </c:numRef>
          </c:val>
          <c:extLst xmlns:c16r2="http://schemas.microsoft.com/office/drawing/2015/06/chart">
            <c:ext xmlns:c16="http://schemas.microsoft.com/office/drawing/2014/chart" uri="{C3380CC4-5D6E-409C-BE32-E72D297353CC}">
              <c16:uniqueId val="{00000002-ECA3-45B3-9274-7AAD35857217}"/>
            </c:ext>
          </c:extLst>
        </c:ser>
        <c:dLbls>
          <c:dLblPos val="outEnd"/>
          <c:showLegendKey val="0"/>
          <c:showVal val="1"/>
          <c:showCatName val="0"/>
          <c:showSerName val="0"/>
          <c:showPercent val="0"/>
          <c:showBubbleSize val="0"/>
        </c:dLbls>
        <c:gapWidth val="182"/>
        <c:axId val="208073088"/>
        <c:axId val="208076160"/>
      </c:barChart>
      <c:catAx>
        <c:axId val="20807308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8076160"/>
        <c:crosses val="autoZero"/>
        <c:auto val="1"/>
        <c:lblAlgn val="ctr"/>
        <c:lblOffset val="100"/>
        <c:noMultiLvlLbl val="0"/>
      </c:catAx>
      <c:valAx>
        <c:axId val="208076160"/>
        <c:scaling>
          <c:orientation val="minMax"/>
        </c:scaling>
        <c:delete val="0"/>
        <c:axPos val="b"/>
        <c:majorGridlines>
          <c:spPr>
            <a:ln w="9525" cap="flat" cmpd="sng" algn="ctr">
              <a:solidFill>
                <a:schemeClr val="tx1">
                  <a:lumMod val="15000"/>
                  <a:lumOff val="85000"/>
                </a:schemeClr>
              </a:solidFill>
              <a:round/>
            </a:ln>
            <a:effectLst/>
          </c:spPr>
        </c:majorGridlines>
        <c:numFmt formatCode="_-* #,##0.00\ _₫_-;\-* #,##0.00\ _₫_-;_-* &quot;-&quot;??\ _₫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8073088"/>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19413" cy="4937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14763" y="1"/>
            <a:ext cx="2919412" cy="493713"/>
          </a:xfrm>
          <a:prstGeom prst="rect">
            <a:avLst/>
          </a:prstGeom>
        </p:spPr>
        <p:txBody>
          <a:bodyPr vert="horz" lIns="91440" tIns="45720" rIns="91440" bIns="45720" rtlCol="0"/>
          <a:lstStyle>
            <a:lvl1pPr algn="r">
              <a:defRPr sz="1200"/>
            </a:lvl1pPr>
          </a:lstStyle>
          <a:p>
            <a:fld id="{B13A25BA-8A98-4EEA-8689-C0028DE6E2D9}" type="datetimeFigureOut">
              <a:rPr lang="en-US" smtClean="0"/>
              <a:t>7/3/2025</a:t>
            </a:fld>
            <a:endParaRPr lang="en-US"/>
          </a:p>
        </p:txBody>
      </p:sp>
      <p:sp>
        <p:nvSpPr>
          <p:cNvPr id="4" name="Footer Placeholder 3"/>
          <p:cNvSpPr>
            <a:spLocks noGrp="1"/>
          </p:cNvSpPr>
          <p:nvPr>
            <p:ph type="ftr" sz="quarter" idx="2"/>
          </p:nvPr>
        </p:nvSpPr>
        <p:spPr>
          <a:xfrm>
            <a:off x="1" y="9371013"/>
            <a:ext cx="2919413" cy="49371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14763" y="9371013"/>
            <a:ext cx="2919412" cy="493712"/>
          </a:xfrm>
          <a:prstGeom prst="rect">
            <a:avLst/>
          </a:prstGeom>
        </p:spPr>
        <p:txBody>
          <a:bodyPr vert="horz" lIns="91440" tIns="45720" rIns="91440" bIns="45720" rtlCol="0" anchor="b"/>
          <a:lstStyle>
            <a:lvl1pPr algn="r">
              <a:defRPr sz="1200"/>
            </a:lvl1pPr>
          </a:lstStyle>
          <a:p>
            <a:fld id="{55C72323-D372-47DC-A3A4-6E0EAAF160B0}" type="slidenum">
              <a:rPr lang="en-US" smtClean="0"/>
              <a:t>‹#›</a:t>
            </a:fld>
            <a:endParaRPr lang="en-US"/>
          </a:p>
        </p:txBody>
      </p:sp>
    </p:spTree>
    <p:extLst>
      <p:ext uri="{BB962C8B-B14F-4D97-AF65-F5344CB8AC3E}">
        <p14:creationId xmlns:p14="http://schemas.microsoft.com/office/powerpoint/2010/main" val="482817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2918831" cy="495029"/>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15374" y="2"/>
            <a:ext cx="2918831" cy="495029"/>
          </a:xfrm>
          <a:prstGeom prst="rect">
            <a:avLst/>
          </a:prstGeom>
        </p:spPr>
        <p:txBody>
          <a:bodyPr vert="horz" lIns="91440" tIns="45720" rIns="91440" bIns="45720" rtlCol="0"/>
          <a:lstStyle>
            <a:lvl1pPr algn="r">
              <a:defRPr sz="1200"/>
            </a:lvl1pPr>
          </a:lstStyle>
          <a:p>
            <a:fld id="{3769496F-9A71-4833-9730-4D2CD16F06D7}" type="datetimeFigureOut">
              <a:rPr lang="en-US" smtClean="0"/>
              <a:t>7/3/2025</a:t>
            </a:fld>
            <a:endParaRPr lang="en-US"/>
          </a:p>
        </p:txBody>
      </p:sp>
      <p:sp>
        <p:nvSpPr>
          <p:cNvPr id="4" name="Slide Image Placeholder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3577" y="4748164"/>
            <a:ext cx="5388610" cy="3884861"/>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15374" y="9371286"/>
            <a:ext cx="2918831" cy="495028"/>
          </a:xfrm>
          <a:prstGeom prst="rect">
            <a:avLst/>
          </a:prstGeom>
        </p:spPr>
        <p:txBody>
          <a:bodyPr vert="horz" lIns="91440" tIns="45720" rIns="91440" bIns="45720" rtlCol="0" anchor="b"/>
          <a:lstStyle>
            <a:lvl1pPr algn="r">
              <a:defRPr sz="1200"/>
            </a:lvl1pPr>
          </a:lstStyle>
          <a:p>
            <a:fld id="{B4F1694E-3169-44A7-8401-E9E00CD4E967}" type="slidenum">
              <a:rPr lang="en-US" smtClean="0"/>
              <a:t>‹#›</a:t>
            </a:fld>
            <a:endParaRPr lang="en-US"/>
          </a:p>
        </p:txBody>
      </p:sp>
    </p:spTree>
    <p:extLst>
      <p:ext uri="{BB962C8B-B14F-4D97-AF65-F5344CB8AC3E}">
        <p14:creationId xmlns:p14="http://schemas.microsoft.com/office/powerpoint/2010/main" val="33428042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1838" y="560388"/>
            <a:ext cx="5603875" cy="3152775"/>
          </a:xfrm>
        </p:spPr>
      </p:sp>
      <p:sp>
        <p:nvSpPr>
          <p:cNvPr id="3" name="Notes Placeholder 2"/>
          <p:cNvSpPr>
            <a:spLocks noGrp="1"/>
          </p:cNvSpPr>
          <p:nvPr>
            <p:ph type="body" idx="1"/>
          </p:nvPr>
        </p:nvSpPr>
        <p:spPr/>
        <p:txBody>
          <a:bodyPr rtlCol="0"/>
          <a:lstStyle/>
          <a:p>
            <a:pPr rtl="0"/>
            <a:endParaRPr lang="en-US"/>
          </a:p>
        </p:txBody>
      </p:sp>
      <p:sp>
        <p:nvSpPr>
          <p:cNvPr id="4" name="Date Placeholder 3"/>
          <p:cNvSpPr>
            <a:spLocks noGrp="1"/>
          </p:cNvSpPr>
          <p:nvPr>
            <p:ph type="dt" idx="1"/>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3 August 2022</a:t>
            </a:r>
          </a:p>
        </p:txBody>
      </p:sp>
      <p:sp>
        <p:nvSpPr>
          <p:cNvPr id="5" name="Slide Number Placeholder 4"/>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CF5EBCF4-26FC-4F76-8DA1-52FDDC328D44}" type="slidenum">
              <a:rPr kumimoji="0" lang="en-US" sz="900" b="0"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9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Tree>
    <p:extLst>
      <p:ext uri="{BB962C8B-B14F-4D97-AF65-F5344CB8AC3E}">
        <p14:creationId xmlns:p14="http://schemas.microsoft.com/office/powerpoint/2010/main" val="19987579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2D8CDEB9-920A-FA0F-C025-D6F96D6327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FF817CBF-EC35-E2D5-8ED0-CB6984706F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1A3219BE-6F2B-7319-B0FF-0F5630980258}"/>
              </a:ext>
            </a:extLst>
          </p:cNvPr>
          <p:cNvSpPr>
            <a:spLocks noGrp="1"/>
          </p:cNvSpPr>
          <p:nvPr>
            <p:ph type="body" idx="1"/>
          </p:nvPr>
        </p:nvSpPr>
        <p:spPr/>
        <p:txBody>
          <a:bodyPr/>
          <a:lstStyle/>
          <a:p>
            <a:pPr marL="0" lvl="1" algn="just">
              <a:spcBef>
                <a:spcPts val="435"/>
              </a:spcBef>
              <a:buSzPct val="100000"/>
            </a:pPr>
            <a:endParaRPr lang="en-US" sz="2400">
              <a:solidFill>
                <a:prstClr val="black"/>
              </a:solidFill>
              <a:latin typeface="Arial" pitchFamily="34" charset="0"/>
              <a:cs typeface="Arial" pitchFamily="34" charset="0"/>
            </a:endParaRPr>
          </a:p>
          <a:p>
            <a:pPr marL="0" marR="0" lvl="1" indent="0" algn="just" defTabSz="914400" rtl="0" eaLnBrk="1" fontAlgn="auto" latinLnBrk="0" hangingPunct="1">
              <a:lnSpc>
                <a:spcPct val="100000"/>
              </a:lnSpc>
              <a:spcBef>
                <a:spcPts val="435"/>
              </a:spcBef>
              <a:spcAft>
                <a:spcPts val="0"/>
              </a:spcAft>
              <a:buClrTx/>
              <a:buSzPct val="100000"/>
              <a:buFontTx/>
              <a:buNone/>
              <a:tabLst/>
              <a:defRPr/>
            </a:pPr>
            <a:endParaRPr lang="en-US" sz="2800">
              <a:solidFill>
                <a:prstClr val="black"/>
              </a:solidFill>
              <a:latin typeface="Arial" pitchFamily="34" charset="0"/>
              <a:cs typeface="Arial" pitchFamily="34" charset="0"/>
            </a:endParaRPr>
          </a:p>
          <a:p>
            <a:pPr marL="0" lvl="1" indent="0" algn="just">
              <a:spcBef>
                <a:spcPts val="435"/>
              </a:spcBef>
              <a:buSzPct val="100000"/>
              <a:buFontTx/>
              <a:buNone/>
            </a:pPr>
            <a:endParaRPr lang="en-US" sz="2800">
              <a:solidFill>
                <a:prstClr val="black"/>
              </a:solidFill>
              <a:latin typeface="Arial" pitchFamily="34" charset="0"/>
              <a:cs typeface="Arial" pitchFamily="34" charset="0"/>
            </a:endParaRPr>
          </a:p>
          <a:p>
            <a:pPr lvl="1" indent="-457200" algn="just">
              <a:spcBef>
                <a:spcPts val="435"/>
              </a:spcBef>
              <a:buSzPct val="100000"/>
              <a:buFontTx/>
              <a:buChar char="-"/>
            </a:pPr>
            <a:endParaRPr lang="en-US" sz="2800">
              <a:solidFill>
                <a:prstClr val="black"/>
              </a:solidFill>
              <a:latin typeface="Arial" pitchFamily="34" charset="0"/>
              <a:cs typeface="Arial" pitchFamily="34" charset="0"/>
            </a:endParaRPr>
          </a:p>
          <a:p>
            <a:pPr marL="342900" lvl="1" indent="-342900" algn="just">
              <a:spcBef>
                <a:spcPts val="435"/>
              </a:spcBef>
              <a:buSzPct val="100000"/>
              <a:buFontTx/>
              <a:buChar char="-"/>
            </a:pPr>
            <a:endParaRPr lang="en-US" sz="2800">
              <a:solidFill>
                <a:prstClr val="black"/>
              </a:solidFill>
              <a:latin typeface="Arial" pitchFamily="34" charset="0"/>
              <a:cs typeface="Arial" pitchFamily="34" charset="0"/>
            </a:endParaRPr>
          </a:p>
          <a:p>
            <a:endParaRPr lang="en-US"/>
          </a:p>
        </p:txBody>
      </p:sp>
      <p:sp>
        <p:nvSpPr>
          <p:cNvPr id="4" name="Slide Number Placeholder 3">
            <a:extLst>
              <a:ext uri="{FF2B5EF4-FFF2-40B4-BE49-F238E27FC236}">
                <a16:creationId xmlns:a16="http://schemas.microsoft.com/office/drawing/2014/main" xmlns="" id="{027B6817-AC77-CCD2-4F35-912BC3AA878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F1694E-3169-44A7-8401-E9E00CD4E96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921692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7717364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661131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24088" y="911225"/>
            <a:ext cx="4368800" cy="245903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b="1"/>
              <a:t>184</a:t>
            </a:r>
          </a:p>
        </p:txBody>
      </p:sp>
      <p:sp>
        <p:nvSpPr>
          <p:cNvPr id="4" name="Slide Number Placeholder 3"/>
          <p:cNvSpPr>
            <a:spLocks noGrp="1"/>
          </p:cNvSpPr>
          <p:nvPr>
            <p:ph type="sldNum" sz="quarter" idx="10"/>
          </p:nvPr>
        </p:nvSpPr>
        <p:spPr/>
        <p:txBody>
          <a:bodyPr/>
          <a:lstStyle/>
          <a:p>
            <a:fld id="{0FE64C68-5773-4B1C-862B-70C869397CA7}" type="slidenum">
              <a:rPr lang="vi-VN" smtClean="0"/>
              <a:t>25</a:t>
            </a:fld>
            <a:endParaRPr lang="vi-VN"/>
          </a:p>
        </p:txBody>
      </p:sp>
    </p:spTree>
    <p:extLst>
      <p:ext uri="{BB962C8B-B14F-4D97-AF65-F5344CB8AC3E}">
        <p14:creationId xmlns:p14="http://schemas.microsoft.com/office/powerpoint/2010/main" val="3952688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a:p>
        </p:txBody>
      </p:sp>
      <p:sp>
        <p:nvSpPr>
          <p:cNvPr id="4" name="Slide Number Placeholder 3"/>
          <p:cNvSpPr>
            <a:spLocks noGrp="1"/>
          </p:cNvSpPr>
          <p:nvPr>
            <p:ph type="sldNum" sz="quarter" idx="10"/>
          </p:nvPr>
        </p:nvSpPr>
        <p:spPr/>
        <p:txBody>
          <a:bodyPr/>
          <a:lstStyle/>
          <a:p>
            <a:fld id="{B4F1694E-3169-44A7-8401-E9E00CD4E967}" type="slidenum">
              <a:rPr lang="en-US" smtClean="0">
                <a:solidFill>
                  <a:prstClr val="black"/>
                </a:solidFill>
              </a:rPr>
              <a:t>9</a:t>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CF3EAADC-D383-ADFB-9E21-DA788947B6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82FB0606-F6D9-9340-3059-CBBEE7142E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F325FC3E-D1F9-B859-0AD9-9D28050F88E5}"/>
              </a:ext>
            </a:extLst>
          </p:cNvPr>
          <p:cNvSpPr>
            <a:spLocks noGrp="1"/>
          </p:cNvSpPr>
          <p:nvPr>
            <p:ph type="body" idx="1"/>
          </p:nvPr>
        </p:nvSpPr>
        <p:spPr/>
        <p:txBody>
          <a:bodyPr/>
          <a:lstStyle/>
          <a:p>
            <a:endParaRPr lang="en-US" b="0"/>
          </a:p>
        </p:txBody>
      </p:sp>
      <p:sp>
        <p:nvSpPr>
          <p:cNvPr id="4" name="Slide Number Placeholder 3">
            <a:extLst>
              <a:ext uri="{FF2B5EF4-FFF2-40B4-BE49-F238E27FC236}">
                <a16:creationId xmlns:a16="http://schemas.microsoft.com/office/drawing/2014/main" xmlns="" id="{C65C2479-88C1-0615-624F-4C55585D8378}"/>
              </a:ext>
            </a:extLst>
          </p:cNvPr>
          <p:cNvSpPr>
            <a:spLocks noGrp="1"/>
          </p:cNvSpPr>
          <p:nvPr>
            <p:ph type="sldNum" sz="quarter" idx="10"/>
          </p:nvPr>
        </p:nvSpPr>
        <p:spPr/>
        <p:txBody>
          <a:bodyPr/>
          <a:lstStyle/>
          <a:p>
            <a:fld id="{B4F1694E-3169-44A7-8401-E9E00CD4E967}" type="slidenum">
              <a:rPr lang="en-US" smtClean="0">
                <a:solidFill>
                  <a:prstClr val="black"/>
                </a:solidFill>
              </a:rPr>
              <a:t>10</a:t>
            </a:fld>
            <a:endParaRPr lang="en-US">
              <a:solidFill>
                <a:prstClr val="black"/>
              </a:solidFill>
            </a:endParaRPr>
          </a:p>
        </p:txBody>
      </p:sp>
    </p:spTree>
    <p:extLst>
      <p:ext uri="{BB962C8B-B14F-4D97-AF65-F5344CB8AC3E}">
        <p14:creationId xmlns:p14="http://schemas.microsoft.com/office/powerpoint/2010/main" val="29215369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563563"/>
            <a:ext cx="5632450" cy="3168650"/>
          </a:xfrm>
        </p:spPr>
      </p:sp>
      <p:sp>
        <p:nvSpPr>
          <p:cNvPr id="3" name="Notes Placeholder 2"/>
          <p:cNvSpPr>
            <a:spLocks noGrp="1"/>
          </p:cNvSpPr>
          <p:nvPr>
            <p:ph type="body" idx="1"/>
          </p:nvPr>
        </p:nvSpPr>
        <p:spPr/>
        <p:txBody>
          <a:bodyPr rtlCol="0"/>
          <a:lstStyle/>
          <a:p>
            <a:pPr rtl="0"/>
            <a:endParaRPr lang="en-US"/>
          </a:p>
        </p:txBody>
      </p:sp>
      <p:sp>
        <p:nvSpPr>
          <p:cNvPr id="4" name="Date Placeholder 3"/>
          <p:cNvSpPr>
            <a:spLocks noGrp="1"/>
          </p:cNvSpPr>
          <p:nvPr>
            <p:ph type="dt" idx="1"/>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3 August 2022</a:t>
            </a:r>
          </a:p>
        </p:txBody>
      </p:sp>
      <p:sp>
        <p:nvSpPr>
          <p:cNvPr id="5" name="Slide Number Placeholder 4"/>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CF5EBCF4-26FC-4F76-8DA1-52FDDC328D44}" type="slidenum">
              <a:rPr kumimoji="0" lang="en-US" sz="900" b="0"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9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Tree>
    <p:extLst>
      <p:ext uri="{BB962C8B-B14F-4D97-AF65-F5344CB8AC3E}">
        <p14:creationId xmlns:p14="http://schemas.microsoft.com/office/powerpoint/2010/main" val="16043770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 Id="rId9"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tags" Target="../tags/tag2.xml"/><Relationship Id="rId7" Type="http://schemas.openxmlformats.org/officeDocument/2006/relationships/oleObject" Target="../embeddings/oleObject1.bin"/><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slideMaster" Target="../slideMasters/slideMaster2.xml"/><Relationship Id="rId5" Type="http://schemas.openxmlformats.org/officeDocument/2006/relationships/tags" Target="../tags/tag4.xml"/><Relationship Id="rId4" Type="http://schemas.openxmlformats.org/officeDocument/2006/relationships/tags" Target="../tags/tag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AC8FD8C-CF71-431A-B047-B9C0AD90297B}" type="datetime1">
              <a:rPr lang="en-US" smtClean="0"/>
              <a:t>7/3/2025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A15C46-EFED-442F-A461-9326BB63CDA6}" type="slidenum">
              <a:rPr lang="en-US" smtClean="0"/>
              <a:t>‹#›</a:t>
            </a:fld>
            <a:endParaRPr lang="en-US"/>
          </a:p>
        </p:txBody>
      </p:sp>
    </p:spTree>
    <p:extLst>
      <p:ext uri="{BB962C8B-B14F-4D97-AF65-F5344CB8AC3E}">
        <p14:creationId xmlns:p14="http://schemas.microsoft.com/office/powerpoint/2010/main" val="35349119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3BF1C53-03C2-49CB-85BD-9F1805AA3A86}" type="datetime1">
              <a:rPr lang="en-US" smtClean="0"/>
              <a:t>7/3/2025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A15C46-EFED-442F-A461-9326BB63CDA6}" type="slidenum">
              <a:rPr lang="en-US" smtClean="0"/>
              <a:t>‹#›</a:t>
            </a:fld>
            <a:endParaRPr lang="en-US"/>
          </a:p>
        </p:txBody>
      </p:sp>
    </p:spTree>
    <p:extLst>
      <p:ext uri="{BB962C8B-B14F-4D97-AF65-F5344CB8AC3E}">
        <p14:creationId xmlns:p14="http://schemas.microsoft.com/office/powerpoint/2010/main" val="254069982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E29A47-9FA6-482E-AAAD-41E7E8B8F414}" type="datetime1">
              <a:rPr lang="en-US" smtClean="0"/>
              <a:t>7/3/2025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A15C46-EFED-442F-A461-9326BB63CDA6}" type="slidenum">
              <a:rPr lang="en-US" smtClean="0"/>
              <a:t>‹#›</a:t>
            </a:fld>
            <a:endParaRPr lang="en-US"/>
          </a:p>
        </p:txBody>
      </p:sp>
    </p:spTree>
    <p:extLst>
      <p:ext uri="{BB962C8B-B14F-4D97-AF65-F5344CB8AC3E}">
        <p14:creationId xmlns:p14="http://schemas.microsoft.com/office/powerpoint/2010/main" val="157546895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53957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NEN">
    <p:bg>
      <p:bgPr>
        <a:solidFill>
          <a:schemeClr val="accent1"/>
        </a:solidFill>
        <a:effectLst/>
      </p:bgPr>
    </p:bg>
    <p:spTree>
      <p:nvGrpSpPr>
        <p:cNvPr id="1" name=""/>
        <p:cNvGrpSpPr/>
        <p:nvPr/>
      </p:nvGrpSpPr>
      <p:grpSpPr>
        <a:xfrm>
          <a:off x="0" y="0"/>
          <a:ext cx="0" cy="0"/>
          <a:chOff x="0" y="0"/>
          <a:chExt cx="0" cy="0"/>
        </a:xfrm>
      </p:grpSpPr>
      <p:sp>
        <p:nvSpPr>
          <p:cNvPr id="4" name="Rectangle 3" hidden="1">
            <a:extLst>
              <a:ext uri="{FF2B5EF4-FFF2-40B4-BE49-F238E27FC236}">
                <a16:creationId xmlns:a16="http://schemas.microsoft.com/office/drawing/2014/main" xmlns="" id="{9351044E-CD90-4C32-9B9D-9C1C72B523B7}"/>
              </a:ext>
            </a:extLst>
          </p:cNvPr>
          <p:cNvSpPr/>
          <p:nvPr userDrawn="1"/>
        </p:nvSpPr>
        <p:spPr>
          <a:xfrm>
            <a:off x="1" y="1"/>
            <a:ext cx="12192000" cy="6848279"/>
          </a:xfrm>
          <a:prstGeom prst="rect">
            <a:avLst/>
          </a:prstGeom>
          <a:gradFill>
            <a:gsLst>
              <a:gs pos="0">
                <a:srgbClr val="FFCC66"/>
              </a:gs>
              <a:gs pos="100000">
                <a:srgbClr val="FFFFC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vi-VN" sz="1867"/>
          </a:p>
        </p:txBody>
      </p:sp>
      <p:pic>
        <p:nvPicPr>
          <p:cNvPr id="25" name="NEN">
            <a:extLst>
              <a:ext uri="{FF2B5EF4-FFF2-40B4-BE49-F238E27FC236}">
                <a16:creationId xmlns:a16="http://schemas.microsoft.com/office/drawing/2014/main" xmlns="" id="{38A1A701-8B0B-4452-9CFB-238CD6BC42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12192000" cy="6829865"/>
          </a:xfrm>
          <a:prstGeom prst="rect">
            <a:avLst/>
          </a:prstGeom>
        </p:spPr>
      </p:pic>
      <p:pic>
        <p:nvPicPr>
          <p:cNvPr id="6" name="trong dong"/>
          <p:cNvPicPr>
            <a:picLocks/>
          </p:cNvPicPr>
          <p:nvPr userDrawn="1"/>
        </p:nvPicPr>
        <p:blipFill>
          <a:blip r:embed="rId3">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rcRect/>
          <a:stretch/>
        </p:blipFill>
        <p:spPr>
          <a:xfrm>
            <a:off x="-399362" y="-3867519"/>
            <a:ext cx="13452868" cy="13452868"/>
          </a:xfrm>
          <a:prstGeom prst="rect">
            <a:avLst/>
          </a:prstGeom>
        </p:spPr>
      </p:pic>
      <p:pic>
        <p:nvPicPr>
          <p:cNvPr id="29" name="Picture 28" hidden="1">
            <a:extLst>
              <a:ext uri="{FF2B5EF4-FFF2-40B4-BE49-F238E27FC236}">
                <a16:creationId xmlns:a16="http://schemas.microsoft.com/office/drawing/2014/main" xmlns="" id="{51AEFF5C-2F31-429C-9C39-68B34A00DBC2}"/>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5269133"/>
            <a:ext cx="12192000" cy="1588867"/>
          </a:xfrm>
          <a:prstGeom prst="rect">
            <a:avLst/>
          </a:prstGeom>
        </p:spPr>
      </p:pic>
      <p:grpSp>
        <p:nvGrpSpPr>
          <p:cNvPr id="5" name="Group 624">
            <a:extLst>
              <a:ext uri="{FF2B5EF4-FFF2-40B4-BE49-F238E27FC236}">
                <a16:creationId xmlns:a16="http://schemas.microsoft.com/office/drawing/2014/main" xmlns="" id="{B0C01FA1-2307-4E23-B6AB-055AB438DE7F}"/>
              </a:ext>
            </a:extLst>
          </p:cNvPr>
          <p:cNvGrpSpPr>
            <a:grpSpLocks/>
          </p:cNvGrpSpPr>
          <p:nvPr userDrawn="1"/>
        </p:nvGrpSpPr>
        <p:grpSpPr bwMode="auto">
          <a:xfrm rot="10800000">
            <a:off x="1071737" y="-6102217"/>
            <a:ext cx="3886200" cy="24726900"/>
            <a:chOff x="1584" y="720"/>
            <a:chExt cx="816" cy="1248"/>
          </a:xfrm>
        </p:grpSpPr>
        <p:sp>
          <p:nvSpPr>
            <p:cNvPr id="7" name="Rectangle 625">
              <a:extLst>
                <a:ext uri="{FF2B5EF4-FFF2-40B4-BE49-F238E27FC236}">
                  <a16:creationId xmlns:a16="http://schemas.microsoft.com/office/drawing/2014/main" xmlns="" id="{B7D9A048-EDDF-4C92-AF9F-23028608E901}"/>
                </a:ext>
              </a:extLst>
            </p:cNvPr>
            <p:cNvSpPr>
              <a:spLocks noChangeArrowheads="1"/>
            </p:cNvSpPr>
            <p:nvPr/>
          </p:nvSpPr>
          <p:spPr bwMode="auto">
            <a:xfrm>
              <a:off x="1584" y="720"/>
              <a:ext cx="816" cy="124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54" fontAlgn="base">
                <a:spcBef>
                  <a:spcPct val="0"/>
                </a:spcBef>
                <a:spcAft>
                  <a:spcPct val="0"/>
                </a:spcAft>
                <a:defRPr/>
              </a:pPr>
              <a:endParaRPr lang="en-US" sz="2400" kern="0">
                <a:solidFill>
                  <a:srgbClr val="000000"/>
                </a:solidFill>
                <a:latin typeface="Calibri"/>
              </a:endParaRPr>
            </a:p>
          </p:txBody>
        </p:sp>
        <p:sp>
          <p:nvSpPr>
            <p:cNvPr id="8" name="AutoShape 626">
              <a:extLst>
                <a:ext uri="{FF2B5EF4-FFF2-40B4-BE49-F238E27FC236}">
                  <a16:creationId xmlns:a16="http://schemas.microsoft.com/office/drawing/2014/main" xmlns="" id="{BDA60055-DA0C-43FC-B523-FA8AAFA46302}"/>
                </a:ext>
              </a:extLst>
            </p:cNvPr>
            <p:cNvSpPr>
              <a:spLocks noChangeArrowheads="1"/>
            </p:cNvSpPr>
            <p:nvPr/>
          </p:nvSpPr>
          <p:spPr bwMode="auto">
            <a:xfrm>
              <a:off x="1584" y="1344"/>
              <a:ext cx="816" cy="624"/>
            </a:xfrm>
            <a:prstGeom prst="triangle">
              <a:avLst>
                <a:gd name="adj" fmla="val 50000"/>
              </a:avLst>
            </a:prstGeom>
            <a:solidFill>
              <a:sysClr val="window" lastClr="FFFFFF">
                <a:alpha val="39999"/>
              </a:sys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54" fontAlgn="base">
                <a:spcBef>
                  <a:spcPct val="0"/>
                </a:spcBef>
                <a:spcAft>
                  <a:spcPct val="0"/>
                </a:spcAft>
                <a:defRPr/>
              </a:pPr>
              <a:endParaRPr lang="en-US" sz="2400" kern="0">
                <a:solidFill>
                  <a:srgbClr val="000000"/>
                </a:solidFill>
                <a:latin typeface="Calibri"/>
              </a:endParaRPr>
            </a:p>
          </p:txBody>
        </p:sp>
      </p:grpSp>
      <p:grpSp>
        <p:nvGrpSpPr>
          <p:cNvPr id="9" name="Group 624">
            <a:extLst>
              <a:ext uri="{FF2B5EF4-FFF2-40B4-BE49-F238E27FC236}">
                <a16:creationId xmlns:a16="http://schemas.microsoft.com/office/drawing/2014/main" xmlns="" id="{8B1125B5-5310-433B-9F1C-78F5B8F94BD3}"/>
              </a:ext>
            </a:extLst>
          </p:cNvPr>
          <p:cNvGrpSpPr>
            <a:grpSpLocks/>
          </p:cNvGrpSpPr>
          <p:nvPr userDrawn="1"/>
        </p:nvGrpSpPr>
        <p:grpSpPr bwMode="auto">
          <a:xfrm rot="10800000">
            <a:off x="7348797" y="-6102217"/>
            <a:ext cx="3886200" cy="24726900"/>
            <a:chOff x="1584" y="720"/>
            <a:chExt cx="816" cy="1248"/>
          </a:xfrm>
        </p:grpSpPr>
        <p:sp>
          <p:nvSpPr>
            <p:cNvPr id="10" name="Rectangle 625">
              <a:extLst>
                <a:ext uri="{FF2B5EF4-FFF2-40B4-BE49-F238E27FC236}">
                  <a16:creationId xmlns:a16="http://schemas.microsoft.com/office/drawing/2014/main" xmlns="" id="{EEA0CC7A-77FB-499D-BFA5-D27D5C168765}"/>
                </a:ext>
              </a:extLst>
            </p:cNvPr>
            <p:cNvSpPr>
              <a:spLocks noChangeArrowheads="1"/>
            </p:cNvSpPr>
            <p:nvPr/>
          </p:nvSpPr>
          <p:spPr bwMode="auto">
            <a:xfrm>
              <a:off x="1584" y="720"/>
              <a:ext cx="816" cy="124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54" fontAlgn="base">
                <a:spcBef>
                  <a:spcPct val="0"/>
                </a:spcBef>
                <a:spcAft>
                  <a:spcPct val="0"/>
                </a:spcAft>
                <a:defRPr/>
              </a:pPr>
              <a:endParaRPr lang="en-US" sz="2400" kern="0">
                <a:solidFill>
                  <a:srgbClr val="000000"/>
                </a:solidFill>
                <a:latin typeface="Calibri"/>
              </a:endParaRPr>
            </a:p>
          </p:txBody>
        </p:sp>
        <p:sp>
          <p:nvSpPr>
            <p:cNvPr id="11" name="AutoShape 626">
              <a:extLst>
                <a:ext uri="{FF2B5EF4-FFF2-40B4-BE49-F238E27FC236}">
                  <a16:creationId xmlns:a16="http://schemas.microsoft.com/office/drawing/2014/main" xmlns="" id="{D9713F7B-7D3D-4E7E-B1A4-AA2864489F53}"/>
                </a:ext>
              </a:extLst>
            </p:cNvPr>
            <p:cNvSpPr>
              <a:spLocks noChangeArrowheads="1"/>
            </p:cNvSpPr>
            <p:nvPr/>
          </p:nvSpPr>
          <p:spPr bwMode="auto">
            <a:xfrm>
              <a:off x="1584" y="1344"/>
              <a:ext cx="816" cy="624"/>
            </a:xfrm>
            <a:prstGeom prst="triangle">
              <a:avLst>
                <a:gd name="adj" fmla="val 50000"/>
              </a:avLst>
            </a:prstGeom>
            <a:solidFill>
              <a:sysClr val="window" lastClr="FFFFFF">
                <a:alpha val="39999"/>
              </a:sys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54" fontAlgn="base">
                <a:spcBef>
                  <a:spcPct val="0"/>
                </a:spcBef>
                <a:spcAft>
                  <a:spcPct val="0"/>
                </a:spcAft>
                <a:defRPr/>
              </a:pPr>
              <a:endParaRPr lang="en-US" sz="2400" kern="0">
                <a:solidFill>
                  <a:srgbClr val="000000"/>
                </a:solidFill>
                <a:latin typeface="Calibri"/>
              </a:endParaRPr>
            </a:p>
          </p:txBody>
        </p:sp>
      </p:grpSp>
      <p:pic>
        <p:nvPicPr>
          <p:cNvPr id="12" name="Picture 11">
            <a:extLst>
              <a:ext uri="{FF2B5EF4-FFF2-40B4-BE49-F238E27FC236}">
                <a16:creationId xmlns:a16="http://schemas.microsoft.com/office/drawing/2014/main" xmlns="" id="{9B47B05B-5B94-47C7-95B1-159268D39470}"/>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868240" y="6864323"/>
            <a:ext cx="458832" cy="437828"/>
          </a:xfrm>
          <a:prstGeom prst="rect">
            <a:avLst/>
          </a:prstGeom>
        </p:spPr>
      </p:pic>
      <p:pic>
        <p:nvPicPr>
          <p:cNvPr id="13" name="Picture 12">
            <a:extLst>
              <a:ext uri="{FF2B5EF4-FFF2-40B4-BE49-F238E27FC236}">
                <a16:creationId xmlns:a16="http://schemas.microsoft.com/office/drawing/2014/main" xmlns="" id="{1DC3060B-A663-4328-BDBA-8FA2AEC00A86}"/>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844286" y="6829866"/>
            <a:ext cx="506743" cy="506743"/>
          </a:xfrm>
          <a:prstGeom prst="rect">
            <a:avLst/>
          </a:prstGeom>
        </p:spPr>
      </p:pic>
      <p:pic>
        <p:nvPicPr>
          <p:cNvPr id="14" name="Picture 13">
            <a:extLst>
              <a:ext uri="{FF2B5EF4-FFF2-40B4-BE49-F238E27FC236}">
                <a16:creationId xmlns:a16="http://schemas.microsoft.com/office/drawing/2014/main" xmlns="" id="{B6E533C7-4C98-45A9-98AB-2B12C8B07B65}"/>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5863165" y="6858000"/>
            <a:ext cx="521359" cy="500779"/>
          </a:xfrm>
          <a:prstGeom prst="rect">
            <a:avLst/>
          </a:prstGeom>
        </p:spPr>
      </p:pic>
      <p:pic>
        <p:nvPicPr>
          <p:cNvPr id="15" name="Picture 14">
            <a:extLst>
              <a:ext uri="{FF2B5EF4-FFF2-40B4-BE49-F238E27FC236}">
                <a16:creationId xmlns:a16="http://schemas.microsoft.com/office/drawing/2014/main" xmlns="" id="{7478D4D1-2D77-4A33-A528-CA93B26C920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868240" y="6864323"/>
            <a:ext cx="458832" cy="437828"/>
          </a:xfrm>
          <a:prstGeom prst="rect">
            <a:avLst/>
          </a:prstGeom>
        </p:spPr>
      </p:pic>
      <p:pic>
        <p:nvPicPr>
          <p:cNvPr id="16" name="Picture 15">
            <a:extLst>
              <a:ext uri="{FF2B5EF4-FFF2-40B4-BE49-F238E27FC236}">
                <a16:creationId xmlns:a16="http://schemas.microsoft.com/office/drawing/2014/main" xmlns="" id="{C26C7FC4-6BBA-447A-9F71-CC519093EB2B}"/>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844286" y="6829866"/>
            <a:ext cx="506743" cy="506743"/>
          </a:xfrm>
          <a:prstGeom prst="rect">
            <a:avLst/>
          </a:prstGeom>
        </p:spPr>
      </p:pic>
      <p:pic>
        <p:nvPicPr>
          <p:cNvPr id="17" name="Picture 16">
            <a:extLst>
              <a:ext uri="{FF2B5EF4-FFF2-40B4-BE49-F238E27FC236}">
                <a16:creationId xmlns:a16="http://schemas.microsoft.com/office/drawing/2014/main" xmlns="" id="{337BE19F-9968-4BAA-90D4-4C9F971E6EF7}"/>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5863165" y="6858000"/>
            <a:ext cx="521359" cy="500779"/>
          </a:xfrm>
          <a:prstGeom prst="rect">
            <a:avLst/>
          </a:prstGeom>
        </p:spPr>
      </p:pic>
      <p:pic>
        <p:nvPicPr>
          <p:cNvPr id="18" name="Picture 17">
            <a:extLst>
              <a:ext uri="{FF2B5EF4-FFF2-40B4-BE49-F238E27FC236}">
                <a16:creationId xmlns:a16="http://schemas.microsoft.com/office/drawing/2014/main" xmlns="" id="{48B4EC2C-8A6D-4B46-996E-295ADBCF4A21}"/>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868240" y="6864323"/>
            <a:ext cx="458832" cy="437828"/>
          </a:xfrm>
          <a:prstGeom prst="rect">
            <a:avLst/>
          </a:prstGeom>
        </p:spPr>
      </p:pic>
      <p:pic>
        <p:nvPicPr>
          <p:cNvPr id="19" name="Picture 18">
            <a:extLst>
              <a:ext uri="{FF2B5EF4-FFF2-40B4-BE49-F238E27FC236}">
                <a16:creationId xmlns:a16="http://schemas.microsoft.com/office/drawing/2014/main" xmlns="" id="{AC43A7E9-FBAA-469B-8052-B280C6450E2D}"/>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844286" y="6829866"/>
            <a:ext cx="506743" cy="506743"/>
          </a:xfrm>
          <a:prstGeom prst="rect">
            <a:avLst/>
          </a:prstGeom>
        </p:spPr>
      </p:pic>
      <p:pic>
        <p:nvPicPr>
          <p:cNvPr id="20" name="Picture 19">
            <a:extLst>
              <a:ext uri="{FF2B5EF4-FFF2-40B4-BE49-F238E27FC236}">
                <a16:creationId xmlns:a16="http://schemas.microsoft.com/office/drawing/2014/main" xmlns="" id="{4798F1BB-4B1D-4E15-ABCA-273A16FBC67C}"/>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5863165" y="6858000"/>
            <a:ext cx="521359" cy="500779"/>
          </a:xfrm>
          <a:prstGeom prst="rect">
            <a:avLst/>
          </a:prstGeom>
        </p:spPr>
      </p:pic>
      <p:pic>
        <p:nvPicPr>
          <p:cNvPr id="21" name="Picture 20">
            <a:extLst>
              <a:ext uri="{FF2B5EF4-FFF2-40B4-BE49-F238E27FC236}">
                <a16:creationId xmlns:a16="http://schemas.microsoft.com/office/drawing/2014/main" xmlns="" id="{787BD6BD-4B4E-44DA-8C1F-F87C25787A8C}"/>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2" y="4967784"/>
            <a:ext cx="12191999" cy="1992573"/>
          </a:xfrm>
          <a:prstGeom prst="rect">
            <a:avLst/>
          </a:prstGeom>
        </p:spPr>
      </p:pic>
    </p:spTree>
    <p:extLst>
      <p:ext uri="{BB962C8B-B14F-4D97-AF65-F5344CB8AC3E}">
        <p14:creationId xmlns:p14="http://schemas.microsoft.com/office/powerpoint/2010/main" val="3358308213"/>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30000" fill="hold"/>
                                        <p:tgtEl>
                                          <p:spTgt spid="6"/>
                                        </p:tgtEl>
                                        <p:attrNameLst>
                                          <p:attrName>r</p:attrName>
                                        </p:attrNameLst>
                                      </p:cBhvr>
                                    </p:animRot>
                                  </p:childTnLst>
                                </p:cTn>
                              </p:par>
                              <p:par>
                                <p:cTn id="7" presetID="22" presetClass="entr" presetSubtype="4"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wipe(down)">
                                      <p:cBhvr>
                                        <p:cTn id="9" dur="1000"/>
                                        <p:tgtEl>
                                          <p:spTgt spid="5"/>
                                        </p:tgtEl>
                                      </p:cBhvr>
                                    </p:animEffect>
                                  </p:childTnLst>
                                </p:cTn>
                              </p:par>
                              <p:par>
                                <p:cTn id="10" presetID="22" presetClass="entr" presetSubtype="4" fill="hold" nodeType="withEffect">
                                  <p:stCondLst>
                                    <p:cond delay="50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1000"/>
                                        <p:tgtEl>
                                          <p:spTgt spid="9"/>
                                        </p:tgtEl>
                                      </p:cBhvr>
                                    </p:animEffect>
                                  </p:childTnLst>
                                </p:cTn>
                              </p:par>
                              <p:par>
                                <p:cTn id="13" presetID="8" presetClass="emph" presetSubtype="0" fill="hold" nodeType="withEffect">
                                  <p:stCondLst>
                                    <p:cond delay="500"/>
                                  </p:stCondLst>
                                  <p:childTnLst>
                                    <p:animRot by="5400000">
                                      <p:cBhvr>
                                        <p:cTn id="14" dur="4000" fill="hold"/>
                                        <p:tgtEl>
                                          <p:spTgt spid="5"/>
                                        </p:tgtEl>
                                        <p:attrNameLst>
                                          <p:attrName>r</p:attrName>
                                        </p:attrNameLst>
                                      </p:cBhvr>
                                    </p:animRot>
                                  </p:childTnLst>
                                </p:cTn>
                              </p:par>
                              <p:par>
                                <p:cTn id="15" presetID="8" presetClass="emph" presetSubtype="0" repeatCount="indefinite" accel="12500" autoRev="1" fill="remove" nodeType="withEffect">
                                  <p:stCondLst>
                                    <p:cond delay="4500"/>
                                  </p:stCondLst>
                                  <p:childTnLst>
                                    <p:animRot by="-10800000">
                                      <p:cBhvr>
                                        <p:cTn id="16" dur="8000" fill="hold"/>
                                        <p:tgtEl>
                                          <p:spTgt spid="5"/>
                                        </p:tgtEl>
                                        <p:attrNameLst>
                                          <p:attrName>r</p:attrName>
                                        </p:attrNameLst>
                                      </p:cBhvr>
                                    </p:animRot>
                                  </p:childTnLst>
                                </p:cTn>
                              </p:par>
                              <p:par>
                                <p:cTn id="17" presetID="8" presetClass="emph" presetSubtype="0" fill="hold" nodeType="withEffect">
                                  <p:stCondLst>
                                    <p:cond delay="500"/>
                                  </p:stCondLst>
                                  <p:childTnLst>
                                    <p:animRot by="-5400000">
                                      <p:cBhvr>
                                        <p:cTn id="18" dur="4000" fill="hold"/>
                                        <p:tgtEl>
                                          <p:spTgt spid="9"/>
                                        </p:tgtEl>
                                        <p:attrNameLst>
                                          <p:attrName>r</p:attrName>
                                        </p:attrNameLst>
                                      </p:cBhvr>
                                    </p:animRot>
                                  </p:childTnLst>
                                </p:cTn>
                              </p:par>
                              <p:par>
                                <p:cTn id="19" presetID="8" presetClass="emph" presetSubtype="0" repeatCount="indefinite" accel="12500" autoRev="1" fill="remove" nodeType="withEffect">
                                  <p:stCondLst>
                                    <p:cond delay="7500"/>
                                  </p:stCondLst>
                                  <p:childTnLst>
                                    <p:animRot by="10800000">
                                      <p:cBhvr>
                                        <p:cTn id="20" dur="7250" fill="hold"/>
                                        <p:tgtEl>
                                          <p:spTgt spid="9"/>
                                        </p:tgtEl>
                                        <p:attrNameLst>
                                          <p:attrName>r</p:attrName>
                                        </p:attrNameLst>
                                      </p:cBhvr>
                                    </p:animRot>
                                  </p:childTnLst>
                                </p:cTn>
                              </p:par>
                              <p:par>
                                <p:cTn id="21" presetID="10" presetClass="entr" presetSubtype="0" fill="hold" nodeType="withEffect">
                                  <p:stCondLst>
                                    <p:cond delay="50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8" presetClass="emph" presetSubtype="0" repeatCount="indefinite" fill="hold" nodeType="withEffect">
                                  <p:stCondLst>
                                    <p:cond delay="1300"/>
                                  </p:stCondLst>
                                  <p:childTnLst>
                                    <p:animRot by="-21600000">
                                      <p:cBhvr>
                                        <p:cTn id="25" dur="4000" fill="hold"/>
                                        <p:tgtEl>
                                          <p:spTgt spid="12"/>
                                        </p:tgtEl>
                                        <p:attrNameLst>
                                          <p:attrName>r</p:attrName>
                                        </p:attrNameLst>
                                      </p:cBhvr>
                                    </p:animRot>
                                  </p:childTnLst>
                                </p:cTn>
                              </p:par>
                              <p:par>
                                <p:cTn id="26" presetID="6" presetClass="emph" presetSubtype="0" repeatCount="indefinite" autoRev="1" fill="hold" nodeType="withEffect">
                                  <p:stCondLst>
                                    <p:cond delay="1300"/>
                                  </p:stCondLst>
                                  <p:childTnLst>
                                    <p:animScale>
                                      <p:cBhvr>
                                        <p:cTn id="27" dur="500" fill="hold"/>
                                        <p:tgtEl>
                                          <p:spTgt spid="12"/>
                                        </p:tgtEl>
                                      </p:cBhvr>
                                      <p:by x="10000" y="10000"/>
                                    </p:animScale>
                                  </p:childTnLst>
                                </p:cTn>
                              </p:par>
                              <p:par>
                                <p:cTn id="28" presetID="63" presetClass="path" presetSubtype="0" repeatCount="indefinite" fill="hold" nodeType="withEffect">
                                  <p:stCondLst>
                                    <p:cond delay="3600"/>
                                  </p:stCondLst>
                                  <p:childTnLst>
                                    <p:animMotion origin="layout" path="M -3.61111E-6 1.11111E-6 L -0.70416 -0.69445 " pathEditMode="relative" rAng="0" ptsTypes="AA">
                                      <p:cBhvr>
                                        <p:cTn id="29" dur="4000" fill="hold"/>
                                        <p:tgtEl>
                                          <p:spTgt spid="12"/>
                                        </p:tgtEl>
                                        <p:attrNameLst>
                                          <p:attrName>ppt_x</p:attrName>
                                          <p:attrName>ppt_y</p:attrName>
                                        </p:attrNameLst>
                                      </p:cBhvr>
                                      <p:rCtr x="-35208" y="-34722"/>
                                    </p:animMotion>
                                  </p:childTnLst>
                                </p:cTn>
                              </p:par>
                              <p:par>
                                <p:cTn id="30" presetID="10" presetClass="entr" presetSubtype="0" fill="hold" nodeType="withEffect">
                                  <p:stCondLst>
                                    <p:cond delay="50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par>
                                <p:cTn id="33" presetID="8" presetClass="emph" presetSubtype="0" repeatCount="indefinite" fill="hold" nodeType="withEffect">
                                  <p:stCondLst>
                                    <p:cond delay="100"/>
                                  </p:stCondLst>
                                  <p:childTnLst>
                                    <p:animRot by="21600000">
                                      <p:cBhvr>
                                        <p:cTn id="34" dur="4000" fill="hold"/>
                                        <p:tgtEl>
                                          <p:spTgt spid="18"/>
                                        </p:tgtEl>
                                        <p:attrNameLst>
                                          <p:attrName>r</p:attrName>
                                        </p:attrNameLst>
                                      </p:cBhvr>
                                    </p:animRot>
                                  </p:childTnLst>
                                </p:cTn>
                              </p:par>
                              <p:par>
                                <p:cTn id="35" presetID="6" presetClass="emph" presetSubtype="0" repeatCount="indefinite" autoRev="1" fill="hold" nodeType="withEffect">
                                  <p:stCondLst>
                                    <p:cond delay="100"/>
                                  </p:stCondLst>
                                  <p:childTnLst>
                                    <p:animScale>
                                      <p:cBhvr>
                                        <p:cTn id="36" dur="500" fill="hold"/>
                                        <p:tgtEl>
                                          <p:spTgt spid="18"/>
                                        </p:tgtEl>
                                      </p:cBhvr>
                                      <p:by x="10000" y="10000"/>
                                    </p:animScale>
                                  </p:childTnLst>
                                </p:cTn>
                              </p:par>
                              <p:par>
                                <p:cTn id="37" presetID="63" presetClass="path" presetSubtype="0" repeatCount="indefinite" fill="hold" nodeType="withEffect">
                                  <p:stCondLst>
                                    <p:cond delay="300"/>
                                  </p:stCondLst>
                                  <p:childTnLst>
                                    <p:animMotion origin="layout" path="M -3.61111E-6 0.00694 L 0.42917 -1.05139 " pathEditMode="relative" rAng="0" ptsTypes="AA">
                                      <p:cBhvr>
                                        <p:cTn id="38" dur="4000" fill="hold"/>
                                        <p:tgtEl>
                                          <p:spTgt spid="18"/>
                                        </p:tgtEl>
                                        <p:attrNameLst>
                                          <p:attrName>ppt_x</p:attrName>
                                          <p:attrName>ppt_y</p:attrName>
                                        </p:attrNameLst>
                                      </p:cBhvr>
                                      <p:rCtr x="21458" y="-52917"/>
                                    </p:animMotion>
                                  </p:childTnLst>
                                </p:cTn>
                              </p:par>
                              <p:par>
                                <p:cTn id="39" presetID="10" presetClass="entr" presetSubtype="0" fill="hold" nodeType="withEffect">
                                  <p:stCondLst>
                                    <p:cond delay="50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par>
                                <p:cTn id="42" presetID="8" presetClass="emph" presetSubtype="0" repeatCount="indefinite" fill="hold" nodeType="withEffect">
                                  <p:stCondLst>
                                    <p:cond delay="1100"/>
                                  </p:stCondLst>
                                  <p:childTnLst>
                                    <p:animRot by="-21600000">
                                      <p:cBhvr>
                                        <p:cTn id="43" dur="4000" fill="hold"/>
                                        <p:tgtEl>
                                          <p:spTgt spid="16"/>
                                        </p:tgtEl>
                                        <p:attrNameLst>
                                          <p:attrName>r</p:attrName>
                                        </p:attrNameLst>
                                      </p:cBhvr>
                                    </p:animRot>
                                  </p:childTnLst>
                                </p:cTn>
                              </p:par>
                              <p:par>
                                <p:cTn id="44" presetID="6" presetClass="emph" presetSubtype="0" repeatCount="indefinite" autoRev="1" fill="hold" nodeType="withEffect">
                                  <p:stCondLst>
                                    <p:cond delay="1100"/>
                                  </p:stCondLst>
                                  <p:childTnLst>
                                    <p:animScale>
                                      <p:cBhvr>
                                        <p:cTn id="45" dur="500" fill="hold"/>
                                        <p:tgtEl>
                                          <p:spTgt spid="16"/>
                                        </p:tgtEl>
                                      </p:cBhvr>
                                      <p:by x="10000" y="10000"/>
                                    </p:animScale>
                                  </p:childTnLst>
                                </p:cTn>
                              </p:par>
                              <p:par>
                                <p:cTn id="46" presetID="63" presetClass="path" presetSubtype="0" repeatCount="indefinite" fill="hold" nodeType="withEffect">
                                  <p:stCondLst>
                                    <p:cond delay="3100"/>
                                  </p:stCondLst>
                                  <p:childTnLst>
                                    <p:animMotion origin="layout" path="M -3.61111E-6 -3.7037E-7 L -0.22083 -1.15 " pathEditMode="relative" rAng="0" ptsTypes="AA">
                                      <p:cBhvr>
                                        <p:cTn id="47" dur="4000" fill="hold"/>
                                        <p:tgtEl>
                                          <p:spTgt spid="16"/>
                                        </p:tgtEl>
                                        <p:attrNameLst>
                                          <p:attrName>ppt_x</p:attrName>
                                          <p:attrName>ppt_y</p:attrName>
                                        </p:attrNameLst>
                                      </p:cBhvr>
                                      <p:rCtr x="-11042" y="-57500"/>
                                    </p:animMotion>
                                  </p:childTnLst>
                                </p:cTn>
                              </p:par>
                              <p:par>
                                <p:cTn id="48" presetID="10" presetClass="entr" presetSubtype="0" fill="hold" nodeType="withEffect">
                                  <p:stCondLst>
                                    <p:cond delay="50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par>
                                <p:cTn id="51" presetID="8" presetClass="emph" presetSubtype="0" repeatCount="indefinite" fill="hold" nodeType="withEffect">
                                  <p:stCondLst>
                                    <p:cond delay="700"/>
                                  </p:stCondLst>
                                  <p:childTnLst>
                                    <p:animRot by="21600000">
                                      <p:cBhvr>
                                        <p:cTn id="52" dur="4000" fill="hold"/>
                                        <p:tgtEl>
                                          <p:spTgt spid="13"/>
                                        </p:tgtEl>
                                        <p:attrNameLst>
                                          <p:attrName>r</p:attrName>
                                        </p:attrNameLst>
                                      </p:cBhvr>
                                    </p:animRot>
                                  </p:childTnLst>
                                </p:cTn>
                              </p:par>
                              <p:par>
                                <p:cTn id="53" presetID="6" presetClass="emph" presetSubtype="0" repeatCount="indefinite" autoRev="1" fill="hold" nodeType="withEffect">
                                  <p:stCondLst>
                                    <p:cond delay="900"/>
                                  </p:stCondLst>
                                  <p:childTnLst>
                                    <p:animScale>
                                      <p:cBhvr>
                                        <p:cTn id="54" dur="500" fill="hold"/>
                                        <p:tgtEl>
                                          <p:spTgt spid="13"/>
                                        </p:tgtEl>
                                      </p:cBhvr>
                                      <p:by x="10000" y="10000"/>
                                    </p:animScale>
                                  </p:childTnLst>
                                </p:cTn>
                              </p:par>
                              <p:par>
                                <p:cTn id="55" presetID="63" presetClass="path" presetSubtype="0" repeatCount="indefinite" fill="hold" nodeType="withEffect">
                                  <p:stCondLst>
                                    <p:cond delay="2100"/>
                                  </p:stCondLst>
                                  <p:childTnLst>
                                    <p:animMotion origin="layout" path="M -3.61111E-6 -3.7037E-7 L 0.5875 -0.83889 " pathEditMode="relative" rAng="0" ptsTypes="AA">
                                      <p:cBhvr>
                                        <p:cTn id="56" dur="4000" fill="hold"/>
                                        <p:tgtEl>
                                          <p:spTgt spid="13"/>
                                        </p:tgtEl>
                                        <p:attrNameLst>
                                          <p:attrName>ppt_x</p:attrName>
                                          <p:attrName>ppt_y</p:attrName>
                                        </p:attrNameLst>
                                      </p:cBhvr>
                                      <p:rCtr x="29375" y="-41944"/>
                                    </p:animMotion>
                                  </p:childTnLst>
                                </p:cTn>
                              </p:par>
                              <p:par>
                                <p:cTn id="57" presetID="10" presetClass="entr" presetSubtype="0" fill="hold" nodeType="withEffect">
                                  <p:stCondLst>
                                    <p:cond delay="50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par>
                                <p:cTn id="60" presetID="8" presetClass="emph" presetSubtype="0" repeatCount="indefinite" fill="hold" nodeType="withEffect">
                                  <p:stCondLst>
                                    <p:cond delay="0"/>
                                  </p:stCondLst>
                                  <p:childTnLst>
                                    <p:animRot by="-21600000">
                                      <p:cBhvr>
                                        <p:cTn id="61" dur="4000" fill="hold"/>
                                        <p:tgtEl>
                                          <p:spTgt spid="14"/>
                                        </p:tgtEl>
                                        <p:attrNameLst>
                                          <p:attrName>r</p:attrName>
                                        </p:attrNameLst>
                                      </p:cBhvr>
                                    </p:animRot>
                                  </p:childTnLst>
                                </p:cTn>
                              </p:par>
                              <p:par>
                                <p:cTn id="62" presetID="6" presetClass="emph" presetSubtype="0" repeatCount="indefinite" autoRev="1" fill="hold" nodeType="withEffect">
                                  <p:stCondLst>
                                    <p:cond delay="0"/>
                                  </p:stCondLst>
                                  <p:childTnLst>
                                    <p:animScale>
                                      <p:cBhvr>
                                        <p:cTn id="63" dur="500" fill="hold"/>
                                        <p:tgtEl>
                                          <p:spTgt spid="14"/>
                                        </p:tgtEl>
                                      </p:cBhvr>
                                      <p:by x="10000" y="10000"/>
                                    </p:animScale>
                                  </p:childTnLst>
                                </p:cTn>
                              </p:par>
                              <p:par>
                                <p:cTn id="64" presetID="63" presetClass="path" presetSubtype="0" repeatCount="indefinite" fill="hold" nodeType="withEffect">
                                  <p:stCondLst>
                                    <p:cond delay="700"/>
                                  </p:stCondLst>
                                  <p:childTnLst>
                                    <p:animMotion origin="layout" path="M -1.38889E-6 -2.59259E-6 L -0.42083 -1.07361 " pathEditMode="relative" rAng="0" ptsTypes="AA">
                                      <p:cBhvr>
                                        <p:cTn id="65" dur="4000" fill="hold"/>
                                        <p:tgtEl>
                                          <p:spTgt spid="14"/>
                                        </p:tgtEl>
                                        <p:attrNameLst>
                                          <p:attrName>ppt_x</p:attrName>
                                          <p:attrName>ppt_y</p:attrName>
                                        </p:attrNameLst>
                                      </p:cBhvr>
                                      <p:rCtr x="-21042" y="-53681"/>
                                    </p:animMotion>
                                  </p:childTnLst>
                                </p:cTn>
                              </p:par>
                              <p:par>
                                <p:cTn id="66" presetID="10" presetClass="entr" presetSubtype="0" fill="hold" nodeType="withEffect">
                                  <p:stCondLst>
                                    <p:cond delay="50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500"/>
                                        <p:tgtEl>
                                          <p:spTgt spid="17"/>
                                        </p:tgtEl>
                                      </p:cBhvr>
                                    </p:animEffect>
                                  </p:childTnLst>
                                </p:cTn>
                              </p:par>
                              <p:par>
                                <p:cTn id="69" presetID="8" presetClass="emph" presetSubtype="0" repeatCount="indefinite" fill="hold" nodeType="withEffect">
                                  <p:stCondLst>
                                    <p:cond delay="500"/>
                                  </p:stCondLst>
                                  <p:childTnLst>
                                    <p:animRot by="-21600000">
                                      <p:cBhvr>
                                        <p:cTn id="70" dur="4000" fill="hold"/>
                                        <p:tgtEl>
                                          <p:spTgt spid="17"/>
                                        </p:tgtEl>
                                        <p:attrNameLst>
                                          <p:attrName>r</p:attrName>
                                        </p:attrNameLst>
                                      </p:cBhvr>
                                    </p:animRot>
                                  </p:childTnLst>
                                </p:cTn>
                              </p:par>
                              <p:par>
                                <p:cTn id="71" presetID="6" presetClass="emph" presetSubtype="0" repeatCount="indefinite" autoRev="1" fill="hold" nodeType="withEffect">
                                  <p:stCondLst>
                                    <p:cond delay="500"/>
                                  </p:stCondLst>
                                  <p:childTnLst>
                                    <p:animScale>
                                      <p:cBhvr>
                                        <p:cTn id="72" dur="500" fill="hold"/>
                                        <p:tgtEl>
                                          <p:spTgt spid="17"/>
                                        </p:tgtEl>
                                      </p:cBhvr>
                                      <p:by x="10000" y="10000"/>
                                    </p:animScale>
                                  </p:childTnLst>
                                </p:cTn>
                              </p:par>
                              <p:par>
                                <p:cTn id="73" presetID="63" presetClass="path" presetSubtype="0" repeatCount="indefinite" fill="hold" nodeType="withEffect">
                                  <p:stCondLst>
                                    <p:cond delay="1600"/>
                                  </p:stCondLst>
                                  <p:childTnLst>
                                    <p:animMotion origin="layout" path="M -1.38889E-6 -2.59259E-6 L -0.60417 -0.88333 " pathEditMode="relative" rAng="0" ptsTypes="AA">
                                      <p:cBhvr>
                                        <p:cTn id="74" dur="4000" fill="hold"/>
                                        <p:tgtEl>
                                          <p:spTgt spid="17"/>
                                        </p:tgtEl>
                                        <p:attrNameLst>
                                          <p:attrName>ppt_x</p:attrName>
                                          <p:attrName>ppt_y</p:attrName>
                                        </p:attrNameLst>
                                      </p:cBhvr>
                                      <p:rCtr x="-30208" y="-44167"/>
                                    </p:animMotion>
                                  </p:childTnLst>
                                </p:cTn>
                              </p:par>
                              <p:par>
                                <p:cTn id="75" presetID="10" presetClass="entr" presetSubtype="0" fill="hold" nodeType="withEffect">
                                  <p:stCondLst>
                                    <p:cond delay="50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500"/>
                                        <p:tgtEl>
                                          <p:spTgt spid="19"/>
                                        </p:tgtEl>
                                      </p:cBhvr>
                                    </p:animEffect>
                                  </p:childTnLst>
                                </p:cTn>
                              </p:par>
                              <p:par>
                                <p:cTn id="78" presetID="8" presetClass="emph" presetSubtype="0" repeatCount="indefinite" fill="hold" nodeType="withEffect">
                                  <p:stCondLst>
                                    <p:cond delay="700"/>
                                  </p:stCondLst>
                                  <p:childTnLst>
                                    <p:animRot by="21600000">
                                      <p:cBhvr>
                                        <p:cTn id="79" dur="4000" fill="hold"/>
                                        <p:tgtEl>
                                          <p:spTgt spid="19"/>
                                        </p:tgtEl>
                                        <p:attrNameLst>
                                          <p:attrName>r</p:attrName>
                                        </p:attrNameLst>
                                      </p:cBhvr>
                                    </p:animRot>
                                  </p:childTnLst>
                                </p:cTn>
                              </p:par>
                              <p:par>
                                <p:cTn id="80" presetID="6" presetClass="emph" presetSubtype="0" repeatCount="indefinite" autoRev="1" fill="hold" nodeType="withEffect">
                                  <p:stCondLst>
                                    <p:cond delay="900"/>
                                  </p:stCondLst>
                                  <p:childTnLst>
                                    <p:animScale>
                                      <p:cBhvr>
                                        <p:cTn id="81" dur="500" fill="hold"/>
                                        <p:tgtEl>
                                          <p:spTgt spid="19"/>
                                        </p:tgtEl>
                                      </p:cBhvr>
                                      <p:by x="10000" y="10000"/>
                                    </p:animScale>
                                  </p:childTnLst>
                                </p:cTn>
                              </p:par>
                              <p:par>
                                <p:cTn id="82" presetID="63" presetClass="path" presetSubtype="0" repeatCount="indefinite" fill="hold" nodeType="withEffect">
                                  <p:stCondLst>
                                    <p:cond delay="2600"/>
                                  </p:stCondLst>
                                  <p:childTnLst>
                                    <p:animMotion origin="layout" path="M -3.61111E-6 -3.7037E-7 L 0.2375 -1.12778 " pathEditMode="relative" rAng="0" ptsTypes="AA">
                                      <p:cBhvr>
                                        <p:cTn id="83" dur="4000" fill="hold"/>
                                        <p:tgtEl>
                                          <p:spTgt spid="19"/>
                                        </p:tgtEl>
                                        <p:attrNameLst>
                                          <p:attrName>ppt_x</p:attrName>
                                          <p:attrName>ppt_y</p:attrName>
                                        </p:attrNameLst>
                                      </p:cBhvr>
                                      <p:rCtr x="11875" y="-56389"/>
                                    </p:animMotion>
                                  </p:childTnLst>
                                </p:cTn>
                              </p:par>
                              <p:par>
                                <p:cTn id="84" presetID="10" presetClass="entr" presetSubtype="0" fill="hold" nodeType="withEffect">
                                  <p:stCondLst>
                                    <p:cond delay="500"/>
                                  </p:stCondLst>
                                  <p:childTnLst>
                                    <p:set>
                                      <p:cBhvr>
                                        <p:cTn id="85" dur="1" fill="hold">
                                          <p:stCondLst>
                                            <p:cond delay="0"/>
                                          </p:stCondLst>
                                        </p:cTn>
                                        <p:tgtEl>
                                          <p:spTgt spid="20"/>
                                        </p:tgtEl>
                                        <p:attrNameLst>
                                          <p:attrName>style.visibility</p:attrName>
                                        </p:attrNameLst>
                                      </p:cBhvr>
                                      <p:to>
                                        <p:strVal val="visible"/>
                                      </p:to>
                                    </p:set>
                                    <p:animEffect transition="in" filter="fade">
                                      <p:cBhvr>
                                        <p:cTn id="86" dur="500"/>
                                        <p:tgtEl>
                                          <p:spTgt spid="20"/>
                                        </p:tgtEl>
                                      </p:cBhvr>
                                    </p:animEffect>
                                  </p:childTnLst>
                                </p:cTn>
                              </p:par>
                              <p:par>
                                <p:cTn id="87" presetID="8" presetClass="emph" presetSubtype="0" repeatCount="indefinite" fill="hold" nodeType="withEffect">
                                  <p:stCondLst>
                                    <p:cond delay="1500"/>
                                  </p:stCondLst>
                                  <p:childTnLst>
                                    <p:animRot by="21600000">
                                      <p:cBhvr>
                                        <p:cTn id="88" dur="4000" fill="hold"/>
                                        <p:tgtEl>
                                          <p:spTgt spid="20"/>
                                        </p:tgtEl>
                                        <p:attrNameLst>
                                          <p:attrName>r</p:attrName>
                                        </p:attrNameLst>
                                      </p:cBhvr>
                                    </p:animRot>
                                  </p:childTnLst>
                                </p:cTn>
                              </p:par>
                              <p:par>
                                <p:cTn id="89" presetID="6" presetClass="emph" presetSubtype="0" repeatCount="indefinite" autoRev="1" fill="hold" nodeType="withEffect">
                                  <p:stCondLst>
                                    <p:cond delay="1500"/>
                                  </p:stCondLst>
                                  <p:childTnLst>
                                    <p:animScale>
                                      <p:cBhvr>
                                        <p:cTn id="90" dur="500" fill="hold"/>
                                        <p:tgtEl>
                                          <p:spTgt spid="20"/>
                                        </p:tgtEl>
                                      </p:cBhvr>
                                      <p:by x="10000" y="10000"/>
                                    </p:animScale>
                                  </p:childTnLst>
                                </p:cTn>
                              </p:par>
                              <p:par>
                                <p:cTn id="91" presetID="63" presetClass="path" presetSubtype="0" repeatCount="indefinite" fill="hold" nodeType="withEffect">
                                  <p:stCondLst>
                                    <p:cond delay="4200"/>
                                  </p:stCondLst>
                                  <p:childTnLst>
                                    <p:animMotion origin="layout" path="M -1.38889E-6 -2.59259E-6 L 0.7125 -0.61666 " pathEditMode="relative" rAng="0" ptsTypes="AA">
                                      <p:cBhvr>
                                        <p:cTn id="92" dur="4000" fill="hold"/>
                                        <p:tgtEl>
                                          <p:spTgt spid="20"/>
                                        </p:tgtEl>
                                        <p:attrNameLst>
                                          <p:attrName>ppt_x</p:attrName>
                                          <p:attrName>ppt_y</p:attrName>
                                        </p:attrNameLst>
                                      </p:cBhvr>
                                      <p:rCtr x="35625" y="-30833"/>
                                    </p:animMotion>
                                  </p:childTnLst>
                                </p:cTn>
                              </p:par>
                              <p:par>
                                <p:cTn id="93" presetID="10" presetClass="entr" presetSubtype="0" fill="hold" nodeType="withEffect">
                                  <p:stCondLst>
                                    <p:cond delay="50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500"/>
                                        <p:tgtEl>
                                          <p:spTgt spid="15"/>
                                        </p:tgtEl>
                                      </p:cBhvr>
                                    </p:animEffect>
                                  </p:childTnLst>
                                </p:cTn>
                              </p:par>
                              <p:par>
                                <p:cTn id="96" presetID="8" presetClass="emph" presetSubtype="0" repeatCount="indefinite" fill="hold" nodeType="withEffect">
                                  <p:stCondLst>
                                    <p:cond delay="300"/>
                                  </p:stCondLst>
                                  <p:childTnLst>
                                    <p:animRot by="21600000">
                                      <p:cBhvr>
                                        <p:cTn id="97" dur="4000" fill="hold"/>
                                        <p:tgtEl>
                                          <p:spTgt spid="15"/>
                                        </p:tgtEl>
                                        <p:attrNameLst>
                                          <p:attrName>r</p:attrName>
                                        </p:attrNameLst>
                                      </p:cBhvr>
                                    </p:animRot>
                                  </p:childTnLst>
                                </p:cTn>
                              </p:par>
                              <p:par>
                                <p:cTn id="98" presetID="6" presetClass="emph" presetSubtype="0" repeatCount="indefinite" autoRev="1" fill="hold" nodeType="withEffect">
                                  <p:stCondLst>
                                    <p:cond delay="300"/>
                                  </p:stCondLst>
                                  <p:childTnLst>
                                    <p:animScale>
                                      <p:cBhvr>
                                        <p:cTn id="99" dur="500" fill="hold"/>
                                        <p:tgtEl>
                                          <p:spTgt spid="15"/>
                                        </p:tgtEl>
                                      </p:cBhvr>
                                      <p:by x="10000" y="10000"/>
                                    </p:animScale>
                                  </p:childTnLst>
                                </p:cTn>
                              </p:par>
                              <p:par>
                                <p:cTn id="100" presetID="63" presetClass="path" presetSubtype="0" repeatCount="indefinite" fill="hold" nodeType="withEffect">
                                  <p:stCondLst>
                                    <p:cond delay="1200"/>
                                  </p:stCondLst>
                                  <p:childTnLst>
                                    <p:animMotion origin="layout" path="M -3.61111E-6 1.11111E-6 L 0.0125 -1.19445 " pathEditMode="relative" rAng="0" ptsTypes="AA">
                                      <p:cBhvr>
                                        <p:cTn id="101" dur="4000" fill="hold"/>
                                        <p:tgtEl>
                                          <p:spTgt spid="15"/>
                                        </p:tgtEl>
                                        <p:attrNameLst>
                                          <p:attrName>ppt_x</p:attrName>
                                          <p:attrName>ppt_y</p:attrName>
                                        </p:attrNameLst>
                                      </p:cBhvr>
                                      <p:rCtr x="625" y="-5972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1F2DE"/>
          </a:solidFill>
          <a:ln/>
        </p:spPr>
      </p:sp>
      <p:sp>
        <p:nvSpPr>
          <p:cNvPr id="3" name="Shape 1"/>
          <p:cNvSpPr/>
          <p:nvPr/>
        </p:nvSpPr>
        <p:spPr>
          <a:xfrm>
            <a:off x="0" y="0"/>
            <a:ext cx="12192000" cy="6858000"/>
          </a:xfrm>
          <a:prstGeom prst="rect">
            <a:avLst/>
          </a:prstGeom>
          <a:solidFill>
            <a:srgbClr val="FCFBF8"/>
          </a:solidFill>
          <a:ln/>
        </p:spPr>
      </p:sp>
      <p:pic>
        <p:nvPicPr>
          <p:cNvPr id="4" name="Image 0" descr="preencoded.png">
            <a:hlinkClick r:id="rId2"/>
          </p:cNvPr>
          <p:cNvPicPr>
            <a:picLocks noChangeAspect="1"/>
          </p:cNvPicPr>
          <p:nvPr/>
        </p:nvPicPr>
        <p:blipFill>
          <a:blip r:embed="rId3"/>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5146352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45499AC-552A-459C-ADE0-B317E3F6822D}" type="datetime1">
              <a:rPr lang="en-US" smtClean="0">
                <a:solidFill>
                  <a:prstClr val="black">
                    <a:tint val="75000"/>
                  </a:prstClr>
                </a:solidFill>
              </a:rPr>
              <a:t>7/3/2025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A15C46-EFED-442F-A461-9326BB63CD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5654827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7C62ED7-F7B0-4FF8-BD19-7361FF1B6B6C}" type="datetime1">
              <a:rPr lang="en-US" smtClean="0">
                <a:solidFill>
                  <a:prstClr val="black">
                    <a:tint val="75000"/>
                  </a:prstClr>
                </a:solidFill>
              </a:rPr>
              <a:t>7/3/2025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A15C46-EFED-442F-A461-9326BB63CD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6918741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7BF3C5F-052E-4ADC-B2C1-0C749083E065}" type="datetime1">
              <a:rPr lang="en-US" smtClean="0">
                <a:solidFill>
                  <a:prstClr val="black">
                    <a:tint val="75000"/>
                  </a:prstClr>
                </a:solidFill>
              </a:rPr>
              <a:t>7/3/2025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A15C46-EFED-442F-A461-9326BB63CD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5726765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9C83293-D424-43FC-9854-D5AF3EAA3B2F}" type="datetime1">
              <a:rPr lang="en-US" smtClean="0">
                <a:solidFill>
                  <a:prstClr val="black">
                    <a:tint val="75000"/>
                  </a:prstClr>
                </a:solidFill>
              </a:rPr>
              <a:t>7/3/2025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A15C46-EFED-442F-A461-9326BB63CD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9226376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451BB24-B24C-4E96-96FD-3964D3CA77EE}" type="datetime1">
              <a:rPr lang="en-US" smtClean="0">
                <a:solidFill>
                  <a:prstClr val="black">
                    <a:tint val="75000"/>
                  </a:prstClr>
                </a:solidFill>
              </a:rPr>
              <a:t>7/3/2025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AA15C46-EFED-442F-A461-9326BB63CD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6533707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776D199-5E33-47D3-9619-6DE3F9F40B6E}" type="datetime1">
              <a:rPr lang="en-US" smtClean="0"/>
              <a:t>7/3/2025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A15C46-EFED-442F-A461-9326BB63CDA6}" type="slidenum">
              <a:rPr lang="en-US" smtClean="0"/>
              <a:t>‹#›</a:t>
            </a:fld>
            <a:endParaRPr lang="en-US"/>
          </a:p>
        </p:txBody>
      </p:sp>
    </p:spTree>
    <p:extLst>
      <p:ext uri="{BB962C8B-B14F-4D97-AF65-F5344CB8AC3E}">
        <p14:creationId xmlns:p14="http://schemas.microsoft.com/office/powerpoint/2010/main" val="148662424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C53F58D-D92B-48FB-8F0F-3BD6ED8A8D88}" type="datetime1">
              <a:rPr lang="en-US" smtClean="0">
                <a:solidFill>
                  <a:prstClr val="black">
                    <a:tint val="75000"/>
                  </a:prstClr>
                </a:solidFill>
              </a:rPr>
              <a:t>7/3/2025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AA15C46-EFED-442F-A461-9326BB63CD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8047483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0F0C49-B718-4DBF-9CD5-AF076E6C4F62}" type="datetime1">
              <a:rPr lang="en-US" smtClean="0">
                <a:solidFill>
                  <a:prstClr val="black">
                    <a:tint val="75000"/>
                  </a:prstClr>
                </a:solidFill>
              </a:rPr>
              <a:t>7/3/2025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AA15C46-EFED-442F-A461-9326BB63CD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514434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7D284D6-ED95-4EE4-A014-2FFAAF555D19}" type="datetime1">
              <a:rPr lang="en-US" smtClean="0">
                <a:solidFill>
                  <a:prstClr val="black">
                    <a:tint val="75000"/>
                  </a:prstClr>
                </a:solidFill>
              </a:rPr>
              <a:t>7/3/2025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A15C46-EFED-442F-A461-9326BB63CD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4549745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543612F-5B49-4879-B99A-F14DF3D27031}" type="datetime1">
              <a:rPr lang="en-US" smtClean="0">
                <a:solidFill>
                  <a:prstClr val="black">
                    <a:tint val="75000"/>
                  </a:prstClr>
                </a:solidFill>
              </a:rPr>
              <a:t>7/3/2025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A15C46-EFED-442F-A461-9326BB63CD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4639171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5A64286-EBB9-4DD2-BE4A-BDAE3ACBDFA5}" type="datetime1">
              <a:rPr lang="en-US" smtClean="0">
                <a:solidFill>
                  <a:prstClr val="black">
                    <a:tint val="75000"/>
                  </a:prstClr>
                </a:solidFill>
              </a:rPr>
              <a:t>7/3/2025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A15C46-EFED-442F-A461-9326BB63CD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0893904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F164894-728A-43C7-808A-BF58C7990684}" type="datetime1">
              <a:rPr lang="en-US" smtClean="0">
                <a:solidFill>
                  <a:prstClr val="black">
                    <a:tint val="75000"/>
                  </a:prstClr>
                </a:solidFill>
              </a:rPr>
              <a:t>7/3/2025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A15C46-EFED-442F-A461-9326BB63CD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173260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Custom">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xmlns="" id="{220E9A7C-FB74-480B-8212-8CE5C1AF5D1B}"/>
              </a:ext>
            </a:extLst>
          </p:cNvPr>
          <p:cNvGraphicFramePr>
            <a:graphicFrameLocks noChangeAspect="1"/>
          </p:cNvGraphicFramePr>
          <p:nvPr userDrawn="1">
            <p:custDataLst>
              <p:tags r:id="rId2"/>
            </p:custDataLst>
            <p:extLst>
              <p:ext uri="{D42A27DB-BD31-4B8C-83A1-F6EECF244321}">
                <p14:modId xmlns:p14="http://schemas.microsoft.com/office/powerpoint/2010/main" val="5670126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8" name="think-cell Slide" r:id="rId7" imgW="592" imgH="591" progId="TCLayout.ActiveDocument.1">
                  <p:embed/>
                </p:oleObj>
              </mc:Choice>
              <mc:Fallback>
                <p:oleObj name="think-cell Slide" r:id="rId7" imgW="592" imgH="591" progId="TCLayout.ActiveDocument.1">
                  <p:embed/>
                  <p:pic>
                    <p:nvPicPr>
                      <p:cNvPr id="2" name="Object 1" hidden="1">
                        <a:extLst>
                          <a:ext uri="{FF2B5EF4-FFF2-40B4-BE49-F238E27FC236}">
                            <a16:creationId xmlns:a16="http://schemas.microsoft.com/office/drawing/2014/main" xmlns="" id="{220E9A7C-FB74-480B-8212-8CE5C1AF5D1B}"/>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9" name="Slide Number">
            <a:extLst>
              <a:ext uri="{FF2B5EF4-FFF2-40B4-BE49-F238E27FC236}">
                <a16:creationId xmlns:a16="http://schemas.microsoft.com/office/drawing/2014/main" xmlns="" id="{6982A9EE-ED1D-4D7E-84CA-3C36D0891D68}"/>
              </a:ext>
            </a:extLst>
          </p:cNvPr>
          <p:cNvSpPr>
            <a:spLocks noChangeArrowheads="1"/>
          </p:cNvSpPr>
          <p:nvPr userDrawn="1">
            <p:custDataLst>
              <p:tags r:id="rId3"/>
            </p:custDataLst>
          </p:nvPr>
        </p:nvSpPr>
        <p:spPr bwMode="black">
          <a:xfrm>
            <a:off x="11312525" y="6498754"/>
            <a:ext cx="325501" cy="138499"/>
          </a:xfrm>
          <a:prstGeom prst="rect">
            <a:avLst/>
          </a:prstGeom>
          <a:noFill/>
          <a:ln w="9525" algn="ctr">
            <a:noFill/>
            <a:miter lim="800000"/>
            <a:headEnd/>
            <a:tailEnd/>
          </a:ln>
          <a:effectLst/>
        </p:spPr>
        <p:txBody>
          <a:bodyPr wrap="square" lIns="0" tIns="0" rIns="0" bIns="0" rtlCol="0" anchor="b">
            <a:spAutoFit/>
          </a:bodyPr>
          <a:lstStyle/>
          <a:p>
            <a:pPr algn="r" defTabSz="610744" rtl="0" fontAlgn="auto">
              <a:spcBef>
                <a:spcPts val="0"/>
              </a:spcBef>
              <a:spcAft>
                <a:spcPts val="0"/>
              </a:spcAft>
              <a:defRPr/>
            </a:pPr>
            <a:fld id="{4ABDCABE-3F10-B64C-92F1-862014417034}" type="slidenum">
              <a:rPr lang="en-US" sz="900" b="0" smtClean="0">
                <a:solidFill>
                  <a:schemeClr val="tx1"/>
                </a:solidFill>
                <a:latin typeface="+mn-lt"/>
                <a:ea typeface="+mn-ea"/>
                <a:cs typeface="Arial" panose="020B0604020202020204" pitchFamily="34" charset="0"/>
              </a:rPr>
              <a:pPr algn="r" defTabSz="610744" fontAlgn="auto">
                <a:spcBef>
                  <a:spcPts val="0"/>
                </a:spcBef>
                <a:spcAft>
                  <a:spcPts val="0"/>
                </a:spcAft>
                <a:defRPr/>
              </a:pPr>
              <a:t>‹#›</a:t>
            </a:fld>
            <a:endParaRPr lang="en-US" sz="900" b="0">
              <a:solidFill>
                <a:schemeClr val="tx1"/>
              </a:solidFill>
              <a:latin typeface="+mn-lt"/>
              <a:ea typeface="+mn-ea"/>
              <a:cs typeface="Arial" panose="020B0604020202020204" pitchFamily="34" charset="0"/>
            </a:endParaRPr>
          </a:p>
        </p:txBody>
      </p:sp>
      <p:sp>
        <p:nvSpPr>
          <p:cNvPr id="8" name="1. On-page tracker">
            <a:extLst>
              <a:ext uri="{FF2B5EF4-FFF2-40B4-BE49-F238E27FC236}">
                <a16:creationId xmlns:a16="http://schemas.microsoft.com/office/drawing/2014/main" xmlns="" id="{BD5E1493-E8EF-4031-B447-85DA0B418111}"/>
              </a:ext>
            </a:extLst>
          </p:cNvPr>
          <p:cNvSpPr>
            <a:spLocks noGrp="1"/>
          </p:cNvSpPr>
          <p:nvPr>
            <p:ph type="body" sz="quarter" idx="10" hasCustomPrompt="1"/>
            <p:custDataLst>
              <p:tags r:id="rId4"/>
            </p:custDataLst>
          </p:nvPr>
        </p:nvSpPr>
        <p:spPr>
          <a:xfrm>
            <a:off x="554735" y="41597"/>
            <a:ext cx="3843338" cy="123111"/>
          </a:xfrm>
          <a:prstGeom prst="rect">
            <a:avLst/>
          </a:prstGeom>
          <a:ln w="6350">
            <a:noFill/>
            <a:miter lim="800000"/>
          </a:ln>
        </p:spPr>
        <p:txBody>
          <a:bodyPr vert="horz" wrap="square" lIns="0" tIns="0" rIns="0" bIns="0" rtlCol="0">
            <a:spAutoFit/>
          </a:bodyPr>
          <a:lstStyle>
            <a:lvl1pPr>
              <a:defRPr lang="en-US" sz="800" b="0" dirty="0">
                <a:cs typeface="+mn-cs"/>
              </a:defRPr>
            </a:lvl1pPr>
          </a:lstStyle>
          <a:p>
            <a:pPr lvl="0" rtl="0">
              <a:buNone/>
            </a:pPr>
            <a:r>
              <a:rPr lang="vi-VN"/>
              <a:t>Add tracker</a:t>
            </a:r>
          </a:p>
        </p:txBody>
      </p:sp>
      <p:sp>
        <p:nvSpPr>
          <p:cNvPr id="6" name="5. Source" hidden="1">
            <a:extLst>
              <a:ext uri="{FF2B5EF4-FFF2-40B4-BE49-F238E27FC236}">
                <a16:creationId xmlns:a16="http://schemas.microsoft.com/office/drawing/2014/main" xmlns="" id="{2A305796-4420-41B5-A522-C826E0D23B4A}"/>
              </a:ext>
            </a:extLst>
          </p:cNvPr>
          <p:cNvSpPr txBox="1"/>
          <p:nvPr userDrawn="1">
            <p:custDataLst>
              <p:tags r:id="rId5"/>
            </p:custDataLst>
          </p:nvPr>
        </p:nvSpPr>
        <p:spPr>
          <a:xfrm>
            <a:off x="554734" y="6498754"/>
            <a:ext cx="9144000" cy="123111"/>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rtl="0"/>
            <a:r>
              <a:rPr lang="vi-VN"/>
              <a:t>Source: …</a:t>
            </a:r>
          </a:p>
        </p:txBody>
      </p:sp>
    </p:spTree>
    <p:extLst>
      <p:ext uri="{BB962C8B-B14F-4D97-AF65-F5344CB8AC3E}">
        <p14:creationId xmlns:p14="http://schemas.microsoft.com/office/powerpoint/2010/main" val="23232135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B6987D-0137-DE42-B76B-FF621E808D90}"/>
              </a:ext>
            </a:extLst>
          </p:cNvPr>
          <p:cNvSpPr>
            <a:spLocks noGrp="1"/>
          </p:cNvSpPr>
          <p:nvPr>
            <p:ph type="ctrTitle"/>
          </p:nvPr>
        </p:nvSpPr>
        <p:spPr>
          <a:xfrm>
            <a:off x="6367054" y="2116182"/>
            <a:ext cx="5491571" cy="1514019"/>
          </a:xfrm>
          <a:prstGeom prst="rect">
            <a:avLst/>
          </a:prstGeom>
        </p:spPr>
        <p:txBody>
          <a:bodyPr lIns="0" tIns="0" rIns="0" bIns="0" anchor="b">
            <a:noAutofit/>
          </a:bodyPr>
          <a:lstStyle>
            <a:lvl1pPr algn="l">
              <a:defRPr sz="6000" b="1" i="0" spc="100" baseline="0">
                <a:solidFill>
                  <a:schemeClr val="bg1"/>
                </a:solidFill>
                <a:latin typeface="+mj-lt"/>
              </a:defRPr>
            </a:lvl1pPr>
          </a:lstStyle>
          <a:p>
            <a:r>
              <a:rPr lang="en-US"/>
              <a:t>Click to edit Master title style</a:t>
            </a:r>
            <a:endParaRPr lang="en-US" dirty="0"/>
          </a:p>
        </p:txBody>
      </p:sp>
      <p:grpSp>
        <p:nvGrpSpPr>
          <p:cNvPr id="9" name="Group 8">
            <a:extLst>
              <a:ext uri="{FF2B5EF4-FFF2-40B4-BE49-F238E27FC236}">
                <a16:creationId xmlns:a16="http://schemas.microsoft.com/office/drawing/2014/main" xmlns="" id="{C26C18C3-ED25-DD4B-BA72-24932D54DE37}"/>
              </a:ext>
            </a:extLst>
          </p:cNvPr>
          <p:cNvGrpSpPr>
            <a:grpSpLocks/>
          </p:cNvGrpSpPr>
          <p:nvPr userDrawn="1"/>
        </p:nvGrpSpPr>
        <p:grpSpPr bwMode="auto">
          <a:xfrm>
            <a:off x="1" y="758752"/>
            <a:ext cx="6099248" cy="6099248"/>
            <a:chOff x="0" y="12289"/>
            <a:chExt cx="3550" cy="3551"/>
          </a:xfrm>
        </p:grpSpPr>
        <p:sp>
          <p:nvSpPr>
            <p:cNvPr id="10" name="Freeform 9">
              <a:extLst>
                <a:ext uri="{FF2B5EF4-FFF2-40B4-BE49-F238E27FC236}">
                  <a16:creationId xmlns:a16="http://schemas.microsoft.com/office/drawing/2014/main" xmlns="" id="{C07CC263-2515-F147-8CC5-F8E9FF9FA8E4}"/>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dirty="0"/>
            </a:p>
          </p:txBody>
        </p:sp>
        <p:sp>
          <p:nvSpPr>
            <p:cNvPr id="11" name="Freeform 10">
              <a:extLst>
                <a:ext uri="{FF2B5EF4-FFF2-40B4-BE49-F238E27FC236}">
                  <a16:creationId xmlns:a16="http://schemas.microsoft.com/office/drawing/2014/main" xmlns="" id="{43B40037-7481-524B-8685-404D965690F2}"/>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dirty="0"/>
            </a:p>
          </p:txBody>
        </p:sp>
        <p:sp>
          <p:nvSpPr>
            <p:cNvPr id="12" name="Freeform 11">
              <a:extLst>
                <a:ext uri="{FF2B5EF4-FFF2-40B4-BE49-F238E27FC236}">
                  <a16:creationId xmlns:a16="http://schemas.microsoft.com/office/drawing/2014/main" xmlns="" id="{7B759713-8408-EE47-9394-3DA6F5E4B624}"/>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dirty="0"/>
            </a:p>
          </p:txBody>
        </p:sp>
      </p:grpSp>
      <p:sp>
        <p:nvSpPr>
          <p:cNvPr id="18" name="Text Placeholder 29">
            <a:extLst>
              <a:ext uri="{FF2B5EF4-FFF2-40B4-BE49-F238E27FC236}">
                <a16:creationId xmlns:a16="http://schemas.microsoft.com/office/drawing/2014/main" xmlns="" id="{276A9CD7-E675-3048-86D3-3546A2F6B456}"/>
              </a:ext>
            </a:extLst>
          </p:cNvPr>
          <p:cNvSpPr>
            <a:spLocks noGrp="1"/>
          </p:cNvSpPr>
          <p:nvPr>
            <p:ph type="body" sz="quarter" idx="11"/>
          </p:nvPr>
        </p:nvSpPr>
        <p:spPr>
          <a:xfrm>
            <a:off x="6367055" y="4549553"/>
            <a:ext cx="5491570" cy="953337"/>
          </a:xfrm>
        </p:spPr>
        <p:txBody>
          <a:bodyPr lIns="0" tIns="0" rIns="0" bIns="0">
            <a:noAutofit/>
          </a:bodyPr>
          <a:lstStyle>
            <a:lvl1pPr marL="0" indent="0">
              <a:buNone/>
              <a:defRPr sz="1800" b="0" i="0">
                <a:solidFill>
                  <a:schemeClr val="tx2"/>
                </a:solidFill>
                <a:latin typeface="+mn-lt"/>
              </a:defRPr>
            </a:lvl1pPr>
            <a:lvl2pPr>
              <a:defRPr sz="4000"/>
            </a:lvl2pPr>
            <a:lvl3pPr>
              <a:defRPr sz="4000"/>
            </a:lvl3pPr>
            <a:lvl4pPr>
              <a:defRPr sz="4000"/>
            </a:lvl4pPr>
            <a:lvl5pPr>
              <a:defRPr sz="4000"/>
            </a:lvl5pPr>
          </a:lstStyle>
          <a:p>
            <a:pPr lvl="0"/>
            <a:r>
              <a:rPr lang="en-US"/>
              <a:t>Click to edit Master text styles</a:t>
            </a:r>
          </a:p>
        </p:txBody>
      </p:sp>
      <p:cxnSp>
        <p:nvCxnSpPr>
          <p:cNvPr id="13" name="Straight Connector 12">
            <a:extLst>
              <a:ext uri="{FF2B5EF4-FFF2-40B4-BE49-F238E27FC236}">
                <a16:creationId xmlns:a16="http://schemas.microsoft.com/office/drawing/2014/main" xmlns="" id="{A69706A2-3726-FE4E-B923-E75D48597816}"/>
              </a:ext>
            </a:extLst>
          </p:cNvPr>
          <p:cNvCxnSpPr>
            <a:cxnSpLocks/>
          </p:cNvCxnSpPr>
          <p:nvPr userDrawn="1"/>
        </p:nvCxnSpPr>
        <p:spPr>
          <a:xfrm>
            <a:off x="6367055" y="4252111"/>
            <a:ext cx="2133600" cy="3992"/>
          </a:xfrm>
          <a:prstGeom prst="line">
            <a:avLst/>
          </a:prstGeom>
          <a:ln w="101600">
            <a:solidFill>
              <a:schemeClr val="tx2"/>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00505897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DE934FF-F4E1-47C5-9CA5-30A81DDE2BE4}" type="datetimeFigureOut">
              <a:rPr lang="en-US" smtClean="0"/>
              <a:t>7/3/2025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3561BA9-CDCF-4958-B8AB-66F3BF063E13}" type="slidenum">
              <a:rPr lang="en-US" smtClean="0"/>
              <a:t>‹#›</a:t>
            </a:fld>
            <a:endParaRPr lang="en-US"/>
          </a:p>
        </p:txBody>
      </p:sp>
    </p:spTree>
    <p:extLst>
      <p:ext uri="{BB962C8B-B14F-4D97-AF65-F5344CB8AC3E}">
        <p14:creationId xmlns:p14="http://schemas.microsoft.com/office/powerpoint/2010/main" val="38940533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Slide 24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5F5F5"/>
          </a:solidFill>
          <a:ln/>
        </p:spPr>
      </p:sp>
      <p:sp>
        <p:nvSpPr>
          <p:cNvPr id="3" name="Shape 1"/>
          <p:cNvSpPr/>
          <p:nvPr/>
        </p:nvSpPr>
        <p:spPr>
          <a:xfrm>
            <a:off x="0" y="0"/>
            <a:ext cx="12192000" cy="6858000"/>
          </a:xfrm>
          <a:prstGeom prst="rect">
            <a:avLst/>
          </a:prstGeom>
          <a:solidFill>
            <a:srgbClr val="FFFFFF"/>
          </a:solidFill>
          <a:ln/>
        </p:spPr>
      </p:sp>
    </p:spTree>
    <p:extLst>
      <p:ext uri="{BB962C8B-B14F-4D97-AF65-F5344CB8AC3E}">
        <p14:creationId xmlns:p14="http://schemas.microsoft.com/office/powerpoint/2010/main" val="32446663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6751D20-0B7B-41C7-896B-D41C104A9383}" type="datetime1">
              <a:rPr lang="en-US" smtClean="0"/>
              <a:t>7/3/2025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A15C46-EFED-442F-A461-9326BB63CDA6}" type="slidenum">
              <a:rPr lang="en-US" smtClean="0"/>
              <a:t>‹#›</a:t>
            </a:fld>
            <a:endParaRPr lang="en-US"/>
          </a:p>
        </p:txBody>
      </p:sp>
    </p:spTree>
    <p:extLst>
      <p:ext uri="{BB962C8B-B14F-4D97-AF65-F5344CB8AC3E}">
        <p14:creationId xmlns:p14="http://schemas.microsoft.com/office/powerpoint/2010/main" val="20164742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Slide 7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5F5F5"/>
          </a:solidFill>
          <a:ln/>
        </p:spPr>
      </p:sp>
      <p:sp>
        <p:nvSpPr>
          <p:cNvPr id="3" name="Shape 1"/>
          <p:cNvSpPr/>
          <p:nvPr/>
        </p:nvSpPr>
        <p:spPr>
          <a:xfrm>
            <a:off x="0" y="0"/>
            <a:ext cx="12192000" cy="6858000"/>
          </a:xfrm>
          <a:prstGeom prst="rect">
            <a:avLst/>
          </a:prstGeom>
          <a:solidFill>
            <a:srgbClr val="FFFFFF"/>
          </a:solidFill>
          <a:ln/>
        </p:spPr>
      </p:sp>
    </p:spTree>
    <p:extLst>
      <p:ext uri="{BB962C8B-B14F-4D97-AF65-F5344CB8AC3E}">
        <p14:creationId xmlns:p14="http://schemas.microsoft.com/office/powerpoint/2010/main" val="17937807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Slide 12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5F5F5"/>
          </a:solidFill>
          <a:ln/>
        </p:spPr>
      </p:sp>
      <p:sp>
        <p:nvSpPr>
          <p:cNvPr id="3" name="Shape 1"/>
          <p:cNvSpPr/>
          <p:nvPr/>
        </p:nvSpPr>
        <p:spPr>
          <a:xfrm>
            <a:off x="0" y="0"/>
            <a:ext cx="12192000" cy="6858000"/>
          </a:xfrm>
          <a:prstGeom prst="rect">
            <a:avLst/>
          </a:prstGeom>
          <a:solidFill>
            <a:srgbClr val="FFFFFF"/>
          </a:solidFill>
          <a:ln/>
        </p:spPr>
      </p:sp>
    </p:spTree>
    <p:extLst>
      <p:ext uri="{BB962C8B-B14F-4D97-AF65-F5344CB8AC3E}">
        <p14:creationId xmlns:p14="http://schemas.microsoft.com/office/powerpoint/2010/main" val="28099066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Slide 8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5F5F5"/>
          </a:solidFill>
          <a:ln/>
        </p:spPr>
      </p:sp>
      <p:sp>
        <p:nvSpPr>
          <p:cNvPr id="3" name="Shape 1"/>
          <p:cNvSpPr/>
          <p:nvPr/>
        </p:nvSpPr>
        <p:spPr>
          <a:xfrm>
            <a:off x="0" y="0"/>
            <a:ext cx="12192000" cy="6858000"/>
          </a:xfrm>
          <a:prstGeom prst="rect">
            <a:avLst/>
          </a:prstGeom>
          <a:solidFill>
            <a:srgbClr val="FFFFFF"/>
          </a:solidFill>
          <a:ln/>
        </p:spPr>
      </p:sp>
    </p:spTree>
    <p:extLst>
      <p:ext uri="{BB962C8B-B14F-4D97-AF65-F5344CB8AC3E}">
        <p14:creationId xmlns:p14="http://schemas.microsoft.com/office/powerpoint/2010/main" val="22549062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Slide 1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5F5F5"/>
          </a:solidFill>
          <a:ln/>
        </p:spPr>
      </p:sp>
      <p:sp>
        <p:nvSpPr>
          <p:cNvPr id="3" name="Shape 1"/>
          <p:cNvSpPr/>
          <p:nvPr/>
        </p:nvSpPr>
        <p:spPr>
          <a:xfrm>
            <a:off x="0" y="0"/>
            <a:ext cx="12192000" cy="6858000"/>
          </a:xfrm>
          <a:prstGeom prst="rect">
            <a:avLst/>
          </a:prstGeom>
          <a:solidFill>
            <a:srgbClr val="FFFFFF"/>
          </a:solidFill>
          <a:ln/>
        </p:spPr>
      </p:sp>
    </p:spTree>
    <p:extLst>
      <p:ext uri="{BB962C8B-B14F-4D97-AF65-F5344CB8AC3E}">
        <p14:creationId xmlns:p14="http://schemas.microsoft.com/office/powerpoint/2010/main" val="6423587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Slide 2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1F2DE"/>
          </a:solidFill>
          <a:ln/>
        </p:spPr>
      </p:sp>
      <p:sp>
        <p:nvSpPr>
          <p:cNvPr id="3" name="Shape 1"/>
          <p:cNvSpPr/>
          <p:nvPr/>
        </p:nvSpPr>
        <p:spPr>
          <a:xfrm>
            <a:off x="0" y="0"/>
            <a:ext cx="12192000" cy="6858000"/>
          </a:xfrm>
          <a:prstGeom prst="rect">
            <a:avLst/>
          </a:prstGeom>
          <a:solidFill>
            <a:srgbClr val="FCFBF8"/>
          </a:solidFill>
          <a:ln/>
        </p:spPr>
      </p:sp>
      <p:pic>
        <p:nvPicPr>
          <p:cNvPr id="4" name="Image 0" descr="preencoded.png">
            <a:hlinkClick r:id="rId2"/>
          </p:cNvPr>
          <p:cNvPicPr>
            <a:picLocks noChangeAspect="1"/>
          </p:cNvPicPr>
          <p:nvPr/>
        </p:nvPicPr>
        <p:blipFill>
          <a:blip r:embed="rId3"/>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17318667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1F2DE"/>
          </a:solidFill>
          <a:ln/>
        </p:spPr>
      </p:sp>
      <p:sp>
        <p:nvSpPr>
          <p:cNvPr id="3" name="Shape 1"/>
          <p:cNvSpPr/>
          <p:nvPr/>
        </p:nvSpPr>
        <p:spPr>
          <a:xfrm>
            <a:off x="0" y="0"/>
            <a:ext cx="12192000" cy="6858000"/>
          </a:xfrm>
          <a:prstGeom prst="rect">
            <a:avLst/>
          </a:prstGeom>
          <a:solidFill>
            <a:srgbClr val="FCFBF8"/>
          </a:solidFill>
          <a:ln/>
        </p:spPr>
      </p:sp>
      <p:pic>
        <p:nvPicPr>
          <p:cNvPr id="4" name="Image 0" descr="preencoded.png">
            <a:hlinkClick r:id="rId2"/>
          </p:cNvPr>
          <p:cNvPicPr>
            <a:picLocks noChangeAspect="1"/>
          </p:cNvPicPr>
          <p:nvPr/>
        </p:nvPicPr>
        <p:blipFill>
          <a:blip r:embed="rId3"/>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262770994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Slide 4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1F2DE"/>
          </a:solidFill>
          <a:ln/>
        </p:spPr>
      </p:sp>
      <p:sp>
        <p:nvSpPr>
          <p:cNvPr id="3" name="Shape 1"/>
          <p:cNvSpPr/>
          <p:nvPr/>
        </p:nvSpPr>
        <p:spPr>
          <a:xfrm>
            <a:off x="0" y="0"/>
            <a:ext cx="12192000" cy="6858000"/>
          </a:xfrm>
          <a:prstGeom prst="rect">
            <a:avLst/>
          </a:prstGeom>
          <a:solidFill>
            <a:srgbClr val="FCFBF8"/>
          </a:solidFill>
          <a:ln/>
        </p:spPr>
      </p:sp>
      <p:pic>
        <p:nvPicPr>
          <p:cNvPr id="4" name="Image 0" descr="preencoded.png">
            <a:hlinkClick r:id="rId2"/>
          </p:cNvPr>
          <p:cNvPicPr>
            <a:picLocks noChangeAspect="1"/>
          </p:cNvPicPr>
          <p:nvPr/>
        </p:nvPicPr>
        <p:blipFill>
          <a:blip r:embed="rId3"/>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7287790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1F2DE"/>
          </a:solidFill>
          <a:ln/>
        </p:spPr>
      </p:sp>
      <p:sp>
        <p:nvSpPr>
          <p:cNvPr id="3" name="Shape 1"/>
          <p:cNvSpPr/>
          <p:nvPr/>
        </p:nvSpPr>
        <p:spPr>
          <a:xfrm>
            <a:off x="0" y="0"/>
            <a:ext cx="12192000" cy="6858000"/>
          </a:xfrm>
          <a:prstGeom prst="rect">
            <a:avLst/>
          </a:prstGeom>
          <a:solidFill>
            <a:srgbClr val="FCFBF8"/>
          </a:solidFill>
          <a:ln/>
        </p:spPr>
      </p:sp>
      <p:pic>
        <p:nvPicPr>
          <p:cNvPr id="4" name="Image 0" descr="preencoded.png">
            <a:hlinkClick r:id="rId2"/>
          </p:cNvPr>
          <p:cNvPicPr>
            <a:picLocks noChangeAspect="1"/>
          </p:cNvPicPr>
          <p:nvPr/>
        </p:nvPicPr>
        <p:blipFill>
          <a:blip r:embed="rId3"/>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87054364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Slide 6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1F2DE"/>
          </a:solidFill>
          <a:ln/>
        </p:spPr>
      </p:sp>
      <p:sp>
        <p:nvSpPr>
          <p:cNvPr id="3" name="Shape 1"/>
          <p:cNvSpPr/>
          <p:nvPr/>
        </p:nvSpPr>
        <p:spPr>
          <a:xfrm>
            <a:off x="0" y="0"/>
            <a:ext cx="12192000" cy="6858000"/>
          </a:xfrm>
          <a:prstGeom prst="rect">
            <a:avLst/>
          </a:prstGeom>
          <a:solidFill>
            <a:srgbClr val="FCFBF8"/>
          </a:solidFill>
          <a:ln/>
        </p:spPr>
      </p:sp>
      <p:pic>
        <p:nvPicPr>
          <p:cNvPr id="4" name="Image 0" descr="preencoded.png">
            <a:hlinkClick r:id="rId2"/>
          </p:cNvPr>
          <p:cNvPicPr>
            <a:picLocks noChangeAspect="1"/>
          </p:cNvPicPr>
          <p:nvPr/>
        </p:nvPicPr>
        <p:blipFill>
          <a:blip r:embed="rId3"/>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410005043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Slide 9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1F2DE"/>
          </a:solidFill>
          <a:ln/>
        </p:spPr>
      </p:sp>
      <p:sp>
        <p:nvSpPr>
          <p:cNvPr id="3" name="Shape 1"/>
          <p:cNvSpPr/>
          <p:nvPr/>
        </p:nvSpPr>
        <p:spPr>
          <a:xfrm>
            <a:off x="0" y="0"/>
            <a:ext cx="12192000" cy="6858000"/>
          </a:xfrm>
          <a:prstGeom prst="rect">
            <a:avLst/>
          </a:prstGeom>
          <a:solidFill>
            <a:srgbClr val="FCFBF8"/>
          </a:solidFill>
          <a:ln/>
        </p:spPr>
      </p:sp>
      <p:pic>
        <p:nvPicPr>
          <p:cNvPr id="4" name="Image 0" descr="preencoded.png">
            <a:hlinkClick r:id="rId2"/>
          </p:cNvPr>
          <p:cNvPicPr>
            <a:picLocks noChangeAspect="1"/>
          </p:cNvPicPr>
          <p:nvPr/>
        </p:nvPicPr>
        <p:blipFill>
          <a:blip r:embed="rId3"/>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957308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0CA4746-4A6C-4A62-990F-F4AA37400A59}" type="datetime1">
              <a:rPr lang="en-US" smtClean="0"/>
              <a:t>7/3/2025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A15C46-EFED-442F-A461-9326BB63CDA6}" type="slidenum">
              <a:rPr lang="en-US" smtClean="0"/>
              <a:t>‹#›</a:t>
            </a:fld>
            <a:endParaRPr lang="en-US"/>
          </a:p>
        </p:txBody>
      </p:sp>
    </p:spTree>
    <p:extLst>
      <p:ext uri="{BB962C8B-B14F-4D97-AF65-F5344CB8AC3E}">
        <p14:creationId xmlns:p14="http://schemas.microsoft.com/office/powerpoint/2010/main" val="320302439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1F2DE"/>
          </a:solidFill>
          <a:ln/>
        </p:spPr>
      </p:sp>
      <p:sp>
        <p:nvSpPr>
          <p:cNvPr id="3" name="Shape 1"/>
          <p:cNvSpPr/>
          <p:nvPr/>
        </p:nvSpPr>
        <p:spPr>
          <a:xfrm>
            <a:off x="0" y="0"/>
            <a:ext cx="12192000" cy="6858000"/>
          </a:xfrm>
          <a:prstGeom prst="rect">
            <a:avLst/>
          </a:prstGeom>
          <a:solidFill>
            <a:srgbClr val="FCFBF8"/>
          </a:solidFill>
          <a:ln/>
        </p:spPr>
      </p:sp>
      <p:pic>
        <p:nvPicPr>
          <p:cNvPr id="4" name="Image 0" descr="preencoded.png">
            <a:hlinkClick r:id="rId2"/>
          </p:cNvPr>
          <p:cNvPicPr>
            <a:picLocks noChangeAspect="1"/>
          </p:cNvPicPr>
          <p:nvPr/>
        </p:nvPicPr>
        <p:blipFill>
          <a:blip r:embed="rId3"/>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677981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E556285-9ED6-430D-A781-598168792AEF}" type="datetime1">
              <a:rPr lang="en-US" smtClean="0"/>
              <a:t>7/3/2025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A15C46-EFED-442F-A461-9326BB63CDA6}" type="slidenum">
              <a:rPr lang="en-US" smtClean="0"/>
              <a:t>‹#›</a:t>
            </a:fld>
            <a:endParaRPr lang="en-US"/>
          </a:p>
        </p:txBody>
      </p:sp>
    </p:spTree>
    <p:extLst>
      <p:ext uri="{BB962C8B-B14F-4D97-AF65-F5344CB8AC3E}">
        <p14:creationId xmlns:p14="http://schemas.microsoft.com/office/powerpoint/2010/main" val="301592232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2E10B97-8853-466D-B8AB-5B32F0D0322C}" type="datetime1">
              <a:rPr lang="en-US" smtClean="0"/>
              <a:t>7/3/2025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A15C46-EFED-442F-A461-9326BB63CDA6}" type="slidenum">
              <a:rPr lang="en-US" smtClean="0"/>
              <a:t>‹#›</a:t>
            </a:fld>
            <a:endParaRPr lang="en-US"/>
          </a:p>
        </p:txBody>
      </p:sp>
    </p:spTree>
    <p:extLst>
      <p:ext uri="{BB962C8B-B14F-4D97-AF65-F5344CB8AC3E}">
        <p14:creationId xmlns:p14="http://schemas.microsoft.com/office/powerpoint/2010/main" val="173783947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8AFE87-39CD-44B3-9FF2-DC3EF63DB0BA}" type="datetime1">
              <a:rPr lang="en-US" smtClean="0"/>
              <a:t>7/3/2025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A15C46-EFED-442F-A461-9326BB63CDA6}" type="slidenum">
              <a:rPr lang="en-US" smtClean="0"/>
              <a:t>‹#›</a:t>
            </a:fld>
            <a:endParaRPr lang="en-US"/>
          </a:p>
        </p:txBody>
      </p:sp>
    </p:spTree>
    <p:extLst>
      <p:ext uri="{BB962C8B-B14F-4D97-AF65-F5344CB8AC3E}">
        <p14:creationId xmlns:p14="http://schemas.microsoft.com/office/powerpoint/2010/main" val="302698661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77B62C4-F791-4682-8657-84D8891863B9}" type="datetime1">
              <a:rPr lang="en-US" smtClean="0"/>
              <a:t>7/3/2025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A15C46-EFED-442F-A461-9326BB63CDA6}" type="slidenum">
              <a:rPr lang="en-US" smtClean="0"/>
              <a:t>‹#›</a:t>
            </a:fld>
            <a:endParaRPr lang="en-US"/>
          </a:p>
        </p:txBody>
      </p:sp>
    </p:spTree>
    <p:extLst>
      <p:ext uri="{BB962C8B-B14F-4D97-AF65-F5344CB8AC3E}">
        <p14:creationId xmlns:p14="http://schemas.microsoft.com/office/powerpoint/2010/main" val="58855110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0AAF4ED-3D47-404A-837F-A108FBF8983F}" type="datetime1">
              <a:rPr lang="en-US" smtClean="0"/>
              <a:t>7/3/2025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A15C46-EFED-442F-A461-9326BB63CDA6}" type="slidenum">
              <a:rPr lang="en-US" smtClean="0"/>
              <a:t>‹#›</a:t>
            </a:fld>
            <a:endParaRPr lang="en-US"/>
          </a:p>
        </p:txBody>
      </p:sp>
    </p:spTree>
    <p:extLst>
      <p:ext uri="{BB962C8B-B14F-4D97-AF65-F5344CB8AC3E}">
        <p14:creationId xmlns:p14="http://schemas.microsoft.com/office/powerpoint/2010/main" val="390678608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slideLayout" Target="../slideLayouts/slideLayout40.xml"/><Relationship Id="rId3" Type="http://schemas.openxmlformats.org/officeDocument/2006/relationships/slideLayout" Target="../slideLayouts/slideLayout17.xml"/><Relationship Id="rId21" Type="http://schemas.openxmlformats.org/officeDocument/2006/relationships/slideLayout" Target="../slideLayouts/slideLayout35.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9DAB78-1B7C-4E9D-A349-0557F68F1021}" type="datetime1">
              <a:rPr lang="en-US" smtClean="0"/>
              <a:t>7/3/2025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A15C46-EFED-442F-A461-9326BB63CDA6}" type="slidenum">
              <a:rPr lang="en-US" smtClean="0"/>
              <a:t>‹#›</a:t>
            </a:fld>
            <a:endParaRPr lang="en-US"/>
          </a:p>
        </p:txBody>
      </p:sp>
    </p:spTree>
    <p:extLst>
      <p:ext uri="{BB962C8B-B14F-4D97-AF65-F5344CB8AC3E}">
        <p14:creationId xmlns:p14="http://schemas.microsoft.com/office/powerpoint/2010/main" val="24202060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926" r:id="rId12"/>
    <p:sldLayoutId id="2147483951" r:id="rId13"/>
    <p:sldLayoutId id="2147483960" r:id="rId14"/>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DD5FDE-F135-48DD-A941-D334C99FBE0F}" type="datetime1">
              <a:rPr lang="en-US" smtClean="0">
                <a:solidFill>
                  <a:prstClr val="black">
                    <a:tint val="75000"/>
                  </a:prstClr>
                </a:solidFill>
              </a:rPr>
              <a:t>7/3/2025</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A15C46-EFED-442F-A461-9326BB63CD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84812212"/>
      </p:ext>
    </p:extLst>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 id="2147483931" r:id="rId12"/>
    <p:sldLayoutId id="2147483938" r:id="rId13"/>
    <p:sldLayoutId id="2147483940" r:id="rId14"/>
    <p:sldLayoutId id="2147483946" r:id="rId15"/>
    <p:sldLayoutId id="2147483948" r:id="rId16"/>
    <p:sldLayoutId id="2147483949" r:id="rId17"/>
    <p:sldLayoutId id="2147483950" r:id="rId18"/>
    <p:sldLayoutId id="2147483952" r:id="rId19"/>
    <p:sldLayoutId id="2147483953" r:id="rId20"/>
    <p:sldLayoutId id="2147483954" r:id="rId21"/>
    <p:sldLayoutId id="2147483955" r:id="rId22"/>
    <p:sldLayoutId id="2147483956" r:id="rId23"/>
    <p:sldLayoutId id="2147483957" r:id="rId24"/>
    <p:sldLayoutId id="2147483958" r:id="rId25"/>
    <p:sldLayoutId id="2147483959" r:id="rId26"/>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30.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31.jpg"/><Relationship Id="rId2" Type="http://schemas.openxmlformats.org/officeDocument/2006/relationships/tags" Target="../tags/tag6.xml"/><Relationship Id="rId1" Type="http://schemas.openxmlformats.org/officeDocument/2006/relationships/vmlDrawing" Target="../drawings/vmlDrawing3.vml"/><Relationship Id="rId6" Type="http://schemas.openxmlformats.org/officeDocument/2006/relationships/image" Target="../media/image10.emf"/><Relationship Id="rId5" Type="http://schemas.openxmlformats.org/officeDocument/2006/relationships/oleObject" Target="../embeddings/oleObject3.bin"/><Relationship Id="rId4"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2.xml"/><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4.xml"/><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5.xml"/><Relationship Id="rId1" Type="http://schemas.openxmlformats.org/officeDocument/2006/relationships/slideLayout" Target="../slideLayouts/slideLayout37.xml"/><Relationship Id="rId5" Type="http://schemas.openxmlformats.org/officeDocument/2006/relationships/image" Target="../media/image38.jpeg"/><Relationship Id="rId4" Type="http://schemas.openxmlformats.org/officeDocument/2006/relationships/image" Target="../media/image37.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11.jpg"/><Relationship Id="rId2" Type="http://schemas.openxmlformats.org/officeDocument/2006/relationships/tags" Target="../tags/tag5.xml"/><Relationship Id="rId1" Type="http://schemas.openxmlformats.org/officeDocument/2006/relationships/vmlDrawing" Target="../drawings/vmlDrawing2.vml"/><Relationship Id="rId6" Type="http://schemas.openxmlformats.org/officeDocument/2006/relationships/image" Target="../media/image10.emf"/><Relationship Id="rId5" Type="http://schemas.openxmlformats.org/officeDocument/2006/relationships/oleObject" Target="../embeddings/oleObject2.bin"/><Relationship Id="rId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17.xml"/><Relationship Id="rId1" Type="http://schemas.openxmlformats.org/officeDocument/2006/relationships/slideLayout" Target="../slideLayouts/slideLayout30.xml"/><Relationship Id="rId6" Type="http://schemas.openxmlformats.org/officeDocument/2006/relationships/image" Target="../media/image41.jpg"/><Relationship Id="rId5" Type="http://schemas.openxmlformats.org/officeDocument/2006/relationships/image" Target="../media/image40.jpg"/><Relationship Id="rId4" Type="http://schemas.openxmlformats.org/officeDocument/2006/relationships/image" Target="../media/image37.jpeg"/></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32.xml"/><Relationship Id="rId4" Type="http://schemas.openxmlformats.org/officeDocument/2006/relationships/image" Target="../media/image43.png"/></Relationships>
</file>

<file path=ppt/slides/_rels/slide22.xml.rels><?xml version="1.0" encoding="UTF-8" standalone="yes"?>
<Relationships xmlns="http://schemas.openxmlformats.org/package/2006/relationships"><Relationship Id="rId8" Type="http://schemas.openxmlformats.org/officeDocument/2006/relationships/image" Target="../media/image49.jpg"/><Relationship Id="rId3" Type="http://schemas.openxmlformats.org/officeDocument/2006/relationships/image" Target="../media/image44.jpg"/><Relationship Id="rId7" Type="http://schemas.openxmlformats.org/officeDocument/2006/relationships/image" Target="../media/image48.png"/><Relationship Id="rId2" Type="http://schemas.openxmlformats.org/officeDocument/2006/relationships/notesSlide" Target="../notesSlides/notesSlide19.xml"/><Relationship Id="rId1" Type="http://schemas.openxmlformats.org/officeDocument/2006/relationships/slideLayout" Target="../slideLayouts/slideLayout39.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3.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20.xml"/><Relationship Id="rId1" Type="http://schemas.openxmlformats.org/officeDocument/2006/relationships/slideLayout" Target="../slideLayouts/slideLayout40.xml"/><Relationship Id="rId6" Type="http://schemas.openxmlformats.org/officeDocument/2006/relationships/image" Target="../media/image53.jpg"/><Relationship Id="rId5" Type="http://schemas.openxmlformats.org/officeDocument/2006/relationships/image" Target="../media/image52.jpg"/><Relationship Id="rId4" Type="http://schemas.openxmlformats.org/officeDocument/2006/relationships/image" Target="../media/image51.jpg"/></Relationships>
</file>

<file path=ppt/slides/_rels/slide2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1.xml"/><Relationship Id="rId1" Type="http://schemas.openxmlformats.org/officeDocument/2006/relationships/slideLayout" Target="../slideLayouts/slideLayout14.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59.pn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30.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4.xml"/><Relationship Id="rId1" Type="http://schemas.openxmlformats.org/officeDocument/2006/relationships/slideLayout" Target="../slideLayouts/slideLayout32.xml"/><Relationship Id="rId4" Type="http://schemas.openxmlformats.org/officeDocument/2006/relationships/image" Target="../media/image18.jpg"/></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30.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93E168C-8042-5B4E-A5A4-A5BF693AE2D6}"/>
              </a:ext>
            </a:extLst>
          </p:cNvPr>
          <p:cNvSpPr>
            <a:spLocks noGrp="1"/>
          </p:cNvSpPr>
          <p:nvPr>
            <p:ph type="ctrTitle"/>
          </p:nvPr>
        </p:nvSpPr>
        <p:spPr>
          <a:xfrm>
            <a:off x="2764583" y="2352107"/>
            <a:ext cx="9545767" cy="1753202"/>
          </a:xfrm>
        </p:spPr>
        <p:txBody>
          <a:bodyPr/>
          <a:lstStyle/>
          <a:p>
            <a:pPr algn="ctr"/>
            <a:r>
              <a:rPr lang="vi-VN" sz="4400">
                <a:solidFill>
                  <a:srgbClr val="FF0000"/>
                </a:solidFill>
                <a:latin typeface="Times New Roman" panose="02020603050405020304" pitchFamily="18" charset="0"/>
                <a:cs typeface="Times New Roman" panose="02020603050405020304" pitchFamily="18" charset="0"/>
              </a:rPr>
              <a:t>BÁO CÁO</a:t>
            </a:r>
            <a:r>
              <a:rPr lang="vi-VN" sz="2000">
                <a:solidFill>
                  <a:schemeClr val="tx1"/>
                </a:solidFill>
                <a:latin typeface="Times New Roman" panose="02020603050405020304" pitchFamily="18" charset="0"/>
                <a:cs typeface="Times New Roman" panose="02020603050405020304" pitchFamily="18" charset="0"/>
              </a:rPr>
              <a:t/>
            </a:r>
            <a:br>
              <a:rPr lang="vi-VN" sz="2000">
                <a:solidFill>
                  <a:schemeClr val="tx1"/>
                </a:solidFill>
                <a:latin typeface="Times New Roman" panose="02020603050405020304" pitchFamily="18" charset="0"/>
                <a:cs typeface="Times New Roman" panose="02020603050405020304" pitchFamily="18" charset="0"/>
              </a:rPr>
            </a:br>
            <a:r>
              <a:rPr lang="vi-VN" sz="2600">
                <a:solidFill>
                  <a:schemeClr val="tx1"/>
                </a:solidFill>
                <a:latin typeface="Times New Roman" panose="02020603050405020304" pitchFamily="18" charset="0"/>
                <a:cs typeface="Times New Roman" panose="02020603050405020304" pitchFamily="18" charset="0"/>
              </a:rPr>
              <a:t>TÌNH HÌNH KINH TẾ - XÃ HỘI 6 THÁNG ĐẦU NĂM</a:t>
            </a:r>
            <a:br>
              <a:rPr lang="vi-VN" sz="2600">
                <a:solidFill>
                  <a:schemeClr val="tx1"/>
                </a:solidFill>
                <a:latin typeface="Times New Roman" panose="02020603050405020304" pitchFamily="18" charset="0"/>
                <a:cs typeface="Times New Roman" panose="02020603050405020304" pitchFamily="18" charset="0"/>
              </a:rPr>
            </a:br>
            <a:r>
              <a:rPr lang="vi-VN" sz="2600">
                <a:solidFill>
                  <a:schemeClr val="tx1"/>
                </a:solidFill>
                <a:latin typeface="Times New Roman" panose="02020603050405020304" pitchFamily="18" charset="0"/>
                <a:cs typeface="Times New Roman" panose="02020603050405020304" pitchFamily="18" charset="0"/>
              </a:rPr>
              <a:t>VÀ NHIỆM VỤ TRỌNG TÂM 6 THÁNG CUỐI NĂM 2025</a:t>
            </a:r>
            <a:endParaRPr lang="vi-VN" sz="2600" dirty="0">
              <a:solidFill>
                <a:schemeClr val="tx1"/>
              </a:solidFill>
              <a:latin typeface="Times New Roman" panose="02020603050405020304" pitchFamily="18" charset="0"/>
              <a:cs typeface="Times New Roman" panose="02020603050405020304" pitchFamily="18" charset="0"/>
            </a:endParaRPr>
          </a:p>
        </p:txBody>
      </p:sp>
      <p:sp>
        <p:nvSpPr>
          <p:cNvPr id="8" name="Title 1">
            <a:extLst>
              <a:ext uri="{FF2B5EF4-FFF2-40B4-BE49-F238E27FC236}">
                <a16:creationId xmlns:a16="http://schemas.microsoft.com/office/drawing/2014/main" xmlns="" id="{5D09801C-DDC5-F877-D511-25C6985E04FB}"/>
              </a:ext>
            </a:extLst>
          </p:cNvPr>
          <p:cNvSpPr txBox="1">
            <a:spLocks/>
          </p:cNvSpPr>
          <p:nvPr/>
        </p:nvSpPr>
        <p:spPr>
          <a:xfrm>
            <a:off x="2646232" y="162048"/>
            <a:ext cx="9664118" cy="893863"/>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6000" b="1" i="0" kern="1200" spc="100" baseline="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vi-VN" sz="3600">
                <a:solidFill>
                  <a:srgbClr val="FF0000"/>
                </a:solidFill>
                <a:latin typeface="Times New Roman" panose="02020603050405020304" pitchFamily="18" charset="0"/>
                <a:cs typeface="Times New Roman" panose="02020603050405020304" pitchFamily="18" charset="0"/>
              </a:rPr>
              <a:t>ỦY BAN NHÂN DÂN TỈNH GIA LAI</a:t>
            </a:r>
            <a:r>
              <a:rPr lang="vi-VN" sz="2000">
                <a:latin typeface="Times New Roman" panose="02020603050405020304" pitchFamily="18" charset="0"/>
                <a:cs typeface="Times New Roman" panose="02020603050405020304" pitchFamily="18" charset="0"/>
              </a:rPr>
              <a:t/>
            </a:r>
            <a:br>
              <a:rPr lang="vi-VN" sz="2000">
                <a:latin typeface="Times New Roman" panose="02020603050405020304" pitchFamily="18" charset="0"/>
                <a:cs typeface="Times New Roman" panose="02020603050405020304" pitchFamily="18" charset="0"/>
              </a:rPr>
            </a:br>
            <a:endParaRPr lang="vi-V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572842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E28AC2C3-B603-9301-25AF-C30A89A37232}"/>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xmlns="" id="{EFC6AD60-608B-3DE7-A8AF-42F292141353}"/>
              </a:ext>
            </a:extLst>
          </p:cNvPr>
          <p:cNvSpPr/>
          <p:nvPr/>
        </p:nvSpPr>
        <p:spPr>
          <a:xfrm>
            <a:off x="691601" y="614408"/>
            <a:ext cx="5120561" cy="720581"/>
          </a:xfrm>
          <a:prstGeom prst="rect">
            <a:avLst/>
          </a:prstGeom>
        </p:spPr>
        <p:txBody>
          <a:bodyPr vert="horz" lIns="91440" tIns="45720" rIns="91440" bIns="45720" rtlCol="0" anchor="ctr">
            <a:normAutofit/>
          </a:bodyPr>
          <a:lstStyle/>
          <a:p>
            <a:pPr marL="12700">
              <a:lnSpc>
                <a:spcPct val="90000"/>
              </a:lnSpc>
              <a:spcBef>
                <a:spcPct val="0"/>
              </a:spcBef>
              <a:spcAft>
                <a:spcPts val="600"/>
              </a:spcAft>
              <a:defRPr/>
            </a:pPr>
            <a:r>
              <a:rPr lang="en-US" sz="3200" b="1" spc="-20">
                <a:latin typeface="Arial" panose="020B0604020202020204" pitchFamily="34" charset="0"/>
                <a:ea typeface="+mj-ea"/>
                <a:cs typeface="Arial" panose="020B0604020202020204" pitchFamily="34" charset="0"/>
              </a:rPr>
              <a:t>3</a:t>
            </a:r>
            <a:r>
              <a:rPr lang="en-US" sz="3200" b="1" kern="1200" spc="-20">
                <a:solidFill>
                  <a:schemeClr val="tx1"/>
                </a:solidFill>
                <a:latin typeface="Arial" panose="020B0604020202020204" pitchFamily="34" charset="0"/>
                <a:ea typeface="+mj-ea"/>
                <a:cs typeface="Arial" panose="020B0604020202020204" pitchFamily="34" charset="0"/>
              </a:rPr>
              <a:t>. Nội chính</a:t>
            </a:r>
          </a:p>
        </p:txBody>
      </p:sp>
      <p:sp>
        <p:nvSpPr>
          <p:cNvPr id="3" name="Rectangle 2">
            <a:extLst>
              <a:ext uri="{FF2B5EF4-FFF2-40B4-BE49-F238E27FC236}">
                <a16:creationId xmlns:a16="http://schemas.microsoft.com/office/drawing/2014/main" xmlns="" id="{B64658DA-0414-181C-76C4-33F91ECA3525}"/>
              </a:ext>
            </a:extLst>
          </p:cNvPr>
          <p:cNvSpPr/>
          <p:nvPr/>
        </p:nvSpPr>
        <p:spPr>
          <a:xfrm>
            <a:off x="171450" y="1622228"/>
            <a:ext cx="5776685" cy="5742940"/>
          </a:xfrm>
          <a:prstGeom prst="rect">
            <a:avLst/>
          </a:prstGeom>
        </p:spPr>
        <p:txBody>
          <a:bodyPr vert="horz" lIns="91440" tIns="45720" rIns="91440" bIns="45720" rtlCol="0">
            <a:noAutofit/>
          </a:bodyPr>
          <a:lstStyle/>
          <a:p>
            <a:pPr lvl="1" indent="-228600" algn="just" fontAlgn="auto">
              <a:lnSpc>
                <a:spcPct val="100000"/>
              </a:lnSpc>
              <a:spcBef>
                <a:spcPts val="0"/>
              </a:spcBef>
              <a:spcAft>
                <a:spcPts val="600"/>
              </a:spcAft>
              <a:buSzPct val="100000"/>
              <a:buFont typeface="Arial" panose="020B0604020202020204" pitchFamily="34" charset="0"/>
              <a:buChar char="•"/>
            </a:pPr>
            <a:r>
              <a:rPr lang="vi-VN" sz="2200" b="1" dirty="0">
                <a:solidFill>
                  <a:schemeClr val="dk1"/>
                </a:solidFill>
                <a:latin typeface="+mj-lt"/>
                <a:cs typeface="Times New Roman" panose="02020603050405020304" pitchFamily="18" charset="0"/>
              </a:rPr>
              <a:t>V</a:t>
            </a:r>
            <a:r>
              <a:rPr lang="it-IT" sz="2200" b="1" dirty="0">
                <a:solidFill>
                  <a:schemeClr val="dk1"/>
                </a:solidFill>
                <a:latin typeface="Times New Roman" panose="02020603050405020304" pitchFamily="18" charset="0"/>
                <a:cs typeface="Times New Roman" panose="02020603050405020304" pitchFamily="18" charset="0"/>
              </a:rPr>
              <a:t>ề xây dựng chính quyền và cải cách hành chính</a:t>
            </a:r>
            <a:r>
              <a:rPr lang="it-IT" sz="2200" b="1" dirty="0">
                <a:solidFill>
                  <a:schemeClr val="dk1"/>
                </a:solidFill>
                <a:latin typeface="+mj-lt"/>
                <a:cs typeface="Times New Roman" panose="02020603050405020304" pitchFamily="18" charset="0"/>
              </a:rPr>
              <a:t>: </a:t>
            </a:r>
            <a:r>
              <a:rPr lang="vi-VN" sz="2200" dirty="0">
                <a:solidFill>
                  <a:schemeClr val="dk1"/>
                </a:solidFill>
                <a:latin typeface="+mj-lt"/>
                <a:cs typeface="Times New Roman" panose="02020603050405020304" pitchFamily="18" charset="0"/>
              </a:rPr>
              <a:t>Đã hoàn thành sắp xếp đơn vị hành chính tỉnh Gia Lai và tỉnh Bình Định và các cơ quan, đơn vị thuộc tỉnh Gia Lai (mới); </a:t>
            </a:r>
            <a:r>
              <a:rPr lang="en-US" sz="2200" dirty="0" err="1">
                <a:solidFill>
                  <a:schemeClr val="dk1"/>
                </a:solidFill>
                <a:latin typeface="Times New Roman" panose="02020603050405020304" pitchFamily="18" charset="0"/>
                <a:cs typeface="Times New Roman" panose="02020603050405020304" pitchFamily="18" charset="0"/>
              </a:rPr>
              <a:t>công</a:t>
            </a:r>
            <a:r>
              <a:rPr lang="en-US" sz="2200" dirty="0">
                <a:solidFill>
                  <a:schemeClr val="dk1"/>
                </a:solidFill>
                <a:latin typeface="Times New Roman" panose="02020603050405020304" pitchFamily="18" charset="0"/>
                <a:cs typeface="Times New Roman" panose="02020603050405020304" pitchFamily="18" charset="0"/>
              </a:rPr>
              <a:t> </a:t>
            </a:r>
            <a:r>
              <a:rPr lang="en-US" sz="2200" dirty="0" err="1">
                <a:solidFill>
                  <a:schemeClr val="dk1"/>
                </a:solidFill>
                <a:latin typeface="Times New Roman" panose="02020603050405020304" pitchFamily="18" charset="0"/>
                <a:cs typeface="Times New Roman" panose="02020603050405020304" pitchFamily="18" charset="0"/>
              </a:rPr>
              <a:t>tác</a:t>
            </a:r>
            <a:r>
              <a:rPr lang="en-US" sz="2200" dirty="0">
                <a:solidFill>
                  <a:schemeClr val="dk1"/>
                </a:solidFill>
                <a:latin typeface="Times New Roman" panose="02020603050405020304" pitchFamily="18" charset="0"/>
                <a:cs typeface="Times New Roman" panose="02020603050405020304" pitchFamily="18" charset="0"/>
              </a:rPr>
              <a:t> </a:t>
            </a:r>
            <a:r>
              <a:rPr lang="en-US" sz="2200" dirty="0" err="1">
                <a:solidFill>
                  <a:schemeClr val="dk1"/>
                </a:solidFill>
                <a:latin typeface="Times New Roman" panose="02020603050405020304" pitchFamily="18" charset="0"/>
                <a:cs typeface="Times New Roman" panose="02020603050405020304" pitchFamily="18" charset="0"/>
              </a:rPr>
              <a:t>đào</a:t>
            </a:r>
            <a:r>
              <a:rPr lang="en-US" sz="2200" dirty="0">
                <a:solidFill>
                  <a:schemeClr val="dk1"/>
                </a:solidFill>
                <a:latin typeface="Times New Roman" panose="02020603050405020304" pitchFamily="18" charset="0"/>
                <a:cs typeface="Times New Roman" panose="02020603050405020304" pitchFamily="18" charset="0"/>
              </a:rPr>
              <a:t> </a:t>
            </a:r>
            <a:r>
              <a:rPr lang="en-US" sz="2200" dirty="0" err="1">
                <a:solidFill>
                  <a:schemeClr val="dk1"/>
                </a:solidFill>
                <a:latin typeface="Times New Roman" panose="02020603050405020304" pitchFamily="18" charset="0"/>
                <a:cs typeface="Times New Roman" panose="02020603050405020304" pitchFamily="18" charset="0"/>
              </a:rPr>
              <a:t>tạo</a:t>
            </a:r>
            <a:r>
              <a:rPr lang="en-US" sz="2200" dirty="0">
                <a:solidFill>
                  <a:schemeClr val="dk1"/>
                </a:solidFill>
                <a:latin typeface="Times New Roman" panose="02020603050405020304" pitchFamily="18" charset="0"/>
                <a:cs typeface="Times New Roman" panose="02020603050405020304" pitchFamily="18" charset="0"/>
              </a:rPr>
              <a:t>, </a:t>
            </a:r>
            <a:r>
              <a:rPr lang="en-US" sz="2200" dirty="0" err="1">
                <a:solidFill>
                  <a:schemeClr val="dk1"/>
                </a:solidFill>
                <a:latin typeface="Times New Roman" panose="02020603050405020304" pitchFamily="18" charset="0"/>
                <a:cs typeface="Times New Roman" panose="02020603050405020304" pitchFamily="18" charset="0"/>
              </a:rPr>
              <a:t>bồi</a:t>
            </a:r>
            <a:r>
              <a:rPr lang="en-US" sz="2200" dirty="0">
                <a:solidFill>
                  <a:schemeClr val="dk1"/>
                </a:solidFill>
                <a:latin typeface="Times New Roman" panose="02020603050405020304" pitchFamily="18" charset="0"/>
                <a:cs typeface="Times New Roman" panose="02020603050405020304" pitchFamily="18" charset="0"/>
              </a:rPr>
              <a:t> </a:t>
            </a:r>
            <a:r>
              <a:rPr lang="en-US" sz="2200" dirty="0" err="1">
                <a:solidFill>
                  <a:schemeClr val="dk1"/>
                </a:solidFill>
                <a:latin typeface="Times New Roman" panose="02020603050405020304" pitchFamily="18" charset="0"/>
                <a:cs typeface="Times New Roman" panose="02020603050405020304" pitchFamily="18" charset="0"/>
              </a:rPr>
              <a:t>dưỡng</a:t>
            </a:r>
            <a:r>
              <a:rPr lang="en-US" sz="2200" dirty="0">
                <a:solidFill>
                  <a:schemeClr val="dk1"/>
                </a:solidFill>
                <a:latin typeface="Times New Roman" panose="02020603050405020304" pitchFamily="18" charset="0"/>
                <a:cs typeface="Times New Roman" panose="02020603050405020304" pitchFamily="18" charset="0"/>
              </a:rPr>
              <a:t> và </a:t>
            </a:r>
            <a:r>
              <a:rPr lang="en-US" sz="2200" dirty="0" err="1">
                <a:solidFill>
                  <a:schemeClr val="dk1"/>
                </a:solidFill>
                <a:latin typeface="Times New Roman" panose="02020603050405020304" pitchFamily="18" charset="0"/>
                <a:cs typeface="Times New Roman" panose="02020603050405020304" pitchFamily="18" charset="0"/>
              </a:rPr>
              <a:t>thực</a:t>
            </a:r>
            <a:r>
              <a:rPr lang="en-US" sz="2200" dirty="0">
                <a:solidFill>
                  <a:schemeClr val="dk1"/>
                </a:solidFill>
                <a:latin typeface="Times New Roman" panose="02020603050405020304" pitchFamily="18" charset="0"/>
                <a:cs typeface="Times New Roman" panose="02020603050405020304" pitchFamily="18" charset="0"/>
              </a:rPr>
              <a:t> </a:t>
            </a:r>
            <a:r>
              <a:rPr lang="en-US" sz="2200" dirty="0" err="1">
                <a:solidFill>
                  <a:schemeClr val="dk1"/>
                </a:solidFill>
                <a:latin typeface="Times New Roman" panose="02020603050405020304" pitchFamily="18" charset="0"/>
                <a:cs typeface="Times New Roman" panose="02020603050405020304" pitchFamily="18" charset="0"/>
              </a:rPr>
              <a:t>hiện</a:t>
            </a:r>
            <a:r>
              <a:rPr lang="en-US" sz="2200" dirty="0">
                <a:solidFill>
                  <a:schemeClr val="dk1"/>
                </a:solidFill>
                <a:latin typeface="Times New Roman" panose="02020603050405020304" pitchFamily="18" charset="0"/>
                <a:cs typeface="Times New Roman" panose="02020603050405020304" pitchFamily="18" charset="0"/>
              </a:rPr>
              <a:t> </a:t>
            </a:r>
            <a:r>
              <a:rPr lang="en-US" sz="2200" dirty="0" err="1">
                <a:solidFill>
                  <a:schemeClr val="dk1"/>
                </a:solidFill>
                <a:latin typeface="Times New Roman" panose="02020603050405020304" pitchFamily="18" charset="0"/>
                <a:cs typeface="Times New Roman" panose="02020603050405020304" pitchFamily="18" charset="0"/>
              </a:rPr>
              <a:t>chế</a:t>
            </a:r>
            <a:r>
              <a:rPr lang="en-US" sz="2200" dirty="0">
                <a:solidFill>
                  <a:schemeClr val="dk1"/>
                </a:solidFill>
                <a:latin typeface="Times New Roman" panose="02020603050405020304" pitchFamily="18" charset="0"/>
                <a:cs typeface="Times New Roman" panose="02020603050405020304" pitchFamily="18" charset="0"/>
              </a:rPr>
              <a:t> </a:t>
            </a:r>
            <a:r>
              <a:rPr lang="en-US" sz="2200" dirty="0" err="1">
                <a:solidFill>
                  <a:schemeClr val="dk1"/>
                </a:solidFill>
                <a:latin typeface="Times New Roman" panose="02020603050405020304" pitchFamily="18" charset="0"/>
                <a:cs typeface="Times New Roman" panose="02020603050405020304" pitchFamily="18" charset="0"/>
              </a:rPr>
              <a:t>độ</a:t>
            </a:r>
            <a:r>
              <a:rPr lang="en-US" sz="2200" dirty="0">
                <a:solidFill>
                  <a:schemeClr val="dk1"/>
                </a:solidFill>
                <a:latin typeface="Times New Roman" panose="02020603050405020304" pitchFamily="18" charset="0"/>
                <a:cs typeface="Times New Roman" panose="02020603050405020304" pitchFamily="18" charset="0"/>
              </a:rPr>
              <a:t>, </a:t>
            </a:r>
            <a:r>
              <a:rPr lang="en-US" sz="2200" dirty="0" err="1">
                <a:solidFill>
                  <a:schemeClr val="dk1"/>
                </a:solidFill>
                <a:latin typeface="Times New Roman" panose="02020603050405020304" pitchFamily="18" charset="0"/>
                <a:cs typeface="Times New Roman" panose="02020603050405020304" pitchFamily="18" charset="0"/>
              </a:rPr>
              <a:t>chính</a:t>
            </a:r>
            <a:r>
              <a:rPr lang="en-US" sz="2200" dirty="0">
                <a:solidFill>
                  <a:schemeClr val="dk1"/>
                </a:solidFill>
                <a:latin typeface="Times New Roman" panose="02020603050405020304" pitchFamily="18" charset="0"/>
                <a:cs typeface="Times New Roman" panose="02020603050405020304" pitchFamily="18" charset="0"/>
              </a:rPr>
              <a:t> </a:t>
            </a:r>
            <a:r>
              <a:rPr lang="en-US" sz="2200" dirty="0" err="1">
                <a:solidFill>
                  <a:schemeClr val="dk1"/>
                </a:solidFill>
                <a:latin typeface="Times New Roman" panose="02020603050405020304" pitchFamily="18" charset="0"/>
                <a:cs typeface="Times New Roman" panose="02020603050405020304" pitchFamily="18" charset="0"/>
              </a:rPr>
              <a:t>sách</a:t>
            </a:r>
            <a:r>
              <a:rPr lang="en-US" sz="2200" dirty="0">
                <a:solidFill>
                  <a:schemeClr val="dk1"/>
                </a:solidFill>
                <a:latin typeface="Times New Roman" panose="02020603050405020304" pitchFamily="18" charset="0"/>
                <a:cs typeface="Times New Roman" panose="02020603050405020304" pitchFamily="18" charset="0"/>
              </a:rPr>
              <a:t> </a:t>
            </a:r>
            <a:r>
              <a:rPr lang="en-US" sz="2200" dirty="0" err="1">
                <a:solidFill>
                  <a:schemeClr val="dk1"/>
                </a:solidFill>
                <a:latin typeface="Times New Roman" panose="02020603050405020304" pitchFamily="18" charset="0"/>
                <a:cs typeface="Times New Roman" panose="02020603050405020304" pitchFamily="18" charset="0"/>
              </a:rPr>
              <a:t>đối</a:t>
            </a:r>
            <a:r>
              <a:rPr lang="en-US" sz="2200" dirty="0">
                <a:solidFill>
                  <a:schemeClr val="dk1"/>
                </a:solidFill>
                <a:latin typeface="Times New Roman" panose="02020603050405020304" pitchFamily="18" charset="0"/>
                <a:cs typeface="Times New Roman" panose="02020603050405020304" pitchFamily="18" charset="0"/>
              </a:rPr>
              <a:t> </a:t>
            </a:r>
            <a:r>
              <a:rPr lang="en-US" sz="2200" dirty="0" err="1">
                <a:solidFill>
                  <a:schemeClr val="dk1"/>
                </a:solidFill>
                <a:latin typeface="Times New Roman" panose="02020603050405020304" pitchFamily="18" charset="0"/>
                <a:cs typeface="Times New Roman" panose="02020603050405020304" pitchFamily="18" charset="0"/>
              </a:rPr>
              <a:t>với</a:t>
            </a:r>
            <a:r>
              <a:rPr lang="en-US" sz="2200" dirty="0">
                <a:solidFill>
                  <a:schemeClr val="dk1"/>
                </a:solidFill>
                <a:latin typeface="Times New Roman" panose="02020603050405020304" pitchFamily="18" charset="0"/>
                <a:cs typeface="Times New Roman" panose="02020603050405020304" pitchFamily="18" charset="0"/>
              </a:rPr>
              <a:t> </a:t>
            </a:r>
            <a:r>
              <a:rPr lang="en-US" sz="2200" dirty="0" err="1">
                <a:solidFill>
                  <a:schemeClr val="dk1"/>
                </a:solidFill>
                <a:latin typeface="Times New Roman" panose="02020603050405020304" pitchFamily="18" charset="0"/>
                <a:cs typeface="Times New Roman" panose="02020603050405020304" pitchFamily="18" charset="0"/>
              </a:rPr>
              <a:t>cán</a:t>
            </a:r>
            <a:r>
              <a:rPr lang="en-US" sz="2200" dirty="0">
                <a:solidFill>
                  <a:schemeClr val="dk1"/>
                </a:solidFill>
                <a:latin typeface="Times New Roman" panose="02020603050405020304" pitchFamily="18" charset="0"/>
                <a:cs typeface="Times New Roman" panose="02020603050405020304" pitchFamily="18" charset="0"/>
              </a:rPr>
              <a:t> </a:t>
            </a:r>
            <a:r>
              <a:rPr lang="en-US" sz="2200" dirty="0" err="1">
                <a:solidFill>
                  <a:schemeClr val="dk1"/>
                </a:solidFill>
                <a:latin typeface="Times New Roman" panose="02020603050405020304" pitchFamily="18" charset="0"/>
                <a:cs typeface="Times New Roman" panose="02020603050405020304" pitchFamily="18" charset="0"/>
              </a:rPr>
              <a:t>bộ</a:t>
            </a:r>
            <a:r>
              <a:rPr lang="en-US" sz="2200" dirty="0">
                <a:solidFill>
                  <a:schemeClr val="dk1"/>
                </a:solidFill>
                <a:latin typeface="Times New Roman" panose="02020603050405020304" pitchFamily="18" charset="0"/>
                <a:cs typeface="Times New Roman" panose="02020603050405020304" pitchFamily="18" charset="0"/>
              </a:rPr>
              <a:t> </a:t>
            </a:r>
            <a:r>
              <a:rPr lang="en-US" sz="2200" dirty="0" err="1">
                <a:solidFill>
                  <a:schemeClr val="dk1"/>
                </a:solidFill>
                <a:latin typeface="Times New Roman" panose="02020603050405020304" pitchFamily="18" charset="0"/>
                <a:cs typeface="Times New Roman" panose="02020603050405020304" pitchFamily="18" charset="0"/>
              </a:rPr>
              <a:t>công</a:t>
            </a:r>
            <a:r>
              <a:rPr lang="en-US" sz="2200" dirty="0">
                <a:solidFill>
                  <a:schemeClr val="dk1"/>
                </a:solidFill>
                <a:latin typeface="Times New Roman" panose="02020603050405020304" pitchFamily="18" charset="0"/>
                <a:cs typeface="Times New Roman" panose="02020603050405020304" pitchFamily="18" charset="0"/>
              </a:rPr>
              <a:t> </a:t>
            </a:r>
            <a:r>
              <a:rPr lang="en-US" sz="2200" dirty="0" err="1">
                <a:solidFill>
                  <a:schemeClr val="dk1"/>
                </a:solidFill>
                <a:latin typeface="Times New Roman" panose="02020603050405020304" pitchFamily="18" charset="0"/>
                <a:cs typeface="Times New Roman" panose="02020603050405020304" pitchFamily="18" charset="0"/>
              </a:rPr>
              <a:t>chức</a:t>
            </a:r>
            <a:r>
              <a:rPr lang="en-US" sz="2200" dirty="0">
                <a:solidFill>
                  <a:schemeClr val="dk1"/>
                </a:solidFill>
                <a:latin typeface="Times New Roman" panose="02020603050405020304" pitchFamily="18" charset="0"/>
                <a:cs typeface="Times New Roman" panose="02020603050405020304" pitchFamily="18" charset="0"/>
              </a:rPr>
              <a:t> </a:t>
            </a:r>
            <a:r>
              <a:rPr lang="en-US" sz="2200" dirty="0" err="1">
                <a:solidFill>
                  <a:schemeClr val="dk1"/>
                </a:solidFill>
                <a:latin typeface="Times New Roman" panose="02020603050405020304" pitchFamily="18" charset="0"/>
                <a:cs typeface="Times New Roman" panose="02020603050405020304" pitchFamily="18" charset="0"/>
              </a:rPr>
              <a:t>được</a:t>
            </a:r>
            <a:r>
              <a:rPr lang="en-US" sz="2200" dirty="0">
                <a:solidFill>
                  <a:schemeClr val="dk1"/>
                </a:solidFill>
                <a:latin typeface="Times New Roman" panose="02020603050405020304" pitchFamily="18" charset="0"/>
                <a:cs typeface="Times New Roman" panose="02020603050405020304" pitchFamily="18" charset="0"/>
              </a:rPr>
              <a:t> </a:t>
            </a:r>
            <a:r>
              <a:rPr lang="en-US" sz="2200" dirty="0" err="1">
                <a:solidFill>
                  <a:schemeClr val="dk1"/>
                </a:solidFill>
                <a:latin typeface="Times New Roman" panose="02020603050405020304" pitchFamily="18" charset="0"/>
                <a:cs typeface="Times New Roman" panose="02020603050405020304" pitchFamily="18" charset="0"/>
              </a:rPr>
              <a:t>quan</a:t>
            </a:r>
            <a:r>
              <a:rPr lang="en-US" sz="2200" dirty="0">
                <a:solidFill>
                  <a:schemeClr val="dk1"/>
                </a:solidFill>
                <a:latin typeface="Times New Roman" panose="02020603050405020304" pitchFamily="18" charset="0"/>
                <a:cs typeface="Times New Roman" panose="02020603050405020304" pitchFamily="18" charset="0"/>
              </a:rPr>
              <a:t> </a:t>
            </a:r>
            <a:r>
              <a:rPr lang="en-US" sz="2200" dirty="0" err="1">
                <a:solidFill>
                  <a:schemeClr val="dk1"/>
                </a:solidFill>
                <a:latin typeface="Times New Roman" panose="02020603050405020304" pitchFamily="18" charset="0"/>
                <a:cs typeface="Times New Roman" panose="02020603050405020304" pitchFamily="18" charset="0"/>
              </a:rPr>
              <a:t>tâm</a:t>
            </a:r>
            <a:r>
              <a:rPr lang="it-IT" sz="2200" dirty="0">
                <a:solidFill>
                  <a:schemeClr val="dk1"/>
                </a:solidFill>
                <a:latin typeface="Times New Roman" panose="02020603050405020304" pitchFamily="18" charset="0"/>
                <a:cs typeface="Times New Roman" panose="02020603050405020304" pitchFamily="18" charset="0"/>
              </a:rPr>
              <a:t>.</a:t>
            </a:r>
          </a:p>
          <a:p>
            <a:pPr lvl="1" indent="-228600" algn="just">
              <a:spcAft>
                <a:spcPts val="600"/>
              </a:spcAft>
              <a:buSzPct val="100000"/>
              <a:buFont typeface="Arial" panose="020B0604020202020204" pitchFamily="34" charset="0"/>
              <a:buChar char="•"/>
            </a:pPr>
            <a:r>
              <a:rPr lang="it-IT" sz="2200" b="1" dirty="0">
                <a:solidFill>
                  <a:schemeClr val="dk1"/>
                </a:solidFill>
                <a:latin typeface="Times New Roman" panose="02020603050405020304" pitchFamily="18" charset="0"/>
                <a:cs typeface="Times New Roman" panose="02020603050405020304" pitchFamily="18" charset="0"/>
              </a:rPr>
              <a:t>Nhiệm vụ quốc phòng an ninh </a:t>
            </a:r>
            <a:r>
              <a:rPr lang="it-IT" sz="2200" dirty="0">
                <a:solidFill>
                  <a:schemeClr val="dk1"/>
                </a:solidFill>
                <a:latin typeface="Times New Roman" panose="02020603050405020304" pitchFamily="18" charset="0"/>
                <a:cs typeface="Times New Roman" panose="02020603050405020304" pitchFamily="18" charset="0"/>
              </a:rPr>
              <a:t>luôn được bảo đảm. Công tác đấu tranh phòng, chống tội phạm được tăng cường; kiềm chế tai nạn giao thông; đảm bảo an toàn phòng, chống cháy nổ</a:t>
            </a:r>
            <a:r>
              <a:rPr lang="es-ES" sz="2200" dirty="0">
                <a:solidFill>
                  <a:schemeClr val="dk1"/>
                </a:solidFill>
                <a:latin typeface="Times New Roman" panose="02020603050405020304" pitchFamily="18" charset="0"/>
                <a:cs typeface="Times New Roman" panose="02020603050405020304" pitchFamily="18" charset="0"/>
              </a:rPr>
              <a:t>. </a:t>
            </a:r>
            <a:r>
              <a:rPr lang="it-IT" sz="2200" dirty="0">
                <a:solidFill>
                  <a:schemeClr val="dk1"/>
                </a:solidFill>
                <a:latin typeface="Times New Roman" panose="02020603050405020304" pitchFamily="18" charset="0"/>
                <a:cs typeface="Times New Roman" panose="02020603050405020304" pitchFamily="18" charset="0"/>
              </a:rPr>
              <a:t>Công tác phòng, chống tham nhũng, thanh tra, kiểm tra tiếp tục triển khai theo kế hoạch.</a:t>
            </a:r>
            <a:r>
              <a:rPr lang="vi-VN" sz="2200" dirty="0">
                <a:solidFill>
                  <a:schemeClr val="dk1"/>
                </a:solidFill>
                <a:latin typeface="Times New Roman" panose="02020603050405020304" pitchFamily="18" charset="0"/>
                <a:cs typeface="Times New Roman" panose="02020603050405020304" pitchFamily="18" charset="0"/>
              </a:rPr>
              <a:t> </a:t>
            </a:r>
            <a:endParaRPr lang="en-US" altLang="en-US" sz="2200" dirty="0">
              <a:solidFill>
                <a:schemeClr val="dk1"/>
              </a:solidFill>
              <a:latin typeface="Times New Roman" panose="02020603050405020304" pitchFamily="18" charset="0"/>
              <a:cs typeface="Times New Roman" panose="02020603050405020304" pitchFamily="18" charset="0"/>
            </a:endParaRPr>
          </a:p>
        </p:txBody>
      </p:sp>
      <p:pic>
        <p:nvPicPr>
          <p:cNvPr id="6" name="Picture 5" descr="A group of people standing in front of a banner&#10;&#10;AI-generated content may be incorrect.">
            <a:extLst>
              <a:ext uri="{FF2B5EF4-FFF2-40B4-BE49-F238E27FC236}">
                <a16:creationId xmlns:a16="http://schemas.microsoft.com/office/drawing/2014/main" xmlns="" id="{A345C932-DD58-A043-4D4C-00BDEDBD93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6152" y="3695700"/>
            <a:ext cx="5784398" cy="3097968"/>
          </a:xfrm>
          <a:prstGeom prst="rect">
            <a:avLst/>
          </a:prstGeom>
        </p:spPr>
      </p:pic>
      <p:pic>
        <p:nvPicPr>
          <p:cNvPr id="8" name="Picture 7" descr="A group of people standing together&#10;&#10;AI-generated content may be incorrect.">
            <a:extLst>
              <a:ext uri="{FF2B5EF4-FFF2-40B4-BE49-F238E27FC236}">
                <a16:creationId xmlns:a16="http://schemas.microsoft.com/office/drawing/2014/main" xmlns="" id="{F09F3F4E-FF4A-9FE1-5E36-4F29952669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36151" y="290558"/>
            <a:ext cx="5776685" cy="3252742"/>
          </a:xfrm>
          <a:prstGeom prst="rect">
            <a:avLst/>
          </a:prstGeom>
        </p:spPr>
      </p:pic>
    </p:spTree>
    <p:extLst>
      <p:ext uri="{BB962C8B-B14F-4D97-AF65-F5344CB8AC3E}">
        <p14:creationId xmlns:p14="http://schemas.microsoft.com/office/powerpoint/2010/main" val="243056610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661442" y="293895"/>
            <a:ext cx="4725492" cy="590649"/>
          </a:xfrm>
          <a:prstGeom prst="rect">
            <a:avLst/>
          </a:prstGeom>
          <a:noFill/>
          <a:ln/>
        </p:spPr>
        <p:txBody>
          <a:bodyPr wrap="none" lIns="0" tIns="0" rIns="0" bIns="0" rtlCol="0" anchor="t"/>
          <a:lstStyle/>
          <a:p>
            <a:pPr>
              <a:lnSpc>
                <a:spcPts val="4625"/>
              </a:lnSpc>
            </a:pPr>
            <a:r>
              <a:rPr lang="en-US" sz="3708">
                <a:solidFill>
                  <a:srgbClr val="030303"/>
                </a:solidFill>
                <a:latin typeface="Arial" panose="020B0604020202020204" pitchFamily="34" charset="0"/>
                <a:ea typeface="DM Sans Semi Bold" pitchFamily="34" charset="-122"/>
                <a:cs typeface="Arial" panose="020B0604020202020204" pitchFamily="34" charset="0"/>
              </a:rPr>
              <a:t>4. Tồn </a:t>
            </a:r>
            <a:r>
              <a:rPr lang="en-US" sz="3708" dirty="0">
                <a:solidFill>
                  <a:srgbClr val="030303"/>
                </a:solidFill>
                <a:latin typeface="Arial" panose="020B0604020202020204" pitchFamily="34" charset="0"/>
                <a:ea typeface="DM Sans Semi Bold" pitchFamily="34" charset="-122"/>
                <a:cs typeface="Arial" panose="020B0604020202020204" pitchFamily="34" charset="0"/>
              </a:rPr>
              <a:t>tại, hạn chế</a:t>
            </a:r>
            <a:endParaRPr lang="en-US" sz="3708" dirty="0">
              <a:latin typeface="Arial" panose="020B0604020202020204" pitchFamily="34" charset="0"/>
              <a:cs typeface="Arial" panose="020B0604020202020204" pitchFamily="34" charset="0"/>
            </a:endParaRPr>
          </a:p>
        </p:txBody>
      </p:sp>
      <p:sp>
        <p:nvSpPr>
          <p:cNvPr id="3" name="Text 1"/>
          <p:cNvSpPr/>
          <p:nvPr/>
        </p:nvSpPr>
        <p:spPr>
          <a:xfrm>
            <a:off x="512564" y="1760590"/>
            <a:ext cx="2362696" cy="295275"/>
          </a:xfrm>
          <a:prstGeom prst="rect">
            <a:avLst/>
          </a:prstGeom>
          <a:noFill/>
          <a:ln/>
        </p:spPr>
        <p:txBody>
          <a:bodyPr wrap="none" lIns="0" tIns="0" rIns="0" bIns="0" rtlCol="0" anchor="t"/>
          <a:lstStyle/>
          <a:p>
            <a:pPr>
              <a:lnSpc>
                <a:spcPts val="2292"/>
              </a:lnSpc>
            </a:pPr>
            <a:r>
              <a:rPr lang="en-US" sz="2800" dirty="0">
                <a:solidFill>
                  <a:srgbClr val="030303"/>
                </a:solidFill>
                <a:latin typeface="Arial" panose="020B0604020202020204" pitchFamily="34" charset="0"/>
                <a:ea typeface="DM Sans Semi Bold" pitchFamily="34" charset="-122"/>
                <a:cs typeface="Arial" panose="020B0604020202020204" pitchFamily="34" charset="0"/>
              </a:rPr>
              <a:t>Bình Định</a:t>
            </a:r>
            <a:endParaRPr lang="en-US" sz="2800" dirty="0">
              <a:latin typeface="Arial" panose="020B0604020202020204" pitchFamily="34" charset="0"/>
              <a:cs typeface="Arial" panose="020B0604020202020204" pitchFamily="34" charset="0"/>
            </a:endParaRPr>
          </a:p>
        </p:txBody>
      </p:sp>
      <p:sp>
        <p:nvSpPr>
          <p:cNvPr id="4" name="Text 2"/>
          <p:cNvSpPr/>
          <p:nvPr/>
        </p:nvSpPr>
        <p:spPr>
          <a:xfrm>
            <a:off x="512564" y="2244877"/>
            <a:ext cx="5203924" cy="604838"/>
          </a:xfrm>
          <a:prstGeom prst="rect">
            <a:avLst/>
          </a:prstGeom>
          <a:noFill/>
          <a:ln/>
        </p:spPr>
        <p:txBody>
          <a:bodyPr wrap="square" lIns="0" tIns="0" rIns="0" bIns="0" rtlCol="0" anchor="t"/>
          <a:lstStyle/>
          <a:p>
            <a:pPr marL="285739" indent="-285739">
              <a:lnSpc>
                <a:spcPts val="2375"/>
              </a:lnSpc>
              <a:buSzPct val="100000"/>
              <a:buChar char="•"/>
            </a:pP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Hoạt động sản xuất, kinh doanh trên một số lĩnh vực còn gặp khó khăn</a:t>
            </a:r>
            <a:endParaRPr lang="en-US" dirty="0">
              <a:latin typeface="Times New Roman" panose="02020603050405020304" pitchFamily="18" charset="0"/>
              <a:cs typeface="Times New Roman" panose="02020603050405020304" pitchFamily="18" charset="0"/>
            </a:endParaRPr>
          </a:p>
        </p:txBody>
      </p:sp>
      <p:sp>
        <p:nvSpPr>
          <p:cNvPr id="5" name="Text 3"/>
          <p:cNvSpPr/>
          <p:nvPr/>
        </p:nvSpPr>
        <p:spPr>
          <a:xfrm>
            <a:off x="512564" y="2915794"/>
            <a:ext cx="5203924" cy="604838"/>
          </a:xfrm>
          <a:prstGeom prst="rect">
            <a:avLst/>
          </a:prstGeom>
          <a:noFill/>
          <a:ln/>
        </p:spPr>
        <p:txBody>
          <a:bodyPr wrap="square" lIns="0" tIns="0" rIns="0" bIns="0" rtlCol="0" anchor="t"/>
          <a:lstStyle/>
          <a:p>
            <a:pPr marL="285739" indent="-285739">
              <a:lnSpc>
                <a:spcPts val="2375"/>
              </a:lnSpc>
              <a:buSzPct val="100000"/>
              <a:buChar char="•"/>
            </a:pP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Hạ tầng kỹ thuật một số cụm công nghiệp chưa hoàn chỉnh, thiếu đồng bộ</a:t>
            </a:r>
            <a:endParaRPr lang="en-US" dirty="0">
              <a:latin typeface="Times New Roman" panose="02020603050405020304" pitchFamily="18" charset="0"/>
              <a:cs typeface="Times New Roman" panose="02020603050405020304" pitchFamily="18" charset="0"/>
            </a:endParaRPr>
          </a:p>
        </p:txBody>
      </p:sp>
      <p:sp>
        <p:nvSpPr>
          <p:cNvPr id="6" name="Text 4"/>
          <p:cNvSpPr/>
          <p:nvPr/>
        </p:nvSpPr>
        <p:spPr>
          <a:xfrm>
            <a:off x="512564" y="3586712"/>
            <a:ext cx="5203924" cy="604838"/>
          </a:xfrm>
          <a:prstGeom prst="rect">
            <a:avLst/>
          </a:prstGeom>
          <a:noFill/>
          <a:ln/>
        </p:spPr>
        <p:txBody>
          <a:bodyPr wrap="square" lIns="0" tIns="0" rIns="0" bIns="0" rtlCol="0" anchor="t"/>
          <a:lstStyle/>
          <a:p>
            <a:pPr marL="285739" indent="-285739">
              <a:lnSpc>
                <a:spcPts val="2375"/>
              </a:lnSpc>
              <a:buSzPct val="100000"/>
              <a:buChar char="•"/>
            </a:pP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Sản xuất nông nghiệp còn phân tán, thiếu sản phẩm chủ lực</a:t>
            </a:r>
            <a:endParaRPr lang="en-US" dirty="0">
              <a:latin typeface="Times New Roman" panose="02020603050405020304" pitchFamily="18" charset="0"/>
              <a:cs typeface="Times New Roman" panose="02020603050405020304" pitchFamily="18" charset="0"/>
            </a:endParaRPr>
          </a:p>
        </p:txBody>
      </p:sp>
      <p:sp>
        <p:nvSpPr>
          <p:cNvPr id="7" name="Text 5"/>
          <p:cNvSpPr/>
          <p:nvPr/>
        </p:nvSpPr>
        <p:spPr>
          <a:xfrm>
            <a:off x="512564" y="4257629"/>
            <a:ext cx="5203924" cy="302419"/>
          </a:xfrm>
          <a:prstGeom prst="rect">
            <a:avLst/>
          </a:prstGeom>
          <a:noFill/>
          <a:ln/>
        </p:spPr>
        <p:txBody>
          <a:bodyPr wrap="none" lIns="0" tIns="0" rIns="0" bIns="0" rtlCol="0" anchor="t"/>
          <a:lstStyle/>
          <a:p>
            <a:pPr marL="285739" indent="-285739">
              <a:lnSpc>
                <a:spcPts val="2375"/>
              </a:lnSpc>
              <a:buSzPct val="100000"/>
              <a:buChar char="•"/>
            </a:pP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Sản phẩm du lịch còn đơn điệu, </a:t>
            </a:r>
            <a:r>
              <a:rPr lang="en-US">
                <a:solidFill>
                  <a:srgbClr val="464646"/>
                </a:solidFill>
                <a:latin typeface="Times New Roman" panose="02020603050405020304" pitchFamily="18" charset="0"/>
                <a:ea typeface="Inter Medium" pitchFamily="34" charset="-122"/>
                <a:cs typeface="Times New Roman" panose="02020603050405020304" pitchFamily="18" charset="0"/>
              </a:rPr>
              <a:t>chất lượng chưa </a:t>
            </a: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cao</a:t>
            </a:r>
            <a:endParaRPr lang="en-US" dirty="0">
              <a:latin typeface="Times New Roman" panose="02020603050405020304" pitchFamily="18" charset="0"/>
              <a:cs typeface="Times New Roman" panose="02020603050405020304" pitchFamily="18" charset="0"/>
            </a:endParaRPr>
          </a:p>
        </p:txBody>
      </p:sp>
      <p:sp>
        <p:nvSpPr>
          <p:cNvPr id="8" name="Text 6"/>
          <p:cNvSpPr/>
          <p:nvPr/>
        </p:nvSpPr>
        <p:spPr>
          <a:xfrm>
            <a:off x="6475514" y="1681139"/>
            <a:ext cx="2362696" cy="295275"/>
          </a:xfrm>
          <a:prstGeom prst="rect">
            <a:avLst/>
          </a:prstGeom>
          <a:noFill/>
          <a:ln/>
        </p:spPr>
        <p:txBody>
          <a:bodyPr wrap="none" lIns="0" tIns="0" rIns="0" bIns="0" rtlCol="0" anchor="t"/>
          <a:lstStyle/>
          <a:p>
            <a:pPr>
              <a:lnSpc>
                <a:spcPts val="2292"/>
              </a:lnSpc>
            </a:pPr>
            <a:r>
              <a:rPr lang="en-US" sz="2800" dirty="0">
                <a:solidFill>
                  <a:srgbClr val="030303"/>
                </a:solidFill>
                <a:latin typeface="Arial" panose="020B0604020202020204" pitchFamily="34" charset="0"/>
                <a:ea typeface="DM Sans Semi Bold" pitchFamily="34" charset="-122"/>
                <a:cs typeface="Arial" panose="020B0604020202020204" pitchFamily="34" charset="0"/>
              </a:rPr>
              <a:t>Gia Lai</a:t>
            </a:r>
            <a:endParaRPr lang="en-US" sz="2800" dirty="0">
              <a:latin typeface="Arial" panose="020B0604020202020204" pitchFamily="34" charset="0"/>
              <a:cs typeface="Arial" panose="020B0604020202020204" pitchFamily="34" charset="0"/>
            </a:endParaRPr>
          </a:p>
        </p:txBody>
      </p:sp>
      <p:sp>
        <p:nvSpPr>
          <p:cNvPr id="9" name="Text 7"/>
          <p:cNvSpPr/>
          <p:nvPr/>
        </p:nvSpPr>
        <p:spPr>
          <a:xfrm>
            <a:off x="6475514" y="2165426"/>
            <a:ext cx="5203924" cy="604838"/>
          </a:xfrm>
          <a:prstGeom prst="rect">
            <a:avLst/>
          </a:prstGeom>
          <a:noFill/>
          <a:ln/>
        </p:spPr>
        <p:txBody>
          <a:bodyPr wrap="square" lIns="0" tIns="0" rIns="0" bIns="0" rtlCol="0" anchor="t"/>
          <a:lstStyle/>
          <a:p>
            <a:pPr marL="285739" indent="-285739">
              <a:lnSpc>
                <a:spcPts val="2375"/>
              </a:lnSpc>
              <a:buSzPct val="100000"/>
              <a:buChar char="•"/>
            </a:pP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Chậm trình phê duyệt điều chỉnh quy hoạch sử dụng đất đến năm 2030</a:t>
            </a:r>
            <a:endParaRPr lang="en-US" dirty="0">
              <a:latin typeface="Times New Roman" panose="02020603050405020304" pitchFamily="18" charset="0"/>
              <a:cs typeface="Times New Roman" panose="02020603050405020304" pitchFamily="18" charset="0"/>
            </a:endParaRPr>
          </a:p>
        </p:txBody>
      </p:sp>
      <p:sp>
        <p:nvSpPr>
          <p:cNvPr id="10" name="Text 8"/>
          <p:cNvSpPr/>
          <p:nvPr/>
        </p:nvSpPr>
        <p:spPr>
          <a:xfrm>
            <a:off x="6475514" y="2836343"/>
            <a:ext cx="5203924" cy="604838"/>
          </a:xfrm>
          <a:prstGeom prst="rect">
            <a:avLst/>
          </a:prstGeom>
          <a:noFill/>
          <a:ln/>
        </p:spPr>
        <p:txBody>
          <a:bodyPr wrap="square" lIns="0" tIns="0" rIns="0" bIns="0" rtlCol="0" anchor="t"/>
          <a:lstStyle/>
          <a:p>
            <a:pPr marL="285739" indent="-285739">
              <a:lnSpc>
                <a:spcPts val="2375"/>
              </a:lnSpc>
              <a:buSzPct val="100000"/>
              <a:buChar char="•"/>
            </a:pP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05 dự án điện gió và Khu công nghiệp Nam Pleiku tiếp tục chậm được tháo gỡ vướng mắc</a:t>
            </a:r>
            <a:endParaRPr lang="en-US" dirty="0">
              <a:latin typeface="Times New Roman" panose="02020603050405020304" pitchFamily="18" charset="0"/>
              <a:cs typeface="Times New Roman" panose="02020603050405020304" pitchFamily="18" charset="0"/>
            </a:endParaRPr>
          </a:p>
        </p:txBody>
      </p:sp>
      <p:sp>
        <p:nvSpPr>
          <p:cNvPr id="11" name="Text 9"/>
          <p:cNvSpPr/>
          <p:nvPr/>
        </p:nvSpPr>
        <p:spPr>
          <a:xfrm>
            <a:off x="6475514" y="3507261"/>
            <a:ext cx="5203924" cy="302419"/>
          </a:xfrm>
          <a:prstGeom prst="rect">
            <a:avLst/>
          </a:prstGeom>
          <a:noFill/>
          <a:ln/>
        </p:spPr>
        <p:txBody>
          <a:bodyPr wrap="none" lIns="0" tIns="0" rIns="0" bIns="0" rtlCol="0" anchor="t"/>
          <a:lstStyle/>
          <a:p>
            <a:pPr marL="285739" indent="-285739">
              <a:lnSpc>
                <a:spcPts val="2375"/>
              </a:lnSpc>
              <a:buSzPct val="100000"/>
              <a:buChar char="•"/>
            </a:pP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Công tác đấu giá quyền sử dụng đất gặp khó khăn</a:t>
            </a:r>
            <a:endParaRPr lang="en-US" dirty="0">
              <a:latin typeface="Times New Roman" panose="02020603050405020304" pitchFamily="18" charset="0"/>
              <a:cs typeface="Times New Roman" panose="02020603050405020304" pitchFamily="18" charset="0"/>
            </a:endParaRPr>
          </a:p>
        </p:txBody>
      </p:sp>
      <p:sp>
        <p:nvSpPr>
          <p:cNvPr id="12" name="Text 10"/>
          <p:cNvSpPr/>
          <p:nvPr/>
        </p:nvSpPr>
        <p:spPr>
          <a:xfrm>
            <a:off x="6475514" y="3875759"/>
            <a:ext cx="5203924" cy="604838"/>
          </a:xfrm>
          <a:prstGeom prst="rect">
            <a:avLst/>
          </a:prstGeom>
          <a:noFill/>
          <a:ln/>
        </p:spPr>
        <p:txBody>
          <a:bodyPr wrap="square" lIns="0" tIns="0" rIns="0" bIns="0" rtlCol="0" anchor="t"/>
          <a:lstStyle/>
          <a:p>
            <a:pPr marL="285739" indent="-285739">
              <a:lnSpc>
                <a:spcPts val="2375"/>
              </a:lnSpc>
              <a:buSzPct val="100000"/>
              <a:buChar char="•"/>
            </a:pP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Dịch bệnh trên cây trồng, vật nuôi vẫn còn nhiều tiềm ẩn</a:t>
            </a:r>
            <a:endParaRPr 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1" hidden="1">
            <a:extLst>
              <a:ext uri="{FF2B5EF4-FFF2-40B4-BE49-F238E27FC236}">
                <a16:creationId xmlns:a16="http://schemas.microsoft.com/office/drawing/2014/main" xmlns="" id="{2370DE8C-E81A-4D58-A227-5CD8F3D79F84}"/>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76" name="think-cell Slide" r:id="rId5" imgW="351" imgH="351" progId="TCLayout.ActiveDocument.1">
                  <p:embed/>
                </p:oleObj>
              </mc:Choice>
              <mc:Fallback>
                <p:oleObj name="think-cell Slide" r:id="rId5" imgW="351" imgH="351" progId="TCLayout.ActiveDocument.1">
                  <p:embed/>
                  <p:pic>
                    <p:nvPicPr>
                      <p:cNvPr id="7" name="Object 1" hidden="1">
                        <a:extLst>
                          <a:ext uri="{FF2B5EF4-FFF2-40B4-BE49-F238E27FC236}">
                            <a16:creationId xmlns:a16="http://schemas.microsoft.com/office/drawing/2014/main" xmlns="" id="{2370DE8C-E81A-4D58-A227-5CD8F3D79F84}"/>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 name="Rectangle 2">
            <a:extLst>
              <a:ext uri="{FF2B5EF4-FFF2-40B4-BE49-F238E27FC236}">
                <a16:creationId xmlns:a16="http://schemas.microsoft.com/office/drawing/2014/main" xmlns="" id="{C7EF3BED-81DF-2DD1-C4B4-7B19AE4E2F47}"/>
              </a:ext>
            </a:extLst>
          </p:cNvPr>
          <p:cNvSpPr/>
          <p:nvPr/>
        </p:nvSpPr>
        <p:spPr>
          <a:xfrm>
            <a:off x="0" y="2131519"/>
            <a:ext cx="5578677" cy="147574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xmlns="" id="{A8ED73C0-6DEB-F036-A81D-A84B4FA62951}"/>
              </a:ext>
            </a:extLst>
          </p:cNvPr>
          <p:cNvSpPr/>
          <p:nvPr/>
        </p:nvSpPr>
        <p:spPr>
          <a:xfrm>
            <a:off x="308518" y="2456151"/>
            <a:ext cx="5240573" cy="954107"/>
          </a:xfrm>
          <a:prstGeom prst="rect">
            <a:avLst/>
          </a:prstGeom>
        </p:spPr>
        <p:txBody>
          <a:bodyPr wrap="square">
            <a:spAutoFit/>
          </a:bodyPr>
          <a:lstStyle/>
          <a:p>
            <a:pPr algn="ctr"/>
            <a:r>
              <a:rPr lang="en-US" sz="2800" b="1" spc="-10">
                <a:solidFill>
                  <a:srgbClr val="FF0000"/>
                </a:solidFill>
                <a:latin typeface="Times New Roman" panose="02020603050405020304" pitchFamily="18" charset="0"/>
                <a:cs typeface="Times New Roman" panose="02020603050405020304" pitchFamily="18" charset="0"/>
              </a:rPr>
              <a:t>NHIỆM VỤ TRỌNG TÂM</a:t>
            </a:r>
          </a:p>
          <a:p>
            <a:pPr algn="ctr"/>
            <a:r>
              <a:rPr lang="en-US" sz="2800" b="1" spc="-10">
                <a:solidFill>
                  <a:srgbClr val="FF0000"/>
                </a:solidFill>
                <a:latin typeface="Times New Roman" panose="02020603050405020304" pitchFamily="18" charset="0"/>
                <a:cs typeface="Times New Roman" panose="02020603050405020304" pitchFamily="18" charset="0"/>
              </a:rPr>
              <a:t>6 THÁNG CUỐI NĂM 2025</a:t>
            </a:r>
            <a:endParaRPr lang="en-US" sz="4000" b="1">
              <a:solidFill>
                <a:srgbClr val="FF0000"/>
              </a:solidFill>
              <a:latin typeface="Times New Roman" panose="02020603050405020304" pitchFamily="18" charset="0"/>
              <a:cs typeface="Times New Roman" pitchFamily="18" charset="0"/>
            </a:endParaRPr>
          </a:p>
        </p:txBody>
      </p:sp>
      <p:sp>
        <p:nvSpPr>
          <p:cNvPr id="5" name="Rectangle 4">
            <a:extLst>
              <a:ext uri="{FF2B5EF4-FFF2-40B4-BE49-F238E27FC236}">
                <a16:creationId xmlns:a16="http://schemas.microsoft.com/office/drawing/2014/main" xmlns="" id="{00568357-6F46-CC25-AEB3-C1F680836026}"/>
              </a:ext>
            </a:extLst>
          </p:cNvPr>
          <p:cNvSpPr/>
          <p:nvPr/>
        </p:nvSpPr>
        <p:spPr bwMode="auto">
          <a:xfrm>
            <a:off x="287772" y="1329831"/>
            <a:ext cx="1672658" cy="801687"/>
          </a:xfrm>
          <a:prstGeom prst="rect">
            <a:avLst/>
          </a:prstGeom>
          <a:gradFill flip="none" rotWithShape="1">
            <a:gsLst>
              <a:gs pos="20000">
                <a:srgbClr val="11AFEE">
                  <a:shade val="30000"/>
                  <a:satMod val="115000"/>
                  <a:lumMod val="80000"/>
                </a:srgbClr>
              </a:gs>
              <a:gs pos="100000">
                <a:srgbClr val="11AFEE">
                  <a:shade val="100000"/>
                  <a:satMod val="115000"/>
                </a:srgbClr>
              </a:gs>
            </a:gsLst>
            <a:lin ang="0" scaled="1"/>
            <a:tileRect/>
          </a:gradFill>
          <a:ln w="3175" cap="flat" cmpd="sng" algn="ctr">
            <a:noFill/>
            <a:prstDash val="solid"/>
          </a:ln>
          <a:effectLst/>
        </p:spPr>
        <p:txBody>
          <a:bodyPr anchor="ctr"/>
          <a:lstStyle/>
          <a:p>
            <a:pPr algn="ctr">
              <a:defRPr/>
            </a:pPr>
            <a:endParaRPr lang="en-US" kern="0">
              <a:solidFill>
                <a:srgbClr val="FFFFFF"/>
              </a:solidFill>
              <a:latin typeface="Arial"/>
            </a:endParaRPr>
          </a:p>
        </p:txBody>
      </p:sp>
      <p:sp>
        <p:nvSpPr>
          <p:cNvPr id="6" name="Freeform 14">
            <a:extLst>
              <a:ext uri="{FF2B5EF4-FFF2-40B4-BE49-F238E27FC236}">
                <a16:creationId xmlns:a16="http://schemas.microsoft.com/office/drawing/2014/main" xmlns="" id="{9412CF5D-F479-7C1F-DFC6-BDFB9796AB94}"/>
              </a:ext>
            </a:extLst>
          </p:cNvPr>
          <p:cNvSpPr/>
          <p:nvPr/>
        </p:nvSpPr>
        <p:spPr bwMode="auto">
          <a:xfrm>
            <a:off x="1960430" y="473785"/>
            <a:ext cx="1001712" cy="804862"/>
          </a:xfrm>
          <a:custGeom>
            <a:avLst/>
            <a:gdLst>
              <a:gd name="connsiteX0" fmla="*/ 0 w 1009650"/>
              <a:gd name="connsiteY0" fmla="*/ 0 h 819150"/>
              <a:gd name="connsiteX1" fmla="*/ 800100 w 1009650"/>
              <a:gd name="connsiteY1" fmla="*/ 0 h 819150"/>
              <a:gd name="connsiteX2" fmla="*/ 1009650 w 1009650"/>
              <a:gd name="connsiteY2" fmla="*/ 400050 h 819150"/>
              <a:gd name="connsiteX3" fmla="*/ 800100 w 1009650"/>
              <a:gd name="connsiteY3" fmla="*/ 819150 h 819150"/>
              <a:gd name="connsiteX4" fmla="*/ 12700 w 1009650"/>
              <a:gd name="connsiteY4" fmla="*/ 819150 h 819150"/>
              <a:gd name="connsiteX5" fmla="*/ 0 w 1009650"/>
              <a:gd name="connsiteY5" fmla="*/ 0 h 819150"/>
              <a:gd name="connsiteX0" fmla="*/ 0 w 1002506"/>
              <a:gd name="connsiteY0" fmla="*/ 0 h 823912"/>
              <a:gd name="connsiteX1" fmla="*/ 792956 w 1002506"/>
              <a:gd name="connsiteY1" fmla="*/ 4762 h 823912"/>
              <a:gd name="connsiteX2" fmla="*/ 1002506 w 1002506"/>
              <a:gd name="connsiteY2" fmla="*/ 404812 h 823912"/>
              <a:gd name="connsiteX3" fmla="*/ 792956 w 1002506"/>
              <a:gd name="connsiteY3" fmla="*/ 823912 h 823912"/>
              <a:gd name="connsiteX4" fmla="*/ 5556 w 1002506"/>
              <a:gd name="connsiteY4" fmla="*/ 823912 h 823912"/>
              <a:gd name="connsiteX5" fmla="*/ 0 w 1002506"/>
              <a:gd name="connsiteY5" fmla="*/ 0 h 823912"/>
              <a:gd name="connsiteX0" fmla="*/ 0 w 997744"/>
              <a:gd name="connsiteY0" fmla="*/ 1 h 819150"/>
              <a:gd name="connsiteX1" fmla="*/ 788194 w 997744"/>
              <a:gd name="connsiteY1" fmla="*/ 0 h 819150"/>
              <a:gd name="connsiteX2" fmla="*/ 997744 w 997744"/>
              <a:gd name="connsiteY2" fmla="*/ 400050 h 819150"/>
              <a:gd name="connsiteX3" fmla="*/ 788194 w 997744"/>
              <a:gd name="connsiteY3" fmla="*/ 819150 h 819150"/>
              <a:gd name="connsiteX4" fmla="*/ 794 w 997744"/>
              <a:gd name="connsiteY4" fmla="*/ 819150 h 819150"/>
              <a:gd name="connsiteX5" fmla="*/ 0 w 997744"/>
              <a:gd name="connsiteY5" fmla="*/ 1 h 819150"/>
              <a:gd name="connsiteX0" fmla="*/ 3980 w 1001724"/>
              <a:gd name="connsiteY0" fmla="*/ 1 h 819150"/>
              <a:gd name="connsiteX1" fmla="*/ 792174 w 1001724"/>
              <a:gd name="connsiteY1" fmla="*/ 0 h 819150"/>
              <a:gd name="connsiteX2" fmla="*/ 1001724 w 1001724"/>
              <a:gd name="connsiteY2" fmla="*/ 400050 h 819150"/>
              <a:gd name="connsiteX3" fmla="*/ 792174 w 1001724"/>
              <a:gd name="connsiteY3" fmla="*/ 819150 h 819150"/>
              <a:gd name="connsiteX4" fmla="*/ 11 w 1001724"/>
              <a:gd name="connsiteY4" fmla="*/ 797719 h 819150"/>
              <a:gd name="connsiteX5" fmla="*/ 3980 w 1001724"/>
              <a:gd name="connsiteY5" fmla="*/ 1 h 819150"/>
              <a:gd name="connsiteX0" fmla="*/ 3980 w 1001724"/>
              <a:gd name="connsiteY0" fmla="*/ 1 h 804862"/>
              <a:gd name="connsiteX1" fmla="*/ 792174 w 1001724"/>
              <a:gd name="connsiteY1" fmla="*/ 0 h 804862"/>
              <a:gd name="connsiteX2" fmla="*/ 1001724 w 1001724"/>
              <a:gd name="connsiteY2" fmla="*/ 400050 h 804862"/>
              <a:gd name="connsiteX3" fmla="*/ 799318 w 1001724"/>
              <a:gd name="connsiteY3" fmla="*/ 804862 h 804862"/>
              <a:gd name="connsiteX4" fmla="*/ 11 w 1001724"/>
              <a:gd name="connsiteY4" fmla="*/ 797719 h 804862"/>
              <a:gd name="connsiteX5" fmla="*/ 3980 w 1001724"/>
              <a:gd name="connsiteY5" fmla="*/ 1 h 804862"/>
              <a:gd name="connsiteX0" fmla="*/ 0 w 1016794"/>
              <a:gd name="connsiteY0" fmla="*/ 0 h 807242"/>
              <a:gd name="connsiteX1" fmla="*/ 807244 w 1016794"/>
              <a:gd name="connsiteY1" fmla="*/ 2380 h 807242"/>
              <a:gd name="connsiteX2" fmla="*/ 1016794 w 1016794"/>
              <a:gd name="connsiteY2" fmla="*/ 402430 h 807242"/>
              <a:gd name="connsiteX3" fmla="*/ 814388 w 1016794"/>
              <a:gd name="connsiteY3" fmla="*/ 807242 h 807242"/>
              <a:gd name="connsiteX4" fmla="*/ 15081 w 1016794"/>
              <a:gd name="connsiteY4" fmla="*/ 800099 h 807242"/>
              <a:gd name="connsiteX5" fmla="*/ 0 w 1016794"/>
              <a:gd name="connsiteY5" fmla="*/ 0 h 807242"/>
              <a:gd name="connsiteX0" fmla="*/ 3981 w 1001725"/>
              <a:gd name="connsiteY0" fmla="*/ 0 h 807242"/>
              <a:gd name="connsiteX1" fmla="*/ 792175 w 1001725"/>
              <a:gd name="connsiteY1" fmla="*/ 2380 h 807242"/>
              <a:gd name="connsiteX2" fmla="*/ 1001725 w 1001725"/>
              <a:gd name="connsiteY2" fmla="*/ 402430 h 807242"/>
              <a:gd name="connsiteX3" fmla="*/ 799319 w 1001725"/>
              <a:gd name="connsiteY3" fmla="*/ 807242 h 807242"/>
              <a:gd name="connsiteX4" fmla="*/ 12 w 1001725"/>
              <a:gd name="connsiteY4" fmla="*/ 800099 h 807242"/>
              <a:gd name="connsiteX5" fmla="*/ 3981 w 1001725"/>
              <a:gd name="connsiteY5" fmla="*/ 0 h 807242"/>
              <a:gd name="connsiteX0" fmla="*/ 0 w 1007269"/>
              <a:gd name="connsiteY0" fmla="*/ 0 h 807242"/>
              <a:gd name="connsiteX1" fmla="*/ 797719 w 1007269"/>
              <a:gd name="connsiteY1" fmla="*/ 2380 h 807242"/>
              <a:gd name="connsiteX2" fmla="*/ 1007269 w 1007269"/>
              <a:gd name="connsiteY2" fmla="*/ 402430 h 807242"/>
              <a:gd name="connsiteX3" fmla="*/ 804863 w 1007269"/>
              <a:gd name="connsiteY3" fmla="*/ 807242 h 807242"/>
              <a:gd name="connsiteX4" fmla="*/ 5556 w 1007269"/>
              <a:gd name="connsiteY4" fmla="*/ 800099 h 807242"/>
              <a:gd name="connsiteX5" fmla="*/ 0 w 1007269"/>
              <a:gd name="connsiteY5" fmla="*/ 0 h 807242"/>
              <a:gd name="connsiteX0" fmla="*/ 1611 w 1001736"/>
              <a:gd name="connsiteY0" fmla="*/ 2383 h 804862"/>
              <a:gd name="connsiteX1" fmla="*/ 792186 w 1001736"/>
              <a:gd name="connsiteY1" fmla="*/ 0 h 804862"/>
              <a:gd name="connsiteX2" fmla="*/ 1001736 w 1001736"/>
              <a:gd name="connsiteY2" fmla="*/ 400050 h 804862"/>
              <a:gd name="connsiteX3" fmla="*/ 799330 w 1001736"/>
              <a:gd name="connsiteY3" fmla="*/ 804862 h 804862"/>
              <a:gd name="connsiteX4" fmla="*/ 23 w 1001736"/>
              <a:gd name="connsiteY4" fmla="*/ 797719 h 804862"/>
              <a:gd name="connsiteX5" fmla="*/ 1611 w 1001736"/>
              <a:gd name="connsiteY5" fmla="*/ 2383 h 804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1736" h="804862">
                <a:moveTo>
                  <a:pt x="1611" y="2383"/>
                </a:moveTo>
                <a:lnTo>
                  <a:pt x="792186" y="0"/>
                </a:lnTo>
                <a:lnTo>
                  <a:pt x="1001736" y="400050"/>
                </a:lnTo>
                <a:lnTo>
                  <a:pt x="799330" y="804862"/>
                </a:lnTo>
                <a:lnTo>
                  <a:pt x="23" y="797719"/>
                </a:lnTo>
                <a:cubicBezTo>
                  <a:pt x="-242" y="524669"/>
                  <a:pt x="1876" y="275433"/>
                  <a:pt x="1611" y="2383"/>
                </a:cubicBezTo>
                <a:close/>
              </a:path>
            </a:pathLst>
          </a:custGeom>
          <a:solidFill>
            <a:srgbClr val="11AFEE"/>
          </a:solidFill>
          <a:ln w="3175" cap="flat" cmpd="sng" algn="ctr">
            <a:noFill/>
            <a:prstDash val="solid"/>
          </a:ln>
          <a:effectLst/>
        </p:spPr>
        <p:txBody>
          <a:bodyPr anchor="ctr"/>
          <a:lstStyle/>
          <a:p>
            <a:pPr algn="ctr">
              <a:defRPr/>
            </a:pPr>
            <a:endParaRPr lang="en-US" kern="0">
              <a:solidFill>
                <a:srgbClr val="FFFFFF"/>
              </a:solidFill>
              <a:latin typeface="Arial"/>
            </a:endParaRPr>
          </a:p>
        </p:txBody>
      </p:sp>
      <p:sp>
        <p:nvSpPr>
          <p:cNvPr id="8" name="TextBox 42">
            <a:extLst>
              <a:ext uri="{FF2B5EF4-FFF2-40B4-BE49-F238E27FC236}">
                <a16:creationId xmlns:a16="http://schemas.microsoft.com/office/drawing/2014/main" xmlns="" id="{DD9DC42D-6B32-D0D8-CA99-BF990F83F37A}"/>
              </a:ext>
            </a:extLst>
          </p:cNvPr>
          <p:cNvSpPr txBox="1">
            <a:spLocks noChangeArrowheads="1"/>
          </p:cNvSpPr>
          <p:nvPr/>
        </p:nvSpPr>
        <p:spPr bwMode="auto">
          <a:xfrm>
            <a:off x="1987419" y="512769"/>
            <a:ext cx="8418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Palatino Linotype" pitchFamily="18" charset="0"/>
                <a:cs typeface="Arial" charset="0"/>
              </a:defRPr>
            </a:lvl1pPr>
            <a:lvl2pPr marL="742950" indent="-285750" eaLnBrk="0" hangingPunct="0">
              <a:defRPr>
                <a:solidFill>
                  <a:schemeClr val="tx1"/>
                </a:solidFill>
                <a:latin typeface="Palatino Linotype" pitchFamily="18" charset="0"/>
                <a:cs typeface="Arial" charset="0"/>
              </a:defRPr>
            </a:lvl2pPr>
            <a:lvl3pPr marL="1143000" indent="-228600" eaLnBrk="0" hangingPunct="0">
              <a:defRPr>
                <a:solidFill>
                  <a:schemeClr val="tx1"/>
                </a:solidFill>
                <a:latin typeface="Palatino Linotype" pitchFamily="18" charset="0"/>
                <a:cs typeface="Arial" charset="0"/>
              </a:defRPr>
            </a:lvl3pPr>
            <a:lvl4pPr marL="1600200" indent="-228600" eaLnBrk="0" hangingPunct="0">
              <a:defRPr>
                <a:solidFill>
                  <a:schemeClr val="tx1"/>
                </a:solidFill>
                <a:latin typeface="Palatino Linotype" pitchFamily="18" charset="0"/>
                <a:cs typeface="Arial" charset="0"/>
              </a:defRPr>
            </a:lvl4pPr>
            <a:lvl5pPr marL="2057400" indent="-228600" eaLnBrk="0" hangingPunct="0">
              <a:defRPr>
                <a:solidFill>
                  <a:schemeClr val="tx1"/>
                </a:solidFill>
                <a:latin typeface="Palatino Linotype" pitchFamily="18" charset="0"/>
                <a:cs typeface="Arial" charset="0"/>
              </a:defRPr>
            </a:lvl5pPr>
            <a:lvl6pPr marL="2514600" indent="-228600" eaLnBrk="0" fontAlgn="base" hangingPunct="0">
              <a:spcBef>
                <a:spcPct val="0"/>
              </a:spcBef>
              <a:spcAft>
                <a:spcPct val="0"/>
              </a:spcAft>
              <a:defRPr>
                <a:solidFill>
                  <a:schemeClr val="tx1"/>
                </a:solidFill>
                <a:latin typeface="Palatino Linotype" pitchFamily="18" charset="0"/>
                <a:cs typeface="Arial" charset="0"/>
              </a:defRPr>
            </a:lvl6pPr>
            <a:lvl7pPr marL="2971800" indent="-228600" eaLnBrk="0" fontAlgn="base" hangingPunct="0">
              <a:spcBef>
                <a:spcPct val="0"/>
              </a:spcBef>
              <a:spcAft>
                <a:spcPct val="0"/>
              </a:spcAft>
              <a:defRPr>
                <a:solidFill>
                  <a:schemeClr val="tx1"/>
                </a:solidFill>
                <a:latin typeface="Palatino Linotype" pitchFamily="18" charset="0"/>
                <a:cs typeface="Arial" charset="0"/>
              </a:defRPr>
            </a:lvl7pPr>
            <a:lvl8pPr marL="3429000" indent="-228600" eaLnBrk="0" fontAlgn="base" hangingPunct="0">
              <a:spcBef>
                <a:spcPct val="0"/>
              </a:spcBef>
              <a:spcAft>
                <a:spcPct val="0"/>
              </a:spcAft>
              <a:defRPr>
                <a:solidFill>
                  <a:schemeClr val="tx1"/>
                </a:solidFill>
                <a:latin typeface="Palatino Linotype" pitchFamily="18" charset="0"/>
                <a:cs typeface="Arial" charset="0"/>
              </a:defRPr>
            </a:lvl8pPr>
            <a:lvl9pPr marL="3886200" indent="-228600" eaLnBrk="0" fontAlgn="base" hangingPunct="0">
              <a:spcBef>
                <a:spcPct val="0"/>
              </a:spcBef>
              <a:spcAft>
                <a:spcPct val="0"/>
              </a:spcAft>
              <a:defRPr>
                <a:solidFill>
                  <a:schemeClr val="tx1"/>
                </a:solidFill>
                <a:latin typeface="Palatino Linotype" pitchFamily="18" charset="0"/>
                <a:cs typeface="Arial" charset="0"/>
              </a:defRPr>
            </a:lvl9pPr>
          </a:lstStyle>
          <a:p>
            <a:pPr eaLnBrk="1" hangingPunct="1">
              <a:defRPr/>
            </a:pPr>
            <a:r>
              <a:rPr lang="en-US" sz="3600" b="1" kern="0">
                <a:solidFill>
                  <a:srgbClr val="FFFF00"/>
                </a:solidFill>
                <a:latin typeface="Verdana" pitchFamily="34" charset="0"/>
              </a:rPr>
              <a:t>02</a:t>
            </a:r>
          </a:p>
        </p:txBody>
      </p:sp>
      <p:sp>
        <p:nvSpPr>
          <p:cNvPr id="9" name="Freeform 17">
            <a:extLst>
              <a:ext uri="{FF2B5EF4-FFF2-40B4-BE49-F238E27FC236}">
                <a16:creationId xmlns:a16="http://schemas.microsoft.com/office/drawing/2014/main" xmlns="" id="{AEB693ED-476B-E950-769B-2EB75A7D8DE8}"/>
              </a:ext>
            </a:extLst>
          </p:cNvPr>
          <p:cNvSpPr/>
          <p:nvPr/>
        </p:nvSpPr>
        <p:spPr bwMode="auto">
          <a:xfrm>
            <a:off x="0" y="473785"/>
            <a:ext cx="1960430" cy="1639977"/>
          </a:xfrm>
          <a:custGeom>
            <a:avLst/>
            <a:gdLst>
              <a:gd name="connsiteX0" fmla="*/ 0 w 3657600"/>
              <a:gd name="connsiteY0" fmla="*/ 2610464 h 2610464"/>
              <a:gd name="connsiteX1" fmla="*/ 0 w 3657600"/>
              <a:gd name="connsiteY1" fmla="*/ 1828800 h 2610464"/>
              <a:gd name="connsiteX2" fmla="*/ 3657600 w 3657600"/>
              <a:gd name="connsiteY2" fmla="*/ 0 h 2610464"/>
              <a:gd name="connsiteX3" fmla="*/ 3657600 w 3657600"/>
              <a:gd name="connsiteY3" fmla="*/ 796413 h 2610464"/>
              <a:gd name="connsiteX4" fmla="*/ 0 w 3657600"/>
              <a:gd name="connsiteY4" fmla="*/ 2610464 h 2610464"/>
              <a:gd name="connsiteX0" fmla="*/ 4762 w 3657600"/>
              <a:gd name="connsiteY0" fmla="*/ 2629514 h 2629514"/>
              <a:gd name="connsiteX1" fmla="*/ 0 w 3657600"/>
              <a:gd name="connsiteY1" fmla="*/ 1828800 h 2629514"/>
              <a:gd name="connsiteX2" fmla="*/ 3657600 w 3657600"/>
              <a:gd name="connsiteY2" fmla="*/ 0 h 2629514"/>
              <a:gd name="connsiteX3" fmla="*/ 3657600 w 3657600"/>
              <a:gd name="connsiteY3" fmla="*/ 796413 h 2629514"/>
              <a:gd name="connsiteX4" fmla="*/ 4762 w 3657600"/>
              <a:gd name="connsiteY4" fmla="*/ 2629514 h 2629514"/>
              <a:gd name="connsiteX0" fmla="*/ 137 w 3667263"/>
              <a:gd name="connsiteY0" fmla="*/ 2624751 h 2624751"/>
              <a:gd name="connsiteX1" fmla="*/ 9663 w 3667263"/>
              <a:gd name="connsiteY1" fmla="*/ 1828800 h 2624751"/>
              <a:gd name="connsiteX2" fmla="*/ 3667263 w 3667263"/>
              <a:gd name="connsiteY2" fmla="*/ 0 h 2624751"/>
              <a:gd name="connsiteX3" fmla="*/ 3667263 w 3667263"/>
              <a:gd name="connsiteY3" fmla="*/ 796413 h 2624751"/>
              <a:gd name="connsiteX4" fmla="*/ 137 w 3667263"/>
              <a:gd name="connsiteY4" fmla="*/ 2624751 h 2624751"/>
              <a:gd name="connsiteX0" fmla="*/ 4761 w 3657600"/>
              <a:gd name="connsiteY0" fmla="*/ 2634276 h 2634276"/>
              <a:gd name="connsiteX1" fmla="*/ 0 w 3657600"/>
              <a:gd name="connsiteY1" fmla="*/ 1828800 h 2634276"/>
              <a:gd name="connsiteX2" fmla="*/ 3657600 w 3657600"/>
              <a:gd name="connsiteY2" fmla="*/ 0 h 2634276"/>
              <a:gd name="connsiteX3" fmla="*/ 3657600 w 3657600"/>
              <a:gd name="connsiteY3" fmla="*/ 796413 h 2634276"/>
              <a:gd name="connsiteX4" fmla="*/ 4761 w 3657600"/>
              <a:gd name="connsiteY4" fmla="*/ 2634276 h 2634276"/>
              <a:gd name="connsiteX0" fmla="*/ 459 w 3653298"/>
              <a:gd name="connsiteY0" fmla="*/ 2634276 h 2634276"/>
              <a:gd name="connsiteX1" fmla="*/ 460 w 3653298"/>
              <a:gd name="connsiteY1" fmla="*/ 1828800 h 2634276"/>
              <a:gd name="connsiteX2" fmla="*/ 3653298 w 3653298"/>
              <a:gd name="connsiteY2" fmla="*/ 0 h 2634276"/>
              <a:gd name="connsiteX3" fmla="*/ 3653298 w 3653298"/>
              <a:gd name="connsiteY3" fmla="*/ 796413 h 2634276"/>
              <a:gd name="connsiteX4" fmla="*/ 459 w 3653298"/>
              <a:gd name="connsiteY4" fmla="*/ 2634276 h 2634276"/>
              <a:gd name="connsiteX0" fmla="*/ 1 w 3652840"/>
              <a:gd name="connsiteY0" fmla="*/ 2634276 h 2634276"/>
              <a:gd name="connsiteX1" fmla="*/ 2299608 w 3652840"/>
              <a:gd name="connsiteY1" fmla="*/ 683740 h 2634276"/>
              <a:gd name="connsiteX2" fmla="*/ 3652840 w 3652840"/>
              <a:gd name="connsiteY2" fmla="*/ 0 h 2634276"/>
              <a:gd name="connsiteX3" fmla="*/ 3652840 w 3652840"/>
              <a:gd name="connsiteY3" fmla="*/ 796413 h 2634276"/>
              <a:gd name="connsiteX4" fmla="*/ 1 w 3652840"/>
              <a:gd name="connsiteY4" fmla="*/ 2634276 h 2634276"/>
              <a:gd name="connsiteX0" fmla="*/ 0 w 3652839"/>
              <a:gd name="connsiteY0" fmla="*/ 2634276 h 2634276"/>
              <a:gd name="connsiteX1" fmla="*/ 2299607 w 3652839"/>
              <a:gd name="connsiteY1" fmla="*/ 683740 h 2634276"/>
              <a:gd name="connsiteX2" fmla="*/ 3652839 w 3652839"/>
              <a:gd name="connsiteY2" fmla="*/ 0 h 2634276"/>
              <a:gd name="connsiteX3" fmla="*/ 3652839 w 3652839"/>
              <a:gd name="connsiteY3" fmla="*/ 796413 h 2634276"/>
              <a:gd name="connsiteX4" fmla="*/ 0 w 3652839"/>
              <a:gd name="connsiteY4" fmla="*/ 2634276 h 2634276"/>
              <a:gd name="connsiteX0" fmla="*/ 0 w 1672869"/>
              <a:gd name="connsiteY0" fmla="*/ 1640359 h 1640359"/>
              <a:gd name="connsiteX1" fmla="*/ 319637 w 1672869"/>
              <a:gd name="connsiteY1" fmla="*/ 683740 h 1640359"/>
              <a:gd name="connsiteX2" fmla="*/ 1672869 w 1672869"/>
              <a:gd name="connsiteY2" fmla="*/ 0 h 1640359"/>
              <a:gd name="connsiteX3" fmla="*/ 1672869 w 1672869"/>
              <a:gd name="connsiteY3" fmla="*/ 796413 h 1640359"/>
              <a:gd name="connsiteX4" fmla="*/ 0 w 1672869"/>
              <a:gd name="connsiteY4" fmla="*/ 1640359 h 1640359"/>
              <a:gd name="connsiteX0" fmla="*/ 8837 w 1681706"/>
              <a:gd name="connsiteY0" fmla="*/ 1640359 h 1640359"/>
              <a:gd name="connsiteX1" fmla="*/ 0 w 1681706"/>
              <a:gd name="connsiteY1" fmla="*/ 861495 h 1640359"/>
              <a:gd name="connsiteX2" fmla="*/ 1681706 w 1681706"/>
              <a:gd name="connsiteY2" fmla="*/ 0 h 1640359"/>
              <a:gd name="connsiteX3" fmla="*/ 1681706 w 1681706"/>
              <a:gd name="connsiteY3" fmla="*/ 796413 h 1640359"/>
              <a:gd name="connsiteX4" fmla="*/ 8837 w 1681706"/>
              <a:gd name="connsiteY4" fmla="*/ 1640359 h 1640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1706" h="1640359">
                <a:moveTo>
                  <a:pt x="8837" y="1640359"/>
                </a:moveTo>
                <a:cubicBezTo>
                  <a:pt x="5891" y="1380738"/>
                  <a:pt x="2946" y="1121116"/>
                  <a:pt x="0" y="861495"/>
                </a:cubicBezTo>
                <a:lnTo>
                  <a:pt x="1681706" y="0"/>
                </a:lnTo>
                <a:lnTo>
                  <a:pt x="1681706" y="796413"/>
                </a:lnTo>
                <a:lnTo>
                  <a:pt x="8837" y="1640359"/>
                </a:lnTo>
                <a:close/>
              </a:path>
            </a:pathLst>
          </a:custGeom>
          <a:gradFill flip="none" rotWithShape="1">
            <a:gsLst>
              <a:gs pos="0">
                <a:srgbClr val="11AFEE">
                  <a:lumMod val="80000"/>
                </a:srgbClr>
              </a:gs>
              <a:gs pos="35000">
                <a:srgbClr val="11AFEE">
                  <a:shade val="67500"/>
                  <a:satMod val="115000"/>
                </a:srgbClr>
              </a:gs>
              <a:gs pos="70000">
                <a:srgbClr val="11AFEE">
                  <a:shade val="100000"/>
                  <a:satMod val="115000"/>
                </a:srgbClr>
              </a:gs>
            </a:gsLst>
            <a:lin ang="8100000" scaled="1"/>
            <a:tileRect/>
          </a:gradFill>
          <a:ln w="3175" cap="flat" cmpd="sng" algn="ctr">
            <a:noFill/>
            <a:prstDash val="solid"/>
          </a:ln>
          <a:effectLst/>
        </p:spPr>
        <p:txBody>
          <a:bodyPr anchor="ctr"/>
          <a:lstStyle/>
          <a:p>
            <a:pPr algn="ctr">
              <a:defRPr/>
            </a:pPr>
            <a:endParaRPr lang="en-US" kern="0">
              <a:solidFill>
                <a:srgbClr val="FFFFFF"/>
              </a:solidFill>
              <a:latin typeface="Arial"/>
            </a:endParaRPr>
          </a:p>
        </p:txBody>
      </p:sp>
      <p:sp>
        <p:nvSpPr>
          <p:cNvPr id="10" name="Rectangle 9">
            <a:extLst>
              <a:ext uri="{FF2B5EF4-FFF2-40B4-BE49-F238E27FC236}">
                <a16:creationId xmlns:a16="http://schemas.microsoft.com/office/drawing/2014/main" xmlns="" id="{AB93E868-C3B5-B18D-8957-E69A45CFF9DE}"/>
              </a:ext>
            </a:extLst>
          </p:cNvPr>
          <p:cNvSpPr/>
          <p:nvPr/>
        </p:nvSpPr>
        <p:spPr>
          <a:xfrm>
            <a:off x="480719" y="904306"/>
            <a:ext cx="1313181" cy="646331"/>
          </a:xfrm>
          <a:prstGeom prst="rect">
            <a:avLst/>
          </a:prstGeom>
        </p:spPr>
        <p:txBody>
          <a:bodyPr wrap="none">
            <a:spAutoFit/>
            <a:scene3d>
              <a:camera prst="perspectiveContrastingRightFacing">
                <a:rot lat="1584000" lon="19024694" rev="232106"/>
              </a:camera>
              <a:lightRig rig="threePt" dir="t"/>
            </a:scene3d>
          </a:bodyPr>
          <a:lstStyle/>
          <a:p>
            <a:pPr algn="ctr">
              <a:defRPr/>
            </a:pPr>
            <a:r>
              <a:rPr lang="en-US" sz="3600" b="1" kern="0">
                <a:solidFill>
                  <a:srgbClr val="FFFF00"/>
                </a:solidFill>
                <a:effectLst>
                  <a:glow rad="114300">
                    <a:srgbClr val="095979">
                      <a:alpha val="80000"/>
                    </a:srgbClr>
                  </a:glow>
                </a:effectLst>
                <a:latin typeface="Arial" pitchFamily="34" charset="0"/>
                <a:cs typeface="Arial" pitchFamily="34" charset="0"/>
              </a:rPr>
              <a:t>Phần</a:t>
            </a:r>
          </a:p>
        </p:txBody>
      </p:sp>
      <p:pic>
        <p:nvPicPr>
          <p:cNvPr id="12" name="Picture 11" descr="A stone structure on a hill&#10;&#10;Description automatically generated">
            <a:extLst>
              <a:ext uri="{FF2B5EF4-FFF2-40B4-BE49-F238E27FC236}">
                <a16:creationId xmlns:a16="http://schemas.microsoft.com/office/drawing/2014/main" xmlns="" id="{01FAFA2F-0A0A-6D16-AC35-872D4668DE1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05666" y="0"/>
            <a:ext cx="6586334" cy="6858000"/>
          </a:xfrm>
          <a:prstGeom prst="rect">
            <a:avLst/>
          </a:prstGeom>
        </p:spPr>
      </p:pic>
    </p:spTree>
    <p:extLst>
      <p:ext uri="{BB962C8B-B14F-4D97-AF65-F5344CB8AC3E}">
        <p14:creationId xmlns:p14="http://schemas.microsoft.com/office/powerpoint/2010/main" val="38982267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476414" y="426952"/>
            <a:ext cx="5518729" cy="516732"/>
          </a:xfrm>
          <a:prstGeom prst="rect">
            <a:avLst/>
          </a:prstGeom>
          <a:noFill/>
          <a:ln/>
        </p:spPr>
        <p:txBody>
          <a:bodyPr wrap="none" lIns="0" tIns="0" rIns="0" bIns="0" rtlCol="0" anchor="t"/>
          <a:lstStyle/>
          <a:p>
            <a:pPr>
              <a:lnSpc>
                <a:spcPts val="4042"/>
              </a:lnSpc>
            </a:pPr>
            <a:r>
              <a:rPr lang="en-US" sz="3600" dirty="0">
                <a:solidFill>
                  <a:srgbClr val="030303"/>
                </a:solidFill>
                <a:latin typeface="Arial" panose="020B0604020202020204" pitchFamily="34" charset="0"/>
                <a:ea typeface="DM Sans Semi Bold" pitchFamily="34" charset="-122"/>
                <a:cs typeface="Arial" panose="020B0604020202020204" pitchFamily="34" charset="0"/>
              </a:rPr>
              <a:t>HỢP NHẤT TỈNH </a:t>
            </a:r>
            <a:r>
              <a:rPr lang="en-US" sz="3600">
                <a:solidFill>
                  <a:srgbClr val="030303"/>
                </a:solidFill>
                <a:latin typeface="Arial" panose="020B0604020202020204" pitchFamily="34" charset="0"/>
                <a:ea typeface="DM Sans Semi Bold" pitchFamily="34" charset="-122"/>
                <a:cs typeface="Arial" panose="020B0604020202020204" pitchFamily="34" charset="0"/>
              </a:rPr>
              <a:t>GIA LAI</a:t>
            </a:r>
          </a:p>
          <a:p>
            <a:pPr>
              <a:lnSpc>
                <a:spcPts val="4042"/>
              </a:lnSpc>
            </a:pPr>
            <a:r>
              <a:rPr lang="en-US" sz="3600">
                <a:solidFill>
                  <a:srgbClr val="030303"/>
                </a:solidFill>
                <a:latin typeface="Arial" panose="020B0604020202020204" pitchFamily="34" charset="0"/>
                <a:ea typeface="DM Sans Semi Bold" pitchFamily="34" charset="-122"/>
                <a:cs typeface="Arial" panose="020B0604020202020204" pitchFamily="34" charset="0"/>
              </a:rPr>
              <a:t>VÀ </a:t>
            </a:r>
            <a:r>
              <a:rPr lang="en-US" sz="3600" dirty="0">
                <a:solidFill>
                  <a:srgbClr val="030303"/>
                </a:solidFill>
                <a:latin typeface="Arial" panose="020B0604020202020204" pitchFamily="34" charset="0"/>
                <a:ea typeface="DM Sans Semi Bold" pitchFamily="34" charset="-122"/>
                <a:cs typeface="Arial" panose="020B0604020202020204" pitchFamily="34" charset="0"/>
              </a:rPr>
              <a:t>BÌNH ĐỊNH</a:t>
            </a:r>
            <a:endParaRPr lang="en-US" sz="3600" dirty="0">
              <a:latin typeface="Arial" panose="020B0604020202020204" pitchFamily="34" charset="0"/>
              <a:cs typeface="Arial" panose="020B0604020202020204" pitchFamily="34" charset="0"/>
            </a:endParaRPr>
          </a:p>
        </p:txBody>
      </p:sp>
      <p:sp>
        <p:nvSpPr>
          <p:cNvPr id="3" name="Text 1"/>
          <p:cNvSpPr/>
          <p:nvPr/>
        </p:nvSpPr>
        <p:spPr>
          <a:xfrm>
            <a:off x="518524" y="1523592"/>
            <a:ext cx="4777804" cy="595312"/>
          </a:xfrm>
          <a:prstGeom prst="rect">
            <a:avLst/>
          </a:prstGeom>
          <a:noFill/>
          <a:ln/>
        </p:spPr>
        <p:txBody>
          <a:bodyPr wrap="none" lIns="0" tIns="0" rIns="0" bIns="0" rtlCol="0" anchor="t"/>
          <a:lstStyle/>
          <a:p>
            <a:pPr>
              <a:lnSpc>
                <a:spcPts val="2083"/>
              </a:lnSpc>
            </a:pPr>
            <a:r>
              <a:rPr lang="en-US" sz="1600" dirty="0">
                <a:latin typeface="Times New Roman" panose="02020603050405020304" pitchFamily="18" charset="0"/>
                <a:ea typeface="Inter Medium" pitchFamily="34" charset="-122"/>
                <a:cs typeface="Times New Roman" panose="02020603050405020304" pitchFamily="18" charset="0"/>
              </a:rPr>
              <a:t>Từ ngày 01/7/2025, 02 tỉnh Bình Định và Gia Lai </a:t>
            </a:r>
          </a:p>
          <a:p>
            <a:pPr>
              <a:lnSpc>
                <a:spcPts val="2083"/>
              </a:lnSpc>
            </a:pPr>
            <a:r>
              <a:rPr lang="en-US" sz="1600" dirty="0" err="1">
                <a:latin typeface="Times New Roman" panose="02020603050405020304" pitchFamily="18" charset="0"/>
                <a:ea typeface="Inter Medium" pitchFamily="34" charset="-122"/>
                <a:cs typeface="Times New Roman" panose="02020603050405020304" pitchFamily="18" charset="0"/>
              </a:rPr>
              <a:t>chính</a:t>
            </a:r>
            <a:r>
              <a:rPr lang="en-US" sz="1600" dirty="0">
                <a:latin typeface="Times New Roman" panose="02020603050405020304" pitchFamily="18" charset="0"/>
                <a:ea typeface="Inter Medium" pitchFamily="34" charset="-122"/>
                <a:cs typeface="Times New Roman" panose="02020603050405020304" pitchFamily="18" charset="0"/>
              </a:rPr>
              <a:t> thức </a:t>
            </a:r>
            <a:r>
              <a:rPr lang="en-US" sz="1600" dirty="0" err="1">
                <a:latin typeface="Times New Roman" panose="02020603050405020304" pitchFamily="18" charset="0"/>
                <a:ea typeface="Inter Medium" pitchFamily="34" charset="-122"/>
                <a:cs typeface="Times New Roman" panose="02020603050405020304" pitchFamily="18" charset="0"/>
              </a:rPr>
              <a:t>hợp</a:t>
            </a:r>
            <a:r>
              <a:rPr lang="en-US" sz="1600" dirty="0">
                <a:latin typeface="Times New Roman" panose="02020603050405020304" pitchFamily="18" charset="0"/>
                <a:ea typeface="Inter Medium" pitchFamily="34" charset="-122"/>
                <a:cs typeface="Times New Roman" panose="02020603050405020304" pitchFamily="18" charset="0"/>
              </a:rPr>
              <a:t> </a:t>
            </a:r>
            <a:r>
              <a:rPr lang="en-US" sz="1600" dirty="0" err="1">
                <a:latin typeface="Times New Roman" panose="02020603050405020304" pitchFamily="18" charset="0"/>
                <a:ea typeface="Inter Medium" pitchFamily="34" charset="-122"/>
                <a:cs typeface="Times New Roman" panose="02020603050405020304" pitchFamily="18" charset="0"/>
              </a:rPr>
              <a:t>nhất</a:t>
            </a:r>
            <a:r>
              <a:rPr lang="en-US" sz="1600" dirty="0">
                <a:latin typeface="Times New Roman" panose="02020603050405020304" pitchFamily="18" charset="0"/>
                <a:ea typeface="Inter Medium" pitchFamily="34" charset="-122"/>
                <a:cs typeface="Times New Roman" panose="02020603050405020304" pitchFamily="18" charset="0"/>
              </a:rPr>
              <a:t> </a:t>
            </a:r>
            <a:r>
              <a:rPr lang="en-US" sz="1600" dirty="0" err="1">
                <a:latin typeface="Times New Roman" panose="02020603050405020304" pitchFamily="18" charset="0"/>
                <a:ea typeface="Inter Medium" pitchFamily="34" charset="-122"/>
                <a:cs typeface="Times New Roman" panose="02020603050405020304" pitchFamily="18" charset="0"/>
              </a:rPr>
              <a:t>trở</a:t>
            </a:r>
            <a:r>
              <a:rPr lang="en-US" sz="1600" dirty="0">
                <a:latin typeface="Times New Roman" panose="02020603050405020304" pitchFamily="18" charset="0"/>
                <a:ea typeface="Inter Medium" pitchFamily="34" charset="-122"/>
                <a:cs typeface="Times New Roman" panose="02020603050405020304" pitchFamily="18" charset="0"/>
              </a:rPr>
              <a:t> thành tỉnh Gia Lai, </a:t>
            </a:r>
            <a:r>
              <a:rPr lang="en-US" sz="1600" dirty="0" err="1">
                <a:latin typeface="Times New Roman" panose="02020603050405020304" pitchFamily="18" charset="0"/>
                <a:ea typeface="Inter Medium" pitchFamily="34" charset="-122"/>
                <a:cs typeface="Times New Roman" panose="02020603050405020304" pitchFamily="18" charset="0"/>
              </a:rPr>
              <a:t>với</a:t>
            </a:r>
            <a:r>
              <a:rPr lang="en-US" sz="1600" dirty="0">
                <a:latin typeface="Times New Roman" panose="02020603050405020304" pitchFamily="18" charset="0"/>
                <a:ea typeface="Inter Medium" pitchFamily="34" charset="-122"/>
                <a:cs typeface="Times New Roman" panose="02020603050405020304" pitchFamily="18" charset="0"/>
              </a:rPr>
              <a:t> 135 xã, phường.</a:t>
            </a:r>
            <a:endParaRPr lang="en-US" sz="1600" dirty="0">
              <a:latin typeface="Times New Roman" panose="02020603050405020304" pitchFamily="18" charset="0"/>
              <a:cs typeface="Times New Roman" panose="02020603050405020304" pitchFamily="18" charset="0"/>
            </a:endParaRPr>
          </a:p>
        </p:txBody>
      </p:sp>
      <p:sp>
        <p:nvSpPr>
          <p:cNvPr id="4" name="Text 2"/>
          <p:cNvSpPr/>
          <p:nvPr/>
        </p:nvSpPr>
        <p:spPr>
          <a:xfrm>
            <a:off x="518525" y="2300364"/>
            <a:ext cx="2067421" cy="258465"/>
          </a:xfrm>
          <a:prstGeom prst="rect">
            <a:avLst/>
          </a:prstGeom>
          <a:noFill/>
          <a:ln/>
        </p:spPr>
        <p:txBody>
          <a:bodyPr wrap="none" lIns="0" tIns="0" rIns="0" bIns="0" rtlCol="0" anchor="t"/>
          <a:lstStyle/>
          <a:p>
            <a:pPr>
              <a:lnSpc>
                <a:spcPts val="2000"/>
              </a:lnSpc>
            </a:pPr>
            <a:r>
              <a:rPr lang="en-US" sz="2400" dirty="0">
                <a:solidFill>
                  <a:schemeClr val="accent5">
                    <a:lumMod val="75000"/>
                  </a:schemeClr>
                </a:solidFill>
                <a:latin typeface="Arial" panose="020B0604020202020204" pitchFamily="34" charset="0"/>
                <a:ea typeface="DM Sans Semi Bold" pitchFamily="34" charset="-122"/>
                <a:cs typeface="Arial" panose="020B0604020202020204" pitchFamily="34" charset="0"/>
              </a:rPr>
              <a:t>Cơ hội</a:t>
            </a:r>
            <a:endParaRPr lang="en-US" sz="2400" dirty="0">
              <a:solidFill>
                <a:schemeClr val="accent5">
                  <a:lumMod val="75000"/>
                </a:schemeClr>
              </a:solidFill>
              <a:latin typeface="Arial" panose="020B0604020202020204" pitchFamily="34" charset="0"/>
              <a:cs typeface="Arial" panose="020B0604020202020204" pitchFamily="34" charset="0"/>
            </a:endParaRPr>
          </a:p>
        </p:txBody>
      </p:sp>
      <p:sp>
        <p:nvSpPr>
          <p:cNvPr id="5" name="Text 3"/>
          <p:cNvSpPr/>
          <p:nvPr/>
        </p:nvSpPr>
        <p:spPr>
          <a:xfrm>
            <a:off x="518525" y="2724128"/>
            <a:ext cx="5232797" cy="529233"/>
          </a:xfrm>
          <a:prstGeom prst="rect">
            <a:avLst/>
          </a:prstGeom>
          <a:noFill/>
          <a:ln/>
        </p:spPr>
        <p:txBody>
          <a:bodyPr wrap="square" lIns="0" tIns="0" rIns="0" bIns="0" rtlCol="0" anchor="t"/>
          <a:lstStyle/>
          <a:p>
            <a:pPr>
              <a:lnSpc>
                <a:spcPts val="2083"/>
              </a:lnSpc>
            </a:pPr>
            <a:r>
              <a:rPr lang="en-US" sz="1600" dirty="0">
                <a:latin typeface="Times New Roman" panose="02020603050405020304" pitchFamily="18" charset="0"/>
                <a:ea typeface="Inter Medium" pitchFamily="34" charset="-122"/>
                <a:cs typeface="Times New Roman" panose="02020603050405020304" pitchFamily="18" charset="0"/>
              </a:rPr>
              <a:t>Mở ra không gian phát triển mới, những thời cơ lớn cho sự "bứt phá tăng trưởng" của địa phương.</a:t>
            </a:r>
            <a:endParaRPr lang="en-US" sz="1600" dirty="0">
              <a:latin typeface="Times New Roman" panose="02020603050405020304" pitchFamily="18" charset="0"/>
              <a:cs typeface="Times New Roman" panose="02020603050405020304" pitchFamily="18" charset="0"/>
            </a:endParaRPr>
          </a:p>
        </p:txBody>
      </p:sp>
      <p:sp>
        <p:nvSpPr>
          <p:cNvPr id="7" name="Text 5"/>
          <p:cNvSpPr/>
          <p:nvPr/>
        </p:nvSpPr>
        <p:spPr>
          <a:xfrm>
            <a:off x="476414" y="3729352"/>
            <a:ext cx="2067421" cy="258465"/>
          </a:xfrm>
          <a:prstGeom prst="rect">
            <a:avLst/>
          </a:prstGeom>
          <a:noFill/>
          <a:ln/>
        </p:spPr>
        <p:txBody>
          <a:bodyPr wrap="none" lIns="0" tIns="0" rIns="0" bIns="0" rtlCol="0" anchor="t"/>
          <a:lstStyle/>
          <a:p>
            <a:pPr>
              <a:lnSpc>
                <a:spcPts val="2000"/>
              </a:lnSpc>
            </a:pPr>
            <a:r>
              <a:rPr lang="en-US" sz="2400" dirty="0">
                <a:solidFill>
                  <a:schemeClr val="accent5">
                    <a:lumMod val="75000"/>
                  </a:schemeClr>
                </a:solidFill>
                <a:latin typeface="Arial" panose="020B0604020202020204" pitchFamily="34" charset="0"/>
                <a:ea typeface="DM Sans Semi Bold" pitchFamily="34" charset="-122"/>
                <a:cs typeface="Arial" panose="020B0604020202020204" pitchFamily="34" charset="0"/>
              </a:rPr>
              <a:t>Thách thức</a:t>
            </a:r>
            <a:endParaRPr lang="en-US" sz="2400" dirty="0">
              <a:solidFill>
                <a:schemeClr val="accent5">
                  <a:lumMod val="75000"/>
                </a:schemeClr>
              </a:solidFill>
              <a:latin typeface="Arial" panose="020B0604020202020204" pitchFamily="34" charset="0"/>
              <a:cs typeface="Arial" panose="020B0604020202020204" pitchFamily="34" charset="0"/>
            </a:endParaRPr>
          </a:p>
        </p:txBody>
      </p:sp>
      <p:sp>
        <p:nvSpPr>
          <p:cNvPr id="8" name="Text 6"/>
          <p:cNvSpPr/>
          <p:nvPr/>
        </p:nvSpPr>
        <p:spPr>
          <a:xfrm>
            <a:off x="476414" y="4153116"/>
            <a:ext cx="5232797" cy="264617"/>
          </a:xfrm>
          <a:prstGeom prst="rect">
            <a:avLst/>
          </a:prstGeom>
          <a:noFill/>
          <a:ln/>
        </p:spPr>
        <p:txBody>
          <a:bodyPr wrap="none" lIns="0" tIns="0" rIns="0" bIns="0" rtlCol="0" anchor="t"/>
          <a:lstStyle/>
          <a:p>
            <a:pPr>
              <a:lnSpc>
                <a:spcPts val="2083"/>
              </a:lnSpc>
            </a:pPr>
            <a:r>
              <a:rPr lang="en-US" sz="1600" dirty="0">
                <a:latin typeface="Times New Roman" panose="02020603050405020304" pitchFamily="18" charset="0"/>
                <a:ea typeface="Inter Medium" pitchFamily="34" charset="-122"/>
                <a:cs typeface="Times New Roman" panose="02020603050405020304" pitchFamily="18" charset="0"/>
              </a:rPr>
              <a:t>Đặt ra những vấn đề "thách thức" lớn cần tập trung giải quyết.</a:t>
            </a:r>
            <a:endParaRPr lang="en-US" sz="1600" dirty="0">
              <a:latin typeface="Times New Roman" panose="02020603050405020304" pitchFamily="18" charset="0"/>
              <a:cs typeface="Times New Roman" panose="02020603050405020304" pitchFamily="18" charset="0"/>
            </a:endParaRPr>
          </a:p>
        </p:txBody>
      </p:sp>
      <p:sp>
        <p:nvSpPr>
          <p:cNvPr id="9" name="Text 7"/>
          <p:cNvSpPr/>
          <p:nvPr/>
        </p:nvSpPr>
        <p:spPr>
          <a:xfrm>
            <a:off x="476414" y="4583032"/>
            <a:ext cx="5232797" cy="1058466"/>
          </a:xfrm>
          <a:prstGeom prst="rect">
            <a:avLst/>
          </a:prstGeom>
          <a:noFill/>
          <a:ln/>
        </p:spPr>
        <p:txBody>
          <a:bodyPr wrap="square" lIns="0" tIns="0" rIns="0" bIns="0" rtlCol="0" anchor="t"/>
          <a:lstStyle/>
          <a:p>
            <a:pPr>
              <a:lnSpc>
                <a:spcPts val="2083"/>
              </a:lnSpc>
            </a:pPr>
            <a:r>
              <a:rPr lang="en-US" sz="1600" dirty="0">
                <a:latin typeface="Times New Roman" panose="02020603050405020304" pitchFamily="18" charset="0"/>
                <a:ea typeface="Inter Medium" pitchFamily="34" charset="-122"/>
                <a:cs typeface="Times New Roman" panose="02020603050405020304" pitchFamily="18" charset="0"/>
              </a:rPr>
              <a:t>Cần khẩn trương hoàn thành việc phân giao chỉ tiêu kinh tế - xã hội chủ yếu và nhiệm vụ trọng tâm đối </a:t>
            </a:r>
            <a:r>
              <a:rPr lang="en-US" sz="1600">
                <a:latin typeface="Times New Roman" panose="02020603050405020304" pitchFamily="18" charset="0"/>
                <a:ea typeface="Inter Medium" pitchFamily="34" charset="-122"/>
                <a:cs typeface="Times New Roman" panose="02020603050405020304" pitchFamily="18" charset="0"/>
              </a:rPr>
              <a:t>với 77 </a:t>
            </a:r>
            <a:r>
              <a:rPr lang="en-US" sz="1600" dirty="0">
                <a:latin typeface="Times New Roman" panose="02020603050405020304" pitchFamily="18" charset="0"/>
                <a:ea typeface="Inter Medium" pitchFamily="34" charset="-122"/>
                <a:cs typeface="Times New Roman" panose="02020603050405020304" pitchFamily="18" charset="0"/>
              </a:rPr>
              <a:t>xã, phường thuộc tỉnh Gia Lai (trước đây).</a:t>
            </a:r>
            <a:endParaRPr lang="en-US" sz="1600" dirty="0">
              <a:latin typeface="Times New Roman" panose="02020603050405020304" pitchFamily="18" charset="0"/>
              <a:cs typeface="Times New Roman" panose="02020603050405020304" pitchFamily="18" charset="0"/>
            </a:endParaRPr>
          </a:p>
        </p:txBody>
      </p:sp>
      <p:pic>
        <p:nvPicPr>
          <p:cNvPr id="11" name="Picture 10">
            <a:extLst>
              <a:ext uri="{FF2B5EF4-FFF2-40B4-BE49-F238E27FC236}">
                <a16:creationId xmlns:a16="http://schemas.microsoft.com/office/drawing/2014/main" xmlns="" id="{77076947-381E-B7A6-2936-2ED7CE6D41B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875867" y="1523592"/>
            <a:ext cx="6316133" cy="4453875"/>
          </a:xfrm>
          <a:prstGeom prst="rect">
            <a:avLst/>
          </a:prstGeom>
        </p:spPr>
      </p:pic>
      <p:sp>
        <p:nvSpPr>
          <p:cNvPr id="12" name="Text 7">
            <a:extLst>
              <a:ext uri="{FF2B5EF4-FFF2-40B4-BE49-F238E27FC236}">
                <a16:creationId xmlns:a16="http://schemas.microsoft.com/office/drawing/2014/main" xmlns="" id="{1848204A-686B-7C03-1880-95E7352AD8BA}"/>
              </a:ext>
            </a:extLst>
          </p:cNvPr>
          <p:cNvSpPr/>
          <p:nvPr/>
        </p:nvSpPr>
        <p:spPr>
          <a:xfrm>
            <a:off x="476414" y="5598265"/>
            <a:ext cx="5232797" cy="1058466"/>
          </a:xfrm>
          <a:prstGeom prst="rect">
            <a:avLst/>
          </a:prstGeom>
          <a:noFill/>
          <a:ln/>
        </p:spPr>
        <p:txBody>
          <a:bodyPr wrap="square" lIns="0" tIns="0" rIns="0" bIns="0" rtlCol="0" anchor="t"/>
          <a:lstStyle/>
          <a:p>
            <a:pPr>
              <a:lnSpc>
                <a:spcPts val="2083"/>
              </a:lnSpc>
            </a:pPr>
            <a:r>
              <a:rPr lang="it-IT" sz="1600">
                <a:latin typeface="Times New Roman" panose="02020603050405020304" pitchFamily="18" charset="0"/>
                <a:ea typeface="Inter Medium" pitchFamily="34" charset="-122"/>
                <a:cs typeface="Times New Roman" panose="02020603050405020304" pitchFamily="18" charset="0"/>
              </a:rPr>
              <a:t>Cụ thể hóa và</a:t>
            </a:r>
            <a:r>
              <a:rPr lang="vi-VN" sz="1600">
                <a:latin typeface="Times New Roman" panose="02020603050405020304" pitchFamily="18" charset="0"/>
                <a:ea typeface="Inter Medium" pitchFamily="34" charset="-122"/>
                <a:cs typeface="Times New Roman" panose="02020603050405020304" pitchFamily="18" charset="0"/>
              </a:rPr>
              <a:t> chỉ đạo triển khai thực hiện </a:t>
            </a:r>
            <a:r>
              <a:rPr lang="it-IT" sz="1600">
                <a:latin typeface="Times New Roman" panose="02020603050405020304" pitchFamily="18" charset="0"/>
                <a:ea typeface="Inter Medium" pitchFamily="34" charset="-122"/>
                <a:cs typeface="Times New Roman" panose="02020603050405020304" pitchFamily="18" charset="0"/>
              </a:rPr>
              <a:t>quyết liệt, </a:t>
            </a:r>
            <a:r>
              <a:rPr lang="vi-VN" sz="1600">
                <a:latin typeface="Times New Roman" panose="02020603050405020304" pitchFamily="18" charset="0"/>
                <a:ea typeface="Inter Medium" pitchFamily="34" charset="-122"/>
                <a:cs typeface="Times New Roman" panose="02020603050405020304" pitchFamily="18" charset="0"/>
              </a:rPr>
              <a:t>có hiệu quả các chủ trương, </a:t>
            </a:r>
            <a:r>
              <a:rPr lang="it-IT" sz="1600">
                <a:latin typeface="Times New Roman" panose="02020603050405020304" pitchFamily="18" charset="0"/>
                <a:ea typeface="Inter Medium" pitchFamily="34" charset="-122"/>
                <a:cs typeface="Times New Roman" panose="02020603050405020304" pitchFamily="18" charset="0"/>
              </a:rPr>
              <a:t>định hướng lớn </a:t>
            </a:r>
            <a:endParaRPr lang="en-US" sz="1600" dirty="0">
              <a:latin typeface="Times New Roman" panose="02020603050405020304" pitchFamily="18" charset="0"/>
              <a:ea typeface="Inter Medium" pitchFamily="34" charset="-122"/>
              <a:cs typeface="Times New Roman" panose="02020603050405020304"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B7D84B3-155F-F4FE-1D2A-17BBA18940D1}"/>
            </a:ext>
          </a:extLst>
        </p:cNvPr>
        <p:cNvGrpSpPr/>
        <p:nvPr/>
      </p:nvGrpSpPr>
      <p:grpSpPr>
        <a:xfrm>
          <a:off x="0" y="0"/>
          <a:ext cx="0" cy="0"/>
          <a:chOff x="0" y="0"/>
          <a:chExt cx="0" cy="0"/>
        </a:xfrm>
      </p:grpSpPr>
      <p:sp>
        <p:nvSpPr>
          <p:cNvPr id="8" name="Freeform 7">
            <a:extLst>
              <a:ext uri="{FF2B5EF4-FFF2-40B4-BE49-F238E27FC236}">
                <a16:creationId xmlns:a16="http://schemas.microsoft.com/office/drawing/2014/main" xmlns="" id="{1B376866-01AA-2AA3-0828-B592EB8D8589}"/>
              </a:ext>
            </a:extLst>
          </p:cNvPr>
          <p:cNvSpPr/>
          <p:nvPr/>
        </p:nvSpPr>
        <p:spPr>
          <a:xfrm>
            <a:off x="0" y="0"/>
            <a:ext cx="11430000" cy="873145"/>
          </a:xfrm>
          <a:custGeom>
            <a:avLst/>
            <a:gdLst>
              <a:gd name="connsiteX0" fmla="*/ 0 w 11430000"/>
              <a:gd name="connsiteY0" fmla="*/ 0 h 873145"/>
              <a:gd name="connsiteX1" fmla="*/ 11078734 w 11430000"/>
              <a:gd name="connsiteY1" fmla="*/ 0 h 873145"/>
              <a:gd name="connsiteX2" fmla="*/ 11430000 w 11430000"/>
              <a:gd name="connsiteY2" fmla="*/ 351266 h 873145"/>
              <a:gd name="connsiteX3" fmla="*/ 11430000 w 11430000"/>
              <a:gd name="connsiteY3" fmla="*/ 521879 h 873145"/>
              <a:gd name="connsiteX4" fmla="*/ 11078734 w 11430000"/>
              <a:gd name="connsiteY4" fmla="*/ 873145 h 873145"/>
              <a:gd name="connsiteX5" fmla="*/ 0 w 11430000"/>
              <a:gd name="connsiteY5" fmla="*/ 873145 h 873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30000" h="873145">
                <a:moveTo>
                  <a:pt x="0" y="0"/>
                </a:moveTo>
                <a:lnTo>
                  <a:pt x="11078734" y="0"/>
                </a:lnTo>
                <a:cubicBezTo>
                  <a:pt x="11272733" y="0"/>
                  <a:pt x="11430000" y="157267"/>
                  <a:pt x="11430000" y="351266"/>
                </a:cubicBezTo>
                <a:lnTo>
                  <a:pt x="11430000" y="521879"/>
                </a:lnTo>
                <a:cubicBezTo>
                  <a:pt x="11430000" y="715878"/>
                  <a:pt x="11272733" y="873145"/>
                  <a:pt x="11078734" y="873145"/>
                </a:cubicBezTo>
                <a:lnTo>
                  <a:pt x="0" y="873145"/>
                </a:lnTo>
                <a:close/>
              </a:path>
            </a:pathLst>
          </a:cu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TextBox 5">
            <a:extLst>
              <a:ext uri="{FF2B5EF4-FFF2-40B4-BE49-F238E27FC236}">
                <a16:creationId xmlns:a16="http://schemas.microsoft.com/office/drawing/2014/main" xmlns="" id="{EE2912A7-7165-9F93-4401-14B44559416A}"/>
              </a:ext>
            </a:extLst>
          </p:cNvPr>
          <p:cNvSpPr txBox="1"/>
          <p:nvPr/>
        </p:nvSpPr>
        <p:spPr>
          <a:xfrm>
            <a:off x="586783" y="177338"/>
            <a:ext cx="6815967" cy="400110"/>
          </a:xfrm>
          <a:prstGeom prst="rect">
            <a:avLst/>
          </a:prstGeom>
          <a:noFill/>
        </p:spPr>
        <p:txBody>
          <a:bodyPr wrap="square">
            <a:spAutoFit/>
          </a:bodyPr>
          <a:lstStyle/>
          <a:p>
            <a:pPr>
              <a:lnSpc>
                <a:spcPct val="100000"/>
              </a:lnSpc>
            </a:pPr>
            <a:r>
              <a:rPr lang="en-US" sz="2000" b="1">
                <a:latin typeface="Times New Roman" panose="02020603050405020304" pitchFamily="18" charset="0"/>
                <a:cs typeface="Times New Roman" panose="02020603050405020304" pitchFamily="18" charset="0"/>
              </a:rPr>
              <a:t>* KỊCH BẢN TĂNG TRƯỞNG</a:t>
            </a:r>
            <a:endParaRPr lang="vi-VN" sz="2000" b="1" dirty="0">
              <a:latin typeface="Times New Roman" panose="02020603050405020304" pitchFamily="18" charset="0"/>
              <a:cs typeface="Times New Roman" panose="02020603050405020304" pitchFamily="18" charset="0"/>
            </a:endParaRPr>
          </a:p>
        </p:txBody>
      </p:sp>
      <p:graphicFrame>
        <p:nvGraphicFramePr>
          <p:cNvPr id="2" name="Table 1">
            <a:extLst>
              <a:ext uri="{FF2B5EF4-FFF2-40B4-BE49-F238E27FC236}">
                <a16:creationId xmlns:a16="http://schemas.microsoft.com/office/drawing/2014/main" xmlns="" id="{B4B6D6B1-6C56-0B70-B791-810115356141}"/>
              </a:ext>
            </a:extLst>
          </p:cNvPr>
          <p:cNvGraphicFramePr>
            <a:graphicFrameLocks noGrp="1"/>
          </p:cNvGraphicFramePr>
          <p:nvPr>
            <p:extLst>
              <p:ext uri="{D42A27DB-BD31-4B8C-83A1-F6EECF244321}">
                <p14:modId xmlns:p14="http://schemas.microsoft.com/office/powerpoint/2010/main" val="1178033254"/>
              </p:ext>
            </p:extLst>
          </p:nvPr>
        </p:nvGraphicFramePr>
        <p:xfrm>
          <a:off x="130629" y="707596"/>
          <a:ext cx="12061371" cy="5943883"/>
        </p:xfrm>
        <a:graphic>
          <a:graphicData uri="http://schemas.openxmlformats.org/drawingml/2006/table">
            <a:tbl>
              <a:tblPr/>
              <a:tblGrid>
                <a:gridCol w="517975">
                  <a:extLst>
                    <a:ext uri="{9D8B030D-6E8A-4147-A177-3AD203B41FA5}">
                      <a16:colId xmlns:a16="http://schemas.microsoft.com/office/drawing/2014/main" xmlns="" val="3955910782"/>
                    </a:ext>
                  </a:extLst>
                </a:gridCol>
                <a:gridCol w="2168620">
                  <a:extLst>
                    <a:ext uri="{9D8B030D-6E8A-4147-A177-3AD203B41FA5}">
                      <a16:colId xmlns:a16="http://schemas.microsoft.com/office/drawing/2014/main" xmlns="" val="2861523148"/>
                    </a:ext>
                  </a:extLst>
                </a:gridCol>
                <a:gridCol w="757645">
                  <a:extLst>
                    <a:ext uri="{9D8B030D-6E8A-4147-A177-3AD203B41FA5}">
                      <a16:colId xmlns:a16="http://schemas.microsoft.com/office/drawing/2014/main" xmlns="" val="2537064955"/>
                    </a:ext>
                  </a:extLst>
                </a:gridCol>
                <a:gridCol w="774842">
                  <a:extLst>
                    <a:ext uri="{9D8B030D-6E8A-4147-A177-3AD203B41FA5}">
                      <a16:colId xmlns:a16="http://schemas.microsoft.com/office/drawing/2014/main" xmlns="" val="2645490917"/>
                    </a:ext>
                  </a:extLst>
                </a:gridCol>
                <a:gridCol w="587396">
                  <a:extLst>
                    <a:ext uri="{9D8B030D-6E8A-4147-A177-3AD203B41FA5}">
                      <a16:colId xmlns:a16="http://schemas.microsoft.com/office/drawing/2014/main" xmlns="" val="1584532784"/>
                    </a:ext>
                  </a:extLst>
                </a:gridCol>
                <a:gridCol w="638227">
                  <a:extLst>
                    <a:ext uri="{9D8B030D-6E8A-4147-A177-3AD203B41FA5}">
                      <a16:colId xmlns:a16="http://schemas.microsoft.com/office/drawing/2014/main" xmlns="" val="4217723851"/>
                    </a:ext>
                  </a:extLst>
                </a:gridCol>
                <a:gridCol w="639639">
                  <a:extLst>
                    <a:ext uri="{9D8B030D-6E8A-4147-A177-3AD203B41FA5}">
                      <a16:colId xmlns:a16="http://schemas.microsoft.com/office/drawing/2014/main" xmlns="" val="3818130645"/>
                    </a:ext>
                  </a:extLst>
                </a:gridCol>
                <a:gridCol w="639639">
                  <a:extLst>
                    <a:ext uri="{9D8B030D-6E8A-4147-A177-3AD203B41FA5}">
                      <a16:colId xmlns:a16="http://schemas.microsoft.com/office/drawing/2014/main" xmlns="" val="967591538"/>
                    </a:ext>
                  </a:extLst>
                </a:gridCol>
                <a:gridCol w="762484">
                  <a:extLst>
                    <a:ext uri="{9D8B030D-6E8A-4147-A177-3AD203B41FA5}">
                      <a16:colId xmlns:a16="http://schemas.microsoft.com/office/drawing/2014/main" xmlns="" val="3810151114"/>
                    </a:ext>
                  </a:extLst>
                </a:gridCol>
                <a:gridCol w="635090">
                  <a:extLst>
                    <a:ext uri="{9D8B030D-6E8A-4147-A177-3AD203B41FA5}">
                      <a16:colId xmlns:a16="http://schemas.microsoft.com/office/drawing/2014/main" xmlns="" val="1974940524"/>
                    </a:ext>
                  </a:extLst>
                </a:gridCol>
                <a:gridCol w="760576">
                  <a:extLst>
                    <a:ext uri="{9D8B030D-6E8A-4147-A177-3AD203B41FA5}">
                      <a16:colId xmlns:a16="http://schemas.microsoft.com/office/drawing/2014/main" xmlns="" val="639992785"/>
                    </a:ext>
                  </a:extLst>
                </a:gridCol>
                <a:gridCol w="891786">
                  <a:extLst>
                    <a:ext uri="{9D8B030D-6E8A-4147-A177-3AD203B41FA5}">
                      <a16:colId xmlns:a16="http://schemas.microsoft.com/office/drawing/2014/main" xmlns="" val="3523211822"/>
                    </a:ext>
                  </a:extLst>
                </a:gridCol>
                <a:gridCol w="762484">
                  <a:extLst>
                    <a:ext uri="{9D8B030D-6E8A-4147-A177-3AD203B41FA5}">
                      <a16:colId xmlns:a16="http://schemas.microsoft.com/office/drawing/2014/main" xmlns="" val="550265701"/>
                    </a:ext>
                  </a:extLst>
                </a:gridCol>
                <a:gridCol w="636003">
                  <a:extLst>
                    <a:ext uri="{9D8B030D-6E8A-4147-A177-3AD203B41FA5}">
                      <a16:colId xmlns:a16="http://schemas.microsoft.com/office/drawing/2014/main" xmlns="" val="3242499860"/>
                    </a:ext>
                  </a:extLst>
                </a:gridCol>
                <a:gridCol w="888965">
                  <a:extLst>
                    <a:ext uri="{9D8B030D-6E8A-4147-A177-3AD203B41FA5}">
                      <a16:colId xmlns:a16="http://schemas.microsoft.com/office/drawing/2014/main" xmlns="" val="911569332"/>
                    </a:ext>
                  </a:extLst>
                </a:gridCol>
              </a:tblGrid>
              <a:tr h="461389">
                <a:tc rowSpan="2">
                  <a:txBody>
                    <a:bodyPr/>
                    <a:lstStyle/>
                    <a:p>
                      <a:pPr algn="ctr" fontAlgn="ctr"/>
                      <a:r>
                        <a:rPr lang="vi-VN" sz="1200" b="1" i="0" u="none" strike="noStrike">
                          <a:solidFill>
                            <a:srgbClr val="000000"/>
                          </a:solidFill>
                          <a:effectLst/>
                          <a:latin typeface="Times New Roman" panose="02020603050405020304" pitchFamily="18" charset="0"/>
                        </a:rPr>
                        <a:t>STT</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a:txBody>
                    <a:bodyPr/>
                    <a:lstStyle/>
                    <a:p>
                      <a:pPr algn="ctr" fontAlgn="ctr"/>
                      <a:r>
                        <a:rPr lang="vi-VN" sz="1200" b="1" i="0" u="none" strike="noStrike">
                          <a:solidFill>
                            <a:srgbClr val="000000"/>
                          </a:solidFill>
                          <a:effectLst/>
                          <a:latin typeface="Times New Roman" panose="02020603050405020304" pitchFamily="18" charset="0"/>
                        </a:rPr>
                        <a:t>Chỉ tiêu</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a:txBody>
                    <a:bodyPr/>
                    <a:lstStyle/>
                    <a:p>
                      <a:pPr algn="ctr" fontAlgn="ctr"/>
                      <a:r>
                        <a:rPr lang="vi-VN" sz="1200" b="1" i="0" u="none" strike="noStrike">
                          <a:solidFill>
                            <a:srgbClr val="000000"/>
                          </a:solidFill>
                          <a:effectLst/>
                          <a:latin typeface="Times New Roman" panose="02020603050405020304" pitchFamily="18" charset="0"/>
                        </a:rPr>
                        <a:t>Đơn vị</a:t>
                      </a:r>
                    </a:p>
                  </a:txBody>
                  <a:tcPr marL="3908" marR="3908" marT="3908"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3">
                  <a:txBody>
                    <a:bodyPr/>
                    <a:lstStyle/>
                    <a:p>
                      <a:pPr algn="ctr" fontAlgn="ctr"/>
                      <a:r>
                        <a:rPr lang="vi-VN" sz="1200" b="1" i="0" u="none" strike="noStrike">
                          <a:solidFill>
                            <a:srgbClr val="000000"/>
                          </a:solidFill>
                          <a:effectLst/>
                          <a:latin typeface="Times New Roman" panose="02020603050405020304" pitchFamily="18" charset="0"/>
                        </a:rPr>
                        <a:t>Kế hoạch năm 2025</a:t>
                      </a:r>
                    </a:p>
                  </a:txBody>
                  <a:tcPr marL="3908" marR="3908" marT="39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vi-VN"/>
                    </a:p>
                  </a:txBody>
                  <a:tcPr/>
                </a:tc>
                <a:tc hMerge="1">
                  <a:txBody>
                    <a:bodyPr/>
                    <a:lstStyle/>
                    <a:p>
                      <a:endParaRPr lang="vi-VN"/>
                    </a:p>
                  </a:txBody>
                  <a:tcPr/>
                </a:tc>
                <a:tc gridSpan="3">
                  <a:txBody>
                    <a:bodyPr/>
                    <a:lstStyle/>
                    <a:p>
                      <a:pPr algn="ctr" fontAlgn="ctr"/>
                      <a:r>
                        <a:rPr lang="vi-VN" sz="1200" b="1" i="0" u="none" strike="noStrike">
                          <a:solidFill>
                            <a:srgbClr val="000000"/>
                          </a:solidFill>
                          <a:effectLst/>
                          <a:latin typeface="Times New Roman" panose="02020603050405020304" pitchFamily="18" charset="0"/>
                        </a:rPr>
                        <a:t>Ước 6 tháng đầu năm</a:t>
                      </a:r>
                    </a:p>
                  </a:txBody>
                  <a:tcPr marL="3908" marR="3908" marT="39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vi-VN"/>
                    </a:p>
                  </a:txBody>
                  <a:tcPr/>
                </a:tc>
                <a:tc hMerge="1">
                  <a:txBody>
                    <a:bodyPr/>
                    <a:lstStyle/>
                    <a:p>
                      <a:endParaRPr lang="vi-VN"/>
                    </a:p>
                  </a:txBody>
                  <a:tcPr/>
                </a:tc>
                <a:tc gridSpan="3">
                  <a:txBody>
                    <a:bodyPr/>
                    <a:lstStyle/>
                    <a:p>
                      <a:pPr algn="ctr" fontAlgn="ctr"/>
                      <a:r>
                        <a:rPr lang="vi-VN" sz="1200" b="1" i="0" u="none" strike="noStrike">
                          <a:solidFill>
                            <a:srgbClr val="000000"/>
                          </a:solidFill>
                          <a:effectLst/>
                          <a:latin typeface="Times New Roman" panose="02020603050405020304" pitchFamily="18" charset="0"/>
                        </a:rPr>
                        <a:t>Kế hoạch 6 tháng cuối năm 2025</a:t>
                      </a:r>
                    </a:p>
                  </a:txBody>
                  <a:tcPr marL="3908" marR="3908" marT="3908"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vi-VN"/>
                    </a:p>
                  </a:txBody>
                  <a:tcPr/>
                </a:tc>
                <a:tc hMerge="1">
                  <a:txBody>
                    <a:bodyPr/>
                    <a:lstStyle/>
                    <a:p>
                      <a:endParaRPr lang="vi-VN"/>
                    </a:p>
                  </a:txBody>
                  <a:tcPr/>
                </a:tc>
                <a:tc gridSpan="3">
                  <a:txBody>
                    <a:bodyPr/>
                    <a:lstStyle/>
                    <a:p>
                      <a:pPr algn="ctr" fontAlgn="ctr"/>
                      <a:r>
                        <a:rPr lang="vi-VN" sz="1200" b="1" i="0" u="none" strike="noStrike">
                          <a:solidFill>
                            <a:srgbClr val="000000"/>
                          </a:solidFill>
                          <a:effectLst/>
                          <a:latin typeface="Times New Roman" panose="02020603050405020304" pitchFamily="18" charset="0"/>
                        </a:rPr>
                        <a:t>Ước thực hiện cả năm 2025</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xmlns="" val="1199636507"/>
                  </a:ext>
                </a:extLst>
              </a:tr>
              <a:tr h="353014">
                <a:tc vMerge="1">
                  <a:txBody>
                    <a:bodyPr/>
                    <a:lstStyle/>
                    <a:p>
                      <a:endParaRPr lang="vi-VN"/>
                    </a:p>
                  </a:txBody>
                  <a:tcPr/>
                </a:tc>
                <a:tc vMerge="1">
                  <a:txBody>
                    <a:bodyPr/>
                    <a:lstStyle/>
                    <a:p>
                      <a:endParaRPr lang="vi-VN"/>
                    </a:p>
                  </a:txBody>
                  <a:tcPr/>
                </a:tc>
                <a:tc vMerge="1">
                  <a:txBody>
                    <a:bodyPr/>
                    <a:lstStyle/>
                    <a:p>
                      <a:endParaRPr lang="vi-VN"/>
                    </a:p>
                  </a:txBody>
                  <a:tcPr/>
                </a:tc>
                <a:tc>
                  <a:txBody>
                    <a:bodyPr/>
                    <a:lstStyle/>
                    <a:p>
                      <a:pPr algn="ctr" fontAlgn="ctr"/>
                      <a:r>
                        <a:rPr lang="vi-VN" sz="1200" b="1" i="0" u="none" strike="noStrike">
                          <a:solidFill>
                            <a:srgbClr val="000000"/>
                          </a:solidFill>
                          <a:effectLst/>
                          <a:latin typeface="Times New Roman" panose="02020603050405020304" pitchFamily="18" charset="0"/>
                        </a:rPr>
                        <a:t>Bình Định</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200" b="1" i="0" u="none" strike="noStrike">
                          <a:solidFill>
                            <a:srgbClr val="000000"/>
                          </a:solidFill>
                          <a:effectLst/>
                          <a:latin typeface="Times New Roman" panose="02020603050405020304" pitchFamily="18" charset="0"/>
                        </a:rPr>
                        <a:t>Gia Lai (cũ)</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200" b="1" i="0" u="none" strike="noStrike">
                          <a:solidFill>
                            <a:srgbClr val="000000"/>
                          </a:solidFill>
                          <a:effectLst/>
                          <a:latin typeface="Times New Roman" panose="02020603050405020304" pitchFamily="18" charset="0"/>
                        </a:rPr>
                        <a:t>Gia Lai (mới)</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200" b="1" i="0" u="none" strike="noStrike">
                          <a:solidFill>
                            <a:srgbClr val="000000"/>
                          </a:solidFill>
                          <a:effectLst/>
                          <a:latin typeface="Times New Roman" panose="02020603050405020304" pitchFamily="18" charset="0"/>
                        </a:rPr>
                        <a:t>Bình Định</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200" b="1" i="0" u="none" strike="noStrike">
                          <a:solidFill>
                            <a:srgbClr val="000000"/>
                          </a:solidFill>
                          <a:effectLst/>
                          <a:latin typeface="Times New Roman" panose="02020603050405020304" pitchFamily="18" charset="0"/>
                        </a:rPr>
                        <a:t>Gia Lai (cũ)</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200" b="1" i="0" u="none" strike="noStrike">
                          <a:solidFill>
                            <a:srgbClr val="000000"/>
                          </a:solidFill>
                          <a:effectLst/>
                          <a:latin typeface="Times New Roman" panose="02020603050405020304" pitchFamily="18" charset="0"/>
                        </a:rPr>
                        <a:t>Gia Lai (mới)</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200" b="1" i="0" u="none" strike="noStrike">
                          <a:solidFill>
                            <a:srgbClr val="000000"/>
                          </a:solidFill>
                          <a:effectLst/>
                          <a:latin typeface="Times New Roman" panose="02020603050405020304" pitchFamily="18" charset="0"/>
                        </a:rPr>
                        <a:t>Bình Định</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200" b="1" i="0" u="none" strike="noStrike">
                          <a:solidFill>
                            <a:srgbClr val="000000"/>
                          </a:solidFill>
                          <a:effectLst/>
                          <a:latin typeface="Times New Roman" panose="02020603050405020304" pitchFamily="18" charset="0"/>
                        </a:rPr>
                        <a:t>Gia Lai (cũ)</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200" b="1" i="0" u="none" strike="noStrike">
                          <a:solidFill>
                            <a:srgbClr val="000000"/>
                          </a:solidFill>
                          <a:effectLst/>
                          <a:latin typeface="Times New Roman" panose="02020603050405020304" pitchFamily="18" charset="0"/>
                        </a:rPr>
                        <a:t>Gia Lai (mới)</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200" b="1" i="0" u="none" strike="noStrike">
                          <a:solidFill>
                            <a:srgbClr val="000000"/>
                          </a:solidFill>
                          <a:effectLst/>
                          <a:latin typeface="Times New Roman" panose="02020603050405020304" pitchFamily="18" charset="0"/>
                        </a:rPr>
                        <a:t>Bình Định</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200" b="1" i="0" u="none" strike="noStrike">
                          <a:solidFill>
                            <a:srgbClr val="000000"/>
                          </a:solidFill>
                          <a:effectLst/>
                          <a:latin typeface="Times New Roman" panose="02020603050405020304" pitchFamily="18" charset="0"/>
                        </a:rPr>
                        <a:t>Gia Lai (cũ)</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200" b="1" i="0" u="none" strike="noStrike">
                          <a:solidFill>
                            <a:srgbClr val="000000"/>
                          </a:solidFill>
                          <a:effectLst/>
                          <a:latin typeface="Times New Roman" panose="02020603050405020304" pitchFamily="18" charset="0"/>
                        </a:rPr>
                        <a:t>Gia Lai (mới)</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056700424"/>
                  </a:ext>
                </a:extLst>
              </a:tr>
              <a:tr h="249151">
                <a:tc>
                  <a:txBody>
                    <a:bodyPr/>
                    <a:lstStyle/>
                    <a:p>
                      <a:pPr algn="ctr" fontAlgn="ctr"/>
                      <a:r>
                        <a:rPr lang="vi-VN" sz="1200" b="0" i="1" u="none" strike="noStrike">
                          <a:solidFill>
                            <a:srgbClr val="000000"/>
                          </a:solidFill>
                          <a:effectLst/>
                          <a:latin typeface="Times New Roman" panose="02020603050405020304" pitchFamily="18" charset="0"/>
                        </a:rPr>
                        <a:t>1</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200" b="0" i="1" u="none" strike="noStrike">
                          <a:solidFill>
                            <a:srgbClr val="000000"/>
                          </a:solidFill>
                          <a:effectLst/>
                          <a:latin typeface="Times New Roman" panose="02020603050405020304" pitchFamily="18" charset="0"/>
                        </a:rPr>
                        <a:t>2</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200" b="0" i="1" u="none" strike="noStrike">
                          <a:solidFill>
                            <a:srgbClr val="000000"/>
                          </a:solidFill>
                          <a:effectLst/>
                          <a:latin typeface="Times New Roman" panose="02020603050405020304" pitchFamily="18" charset="0"/>
                        </a:rPr>
                        <a:t>3</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200" b="0" i="1" u="none" strike="noStrike">
                          <a:solidFill>
                            <a:srgbClr val="000000"/>
                          </a:solidFill>
                          <a:effectLst/>
                          <a:latin typeface="Times New Roman" panose="02020603050405020304" pitchFamily="18" charset="0"/>
                        </a:rPr>
                        <a:t>4</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200" b="0" i="1" u="none" strike="noStrike">
                          <a:solidFill>
                            <a:srgbClr val="000000"/>
                          </a:solidFill>
                          <a:effectLst/>
                          <a:latin typeface="Times New Roman" panose="02020603050405020304" pitchFamily="18" charset="0"/>
                        </a:rPr>
                        <a:t>5</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200" b="0" i="1" u="none" strike="noStrike">
                          <a:solidFill>
                            <a:srgbClr val="000000"/>
                          </a:solidFill>
                          <a:effectLst/>
                          <a:latin typeface="Times New Roman" panose="02020603050405020304" pitchFamily="18" charset="0"/>
                        </a:rPr>
                        <a:t>6</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200" b="0" i="1" u="none" strike="noStrike">
                          <a:solidFill>
                            <a:srgbClr val="000000"/>
                          </a:solidFill>
                          <a:effectLst/>
                          <a:latin typeface="Times New Roman" panose="02020603050405020304" pitchFamily="18" charset="0"/>
                        </a:rPr>
                        <a:t>7</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200" b="0" i="1" u="none" strike="noStrike">
                          <a:solidFill>
                            <a:srgbClr val="000000"/>
                          </a:solidFill>
                          <a:effectLst/>
                          <a:latin typeface="Times New Roman" panose="02020603050405020304" pitchFamily="18" charset="0"/>
                        </a:rPr>
                        <a:t>8</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200" b="0" i="1" u="none" strike="noStrike">
                          <a:solidFill>
                            <a:srgbClr val="000000"/>
                          </a:solidFill>
                          <a:effectLst/>
                          <a:latin typeface="Times New Roman" panose="02020603050405020304" pitchFamily="18" charset="0"/>
                        </a:rPr>
                        <a:t>9</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200" b="0" i="1" u="none" strike="noStrike">
                          <a:solidFill>
                            <a:srgbClr val="000000"/>
                          </a:solidFill>
                          <a:effectLst/>
                          <a:latin typeface="Times New Roman" panose="02020603050405020304" pitchFamily="18" charset="0"/>
                        </a:rPr>
                        <a:t>10</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200" b="0" i="1" u="none" strike="noStrike">
                          <a:solidFill>
                            <a:srgbClr val="000000"/>
                          </a:solidFill>
                          <a:effectLst/>
                          <a:latin typeface="Times New Roman" panose="02020603050405020304" pitchFamily="18" charset="0"/>
                        </a:rPr>
                        <a:t>11</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200" b="0" i="1" u="none" strike="noStrike">
                          <a:solidFill>
                            <a:srgbClr val="000000"/>
                          </a:solidFill>
                          <a:effectLst/>
                          <a:latin typeface="Times New Roman" panose="02020603050405020304" pitchFamily="18" charset="0"/>
                        </a:rPr>
                        <a:t>12</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200" b="0" i="1" u="none" strike="noStrike">
                          <a:solidFill>
                            <a:srgbClr val="000000"/>
                          </a:solidFill>
                          <a:effectLst/>
                          <a:latin typeface="Times New Roman" panose="02020603050405020304" pitchFamily="18" charset="0"/>
                        </a:rPr>
                        <a:t>13</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200" b="0" i="1" u="none" strike="noStrike">
                          <a:solidFill>
                            <a:srgbClr val="000000"/>
                          </a:solidFill>
                          <a:effectLst/>
                          <a:latin typeface="Times New Roman" panose="02020603050405020304" pitchFamily="18" charset="0"/>
                        </a:rPr>
                        <a:t>14</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200" b="0" i="1" u="none" strike="noStrike">
                          <a:solidFill>
                            <a:srgbClr val="000000"/>
                          </a:solidFill>
                          <a:effectLst/>
                          <a:latin typeface="Times New Roman" panose="02020603050405020304" pitchFamily="18" charset="0"/>
                        </a:rPr>
                        <a:t>15</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759650372"/>
                  </a:ext>
                </a:extLst>
              </a:tr>
              <a:tr h="304517">
                <a:tc>
                  <a:txBody>
                    <a:bodyPr/>
                    <a:lstStyle/>
                    <a:p>
                      <a:pPr algn="ctr" fontAlgn="ctr"/>
                      <a:r>
                        <a:rPr lang="vi-VN" sz="1400" b="1" i="0" u="none" strike="noStrike">
                          <a:solidFill>
                            <a:srgbClr val="000000"/>
                          </a:solidFill>
                          <a:effectLst/>
                          <a:latin typeface="Times New Roman" panose="02020603050405020304" pitchFamily="18" charset="0"/>
                        </a:rPr>
                        <a:t>1</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vi-VN" sz="1400" b="1" i="0" u="none" strike="noStrike">
                          <a:solidFill>
                            <a:srgbClr val="000000"/>
                          </a:solidFill>
                          <a:effectLst/>
                          <a:latin typeface="Times New Roman" panose="02020603050405020304" pitchFamily="18" charset="0"/>
                        </a:rPr>
                        <a:t>Tốc độ tăng GRDP</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1" i="0" u="none" strike="noStrike">
                          <a:solidFill>
                            <a:srgbClr val="000000"/>
                          </a:solidFill>
                          <a:effectLst/>
                          <a:latin typeface="Times New Roman" panose="02020603050405020304" pitchFamily="18" charset="0"/>
                        </a:rPr>
                        <a:t>%</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1" i="0" u="none" strike="noStrike">
                          <a:solidFill>
                            <a:srgbClr val="000000"/>
                          </a:solidFill>
                          <a:effectLst/>
                          <a:latin typeface="Times New Roman" panose="02020603050405020304" pitchFamily="18" charset="0"/>
                        </a:rPr>
                        <a:t>7,6 - 8,5</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1" i="0" u="none" strike="noStrike">
                          <a:solidFill>
                            <a:srgbClr val="000000"/>
                          </a:solidFill>
                          <a:effectLst/>
                          <a:latin typeface="Times New Roman" panose="02020603050405020304" pitchFamily="18" charset="0"/>
                        </a:rPr>
                        <a:t>8,06</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1" i="0" u="none" strike="noStrike">
                          <a:solidFill>
                            <a:srgbClr val="000000"/>
                          </a:solidFill>
                          <a:effectLst/>
                          <a:latin typeface="Times New Roman" panose="02020603050405020304" pitchFamily="18" charset="0"/>
                        </a:rPr>
                        <a:t>8,3</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1" i="0" u="none" strike="noStrike">
                          <a:solidFill>
                            <a:srgbClr val="000000"/>
                          </a:solidFill>
                          <a:effectLst/>
                          <a:latin typeface="Times New Roman" panose="02020603050405020304" pitchFamily="18" charset="0"/>
                        </a:rPr>
                        <a:t>7,92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1" i="0" u="none" strike="noStrike">
                          <a:solidFill>
                            <a:srgbClr val="000000"/>
                          </a:solidFill>
                          <a:effectLst/>
                          <a:latin typeface="Times New Roman" panose="02020603050405020304" pitchFamily="18" charset="0"/>
                        </a:rPr>
                        <a:t>6,90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1" i="0" u="none" strike="noStrike">
                          <a:solidFill>
                            <a:srgbClr val="000000"/>
                          </a:solidFill>
                          <a:effectLst/>
                          <a:latin typeface="Times New Roman" panose="02020603050405020304" pitchFamily="18" charset="0"/>
                        </a:rPr>
                        <a:t>7,5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1" i="0" u="none" strike="noStrike">
                          <a:solidFill>
                            <a:srgbClr val="000000"/>
                          </a:solidFill>
                          <a:effectLst/>
                          <a:latin typeface="Times New Roman" panose="02020603050405020304" pitchFamily="18" charset="0"/>
                        </a:rPr>
                        <a:t>8,4 - 8,7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1" i="0" u="none" strike="noStrike">
                          <a:solidFill>
                            <a:srgbClr val="000000"/>
                          </a:solidFill>
                          <a:effectLst/>
                          <a:latin typeface="Times New Roman" panose="02020603050405020304" pitchFamily="18" charset="0"/>
                        </a:rPr>
                        <a:t>5,7 - 6,5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1" i="0" u="none" strike="noStrike">
                          <a:solidFill>
                            <a:srgbClr val="000000"/>
                          </a:solidFill>
                          <a:effectLst/>
                          <a:latin typeface="Times New Roman" panose="02020603050405020304" pitchFamily="18" charset="0"/>
                        </a:rPr>
                        <a:t>7,2 - 7,7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1" i="0" u="none" strike="noStrike">
                          <a:solidFill>
                            <a:srgbClr val="000000"/>
                          </a:solidFill>
                          <a:effectLst/>
                          <a:latin typeface="Times New Roman" panose="02020603050405020304" pitchFamily="18" charset="0"/>
                        </a:rPr>
                        <a:t>8,3 - 8,4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1" i="0" u="none" strike="noStrike">
                          <a:solidFill>
                            <a:srgbClr val="000000"/>
                          </a:solidFill>
                          <a:effectLst/>
                          <a:latin typeface="Times New Roman" panose="02020603050405020304" pitchFamily="18" charset="0"/>
                        </a:rPr>
                        <a:t>6,2 - 6,7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1" i="0" u="none" strike="noStrike">
                          <a:solidFill>
                            <a:srgbClr val="000000"/>
                          </a:solidFill>
                          <a:effectLst/>
                          <a:latin typeface="Times New Roman" panose="02020603050405020304" pitchFamily="18" charset="0"/>
                        </a:rPr>
                        <a:t>7,3 - 7,6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3927241624"/>
                  </a:ext>
                </a:extLst>
              </a:tr>
              <a:tr h="304517">
                <a:tc>
                  <a:txBody>
                    <a:bodyPr/>
                    <a:lstStyle/>
                    <a:p>
                      <a:pPr algn="ctr" fontAlgn="ctr"/>
                      <a:r>
                        <a:rPr lang="vi-VN" sz="1400" b="0" i="0" u="none" strike="noStrike">
                          <a:solidFill>
                            <a:srgbClr val="000000"/>
                          </a:solidFill>
                          <a:effectLst/>
                          <a:latin typeface="Times New Roman" panose="02020603050405020304" pitchFamily="18" charset="0"/>
                        </a:rPr>
                        <a:t> </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vi-VN" sz="1400" b="0" i="0" u="none" strike="noStrike">
                          <a:solidFill>
                            <a:srgbClr val="000000"/>
                          </a:solidFill>
                          <a:effectLst/>
                          <a:latin typeface="Times New Roman" panose="02020603050405020304" pitchFamily="18" charset="0"/>
                        </a:rPr>
                        <a:t>- Nông, lâm, thuỷ sản</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3,2 - 3,6</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4,90</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4,2</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3,32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0" i="0" u="none" strike="noStrike">
                          <a:solidFill>
                            <a:srgbClr val="000000"/>
                          </a:solidFill>
                          <a:effectLst/>
                          <a:latin typeface="Times New Roman" panose="02020603050405020304" pitchFamily="18" charset="0"/>
                        </a:rPr>
                        <a:t>6,32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0" i="0" u="none" strike="noStrike">
                          <a:solidFill>
                            <a:srgbClr val="000000"/>
                          </a:solidFill>
                          <a:effectLst/>
                          <a:latin typeface="Times New Roman" panose="02020603050405020304" pitchFamily="18" charset="0"/>
                        </a:rPr>
                        <a:t>4,4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0" i="0" u="none" strike="noStrike">
                          <a:solidFill>
                            <a:srgbClr val="000000"/>
                          </a:solidFill>
                          <a:effectLst/>
                          <a:latin typeface="Times New Roman" panose="02020603050405020304" pitchFamily="18" charset="0"/>
                        </a:rPr>
                        <a:t>3,2 - 3,4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4,5 - 5,1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3,9 - 4,4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3,3 - 3,4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5,1 - 5,5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4,1 - 4,4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326999731"/>
                  </a:ext>
                </a:extLst>
              </a:tr>
              <a:tr h="479842">
                <a:tc>
                  <a:txBody>
                    <a:bodyPr/>
                    <a:lstStyle/>
                    <a:p>
                      <a:pPr algn="ctr" fontAlgn="ctr"/>
                      <a:r>
                        <a:rPr lang="vi-VN" sz="1400" b="0" i="0" u="none" strike="noStrike">
                          <a:solidFill>
                            <a:srgbClr val="000000"/>
                          </a:solidFill>
                          <a:effectLst/>
                          <a:latin typeface="Times New Roman" panose="02020603050405020304" pitchFamily="18" charset="0"/>
                        </a:rPr>
                        <a:t> </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vi-VN" sz="1400" b="0" i="0" u="none" strike="noStrike">
                          <a:solidFill>
                            <a:srgbClr val="000000"/>
                          </a:solidFill>
                          <a:effectLst/>
                          <a:latin typeface="Times New Roman" panose="02020603050405020304" pitchFamily="18" charset="0"/>
                        </a:rPr>
                        <a:t>- Công nghiệp và xây dựng</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10,2 - 11,2</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9,67</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10,6</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11,61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0" i="0" u="none" strike="noStrike">
                          <a:solidFill>
                            <a:srgbClr val="000000"/>
                          </a:solidFill>
                          <a:effectLst/>
                          <a:latin typeface="Times New Roman" panose="02020603050405020304" pitchFamily="18" charset="0"/>
                        </a:rPr>
                        <a:t>8,87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0" i="0" u="none" strike="noStrike">
                          <a:solidFill>
                            <a:srgbClr val="000000"/>
                          </a:solidFill>
                          <a:effectLst/>
                          <a:latin typeface="Times New Roman" panose="02020603050405020304" pitchFamily="18" charset="0"/>
                        </a:rPr>
                        <a:t>10,5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0" i="0" u="none" strike="noStrike">
                          <a:solidFill>
                            <a:srgbClr val="000000"/>
                          </a:solidFill>
                          <a:effectLst/>
                          <a:latin typeface="Times New Roman" panose="02020603050405020304" pitchFamily="18" charset="0"/>
                        </a:rPr>
                        <a:t>11,5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7,3 - 9,1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10,0 - 10,6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11,5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8,1 - 9,0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10,2 - 10,5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340360630"/>
                  </a:ext>
                </a:extLst>
              </a:tr>
              <a:tr h="411227">
                <a:tc>
                  <a:txBody>
                    <a:bodyPr/>
                    <a:lstStyle/>
                    <a:p>
                      <a:pPr algn="ctr" fontAlgn="ctr"/>
                      <a:r>
                        <a:rPr lang="vi-VN" sz="1400" b="0" i="1" u="none" strike="noStrike">
                          <a:solidFill>
                            <a:srgbClr val="000000"/>
                          </a:solidFill>
                          <a:effectLst/>
                          <a:latin typeface="Times New Roman" panose="02020603050405020304" pitchFamily="18" charset="0"/>
                        </a:rPr>
                        <a:t> </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vi-VN" sz="1400" b="0" i="1" u="none" strike="noStrike">
                          <a:solidFill>
                            <a:srgbClr val="000000"/>
                          </a:solidFill>
                          <a:effectLst/>
                          <a:latin typeface="Times New Roman" panose="02020603050405020304" pitchFamily="18" charset="0"/>
                        </a:rPr>
                        <a:t>     + Công nghiệp</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10,5 - 11,5</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10,90</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11,2</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12,18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0" i="1" u="none" strike="noStrike">
                          <a:solidFill>
                            <a:srgbClr val="000000"/>
                          </a:solidFill>
                          <a:effectLst/>
                          <a:latin typeface="Times New Roman" panose="02020603050405020304" pitchFamily="18" charset="0"/>
                        </a:rPr>
                        <a:t>9,66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0" i="1" u="none" strike="noStrike">
                          <a:solidFill>
                            <a:srgbClr val="000000"/>
                          </a:solidFill>
                          <a:effectLst/>
                          <a:latin typeface="Times New Roman" panose="02020603050405020304" pitchFamily="18" charset="0"/>
                        </a:rPr>
                        <a:t>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0" i="1" u="none" strike="noStrike">
                          <a:solidFill>
                            <a:srgbClr val="000000"/>
                          </a:solidFill>
                          <a:effectLst/>
                          <a:latin typeface="Times New Roman" panose="02020603050405020304" pitchFamily="18" charset="0"/>
                        </a:rPr>
                        <a:t>11,7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8,0 - 10,0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10,1 - 11,0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11,5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8,8 - 9,8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10,5 - 11,0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305190403"/>
                  </a:ext>
                </a:extLst>
              </a:tr>
              <a:tr h="304517">
                <a:tc>
                  <a:txBody>
                    <a:bodyPr/>
                    <a:lstStyle/>
                    <a:p>
                      <a:pPr algn="ctr" fontAlgn="ctr"/>
                      <a:r>
                        <a:rPr lang="vi-VN" sz="1400" b="0" i="1" u="none" strike="noStrike">
                          <a:solidFill>
                            <a:srgbClr val="000000"/>
                          </a:solidFill>
                          <a:effectLst/>
                          <a:latin typeface="Times New Roman" panose="02020603050405020304" pitchFamily="18" charset="0"/>
                        </a:rPr>
                        <a:t> </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vi-VN" sz="1400" b="0" i="1" u="none" strike="noStrike">
                          <a:solidFill>
                            <a:srgbClr val="000000"/>
                          </a:solidFill>
                          <a:effectLst/>
                          <a:latin typeface="Times New Roman" panose="02020603050405020304" pitchFamily="18" charset="0"/>
                        </a:rPr>
                        <a:t>     + Xây dựng</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9,7 - 10,7</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4,47</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9,0</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10,33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0" i="1" u="none" strike="noStrike">
                          <a:solidFill>
                            <a:srgbClr val="000000"/>
                          </a:solidFill>
                          <a:effectLst/>
                          <a:latin typeface="Times New Roman" panose="02020603050405020304" pitchFamily="18" charset="0"/>
                        </a:rPr>
                        <a:t>4,89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0" i="1" u="none" strike="noStrike">
                          <a:solidFill>
                            <a:srgbClr val="000000"/>
                          </a:solidFill>
                          <a:effectLst/>
                          <a:latin typeface="Times New Roman" panose="02020603050405020304" pitchFamily="18" charset="0"/>
                        </a:rPr>
                        <a:t>9,8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0" i="1" u="none" strike="noStrike">
                          <a:solidFill>
                            <a:srgbClr val="000000"/>
                          </a:solidFill>
                          <a:effectLst/>
                          <a:latin typeface="Times New Roman" panose="02020603050405020304" pitchFamily="18" charset="0"/>
                        </a:rPr>
                        <a:t>11,2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4,8 - 5,5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9,7 - 9,8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11,3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4,8 - 5,2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9,7 - 9,8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972187610"/>
                  </a:ext>
                </a:extLst>
              </a:tr>
              <a:tr h="489071">
                <a:tc>
                  <a:txBody>
                    <a:bodyPr/>
                    <a:lstStyle/>
                    <a:p>
                      <a:pPr algn="ctr" fontAlgn="ctr"/>
                      <a:r>
                        <a:rPr lang="vi-VN" sz="1400" b="0" i="0" u="none" strike="noStrike">
                          <a:solidFill>
                            <a:srgbClr val="000000"/>
                          </a:solidFill>
                          <a:effectLst/>
                          <a:latin typeface="Times New Roman" panose="02020603050405020304" pitchFamily="18" charset="0"/>
                        </a:rPr>
                        <a:t> </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vi-VN" sz="1400" b="0" i="0" u="none" strike="noStrike">
                          <a:solidFill>
                            <a:srgbClr val="000000"/>
                          </a:solidFill>
                          <a:effectLst/>
                          <a:latin typeface="Times New Roman" panose="02020603050405020304" pitchFamily="18" charset="0"/>
                        </a:rPr>
                        <a:t>- Dịch vụ</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8,0 - 9,1</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9,26</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9,2</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8,46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0" i="0" u="none" strike="noStrike">
                          <a:solidFill>
                            <a:srgbClr val="000000"/>
                          </a:solidFill>
                          <a:effectLst/>
                          <a:latin typeface="Times New Roman" panose="02020603050405020304" pitchFamily="18" charset="0"/>
                        </a:rPr>
                        <a:t>6,65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0" i="0" u="none" strike="noStrike">
                          <a:solidFill>
                            <a:srgbClr val="000000"/>
                          </a:solidFill>
                          <a:effectLst/>
                          <a:latin typeface="Times New Roman" panose="02020603050405020304" pitchFamily="18" charset="0"/>
                        </a:rPr>
                        <a:t>7,6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0" i="0" u="none" strike="noStrike">
                          <a:solidFill>
                            <a:srgbClr val="000000"/>
                          </a:solidFill>
                          <a:effectLst/>
                          <a:latin typeface="Times New Roman" panose="02020603050405020304" pitchFamily="18" charset="0"/>
                        </a:rPr>
                        <a:t>9,0 - 9,4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6,0 - 6,5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7,6 - 8,1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9,0 - 9,2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6,3 - 6,6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7,6 - 7,9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307585554"/>
                  </a:ext>
                </a:extLst>
              </a:tr>
              <a:tr h="411227">
                <a:tc>
                  <a:txBody>
                    <a:bodyPr/>
                    <a:lstStyle/>
                    <a:p>
                      <a:pPr algn="ctr" fontAlgn="ctr"/>
                      <a:r>
                        <a:rPr lang="vi-VN" sz="1400" b="0" i="0" u="none" strike="noStrike">
                          <a:solidFill>
                            <a:srgbClr val="000000"/>
                          </a:solidFill>
                          <a:effectLst/>
                          <a:latin typeface="Times New Roman" panose="02020603050405020304" pitchFamily="18" charset="0"/>
                        </a:rPr>
                        <a:t> </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vi-VN" sz="1400" b="0" i="0" u="none" strike="noStrike">
                          <a:solidFill>
                            <a:srgbClr val="000000"/>
                          </a:solidFill>
                          <a:effectLst/>
                          <a:latin typeface="Times New Roman" panose="02020603050405020304" pitchFamily="18" charset="0"/>
                        </a:rPr>
                        <a:t>- Thuế sản phẩm trừ trợ cấp sản phẩm</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9,5 - 10,2</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7,70</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9,2</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6,08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0" i="0" u="none" strike="noStrike">
                          <a:solidFill>
                            <a:srgbClr val="000000"/>
                          </a:solidFill>
                          <a:effectLst/>
                          <a:latin typeface="Times New Roman" panose="02020603050405020304" pitchFamily="18" charset="0"/>
                        </a:rPr>
                        <a:t>-1,54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0" i="0" u="none" strike="noStrike">
                          <a:solidFill>
                            <a:srgbClr val="000000"/>
                          </a:solidFill>
                          <a:effectLst/>
                          <a:latin typeface="Times New Roman" panose="02020603050405020304" pitchFamily="18"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0" i="0" u="none" strike="noStrike">
                          <a:solidFill>
                            <a:srgbClr val="000000"/>
                          </a:solidFill>
                          <a:effectLst/>
                          <a:latin typeface="Times New Roman" panose="02020603050405020304" pitchFamily="18" charset="0"/>
                        </a:rPr>
                        <a:t>6,5 - 7,0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4,0 - 4,5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5,3 - 5,8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6,4 - 6,7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1,9 - 2,3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4,4 - 4,7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992043445"/>
                  </a:ext>
                </a:extLst>
              </a:tr>
              <a:tr h="411227">
                <a:tc>
                  <a:txBody>
                    <a:bodyPr/>
                    <a:lstStyle/>
                    <a:p>
                      <a:pPr algn="ctr" fontAlgn="ctr"/>
                      <a:r>
                        <a:rPr lang="vi-VN" sz="1400" b="0" i="0" u="none" strike="noStrike">
                          <a:solidFill>
                            <a:srgbClr val="000000"/>
                          </a:solidFill>
                          <a:effectLst/>
                          <a:latin typeface="Times New Roman" panose="02020603050405020304" pitchFamily="18" charset="0"/>
                        </a:rPr>
                        <a:t>2</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vi-VN" sz="1400" b="0" i="0" u="none" strike="noStrike">
                          <a:solidFill>
                            <a:srgbClr val="000000"/>
                          </a:solidFill>
                          <a:effectLst/>
                          <a:latin typeface="Times New Roman" panose="02020603050405020304" pitchFamily="18" charset="0"/>
                        </a:rPr>
                        <a:t>Chỉ số sản xuất CN (IIP)</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8,5 - 9,5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8,3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8,4 - 9,0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9,03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9,68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9,32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10,5 - 11,5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7,3 - 7,5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9 - 9,5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10,0 - 10,5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8,3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9,0 - 9,5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695175990"/>
                  </a:ext>
                </a:extLst>
              </a:tr>
              <a:tr h="411227">
                <a:tc>
                  <a:txBody>
                    <a:bodyPr/>
                    <a:lstStyle/>
                    <a:p>
                      <a:pPr algn="ctr" fontAlgn="ctr"/>
                      <a:r>
                        <a:rPr lang="vi-VN" sz="1400" b="0" i="0" u="none" strike="noStrike">
                          <a:solidFill>
                            <a:srgbClr val="000000"/>
                          </a:solidFill>
                          <a:effectLst/>
                          <a:latin typeface="Times New Roman" panose="02020603050405020304" pitchFamily="18" charset="0"/>
                        </a:rPr>
                        <a:t>3</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vi-VN" sz="1400" b="0" i="0" u="none" strike="noStrike">
                          <a:solidFill>
                            <a:srgbClr val="000000"/>
                          </a:solidFill>
                          <a:effectLst/>
                          <a:latin typeface="Times New Roman" panose="02020603050405020304" pitchFamily="18" charset="0"/>
                        </a:rPr>
                        <a:t>Kim ngạch xuất khẩu </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Triệu USD</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1.710</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850</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0" i="0" u="none" strike="noStrike">
                          <a:solidFill>
                            <a:srgbClr val="000000"/>
                          </a:solidFill>
                          <a:effectLst/>
                          <a:latin typeface="Times New Roman" panose="02020603050405020304" pitchFamily="18" charset="0"/>
                        </a:rPr>
                        <a:t>2.560</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0" i="0" u="none" strike="noStrike">
                          <a:solidFill>
                            <a:srgbClr val="000000"/>
                          </a:solidFill>
                          <a:effectLst/>
                          <a:latin typeface="Times New Roman" panose="02020603050405020304" pitchFamily="18" charset="0"/>
                        </a:rPr>
                        <a:t>902</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784</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1.686</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878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317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1.195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1.780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1.101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2.881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3108606448"/>
                  </a:ext>
                </a:extLst>
              </a:tr>
              <a:tr h="411227">
                <a:tc>
                  <a:txBody>
                    <a:bodyPr/>
                    <a:lstStyle/>
                    <a:p>
                      <a:pPr algn="ctr" fontAlgn="ctr"/>
                      <a:r>
                        <a:rPr lang="vi-VN" sz="1400" b="0" i="0" u="none" strike="noStrike">
                          <a:solidFill>
                            <a:srgbClr val="000000"/>
                          </a:solidFill>
                          <a:effectLst/>
                          <a:latin typeface="Times New Roman" panose="02020603050405020304" pitchFamily="18" charset="0"/>
                        </a:rPr>
                        <a:t>4</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vi-VN" sz="1400" b="0" i="0" u="none" strike="noStrike">
                          <a:solidFill>
                            <a:srgbClr val="000000"/>
                          </a:solidFill>
                          <a:effectLst/>
                          <a:latin typeface="Times New Roman" panose="02020603050405020304" pitchFamily="18" charset="0"/>
                        </a:rPr>
                        <a:t>Tổng thu ngân sách trên địa bàn</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Tỷ đồng</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17.415</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6.435</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23.850</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0" i="0" u="none" strike="noStrike">
                          <a:solidFill>
                            <a:srgbClr val="000000"/>
                          </a:solidFill>
                          <a:effectLst/>
                          <a:latin typeface="Times New Roman" panose="02020603050405020304" pitchFamily="18" charset="0"/>
                        </a:rPr>
                        <a:t>10.055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3.601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13.656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7.701,4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3.321,0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11.022,4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17.756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6.922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24.678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40989630"/>
                  </a:ext>
                </a:extLst>
              </a:tr>
              <a:tr h="411227">
                <a:tc>
                  <a:txBody>
                    <a:bodyPr/>
                    <a:lstStyle/>
                    <a:p>
                      <a:pPr algn="ctr" fontAlgn="ctr"/>
                      <a:r>
                        <a:rPr lang="vi-VN" sz="1400" b="0" i="1" u="none" strike="noStrike">
                          <a:solidFill>
                            <a:srgbClr val="000000"/>
                          </a:solidFill>
                          <a:effectLst/>
                          <a:latin typeface="Times New Roman" panose="02020603050405020304" pitchFamily="18" charset="0"/>
                        </a:rPr>
                        <a:t> </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vi-VN" sz="1400" b="0" i="1" u="none" strike="noStrike">
                          <a:solidFill>
                            <a:srgbClr val="000000"/>
                          </a:solidFill>
                          <a:effectLst/>
                          <a:latin typeface="Times New Roman" panose="02020603050405020304" pitchFamily="18" charset="0"/>
                        </a:rPr>
                        <a:t>- Thu nội địa</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Tỷ đồng</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16.370</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6.405</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22.775</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0" i="1" u="none" strike="noStrike">
                          <a:solidFill>
                            <a:srgbClr val="000000"/>
                          </a:solidFill>
                          <a:effectLst/>
                          <a:latin typeface="Times New Roman" panose="02020603050405020304" pitchFamily="18" charset="0"/>
                        </a:rPr>
                        <a:t>9.794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0" i="1" u="none" strike="noStrike">
                          <a:solidFill>
                            <a:srgbClr val="000000"/>
                          </a:solidFill>
                          <a:effectLst/>
                          <a:latin typeface="Times New Roman" panose="02020603050405020304" pitchFamily="18" charset="0"/>
                        </a:rPr>
                        <a:t>3.585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0" i="0" u="none" strike="noStrike">
                          <a:solidFill>
                            <a:srgbClr val="000000"/>
                          </a:solidFill>
                          <a:effectLst/>
                          <a:latin typeface="Times New Roman" panose="02020603050405020304" pitchFamily="18" charset="0"/>
                        </a:rPr>
                        <a:t>13.379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7.122,9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3.308,0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10.430,9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16.917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6.893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23.810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4157139461"/>
                  </a:ext>
                </a:extLst>
              </a:tr>
              <a:tr h="411227">
                <a:tc>
                  <a:txBody>
                    <a:bodyPr/>
                    <a:lstStyle/>
                    <a:p>
                      <a:pPr algn="ctr" fontAlgn="ctr"/>
                      <a:r>
                        <a:rPr lang="vi-VN" sz="1400" b="0" i="1" u="none" strike="noStrike">
                          <a:solidFill>
                            <a:srgbClr val="000000"/>
                          </a:solidFill>
                          <a:effectLst/>
                          <a:latin typeface="Times New Roman" panose="02020603050405020304" pitchFamily="18" charset="0"/>
                        </a:rPr>
                        <a:t> </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vi-VN" sz="1400" b="0" i="1" u="none" strike="noStrike">
                          <a:solidFill>
                            <a:srgbClr val="000000"/>
                          </a:solidFill>
                          <a:effectLst/>
                          <a:latin typeface="Times New Roman" panose="02020603050405020304" pitchFamily="18" charset="0"/>
                        </a:rPr>
                        <a:t>- Thu thuế từ hoạt động xuất nhập khẩu</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Tỷ đồng</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950</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30</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980</a:t>
                      </a:r>
                    </a:p>
                  </a:txBody>
                  <a:tcPr marL="3908" marR="3908" marT="39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400" b="0" i="1" u="none" strike="noStrike">
                          <a:solidFill>
                            <a:srgbClr val="000000"/>
                          </a:solidFill>
                          <a:effectLst/>
                          <a:latin typeface="Times New Roman" panose="02020603050405020304" pitchFamily="18" charset="0"/>
                        </a:rPr>
                        <a:t>211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0" u="none" strike="noStrike">
                          <a:solidFill>
                            <a:srgbClr val="000000"/>
                          </a:solidFill>
                          <a:effectLst/>
                          <a:latin typeface="Times New Roman" panose="02020603050405020304" pitchFamily="18" charset="0"/>
                        </a:rPr>
                        <a:t>222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531,4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13,0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544,4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742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400" b="0" i="1" u="none" strike="noStrike">
                          <a:solidFill>
                            <a:srgbClr val="000000"/>
                          </a:solidFill>
                          <a:effectLst/>
                          <a:latin typeface="Times New Roman" panose="02020603050405020304" pitchFamily="18" charset="0"/>
                        </a:rPr>
                        <a:t>766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996609115"/>
                  </a:ext>
                </a:extLst>
              </a:tr>
            </a:tbl>
          </a:graphicData>
        </a:graphic>
      </p:graphicFrame>
    </p:spTree>
    <p:extLst>
      <p:ext uri="{BB962C8B-B14F-4D97-AF65-F5344CB8AC3E}">
        <p14:creationId xmlns:p14="http://schemas.microsoft.com/office/powerpoint/2010/main" val="378823762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p:cNvPicPr>
            <a:picLocks noChangeAspect="1"/>
          </p:cNvPicPr>
          <p:nvPr/>
        </p:nvPicPr>
        <p:blipFill>
          <a:blip r:embed="rId3">
            <a:extLst>
              <a:ext uri="{28A0092B-C50C-407E-A947-70E740481C1C}">
                <a14:useLocalDpi xmlns:a14="http://schemas.microsoft.com/office/drawing/2010/main" val="0"/>
              </a:ext>
            </a:extLst>
          </a:blip>
          <a:srcRect/>
          <a:stretch/>
        </p:blipFill>
        <p:spPr>
          <a:xfrm>
            <a:off x="-1" y="2240712"/>
            <a:ext cx="4864813" cy="4563864"/>
          </a:xfrm>
          <a:prstGeom prst="rect">
            <a:avLst/>
          </a:prstGeom>
        </p:spPr>
      </p:pic>
      <p:sp>
        <p:nvSpPr>
          <p:cNvPr id="3" name="Text 0"/>
          <p:cNvSpPr/>
          <p:nvPr/>
        </p:nvSpPr>
        <p:spPr>
          <a:xfrm>
            <a:off x="138706" y="1175188"/>
            <a:ext cx="11580546" cy="715255"/>
          </a:xfrm>
          <a:prstGeom prst="rect">
            <a:avLst/>
          </a:prstGeom>
          <a:noFill/>
          <a:ln/>
        </p:spPr>
        <p:txBody>
          <a:bodyPr wrap="square" lIns="0" tIns="0" rIns="0" bIns="0" rtlCol="0" anchor="t"/>
          <a:lstStyle/>
          <a:p>
            <a:pPr>
              <a:lnSpc>
                <a:spcPts val="4250"/>
              </a:lnSpc>
            </a:pPr>
            <a:r>
              <a:rPr lang="en-US" sz="3300" b="1" dirty="0" err="1">
                <a:solidFill>
                  <a:srgbClr val="002060"/>
                </a:solidFill>
                <a:latin typeface="Times New Roman" panose="02020603050405020304" pitchFamily="18" charset="0"/>
                <a:ea typeface="Gelasio" pitchFamily="34" charset="-122"/>
                <a:cs typeface="Times New Roman" panose="02020603050405020304" pitchFamily="18" charset="0"/>
              </a:rPr>
              <a:t>Ổn</a:t>
            </a:r>
            <a:r>
              <a:rPr lang="en-US" sz="3300" b="1" dirty="0">
                <a:solidFill>
                  <a:srgbClr val="002060"/>
                </a:solidFill>
                <a:latin typeface="Times New Roman" panose="02020603050405020304" pitchFamily="18" charset="0"/>
                <a:ea typeface="Gelasio" pitchFamily="34" charset="-122"/>
                <a:cs typeface="Times New Roman" panose="02020603050405020304" pitchFamily="18" charset="0"/>
              </a:rPr>
              <a:t> Định Tổ Chức Chính Quyền Cấp Xã</a:t>
            </a:r>
            <a:endParaRPr lang="en-US" sz="3300" b="1" dirty="0">
              <a:solidFill>
                <a:srgbClr val="002060"/>
              </a:solidFill>
              <a:latin typeface="Times New Roman" panose="02020603050405020304" pitchFamily="18" charset="0"/>
              <a:cs typeface="Times New Roman" panose="02020603050405020304" pitchFamily="18" charset="0"/>
            </a:endParaRPr>
          </a:p>
        </p:txBody>
      </p:sp>
      <p:sp>
        <p:nvSpPr>
          <p:cNvPr id="4" name="Shape 1"/>
          <p:cNvSpPr/>
          <p:nvPr/>
        </p:nvSpPr>
        <p:spPr>
          <a:xfrm>
            <a:off x="4864813" y="2240712"/>
            <a:ext cx="7275464" cy="1011039"/>
          </a:xfrm>
          <a:prstGeom prst="roundRect">
            <a:avLst>
              <a:gd name="adj" fmla="val 7199"/>
            </a:avLst>
          </a:prstGeom>
          <a:solidFill>
            <a:srgbClr val="E8E8E3"/>
          </a:solidFill>
          <a:ln w="7620">
            <a:solidFill>
              <a:srgbClr val="CECEC9"/>
            </a:solidFill>
            <a:prstDash val="solid"/>
          </a:ln>
        </p:spPr>
      </p:sp>
      <p:sp>
        <p:nvSpPr>
          <p:cNvPr id="5" name="Text 2"/>
          <p:cNvSpPr/>
          <p:nvPr/>
        </p:nvSpPr>
        <p:spPr>
          <a:xfrm>
            <a:off x="5093088" y="2420297"/>
            <a:ext cx="2985967" cy="270668"/>
          </a:xfrm>
          <a:prstGeom prst="rect">
            <a:avLst/>
          </a:prstGeom>
          <a:noFill/>
          <a:ln/>
        </p:spPr>
        <p:txBody>
          <a:bodyPr wrap="none" lIns="0" tIns="0" rIns="0" bIns="0" rtlCol="0" anchor="t"/>
          <a:lstStyle/>
          <a:p>
            <a:pPr>
              <a:lnSpc>
                <a:spcPts val="2125"/>
              </a:lnSpc>
            </a:pPr>
            <a:r>
              <a:rPr lang="en-US" sz="2000" b="1" dirty="0">
                <a:solidFill>
                  <a:srgbClr val="272525"/>
                </a:solidFill>
                <a:latin typeface="Times New Roman" panose="02020603050405020304" pitchFamily="18" charset="0"/>
                <a:ea typeface="Gelasio" pitchFamily="34" charset="-122"/>
                <a:cs typeface="Times New Roman" panose="02020603050405020304" pitchFamily="18" charset="0"/>
              </a:rPr>
              <a:t>Thành Lập Nhanh</a:t>
            </a:r>
            <a:endParaRPr lang="en-US" sz="2000" b="1" dirty="0">
              <a:latin typeface="Times New Roman" panose="02020603050405020304" pitchFamily="18" charset="0"/>
              <a:cs typeface="Times New Roman" panose="02020603050405020304" pitchFamily="18" charset="0"/>
            </a:endParaRPr>
          </a:p>
        </p:txBody>
      </p:sp>
      <p:sp>
        <p:nvSpPr>
          <p:cNvPr id="6" name="Text 3"/>
          <p:cNvSpPr/>
          <p:nvPr/>
        </p:nvSpPr>
        <p:spPr>
          <a:xfrm>
            <a:off x="5093088" y="2794848"/>
            <a:ext cx="6867603" cy="277317"/>
          </a:xfrm>
          <a:prstGeom prst="rect">
            <a:avLst/>
          </a:prstGeom>
          <a:noFill/>
          <a:ln/>
        </p:spPr>
        <p:txBody>
          <a:bodyPr wrap="none" lIns="0" tIns="0" rIns="0" bIns="0" rtlCol="0" anchor="t"/>
          <a:lstStyle/>
          <a:p>
            <a:pPr>
              <a:lnSpc>
                <a:spcPts val="2167"/>
              </a:lnSpc>
            </a:pPr>
            <a:r>
              <a:rPr lang="en-US" sz="2000" dirty="0">
                <a:solidFill>
                  <a:srgbClr val="272525"/>
                </a:solidFill>
                <a:latin typeface="Times New Roman" panose="02020603050405020304" pitchFamily="18" charset="0"/>
                <a:ea typeface="Lato" pitchFamily="34" charset="-122"/>
                <a:cs typeface="Times New Roman" panose="02020603050405020304" pitchFamily="18" charset="0"/>
              </a:rPr>
              <a:t>Phòng chuyên môn, tổ chức hành chính mới.</a:t>
            </a:r>
            <a:endParaRPr lang="en-US" sz="2000" dirty="0">
              <a:latin typeface="Times New Roman" panose="02020603050405020304" pitchFamily="18" charset="0"/>
              <a:cs typeface="Times New Roman" panose="02020603050405020304" pitchFamily="18" charset="0"/>
            </a:endParaRPr>
          </a:p>
        </p:txBody>
      </p:sp>
      <p:sp>
        <p:nvSpPr>
          <p:cNvPr id="7" name="Shape 4"/>
          <p:cNvSpPr/>
          <p:nvPr/>
        </p:nvSpPr>
        <p:spPr>
          <a:xfrm>
            <a:off x="4864813" y="3424987"/>
            <a:ext cx="7275464" cy="1011039"/>
          </a:xfrm>
          <a:prstGeom prst="roundRect">
            <a:avLst>
              <a:gd name="adj" fmla="val 7199"/>
            </a:avLst>
          </a:prstGeom>
          <a:solidFill>
            <a:srgbClr val="E8E8E3"/>
          </a:solidFill>
          <a:ln w="7620">
            <a:solidFill>
              <a:srgbClr val="CECEC9"/>
            </a:solidFill>
            <a:prstDash val="solid"/>
          </a:ln>
        </p:spPr>
      </p:sp>
      <p:sp>
        <p:nvSpPr>
          <p:cNvPr id="8" name="Text 5"/>
          <p:cNvSpPr/>
          <p:nvPr/>
        </p:nvSpPr>
        <p:spPr>
          <a:xfrm>
            <a:off x="5093088" y="3604572"/>
            <a:ext cx="2985967" cy="270668"/>
          </a:xfrm>
          <a:prstGeom prst="rect">
            <a:avLst/>
          </a:prstGeom>
          <a:noFill/>
          <a:ln/>
        </p:spPr>
        <p:txBody>
          <a:bodyPr wrap="none" lIns="0" tIns="0" rIns="0" bIns="0" rtlCol="0" anchor="t"/>
          <a:lstStyle/>
          <a:p>
            <a:pPr>
              <a:lnSpc>
                <a:spcPts val="2125"/>
              </a:lnSpc>
            </a:pPr>
            <a:r>
              <a:rPr lang="en-US" sz="2000" b="1" dirty="0">
                <a:solidFill>
                  <a:srgbClr val="272525"/>
                </a:solidFill>
                <a:latin typeface="Times New Roman" panose="02020603050405020304" pitchFamily="18" charset="0"/>
                <a:ea typeface="Gelasio" pitchFamily="34" charset="-122"/>
                <a:cs typeface="Times New Roman" panose="02020603050405020304" pitchFamily="18" charset="0"/>
              </a:rPr>
              <a:t>Xây Dựng Quy Chế</a:t>
            </a:r>
            <a:endParaRPr lang="en-US" sz="2000" b="1" dirty="0">
              <a:latin typeface="Times New Roman" panose="02020603050405020304" pitchFamily="18" charset="0"/>
              <a:cs typeface="Times New Roman" panose="02020603050405020304" pitchFamily="18" charset="0"/>
            </a:endParaRPr>
          </a:p>
        </p:txBody>
      </p:sp>
      <p:sp>
        <p:nvSpPr>
          <p:cNvPr id="9" name="Text 6"/>
          <p:cNvSpPr/>
          <p:nvPr/>
        </p:nvSpPr>
        <p:spPr>
          <a:xfrm>
            <a:off x="5093088" y="3979123"/>
            <a:ext cx="6867603" cy="277317"/>
          </a:xfrm>
          <a:prstGeom prst="rect">
            <a:avLst/>
          </a:prstGeom>
          <a:noFill/>
          <a:ln/>
        </p:spPr>
        <p:txBody>
          <a:bodyPr wrap="none" lIns="0" tIns="0" rIns="0" bIns="0" rtlCol="0" anchor="t"/>
          <a:lstStyle/>
          <a:p>
            <a:pPr>
              <a:lnSpc>
                <a:spcPts val="2167"/>
              </a:lnSpc>
            </a:pPr>
            <a:r>
              <a:rPr lang="en-US" sz="2000" dirty="0">
                <a:solidFill>
                  <a:srgbClr val="272525"/>
                </a:solidFill>
                <a:latin typeface="Times New Roman" panose="02020603050405020304" pitchFamily="18" charset="0"/>
                <a:ea typeface="Lato" pitchFamily="34" charset="-122"/>
                <a:cs typeface="Times New Roman" panose="02020603050405020304" pitchFamily="18" charset="0"/>
              </a:rPr>
              <a:t>Quy chế làm việc, chức năng, nhiệm vụ.</a:t>
            </a:r>
            <a:endParaRPr lang="en-US" sz="2000" dirty="0">
              <a:latin typeface="Times New Roman" panose="02020603050405020304" pitchFamily="18" charset="0"/>
              <a:cs typeface="Times New Roman" panose="02020603050405020304" pitchFamily="18" charset="0"/>
            </a:endParaRPr>
          </a:p>
        </p:txBody>
      </p:sp>
      <p:sp>
        <p:nvSpPr>
          <p:cNvPr id="10" name="Shape 7"/>
          <p:cNvSpPr/>
          <p:nvPr/>
        </p:nvSpPr>
        <p:spPr>
          <a:xfrm>
            <a:off x="4864813" y="4609262"/>
            <a:ext cx="7275464" cy="1011039"/>
          </a:xfrm>
          <a:prstGeom prst="roundRect">
            <a:avLst>
              <a:gd name="adj" fmla="val 7199"/>
            </a:avLst>
          </a:prstGeom>
          <a:solidFill>
            <a:srgbClr val="E8E8E3"/>
          </a:solidFill>
          <a:ln w="7620">
            <a:solidFill>
              <a:srgbClr val="CECEC9"/>
            </a:solidFill>
            <a:prstDash val="solid"/>
          </a:ln>
        </p:spPr>
      </p:sp>
      <p:sp>
        <p:nvSpPr>
          <p:cNvPr id="11" name="Text 8"/>
          <p:cNvSpPr/>
          <p:nvPr/>
        </p:nvSpPr>
        <p:spPr>
          <a:xfrm>
            <a:off x="5093088" y="4788847"/>
            <a:ext cx="2985967" cy="270668"/>
          </a:xfrm>
          <a:prstGeom prst="rect">
            <a:avLst/>
          </a:prstGeom>
          <a:noFill/>
          <a:ln/>
        </p:spPr>
        <p:txBody>
          <a:bodyPr wrap="none" lIns="0" tIns="0" rIns="0" bIns="0" rtlCol="0" anchor="t"/>
          <a:lstStyle/>
          <a:p>
            <a:pPr>
              <a:lnSpc>
                <a:spcPts val="2125"/>
              </a:lnSpc>
            </a:pPr>
            <a:r>
              <a:rPr lang="en-US" sz="2000" b="1" dirty="0">
                <a:solidFill>
                  <a:srgbClr val="272525"/>
                </a:solidFill>
                <a:latin typeface="Times New Roman" panose="02020603050405020304" pitchFamily="18" charset="0"/>
                <a:ea typeface="Gelasio" pitchFamily="34" charset="-122"/>
                <a:cs typeface="Times New Roman" panose="02020603050405020304" pitchFamily="18" charset="0"/>
              </a:rPr>
              <a:t>Bổ Nhiệm Lãnh Đạo</a:t>
            </a:r>
            <a:endParaRPr lang="en-US" sz="2000" b="1" dirty="0">
              <a:latin typeface="Times New Roman" panose="02020603050405020304" pitchFamily="18" charset="0"/>
              <a:cs typeface="Times New Roman" panose="02020603050405020304" pitchFamily="18" charset="0"/>
            </a:endParaRPr>
          </a:p>
        </p:txBody>
      </p:sp>
      <p:sp>
        <p:nvSpPr>
          <p:cNvPr id="12" name="Text 9"/>
          <p:cNvSpPr/>
          <p:nvPr/>
        </p:nvSpPr>
        <p:spPr>
          <a:xfrm>
            <a:off x="5093088" y="5163398"/>
            <a:ext cx="6867603" cy="277317"/>
          </a:xfrm>
          <a:prstGeom prst="rect">
            <a:avLst/>
          </a:prstGeom>
          <a:noFill/>
          <a:ln/>
        </p:spPr>
        <p:txBody>
          <a:bodyPr wrap="none" lIns="0" tIns="0" rIns="0" bIns="0" rtlCol="0" anchor="t"/>
          <a:lstStyle/>
          <a:p>
            <a:pPr>
              <a:lnSpc>
                <a:spcPts val="2167"/>
              </a:lnSpc>
            </a:pPr>
            <a:r>
              <a:rPr lang="en-US" sz="2000" dirty="0">
                <a:solidFill>
                  <a:srgbClr val="272525"/>
                </a:solidFill>
                <a:latin typeface="Times New Roman" panose="02020603050405020304" pitchFamily="18" charset="0"/>
                <a:ea typeface="Lato" pitchFamily="34" charset="-122"/>
                <a:cs typeface="Times New Roman" panose="02020603050405020304" pitchFamily="18" charset="0"/>
              </a:rPr>
              <a:t>Các chức danh theo phân cấp.</a:t>
            </a:r>
            <a:endParaRPr lang="en-US" sz="2000" dirty="0">
              <a:latin typeface="Times New Roman" panose="02020603050405020304" pitchFamily="18" charset="0"/>
              <a:cs typeface="Times New Roman" panose="02020603050405020304" pitchFamily="18" charset="0"/>
            </a:endParaRPr>
          </a:p>
        </p:txBody>
      </p:sp>
      <p:sp>
        <p:nvSpPr>
          <p:cNvPr id="13" name="Shape 10"/>
          <p:cNvSpPr/>
          <p:nvPr/>
        </p:nvSpPr>
        <p:spPr>
          <a:xfrm>
            <a:off x="4864813" y="5793537"/>
            <a:ext cx="7275464" cy="1011039"/>
          </a:xfrm>
          <a:prstGeom prst="roundRect">
            <a:avLst>
              <a:gd name="adj" fmla="val 7199"/>
            </a:avLst>
          </a:prstGeom>
          <a:solidFill>
            <a:srgbClr val="E8E8E3"/>
          </a:solidFill>
          <a:ln w="7620">
            <a:solidFill>
              <a:srgbClr val="CECEC9"/>
            </a:solidFill>
            <a:prstDash val="solid"/>
          </a:ln>
        </p:spPr>
      </p:sp>
      <p:sp>
        <p:nvSpPr>
          <p:cNvPr id="14" name="Text 11"/>
          <p:cNvSpPr/>
          <p:nvPr/>
        </p:nvSpPr>
        <p:spPr>
          <a:xfrm>
            <a:off x="5093088" y="5973122"/>
            <a:ext cx="2985967" cy="270668"/>
          </a:xfrm>
          <a:prstGeom prst="rect">
            <a:avLst/>
          </a:prstGeom>
          <a:noFill/>
          <a:ln/>
        </p:spPr>
        <p:txBody>
          <a:bodyPr wrap="none" lIns="0" tIns="0" rIns="0" bIns="0" rtlCol="0" anchor="t"/>
          <a:lstStyle/>
          <a:p>
            <a:pPr>
              <a:lnSpc>
                <a:spcPts val="2125"/>
              </a:lnSpc>
            </a:pPr>
            <a:r>
              <a:rPr lang="en-US" sz="2000" b="1" dirty="0">
                <a:solidFill>
                  <a:srgbClr val="272525"/>
                </a:solidFill>
                <a:latin typeface="Times New Roman" panose="02020603050405020304" pitchFamily="18" charset="0"/>
                <a:ea typeface="Gelasio" pitchFamily="34" charset="-122"/>
                <a:cs typeface="Times New Roman" panose="02020603050405020304" pitchFamily="18" charset="0"/>
              </a:rPr>
              <a:t>Duy Trì Dịch Vụ</a:t>
            </a:r>
            <a:endParaRPr lang="en-US" sz="2000" b="1" dirty="0">
              <a:latin typeface="Times New Roman" panose="02020603050405020304" pitchFamily="18" charset="0"/>
              <a:cs typeface="Times New Roman" panose="02020603050405020304" pitchFamily="18" charset="0"/>
            </a:endParaRPr>
          </a:p>
        </p:txBody>
      </p:sp>
      <p:sp>
        <p:nvSpPr>
          <p:cNvPr id="15" name="Text 12"/>
          <p:cNvSpPr/>
          <p:nvPr/>
        </p:nvSpPr>
        <p:spPr>
          <a:xfrm>
            <a:off x="5093088" y="6347673"/>
            <a:ext cx="6867603" cy="277317"/>
          </a:xfrm>
          <a:prstGeom prst="rect">
            <a:avLst/>
          </a:prstGeom>
          <a:noFill/>
          <a:ln/>
        </p:spPr>
        <p:txBody>
          <a:bodyPr wrap="none" lIns="0" tIns="0" rIns="0" bIns="0" rtlCol="0" anchor="t"/>
          <a:lstStyle/>
          <a:p>
            <a:pPr>
              <a:lnSpc>
                <a:spcPts val="2167"/>
              </a:lnSpc>
            </a:pPr>
            <a:r>
              <a:rPr lang="en-US" sz="2000" dirty="0">
                <a:solidFill>
                  <a:srgbClr val="272525"/>
                </a:solidFill>
                <a:latin typeface="Times New Roman" panose="02020603050405020304" pitchFamily="18" charset="0"/>
                <a:ea typeface="Lato" pitchFamily="34" charset="-122"/>
                <a:cs typeface="Times New Roman" panose="02020603050405020304" pitchFamily="18" charset="0"/>
              </a:rPr>
              <a:t>Liên tục phục vụ người dân, doanh nghiệp.</a:t>
            </a:r>
            <a:endParaRPr lang="en-US" sz="2000" dirty="0">
              <a:latin typeface="Times New Roman" panose="02020603050405020304" pitchFamily="18" charset="0"/>
              <a:cs typeface="Times New Roman" panose="02020603050405020304" pitchFamily="18" charset="0"/>
            </a:endParaRPr>
          </a:p>
        </p:txBody>
      </p:sp>
      <p:sp>
        <p:nvSpPr>
          <p:cNvPr id="16" name="TextBox 15">
            <a:extLst>
              <a:ext uri="{FF2B5EF4-FFF2-40B4-BE49-F238E27FC236}">
                <a16:creationId xmlns:a16="http://schemas.microsoft.com/office/drawing/2014/main" xmlns="" id="{A2ACF455-F988-4408-BB94-A681FD732435}"/>
              </a:ext>
            </a:extLst>
          </p:cNvPr>
          <p:cNvSpPr txBox="1"/>
          <p:nvPr/>
        </p:nvSpPr>
        <p:spPr>
          <a:xfrm>
            <a:off x="0" y="282629"/>
            <a:ext cx="11044719" cy="615553"/>
          </a:xfrm>
          <a:prstGeom prst="rect">
            <a:avLst/>
          </a:prstGeom>
          <a:noFill/>
        </p:spPr>
        <p:txBody>
          <a:bodyPr wrap="square">
            <a:spAutoFit/>
          </a:bodyPr>
          <a:lstStyle/>
          <a:p>
            <a:pPr>
              <a:lnSpc>
                <a:spcPct val="100000"/>
              </a:lnSpc>
            </a:pPr>
            <a:r>
              <a:rPr lang="en-US" sz="3400" b="1" dirty="0">
                <a:solidFill>
                  <a:schemeClr val="accent1">
                    <a:lumMod val="50000"/>
                  </a:schemeClr>
                </a:solidFill>
                <a:latin typeface="Times New Roman" panose="02020603050405020304" pitchFamily="18" charset="0"/>
                <a:cs typeface="Times New Roman" panose="02020603050405020304" pitchFamily="18" charset="0"/>
              </a:rPr>
              <a:t>* NHIỆM VỤ TRỌNG TÂM 6 THÁNG CUỐI NĂM</a:t>
            </a:r>
            <a:endParaRPr lang="vi-VN" sz="3400" b="1" dirty="0">
              <a:solidFill>
                <a:schemeClr val="accent1">
                  <a:lumMod val="50000"/>
                </a:schemeClr>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625516" y="1338538"/>
            <a:ext cx="8713690" cy="1181298"/>
          </a:xfrm>
          <a:prstGeom prst="rect">
            <a:avLst/>
          </a:prstGeom>
          <a:noFill/>
          <a:ln/>
        </p:spPr>
        <p:txBody>
          <a:bodyPr wrap="square" lIns="0" tIns="0" rIns="0" bIns="0" rtlCol="0" anchor="t"/>
          <a:lstStyle/>
          <a:p>
            <a:pPr>
              <a:lnSpc>
                <a:spcPts val="4625"/>
              </a:lnSpc>
            </a:pPr>
            <a:r>
              <a:rPr lang="en-US" sz="3300" b="1" dirty="0" err="1">
                <a:solidFill>
                  <a:srgbClr val="002060"/>
                </a:solidFill>
                <a:latin typeface="Times New Roman" panose="02020603050405020304" pitchFamily="18" charset="0"/>
                <a:ea typeface="Gelasio" pitchFamily="34" charset="-122"/>
                <a:cs typeface="Times New Roman" panose="02020603050405020304" pitchFamily="18" charset="0"/>
              </a:rPr>
              <a:t>Thúc</a:t>
            </a:r>
            <a:r>
              <a:rPr lang="en-US" sz="3300" b="1" dirty="0">
                <a:solidFill>
                  <a:srgbClr val="002060"/>
                </a:solidFill>
                <a:latin typeface="Times New Roman" panose="02020603050405020304" pitchFamily="18" charset="0"/>
                <a:ea typeface="Gelasio" pitchFamily="34" charset="-122"/>
                <a:cs typeface="Times New Roman" panose="02020603050405020304" pitchFamily="18" charset="0"/>
              </a:rPr>
              <a:t> Đẩy Tăng Trưởng Kinh Tế 2025</a:t>
            </a:r>
            <a:endParaRPr lang="en-US" sz="3300" b="1" dirty="0">
              <a:solidFill>
                <a:srgbClr val="002060"/>
              </a:solidFill>
              <a:latin typeface="Times New Roman" panose="02020603050405020304" pitchFamily="18" charset="0"/>
              <a:cs typeface="Times New Roman" panose="02020603050405020304" pitchFamily="18" charset="0"/>
            </a:endParaRPr>
          </a:p>
        </p:txBody>
      </p:sp>
      <p:sp>
        <p:nvSpPr>
          <p:cNvPr id="4" name="Text 1"/>
          <p:cNvSpPr/>
          <p:nvPr/>
        </p:nvSpPr>
        <p:spPr>
          <a:xfrm>
            <a:off x="610101" y="2411829"/>
            <a:ext cx="2729576" cy="638069"/>
          </a:xfrm>
          <a:prstGeom prst="rect">
            <a:avLst/>
          </a:prstGeom>
          <a:noFill/>
          <a:ln/>
        </p:spPr>
        <p:txBody>
          <a:bodyPr wrap="none" lIns="0" tIns="0" rIns="0" bIns="0" rtlCol="0" anchor="t"/>
          <a:lstStyle/>
          <a:p>
            <a:pPr>
              <a:lnSpc>
                <a:spcPts val="2292"/>
              </a:lnSpc>
            </a:pPr>
            <a:r>
              <a:rPr lang="en-US" sz="2200" b="1" dirty="0">
                <a:solidFill>
                  <a:srgbClr val="312F2B"/>
                </a:solidFill>
                <a:latin typeface="Times New Roman" panose="02020603050405020304" pitchFamily="18" charset="0"/>
                <a:ea typeface="Gelasio" pitchFamily="34" charset="-122"/>
                <a:cs typeface="Times New Roman" panose="02020603050405020304" pitchFamily="18" charset="0"/>
              </a:rPr>
              <a:t>Chỉ Đạo Quyết Liệt</a:t>
            </a:r>
            <a:endParaRPr lang="en-US" sz="2200" b="1" dirty="0">
              <a:latin typeface="Times New Roman" panose="02020603050405020304" pitchFamily="18" charset="0"/>
              <a:cs typeface="Times New Roman" panose="02020603050405020304" pitchFamily="18" charset="0"/>
            </a:endParaRPr>
          </a:p>
        </p:txBody>
      </p:sp>
      <p:sp>
        <p:nvSpPr>
          <p:cNvPr id="5" name="Text 2"/>
          <p:cNvSpPr/>
          <p:nvPr/>
        </p:nvSpPr>
        <p:spPr>
          <a:xfrm>
            <a:off x="584416" y="2896116"/>
            <a:ext cx="2940193" cy="1307014"/>
          </a:xfrm>
          <a:prstGeom prst="rect">
            <a:avLst/>
          </a:prstGeom>
          <a:noFill/>
          <a:ln/>
        </p:spPr>
        <p:txBody>
          <a:bodyPr wrap="square" lIns="0" tIns="0" rIns="0" bIns="0" rtlCol="0" anchor="t"/>
          <a:lstStyle/>
          <a:p>
            <a:pPr>
              <a:lnSpc>
                <a:spcPts val="2375"/>
              </a:lnSpc>
            </a:pPr>
            <a:r>
              <a:rPr lang="en-US" sz="2200" dirty="0">
                <a:solidFill>
                  <a:srgbClr val="272525"/>
                </a:solidFill>
                <a:latin typeface="Times New Roman" panose="02020603050405020304" pitchFamily="18" charset="0"/>
                <a:ea typeface="Lato" pitchFamily="34" charset="-122"/>
                <a:cs typeface="Times New Roman" panose="02020603050405020304" pitchFamily="18" charset="0"/>
              </a:rPr>
              <a:t>Ưu tiên tối đa thúc đẩy tăng trưởng kinh tế.</a:t>
            </a:r>
            <a:endParaRPr lang="en-US" sz="2200" dirty="0">
              <a:latin typeface="Times New Roman" panose="02020603050405020304" pitchFamily="18" charset="0"/>
              <a:cs typeface="Times New Roman" panose="02020603050405020304" pitchFamily="18" charset="0"/>
            </a:endParaRPr>
          </a:p>
        </p:txBody>
      </p:sp>
      <p:sp>
        <p:nvSpPr>
          <p:cNvPr id="6" name="Text 3"/>
          <p:cNvSpPr/>
          <p:nvPr/>
        </p:nvSpPr>
        <p:spPr>
          <a:xfrm>
            <a:off x="610101" y="4167710"/>
            <a:ext cx="2729576" cy="638069"/>
          </a:xfrm>
          <a:prstGeom prst="rect">
            <a:avLst/>
          </a:prstGeom>
          <a:noFill/>
          <a:ln/>
        </p:spPr>
        <p:txBody>
          <a:bodyPr wrap="none" lIns="0" tIns="0" rIns="0" bIns="0" rtlCol="0" anchor="t"/>
          <a:lstStyle/>
          <a:p>
            <a:pPr>
              <a:lnSpc>
                <a:spcPts val="2292"/>
              </a:lnSpc>
            </a:pPr>
            <a:r>
              <a:rPr lang="en-US" sz="2200" b="1" dirty="0">
                <a:solidFill>
                  <a:srgbClr val="312F2B"/>
                </a:solidFill>
                <a:latin typeface="Times New Roman" panose="02020603050405020304" pitchFamily="18" charset="0"/>
                <a:ea typeface="Gelasio" pitchFamily="34" charset="-122"/>
                <a:cs typeface="Times New Roman" panose="02020603050405020304" pitchFamily="18" charset="0"/>
              </a:rPr>
              <a:t>Rà Soát Dư Địa</a:t>
            </a:r>
            <a:endParaRPr lang="en-US" sz="2200" b="1" dirty="0">
              <a:latin typeface="Times New Roman" panose="02020603050405020304" pitchFamily="18" charset="0"/>
              <a:cs typeface="Times New Roman" panose="02020603050405020304" pitchFamily="18" charset="0"/>
            </a:endParaRPr>
          </a:p>
        </p:txBody>
      </p:sp>
      <p:sp>
        <p:nvSpPr>
          <p:cNvPr id="7" name="Text 4"/>
          <p:cNvSpPr/>
          <p:nvPr/>
        </p:nvSpPr>
        <p:spPr>
          <a:xfrm>
            <a:off x="584416" y="4651997"/>
            <a:ext cx="2940193" cy="1307014"/>
          </a:xfrm>
          <a:prstGeom prst="rect">
            <a:avLst/>
          </a:prstGeom>
          <a:noFill/>
          <a:ln/>
        </p:spPr>
        <p:txBody>
          <a:bodyPr wrap="square" lIns="0" tIns="0" rIns="0" bIns="0" rtlCol="0" anchor="t"/>
          <a:lstStyle/>
          <a:p>
            <a:pPr>
              <a:lnSpc>
                <a:spcPts val="2375"/>
              </a:lnSpc>
            </a:pPr>
            <a:r>
              <a:rPr lang="en-US" sz="2200" dirty="0">
                <a:solidFill>
                  <a:srgbClr val="272525"/>
                </a:solidFill>
                <a:latin typeface="Times New Roman" panose="02020603050405020304" pitchFamily="18" charset="0"/>
                <a:ea typeface="Lato" pitchFamily="34" charset="-122"/>
                <a:cs typeface="Times New Roman" panose="02020603050405020304" pitchFamily="18" charset="0"/>
              </a:rPr>
              <a:t>Xây dựng kịch bản chi tiết, không thấp hơn chỉ tiêu tỉnh giao.</a:t>
            </a:r>
            <a:endParaRPr lang="en-US" sz="2200" dirty="0">
              <a:latin typeface="Times New Roman" panose="02020603050405020304" pitchFamily="18" charset="0"/>
              <a:cs typeface="Times New Roman" panose="02020603050405020304" pitchFamily="18" charset="0"/>
            </a:endParaRPr>
          </a:p>
        </p:txBody>
      </p:sp>
      <p:sp>
        <p:nvSpPr>
          <p:cNvPr id="8" name="Text 5"/>
          <p:cNvSpPr/>
          <p:nvPr/>
        </p:nvSpPr>
        <p:spPr>
          <a:xfrm>
            <a:off x="3995544" y="2411829"/>
            <a:ext cx="2824830" cy="638069"/>
          </a:xfrm>
          <a:prstGeom prst="rect">
            <a:avLst/>
          </a:prstGeom>
          <a:noFill/>
          <a:ln/>
        </p:spPr>
        <p:txBody>
          <a:bodyPr wrap="none" lIns="0" tIns="0" rIns="0" bIns="0" rtlCol="0" anchor="t"/>
          <a:lstStyle/>
          <a:p>
            <a:pPr>
              <a:lnSpc>
                <a:spcPts val="2292"/>
              </a:lnSpc>
            </a:pPr>
            <a:r>
              <a:rPr lang="en-US" sz="2200" b="1" dirty="0">
                <a:solidFill>
                  <a:srgbClr val="312F2B"/>
                </a:solidFill>
                <a:latin typeface="Times New Roman" panose="02020603050405020304" pitchFamily="18" charset="0"/>
                <a:ea typeface="Gelasio" pitchFamily="34" charset="-122"/>
                <a:cs typeface="Times New Roman" panose="02020603050405020304" pitchFamily="18" charset="0"/>
              </a:rPr>
              <a:t>Nâng Cao Trách Nhiệm</a:t>
            </a:r>
            <a:endParaRPr lang="en-US" sz="2200" b="1" dirty="0">
              <a:latin typeface="Times New Roman" panose="02020603050405020304" pitchFamily="18" charset="0"/>
              <a:cs typeface="Times New Roman" panose="02020603050405020304" pitchFamily="18" charset="0"/>
            </a:endParaRPr>
          </a:p>
        </p:txBody>
      </p:sp>
      <p:sp>
        <p:nvSpPr>
          <p:cNvPr id="9" name="Text 6"/>
          <p:cNvSpPr/>
          <p:nvPr/>
        </p:nvSpPr>
        <p:spPr>
          <a:xfrm>
            <a:off x="3969859" y="2896116"/>
            <a:ext cx="2940193" cy="1307014"/>
          </a:xfrm>
          <a:prstGeom prst="rect">
            <a:avLst/>
          </a:prstGeom>
          <a:noFill/>
          <a:ln/>
        </p:spPr>
        <p:txBody>
          <a:bodyPr wrap="square" lIns="0" tIns="0" rIns="0" bIns="0" rtlCol="0" anchor="t"/>
          <a:lstStyle/>
          <a:p>
            <a:pPr>
              <a:lnSpc>
                <a:spcPts val="2375"/>
              </a:lnSpc>
            </a:pPr>
            <a:r>
              <a:rPr lang="en-US" sz="2200" dirty="0">
                <a:solidFill>
                  <a:srgbClr val="272525"/>
                </a:solidFill>
                <a:latin typeface="Times New Roman" panose="02020603050405020304" pitchFamily="18" charset="0"/>
                <a:ea typeface="Lato" pitchFamily="34" charset="-122"/>
                <a:cs typeface="Times New Roman" panose="02020603050405020304" pitchFamily="18" charset="0"/>
              </a:rPr>
              <a:t>Đồng hành cùng người dân, doanh nghiệp.</a:t>
            </a:r>
            <a:endParaRPr lang="en-US" sz="2200" dirty="0">
              <a:latin typeface="Times New Roman" panose="02020603050405020304" pitchFamily="18" charset="0"/>
              <a:cs typeface="Times New Roman" panose="02020603050405020304" pitchFamily="18" charset="0"/>
            </a:endParaRPr>
          </a:p>
        </p:txBody>
      </p:sp>
      <p:sp>
        <p:nvSpPr>
          <p:cNvPr id="10" name="Text 7"/>
          <p:cNvSpPr/>
          <p:nvPr/>
        </p:nvSpPr>
        <p:spPr>
          <a:xfrm>
            <a:off x="3995544" y="4167710"/>
            <a:ext cx="2729576" cy="638069"/>
          </a:xfrm>
          <a:prstGeom prst="rect">
            <a:avLst/>
          </a:prstGeom>
          <a:noFill/>
          <a:ln/>
        </p:spPr>
        <p:txBody>
          <a:bodyPr wrap="none" lIns="0" tIns="0" rIns="0" bIns="0" rtlCol="0" anchor="t"/>
          <a:lstStyle/>
          <a:p>
            <a:pPr>
              <a:lnSpc>
                <a:spcPts val="2292"/>
              </a:lnSpc>
            </a:pPr>
            <a:r>
              <a:rPr lang="en-US" sz="2200" b="1" dirty="0">
                <a:solidFill>
                  <a:srgbClr val="312F2B"/>
                </a:solidFill>
                <a:latin typeface="Times New Roman" panose="02020603050405020304" pitchFamily="18" charset="0"/>
                <a:ea typeface="Gelasio" pitchFamily="34" charset="-122"/>
                <a:cs typeface="Times New Roman" panose="02020603050405020304" pitchFamily="18" charset="0"/>
              </a:rPr>
              <a:t>Giải Pháp Chiến Lược</a:t>
            </a:r>
            <a:endParaRPr lang="en-US" sz="2200" b="1" dirty="0">
              <a:latin typeface="Times New Roman" panose="02020603050405020304" pitchFamily="18" charset="0"/>
              <a:cs typeface="Times New Roman" panose="02020603050405020304" pitchFamily="18" charset="0"/>
            </a:endParaRPr>
          </a:p>
        </p:txBody>
      </p:sp>
      <p:sp>
        <p:nvSpPr>
          <p:cNvPr id="11" name="Text 8"/>
          <p:cNvSpPr/>
          <p:nvPr/>
        </p:nvSpPr>
        <p:spPr>
          <a:xfrm>
            <a:off x="3969859" y="4651997"/>
            <a:ext cx="2940193" cy="1307014"/>
          </a:xfrm>
          <a:prstGeom prst="rect">
            <a:avLst/>
          </a:prstGeom>
          <a:noFill/>
          <a:ln/>
        </p:spPr>
        <p:txBody>
          <a:bodyPr wrap="square" lIns="0" tIns="0" rIns="0" bIns="0" rtlCol="0" anchor="t"/>
          <a:lstStyle/>
          <a:p>
            <a:pPr>
              <a:lnSpc>
                <a:spcPts val="2375"/>
              </a:lnSpc>
            </a:pPr>
            <a:r>
              <a:rPr lang="en-US" sz="2200" dirty="0">
                <a:solidFill>
                  <a:srgbClr val="272525"/>
                </a:solidFill>
                <a:latin typeface="Times New Roman" panose="02020603050405020304" pitchFamily="18" charset="0"/>
                <a:ea typeface="Lato" pitchFamily="34" charset="-122"/>
                <a:cs typeface="Times New Roman" panose="02020603050405020304" pitchFamily="18" charset="0"/>
              </a:rPr>
              <a:t>Đảm bảo hoàn thành và vượt mức chỉ tiêu.</a:t>
            </a:r>
            <a:endParaRPr lang="en-US" sz="2200" dirty="0">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xmlns="" id="{D7F5D07F-31A2-4C67-AD4F-950241777F8A}"/>
              </a:ext>
            </a:extLst>
          </p:cNvPr>
          <p:cNvSpPr txBox="1"/>
          <p:nvPr/>
        </p:nvSpPr>
        <p:spPr>
          <a:xfrm>
            <a:off x="590763" y="282629"/>
            <a:ext cx="11044719" cy="615553"/>
          </a:xfrm>
          <a:prstGeom prst="rect">
            <a:avLst/>
          </a:prstGeom>
          <a:noFill/>
        </p:spPr>
        <p:txBody>
          <a:bodyPr wrap="square">
            <a:spAutoFit/>
          </a:bodyPr>
          <a:lstStyle/>
          <a:p>
            <a:pPr>
              <a:lnSpc>
                <a:spcPct val="100000"/>
              </a:lnSpc>
            </a:pPr>
            <a:r>
              <a:rPr lang="en-US" sz="3400" b="1" dirty="0">
                <a:solidFill>
                  <a:schemeClr val="accent1">
                    <a:lumMod val="50000"/>
                  </a:schemeClr>
                </a:solidFill>
                <a:latin typeface="Times New Roman" panose="02020603050405020304" pitchFamily="18" charset="0"/>
                <a:cs typeface="Times New Roman" panose="02020603050405020304" pitchFamily="18" charset="0"/>
              </a:rPr>
              <a:t>* NHIỆM VỤ TRỌNG TÂM 6 THÁNG CUỐI NĂM</a:t>
            </a:r>
            <a:endParaRPr lang="vi-VN" sz="3400" b="1" dirty="0">
              <a:solidFill>
                <a:schemeClr val="accent1">
                  <a:lumMod val="50000"/>
                </a:schemeClr>
              </a:solidFill>
              <a:latin typeface="Times New Roman" panose="02020603050405020304" pitchFamily="18" charset="0"/>
              <a:cs typeface="Times New Roman" panose="02020603050405020304" pitchFamily="18" charset="0"/>
            </a:endParaRPr>
          </a:p>
        </p:txBody>
      </p:sp>
      <p:pic>
        <p:nvPicPr>
          <p:cNvPr id="14" name="Image 0" descr="preencoded.png">
            <a:extLst>
              <a:ext uri="{FF2B5EF4-FFF2-40B4-BE49-F238E27FC236}">
                <a16:creationId xmlns:a16="http://schemas.microsoft.com/office/drawing/2014/main" xmlns="" id="{9F042B4A-2428-49B4-96F3-C0BB82648951}"/>
              </a:ext>
            </a:extLst>
          </p:cNvPr>
          <p:cNvPicPr>
            <a:picLocks noChangeAspect="1"/>
          </p:cNvPicPr>
          <p:nvPr/>
        </p:nvPicPr>
        <p:blipFill>
          <a:blip r:embed="rId3"/>
          <a:stretch>
            <a:fillRect/>
          </a:stretch>
        </p:blipFill>
        <p:spPr>
          <a:xfrm>
            <a:off x="7417942" y="2436367"/>
            <a:ext cx="4802880" cy="443126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p:cNvPicPr>
            <a:picLocks noChangeAspect="1"/>
          </p:cNvPicPr>
          <p:nvPr/>
        </p:nvPicPr>
        <p:blipFill>
          <a:blip r:embed="rId3">
            <a:extLst>
              <a:ext uri="{28A0092B-C50C-407E-A947-70E740481C1C}">
                <a14:useLocalDpi xmlns:a14="http://schemas.microsoft.com/office/drawing/2010/main" val="0"/>
              </a:ext>
            </a:extLst>
          </a:blip>
          <a:srcRect/>
          <a:stretch/>
        </p:blipFill>
        <p:spPr>
          <a:xfrm>
            <a:off x="6919647" y="2106202"/>
            <a:ext cx="5272355" cy="4691713"/>
          </a:xfrm>
          <a:prstGeom prst="rect">
            <a:avLst/>
          </a:prstGeom>
        </p:spPr>
      </p:pic>
      <p:sp>
        <p:nvSpPr>
          <p:cNvPr id="3" name="Text 0"/>
          <p:cNvSpPr/>
          <p:nvPr/>
        </p:nvSpPr>
        <p:spPr>
          <a:xfrm>
            <a:off x="610121" y="1062143"/>
            <a:ext cx="10845564" cy="1181298"/>
          </a:xfrm>
          <a:prstGeom prst="rect">
            <a:avLst/>
          </a:prstGeom>
          <a:noFill/>
          <a:ln/>
        </p:spPr>
        <p:txBody>
          <a:bodyPr wrap="square" lIns="0" tIns="0" rIns="0" bIns="0" rtlCol="0" anchor="t"/>
          <a:lstStyle/>
          <a:p>
            <a:pPr>
              <a:lnSpc>
                <a:spcPts val="4625"/>
              </a:lnSpc>
            </a:pPr>
            <a:r>
              <a:rPr lang="en-US" sz="3300" b="1" dirty="0" err="1">
                <a:solidFill>
                  <a:srgbClr val="002060"/>
                </a:solidFill>
                <a:latin typeface="Times New Roman" panose="02020603050405020304" pitchFamily="18" charset="0"/>
                <a:ea typeface="Gelasio" pitchFamily="34" charset="-122"/>
                <a:cs typeface="Times New Roman" panose="02020603050405020304" pitchFamily="18" charset="0"/>
              </a:rPr>
              <a:t>Nâng</a:t>
            </a:r>
            <a:r>
              <a:rPr lang="en-US" sz="3300" b="1" dirty="0">
                <a:solidFill>
                  <a:srgbClr val="002060"/>
                </a:solidFill>
                <a:latin typeface="Times New Roman" panose="02020603050405020304" pitchFamily="18" charset="0"/>
                <a:ea typeface="Gelasio" pitchFamily="34" charset="-122"/>
                <a:cs typeface="Times New Roman" panose="02020603050405020304" pitchFamily="18" charset="0"/>
              </a:rPr>
              <a:t> Cao Năng Lực Cán Bộ, </a:t>
            </a:r>
            <a:r>
              <a:rPr lang="en-US" sz="3300" b="1" dirty="0" err="1">
                <a:solidFill>
                  <a:srgbClr val="002060"/>
                </a:solidFill>
                <a:latin typeface="Times New Roman" panose="02020603050405020304" pitchFamily="18" charset="0"/>
                <a:ea typeface="Gelasio" pitchFamily="34" charset="-122"/>
                <a:cs typeface="Times New Roman" panose="02020603050405020304" pitchFamily="18" charset="0"/>
              </a:rPr>
              <a:t>Công</a:t>
            </a:r>
            <a:r>
              <a:rPr lang="en-US" sz="3300" b="1" dirty="0">
                <a:solidFill>
                  <a:srgbClr val="002060"/>
                </a:solidFill>
                <a:latin typeface="Times New Roman" panose="02020603050405020304" pitchFamily="18" charset="0"/>
                <a:ea typeface="Gelasio" pitchFamily="34" charset="-122"/>
                <a:cs typeface="Times New Roman" panose="02020603050405020304" pitchFamily="18" charset="0"/>
              </a:rPr>
              <a:t> </a:t>
            </a:r>
            <a:r>
              <a:rPr lang="en-US" sz="3300" b="1" dirty="0" err="1">
                <a:solidFill>
                  <a:srgbClr val="002060"/>
                </a:solidFill>
                <a:latin typeface="Times New Roman" panose="02020603050405020304" pitchFamily="18" charset="0"/>
                <a:ea typeface="Gelasio" pitchFamily="34" charset="-122"/>
                <a:cs typeface="Times New Roman" panose="02020603050405020304" pitchFamily="18" charset="0"/>
              </a:rPr>
              <a:t>Chức</a:t>
            </a:r>
            <a:r>
              <a:rPr lang="en-US" sz="3300" b="1" dirty="0">
                <a:solidFill>
                  <a:srgbClr val="002060"/>
                </a:solidFill>
                <a:latin typeface="Times New Roman" panose="02020603050405020304" pitchFamily="18" charset="0"/>
                <a:ea typeface="Gelasio" pitchFamily="34" charset="-122"/>
                <a:cs typeface="Times New Roman" panose="02020603050405020304" pitchFamily="18" charset="0"/>
              </a:rPr>
              <a:t> </a:t>
            </a:r>
            <a:r>
              <a:rPr lang="en-US" sz="3300" b="1" dirty="0" err="1">
                <a:solidFill>
                  <a:srgbClr val="002060"/>
                </a:solidFill>
                <a:latin typeface="Times New Roman" panose="02020603050405020304" pitchFamily="18" charset="0"/>
                <a:ea typeface="Gelasio" pitchFamily="34" charset="-122"/>
                <a:cs typeface="Times New Roman" panose="02020603050405020304" pitchFamily="18" charset="0"/>
              </a:rPr>
              <a:t>Cấp</a:t>
            </a:r>
            <a:r>
              <a:rPr lang="en-US" sz="3300" b="1" dirty="0">
                <a:solidFill>
                  <a:srgbClr val="002060"/>
                </a:solidFill>
                <a:latin typeface="Times New Roman" panose="02020603050405020304" pitchFamily="18" charset="0"/>
                <a:ea typeface="Gelasio" pitchFamily="34" charset="-122"/>
                <a:cs typeface="Times New Roman" panose="02020603050405020304" pitchFamily="18" charset="0"/>
              </a:rPr>
              <a:t> </a:t>
            </a:r>
            <a:r>
              <a:rPr lang="en-US" sz="3300" b="1" dirty="0" err="1">
                <a:solidFill>
                  <a:srgbClr val="002060"/>
                </a:solidFill>
                <a:latin typeface="Times New Roman" panose="02020603050405020304" pitchFamily="18" charset="0"/>
                <a:ea typeface="Gelasio" pitchFamily="34" charset="-122"/>
                <a:cs typeface="Times New Roman" panose="02020603050405020304" pitchFamily="18" charset="0"/>
              </a:rPr>
              <a:t>xã</a:t>
            </a:r>
            <a:endParaRPr lang="en-US" sz="3300" b="1" dirty="0">
              <a:solidFill>
                <a:srgbClr val="002060"/>
              </a:solidFill>
              <a:latin typeface="Times New Roman" panose="02020603050405020304" pitchFamily="18" charset="0"/>
              <a:cs typeface="Times New Roman" panose="02020603050405020304" pitchFamily="18" charset="0"/>
            </a:endParaRPr>
          </a:p>
        </p:txBody>
      </p:sp>
      <p:sp>
        <p:nvSpPr>
          <p:cNvPr id="4" name="Shape 1"/>
          <p:cNvSpPr/>
          <p:nvPr/>
        </p:nvSpPr>
        <p:spPr>
          <a:xfrm>
            <a:off x="661492" y="2136498"/>
            <a:ext cx="425252" cy="425252"/>
          </a:xfrm>
          <a:prstGeom prst="roundRect">
            <a:avLst>
              <a:gd name="adj" fmla="val 18669"/>
            </a:avLst>
          </a:prstGeom>
          <a:solidFill>
            <a:schemeClr val="tx2"/>
          </a:solidFill>
          <a:ln w="7620">
            <a:solidFill>
              <a:srgbClr val="CECEC9"/>
            </a:solidFill>
            <a:prstDash val="solid"/>
          </a:ln>
        </p:spPr>
      </p:sp>
      <p:sp>
        <p:nvSpPr>
          <p:cNvPr id="5" name="Text 2"/>
          <p:cNvSpPr/>
          <p:nvPr/>
        </p:nvSpPr>
        <p:spPr>
          <a:xfrm>
            <a:off x="1275755" y="2201387"/>
            <a:ext cx="2362696" cy="295275"/>
          </a:xfrm>
          <a:prstGeom prst="rect">
            <a:avLst/>
          </a:prstGeom>
          <a:noFill/>
          <a:ln/>
        </p:spPr>
        <p:txBody>
          <a:bodyPr wrap="none" lIns="0" tIns="0" rIns="0" bIns="0" rtlCol="0" anchor="t"/>
          <a:lstStyle/>
          <a:p>
            <a:pPr>
              <a:lnSpc>
                <a:spcPts val="2292"/>
              </a:lnSpc>
            </a:pPr>
            <a:r>
              <a:rPr lang="en-US" sz="2000" b="1" dirty="0">
                <a:solidFill>
                  <a:srgbClr val="272525"/>
                </a:solidFill>
                <a:latin typeface="Times New Roman" panose="02020603050405020304" pitchFamily="18" charset="0"/>
                <a:ea typeface="Gelasio" pitchFamily="34" charset="-122"/>
                <a:cs typeface="Times New Roman" panose="02020603050405020304" pitchFamily="18" charset="0"/>
              </a:rPr>
              <a:t>Đào Tạo Bồi Dưỡng</a:t>
            </a:r>
            <a:endParaRPr lang="en-US" sz="2000" b="1" dirty="0">
              <a:latin typeface="Times New Roman" panose="02020603050405020304" pitchFamily="18" charset="0"/>
              <a:cs typeface="Times New Roman" panose="02020603050405020304" pitchFamily="18" charset="0"/>
            </a:endParaRPr>
          </a:p>
        </p:txBody>
      </p:sp>
      <p:sp>
        <p:nvSpPr>
          <p:cNvPr id="6" name="Text 3"/>
          <p:cNvSpPr/>
          <p:nvPr/>
        </p:nvSpPr>
        <p:spPr>
          <a:xfrm>
            <a:off x="1275756" y="2604932"/>
            <a:ext cx="5682754" cy="302419"/>
          </a:xfrm>
          <a:prstGeom prst="rect">
            <a:avLst/>
          </a:prstGeom>
          <a:noFill/>
          <a:ln/>
        </p:spPr>
        <p:txBody>
          <a:bodyPr wrap="none" lIns="0" tIns="0" rIns="0" bIns="0" rtlCol="0" anchor="t"/>
          <a:lstStyle/>
          <a:p>
            <a:pPr>
              <a:lnSpc>
                <a:spcPts val="2375"/>
              </a:lnSpc>
            </a:pPr>
            <a:r>
              <a:rPr lang="en-US" sz="2000" dirty="0">
                <a:solidFill>
                  <a:srgbClr val="272525"/>
                </a:solidFill>
                <a:latin typeface="Times New Roman" panose="02020603050405020304" pitchFamily="18" charset="0"/>
                <a:ea typeface="Lato" pitchFamily="34" charset="-122"/>
                <a:cs typeface="Times New Roman" panose="02020603050405020304" pitchFamily="18" charset="0"/>
              </a:rPr>
              <a:t>Nâng cao chuyên môn, kỹ năng thực thi công vụ.</a:t>
            </a:r>
            <a:endParaRPr lang="en-US" sz="2000" dirty="0">
              <a:latin typeface="Times New Roman" panose="02020603050405020304" pitchFamily="18" charset="0"/>
              <a:cs typeface="Times New Roman" panose="02020603050405020304" pitchFamily="18" charset="0"/>
            </a:endParaRPr>
          </a:p>
        </p:txBody>
      </p:sp>
      <p:sp>
        <p:nvSpPr>
          <p:cNvPr id="7" name="Shape 4"/>
          <p:cNvSpPr/>
          <p:nvPr/>
        </p:nvSpPr>
        <p:spPr>
          <a:xfrm>
            <a:off x="661492" y="3644970"/>
            <a:ext cx="425252" cy="425252"/>
          </a:xfrm>
          <a:prstGeom prst="roundRect">
            <a:avLst>
              <a:gd name="adj" fmla="val 18669"/>
            </a:avLst>
          </a:prstGeom>
          <a:solidFill>
            <a:schemeClr val="tx2"/>
          </a:solidFill>
          <a:ln w="7620">
            <a:solidFill>
              <a:srgbClr val="CECEC9"/>
            </a:solidFill>
            <a:prstDash val="solid"/>
          </a:ln>
        </p:spPr>
      </p:sp>
      <p:sp>
        <p:nvSpPr>
          <p:cNvPr id="8" name="Text 5"/>
          <p:cNvSpPr/>
          <p:nvPr/>
        </p:nvSpPr>
        <p:spPr>
          <a:xfrm>
            <a:off x="1275755" y="3709860"/>
            <a:ext cx="2362696" cy="295275"/>
          </a:xfrm>
          <a:prstGeom prst="rect">
            <a:avLst/>
          </a:prstGeom>
          <a:noFill/>
          <a:ln/>
        </p:spPr>
        <p:txBody>
          <a:bodyPr wrap="none" lIns="0" tIns="0" rIns="0" bIns="0" rtlCol="0" anchor="t"/>
          <a:lstStyle/>
          <a:p>
            <a:pPr>
              <a:lnSpc>
                <a:spcPts val="2292"/>
              </a:lnSpc>
            </a:pPr>
            <a:r>
              <a:rPr lang="en-US" sz="2000" b="1" dirty="0">
                <a:solidFill>
                  <a:srgbClr val="272525"/>
                </a:solidFill>
                <a:latin typeface="Times New Roman" panose="02020603050405020304" pitchFamily="18" charset="0"/>
                <a:ea typeface="Gelasio" pitchFamily="34" charset="-122"/>
                <a:cs typeface="Times New Roman" panose="02020603050405020304" pitchFamily="18" charset="0"/>
              </a:rPr>
              <a:t>Kiến Thức Pháp Luật</a:t>
            </a:r>
            <a:endParaRPr lang="en-US" sz="2000" b="1" dirty="0">
              <a:latin typeface="Times New Roman" panose="02020603050405020304" pitchFamily="18" charset="0"/>
              <a:cs typeface="Times New Roman" panose="02020603050405020304" pitchFamily="18" charset="0"/>
            </a:endParaRPr>
          </a:p>
        </p:txBody>
      </p:sp>
      <p:sp>
        <p:nvSpPr>
          <p:cNvPr id="9" name="Text 6"/>
          <p:cNvSpPr/>
          <p:nvPr/>
        </p:nvSpPr>
        <p:spPr>
          <a:xfrm>
            <a:off x="1275756" y="4113405"/>
            <a:ext cx="5682754" cy="302419"/>
          </a:xfrm>
          <a:prstGeom prst="rect">
            <a:avLst/>
          </a:prstGeom>
          <a:noFill/>
          <a:ln/>
        </p:spPr>
        <p:txBody>
          <a:bodyPr wrap="none" lIns="0" tIns="0" rIns="0" bIns="0" rtlCol="0" anchor="t"/>
          <a:lstStyle/>
          <a:p>
            <a:pPr>
              <a:lnSpc>
                <a:spcPts val="2375"/>
              </a:lnSpc>
            </a:pPr>
            <a:r>
              <a:rPr lang="en-US" sz="2000" dirty="0">
                <a:solidFill>
                  <a:srgbClr val="272525"/>
                </a:solidFill>
                <a:latin typeface="Times New Roman" panose="02020603050405020304" pitchFamily="18" charset="0"/>
                <a:ea typeface="Lato" pitchFamily="34" charset="-122"/>
                <a:cs typeface="Times New Roman" panose="02020603050405020304" pitchFamily="18" charset="0"/>
              </a:rPr>
              <a:t>Xử lý công việc, giải quyết hồ sơ hành chính.</a:t>
            </a:r>
            <a:endParaRPr lang="en-US" sz="2000" dirty="0">
              <a:latin typeface="Times New Roman" panose="02020603050405020304" pitchFamily="18" charset="0"/>
              <a:cs typeface="Times New Roman" panose="02020603050405020304" pitchFamily="18" charset="0"/>
            </a:endParaRPr>
          </a:p>
        </p:txBody>
      </p:sp>
      <p:sp>
        <p:nvSpPr>
          <p:cNvPr id="10" name="Shape 7"/>
          <p:cNvSpPr/>
          <p:nvPr/>
        </p:nvSpPr>
        <p:spPr>
          <a:xfrm>
            <a:off x="661492" y="5297273"/>
            <a:ext cx="425252" cy="425252"/>
          </a:xfrm>
          <a:prstGeom prst="roundRect">
            <a:avLst>
              <a:gd name="adj" fmla="val 18669"/>
            </a:avLst>
          </a:prstGeom>
          <a:solidFill>
            <a:schemeClr val="tx2"/>
          </a:solidFill>
          <a:ln w="7620">
            <a:solidFill>
              <a:srgbClr val="CECEC9"/>
            </a:solidFill>
            <a:prstDash val="solid"/>
          </a:ln>
        </p:spPr>
      </p:sp>
      <p:sp>
        <p:nvSpPr>
          <p:cNvPr id="11" name="Text 8"/>
          <p:cNvSpPr/>
          <p:nvPr/>
        </p:nvSpPr>
        <p:spPr>
          <a:xfrm>
            <a:off x="1275755" y="5362162"/>
            <a:ext cx="2362696" cy="295275"/>
          </a:xfrm>
          <a:prstGeom prst="rect">
            <a:avLst/>
          </a:prstGeom>
          <a:noFill/>
          <a:ln/>
        </p:spPr>
        <p:txBody>
          <a:bodyPr wrap="none" lIns="0" tIns="0" rIns="0" bIns="0" rtlCol="0" anchor="t"/>
          <a:lstStyle/>
          <a:p>
            <a:pPr>
              <a:lnSpc>
                <a:spcPts val="2292"/>
              </a:lnSpc>
            </a:pPr>
            <a:r>
              <a:rPr lang="en-US" sz="2000" b="1" dirty="0">
                <a:solidFill>
                  <a:srgbClr val="272525"/>
                </a:solidFill>
                <a:latin typeface="Times New Roman" panose="02020603050405020304" pitchFamily="18" charset="0"/>
                <a:ea typeface="Gelasio" pitchFamily="34" charset="-122"/>
                <a:cs typeface="Times New Roman" panose="02020603050405020304" pitchFamily="18" charset="0"/>
              </a:rPr>
              <a:t>Chuyển Đổi Số</a:t>
            </a:r>
            <a:endParaRPr lang="en-US" sz="2000" b="1" dirty="0">
              <a:latin typeface="Times New Roman" panose="02020603050405020304" pitchFamily="18" charset="0"/>
              <a:cs typeface="Times New Roman" panose="02020603050405020304" pitchFamily="18" charset="0"/>
            </a:endParaRPr>
          </a:p>
        </p:txBody>
      </p:sp>
      <p:sp>
        <p:nvSpPr>
          <p:cNvPr id="12" name="Text 9"/>
          <p:cNvSpPr/>
          <p:nvPr/>
        </p:nvSpPr>
        <p:spPr>
          <a:xfrm>
            <a:off x="1275756" y="5765707"/>
            <a:ext cx="5682754" cy="302419"/>
          </a:xfrm>
          <a:prstGeom prst="rect">
            <a:avLst/>
          </a:prstGeom>
          <a:noFill/>
          <a:ln/>
        </p:spPr>
        <p:txBody>
          <a:bodyPr wrap="none" lIns="0" tIns="0" rIns="0" bIns="0" rtlCol="0" anchor="t"/>
          <a:lstStyle/>
          <a:p>
            <a:pPr>
              <a:lnSpc>
                <a:spcPts val="2375"/>
              </a:lnSpc>
            </a:pPr>
            <a:r>
              <a:rPr lang="en-US" sz="2000" dirty="0">
                <a:solidFill>
                  <a:srgbClr val="272525"/>
                </a:solidFill>
                <a:latin typeface="Times New Roman" panose="02020603050405020304" pitchFamily="18" charset="0"/>
                <a:ea typeface="Lato" pitchFamily="34" charset="-122"/>
                <a:cs typeface="Times New Roman" panose="02020603050405020304" pitchFamily="18" charset="0"/>
              </a:rPr>
              <a:t>Cải cách hành chính, kỹ năng phục vụ nhân dân.</a:t>
            </a:r>
            <a:endParaRPr lang="en-US" sz="2000" dirty="0">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xmlns="" id="{B5D11706-C54A-4C17-AF9F-174F7DD89C56}"/>
              </a:ext>
            </a:extLst>
          </p:cNvPr>
          <p:cNvSpPr txBox="1"/>
          <p:nvPr/>
        </p:nvSpPr>
        <p:spPr>
          <a:xfrm>
            <a:off x="518842" y="282629"/>
            <a:ext cx="11044719" cy="615553"/>
          </a:xfrm>
          <a:prstGeom prst="rect">
            <a:avLst/>
          </a:prstGeom>
          <a:noFill/>
        </p:spPr>
        <p:txBody>
          <a:bodyPr wrap="square">
            <a:spAutoFit/>
          </a:bodyPr>
          <a:lstStyle/>
          <a:p>
            <a:pPr>
              <a:lnSpc>
                <a:spcPct val="100000"/>
              </a:lnSpc>
            </a:pPr>
            <a:r>
              <a:rPr lang="en-US" sz="3400" b="1" dirty="0">
                <a:solidFill>
                  <a:schemeClr val="accent1">
                    <a:lumMod val="50000"/>
                  </a:schemeClr>
                </a:solidFill>
                <a:latin typeface="Times New Roman" panose="02020603050405020304" pitchFamily="18" charset="0"/>
                <a:cs typeface="Times New Roman" panose="02020603050405020304" pitchFamily="18" charset="0"/>
              </a:rPr>
              <a:t>* NHIỆM VỤ TRỌNG TÂM 6 THÁNG CUỐI NĂM</a:t>
            </a:r>
            <a:endParaRPr lang="vi-VN" sz="3400" b="1" dirty="0">
              <a:solidFill>
                <a:schemeClr val="accent1">
                  <a:lumMod val="50000"/>
                </a:schemeClr>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410728" y="1246229"/>
            <a:ext cx="9843834" cy="1181298"/>
          </a:xfrm>
          <a:prstGeom prst="rect">
            <a:avLst/>
          </a:prstGeom>
          <a:noFill/>
          <a:ln/>
        </p:spPr>
        <p:txBody>
          <a:bodyPr wrap="square" lIns="0" tIns="0" rIns="0" bIns="0" rtlCol="0" anchor="t"/>
          <a:lstStyle/>
          <a:p>
            <a:pPr>
              <a:lnSpc>
                <a:spcPts val="4625"/>
              </a:lnSpc>
            </a:pPr>
            <a:r>
              <a:rPr lang="en-US" sz="3300" b="1" dirty="0" err="1">
                <a:solidFill>
                  <a:srgbClr val="002060"/>
                </a:solidFill>
                <a:latin typeface="Times New Roman" panose="02020603050405020304" pitchFamily="18" charset="0"/>
                <a:ea typeface="Gelasio" pitchFamily="34" charset="-122"/>
                <a:cs typeface="Times New Roman" panose="02020603050405020304" pitchFamily="18" charset="0"/>
              </a:rPr>
              <a:t>Phát</a:t>
            </a:r>
            <a:r>
              <a:rPr lang="en-US" sz="3300" b="1" dirty="0">
                <a:solidFill>
                  <a:srgbClr val="002060"/>
                </a:solidFill>
                <a:latin typeface="Times New Roman" panose="02020603050405020304" pitchFamily="18" charset="0"/>
                <a:ea typeface="Gelasio" pitchFamily="34" charset="-122"/>
                <a:cs typeface="Times New Roman" panose="02020603050405020304" pitchFamily="18" charset="0"/>
              </a:rPr>
              <a:t> Triển Nông, Lâm, Thủy Sản</a:t>
            </a:r>
            <a:endParaRPr lang="en-US" sz="3300" b="1" dirty="0">
              <a:solidFill>
                <a:srgbClr val="002060"/>
              </a:solidFill>
              <a:latin typeface="Times New Roman" panose="02020603050405020304" pitchFamily="18" charset="0"/>
              <a:cs typeface="Times New Roman" panose="02020603050405020304" pitchFamily="18" charset="0"/>
            </a:endParaRPr>
          </a:p>
        </p:txBody>
      </p:sp>
      <p:sp>
        <p:nvSpPr>
          <p:cNvPr id="4" name="Text 1"/>
          <p:cNvSpPr/>
          <p:nvPr/>
        </p:nvSpPr>
        <p:spPr>
          <a:xfrm>
            <a:off x="412870" y="2499320"/>
            <a:ext cx="3171890" cy="295275"/>
          </a:xfrm>
          <a:prstGeom prst="rect">
            <a:avLst/>
          </a:prstGeom>
          <a:noFill/>
          <a:ln/>
        </p:spPr>
        <p:txBody>
          <a:bodyPr wrap="none" lIns="0" tIns="0" rIns="0" bIns="0" rtlCol="0" anchor="t"/>
          <a:lstStyle/>
          <a:p>
            <a:pPr>
              <a:lnSpc>
                <a:spcPts val="2292"/>
              </a:lnSpc>
            </a:pPr>
            <a:r>
              <a:rPr lang="en-US" sz="1833" b="1" dirty="0">
                <a:solidFill>
                  <a:srgbClr val="312F2B"/>
                </a:solidFill>
                <a:latin typeface="Times New Roman" panose="02020603050405020304" pitchFamily="18" charset="0"/>
                <a:ea typeface="Gelasio" pitchFamily="34" charset="-122"/>
                <a:cs typeface="Times New Roman" panose="02020603050405020304" pitchFamily="18" charset="0"/>
              </a:rPr>
              <a:t>Chuyển Đổi Cơ Cấu</a:t>
            </a:r>
            <a:endParaRPr lang="en-US" sz="1833" b="1" dirty="0">
              <a:latin typeface="Times New Roman" panose="02020603050405020304" pitchFamily="18" charset="0"/>
              <a:cs typeface="Times New Roman" panose="02020603050405020304" pitchFamily="18" charset="0"/>
            </a:endParaRPr>
          </a:p>
        </p:txBody>
      </p:sp>
      <p:sp>
        <p:nvSpPr>
          <p:cNvPr id="5" name="Text 2"/>
          <p:cNvSpPr/>
          <p:nvPr/>
        </p:nvSpPr>
        <p:spPr>
          <a:xfrm>
            <a:off x="432231" y="2983607"/>
            <a:ext cx="2917924" cy="604838"/>
          </a:xfrm>
          <a:prstGeom prst="rect">
            <a:avLst/>
          </a:prstGeom>
          <a:noFill/>
          <a:ln/>
        </p:spPr>
        <p:txBody>
          <a:bodyPr wrap="square" lIns="0" tIns="0" rIns="0" bIns="0" rtlCol="0" anchor="t"/>
          <a:lstStyle/>
          <a:p>
            <a:pPr>
              <a:lnSpc>
                <a:spcPts val="2375"/>
              </a:lnSpc>
            </a:pPr>
            <a:r>
              <a:rPr lang="en-US" dirty="0">
                <a:solidFill>
                  <a:srgbClr val="272525"/>
                </a:solidFill>
                <a:latin typeface="Times New Roman" panose="02020603050405020304" pitchFamily="18" charset="0"/>
                <a:ea typeface="Lato" pitchFamily="34" charset="-122"/>
                <a:cs typeface="Times New Roman" panose="02020603050405020304" pitchFamily="18" charset="0"/>
              </a:rPr>
              <a:t>Cây trồng, mùa vụ; nông nghiệp công nghệ cao.</a:t>
            </a:r>
            <a:endParaRPr lang="en-US" dirty="0">
              <a:latin typeface="Times New Roman" panose="02020603050405020304" pitchFamily="18" charset="0"/>
              <a:cs typeface="Times New Roman" panose="02020603050405020304" pitchFamily="18" charset="0"/>
            </a:endParaRPr>
          </a:p>
        </p:txBody>
      </p:sp>
      <p:sp>
        <p:nvSpPr>
          <p:cNvPr id="6" name="Text 3"/>
          <p:cNvSpPr/>
          <p:nvPr/>
        </p:nvSpPr>
        <p:spPr>
          <a:xfrm>
            <a:off x="412870" y="3777457"/>
            <a:ext cx="3171890" cy="295275"/>
          </a:xfrm>
          <a:prstGeom prst="rect">
            <a:avLst/>
          </a:prstGeom>
          <a:noFill/>
          <a:ln/>
        </p:spPr>
        <p:txBody>
          <a:bodyPr wrap="none" lIns="0" tIns="0" rIns="0" bIns="0" rtlCol="0" anchor="t"/>
          <a:lstStyle/>
          <a:p>
            <a:pPr>
              <a:lnSpc>
                <a:spcPts val="2292"/>
              </a:lnSpc>
            </a:pPr>
            <a:r>
              <a:rPr lang="en-US" sz="1833" b="1" dirty="0">
                <a:solidFill>
                  <a:srgbClr val="312F2B"/>
                </a:solidFill>
                <a:latin typeface="Times New Roman" panose="02020603050405020304" pitchFamily="18" charset="0"/>
                <a:ea typeface="Gelasio" pitchFamily="34" charset="-122"/>
                <a:cs typeface="Times New Roman" panose="02020603050405020304" pitchFamily="18" charset="0"/>
              </a:rPr>
              <a:t>Tái Đàn Gia Súc</a:t>
            </a:r>
            <a:endParaRPr lang="en-US" sz="1833" b="1" dirty="0">
              <a:latin typeface="Times New Roman" panose="02020603050405020304" pitchFamily="18" charset="0"/>
              <a:cs typeface="Times New Roman" panose="02020603050405020304" pitchFamily="18" charset="0"/>
            </a:endParaRPr>
          </a:p>
        </p:txBody>
      </p:sp>
      <p:sp>
        <p:nvSpPr>
          <p:cNvPr id="7" name="Text 4"/>
          <p:cNvSpPr/>
          <p:nvPr/>
        </p:nvSpPr>
        <p:spPr>
          <a:xfrm>
            <a:off x="432231" y="4261744"/>
            <a:ext cx="2917924" cy="604838"/>
          </a:xfrm>
          <a:prstGeom prst="rect">
            <a:avLst/>
          </a:prstGeom>
          <a:noFill/>
          <a:ln/>
        </p:spPr>
        <p:txBody>
          <a:bodyPr wrap="square" lIns="0" tIns="0" rIns="0" bIns="0" rtlCol="0" anchor="t"/>
          <a:lstStyle/>
          <a:p>
            <a:pPr>
              <a:lnSpc>
                <a:spcPts val="2375"/>
              </a:lnSpc>
            </a:pPr>
            <a:r>
              <a:rPr lang="en-US" dirty="0">
                <a:solidFill>
                  <a:srgbClr val="272525"/>
                </a:solidFill>
                <a:latin typeface="Times New Roman" panose="02020603050405020304" pitchFamily="18" charset="0"/>
                <a:ea typeface="Lato" pitchFamily="34" charset="-122"/>
                <a:cs typeface="Times New Roman" panose="02020603050405020304" pitchFamily="18" charset="0"/>
              </a:rPr>
              <a:t>Phòng chống dịch bệnh, xây dựng vùng VietGAP.</a:t>
            </a:r>
            <a:endParaRPr lang="en-US" dirty="0">
              <a:latin typeface="Times New Roman" panose="02020603050405020304" pitchFamily="18" charset="0"/>
              <a:cs typeface="Times New Roman" panose="02020603050405020304" pitchFamily="18" charset="0"/>
            </a:endParaRPr>
          </a:p>
        </p:txBody>
      </p:sp>
      <p:sp>
        <p:nvSpPr>
          <p:cNvPr id="8" name="Text 5"/>
          <p:cNvSpPr/>
          <p:nvPr/>
        </p:nvSpPr>
        <p:spPr>
          <a:xfrm>
            <a:off x="412870" y="5055593"/>
            <a:ext cx="3171890" cy="295275"/>
          </a:xfrm>
          <a:prstGeom prst="rect">
            <a:avLst/>
          </a:prstGeom>
          <a:noFill/>
          <a:ln/>
        </p:spPr>
        <p:txBody>
          <a:bodyPr wrap="none" lIns="0" tIns="0" rIns="0" bIns="0" rtlCol="0" anchor="t"/>
          <a:lstStyle/>
          <a:p>
            <a:pPr>
              <a:lnSpc>
                <a:spcPts val="2292"/>
              </a:lnSpc>
            </a:pPr>
            <a:r>
              <a:rPr lang="en-US" sz="1833" b="1" dirty="0">
                <a:solidFill>
                  <a:srgbClr val="312F2B"/>
                </a:solidFill>
                <a:latin typeface="Times New Roman" panose="02020603050405020304" pitchFamily="18" charset="0"/>
                <a:ea typeface="Gelasio" pitchFamily="34" charset="-122"/>
                <a:cs typeface="Times New Roman" panose="02020603050405020304" pitchFamily="18" charset="0"/>
              </a:rPr>
              <a:t>Thu Hút Đầu Tư</a:t>
            </a:r>
            <a:endParaRPr lang="en-US" sz="1833" b="1" dirty="0">
              <a:latin typeface="Times New Roman" panose="02020603050405020304" pitchFamily="18" charset="0"/>
              <a:cs typeface="Times New Roman" panose="02020603050405020304" pitchFamily="18" charset="0"/>
            </a:endParaRPr>
          </a:p>
        </p:txBody>
      </p:sp>
      <p:sp>
        <p:nvSpPr>
          <p:cNvPr id="9" name="Text 6"/>
          <p:cNvSpPr/>
          <p:nvPr/>
        </p:nvSpPr>
        <p:spPr>
          <a:xfrm>
            <a:off x="432231" y="5539880"/>
            <a:ext cx="2917924" cy="302419"/>
          </a:xfrm>
          <a:prstGeom prst="rect">
            <a:avLst/>
          </a:prstGeom>
          <a:noFill/>
          <a:ln/>
        </p:spPr>
        <p:txBody>
          <a:bodyPr wrap="none" lIns="0" tIns="0" rIns="0" bIns="0" rtlCol="0" anchor="t"/>
          <a:lstStyle/>
          <a:p>
            <a:pPr>
              <a:lnSpc>
                <a:spcPts val="2375"/>
              </a:lnSpc>
            </a:pPr>
            <a:r>
              <a:rPr lang="en-US" dirty="0">
                <a:solidFill>
                  <a:srgbClr val="272525"/>
                </a:solidFill>
                <a:latin typeface="Times New Roman" panose="02020603050405020304" pitchFamily="18" charset="0"/>
                <a:ea typeface="Lato" pitchFamily="34" charset="-122"/>
                <a:cs typeface="Times New Roman" panose="02020603050405020304" pitchFamily="18" charset="0"/>
              </a:rPr>
              <a:t>Nhà máy chế biến sâu nông sản.</a:t>
            </a:r>
            <a:endParaRPr lang="en-US" dirty="0">
              <a:latin typeface="Times New Roman" panose="02020603050405020304" pitchFamily="18" charset="0"/>
              <a:cs typeface="Times New Roman" panose="02020603050405020304" pitchFamily="18" charset="0"/>
            </a:endParaRPr>
          </a:p>
        </p:txBody>
      </p:sp>
      <p:sp>
        <p:nvSpPr>
          <p:cNvPr id="10" name="Text 7"/>
          <p:cNvSpPr/>
          <p:nvPr/>
        </p:nvSpPr>
        <p:spPr>
          <a:xfrm>
            <a:off x="3764085" y="2499320"/>
            <a:ext cx="3454539" cy="295275"/>
          </a:xfrm>
          <a:prstGeom prst="rect">
            <a:avLst/>
          </a:prstGeom>
          <a:noFill/>
          <a:ln/>
        </p:spPr>
        <p:txBody>
          <a:bodyPr wrap="none" lIns="0" tIns="0" rIns="0" bIns="0" rtlCol="0" anchor="t"/>
          <a:lstStyle/>
          <a:p>
            <a:pPr>
              <a:lnSpc>
                <a:spcPts val="2292"/>
              </a:lnSpc>
            </a:pPr>
            <a:r>
              <a:rPr lang="en-US" sz="1833" b="1" dirty="0">
                <a:solidFill>
                  <a:srgbClr val="312F2B"/>
                </a:solidFill>
                <a:latin typeface="Times New Roman" panose="02020603050405020304" pitchFamily="18" charset="0"/>
                <a:ea typeface="Gelasio" pitchFamily="34" charset="-122"/>
                <a:cs typeface="Times New Roman" panose="02020603050405020304" pitchFamily="18" charset="0"/>
              </a:rPr>
              <a:t>Mở Rộng Chuỗi Liên Kết</a:t>
            </a:r>
            <a:endParaRPr lang="en-US" sz="1833" b="1" dirty="0">
              <a:latin typeface="Times New Roman" panose="02020603050405020304" pitchFamily="18" charset="0"/>
              <a:cs typeface="Times New Roman" panose="02020603050405020304" pitchFamily="18" charset="0"/>
            </a:endParaRPr>
          </a:p>
        </p:txBody>
      </p:sp>
      <p:sp>
        <p:nvSpPr>
          <p:cNvPr id="11" name="Text 8"/>
          <p:cNvSpPr/>
          <p:nvPr/>
        </p:nvSpPr>
        <p:spPr>
          <a:xfrm>
            <a:off x="3817674" y="2983607"/>
            <a:ext cx="2917924" cy="302419"/>
          </a:xfrm>
          <a:prstGeom prst="rect">
            <a:avLst/>
          </a:prstGeom>
          <a:noFill/>
          <a:ln/>
        </p:spPr>
        <p:txBody>
          <a:bodyPr wrap="none" lIns="0" tIns="0" rIns="0" bIns="0" rtlCol="0" anchor="t"/>
          <a:lstStyle/>
          <a:p>
            <a:pPr>
              <a:lnSpc>
                <a:spcPts val="2375"/>
              </a:lnSpc>
            </a:pPr>
            <a:r>
              <a:rPr lang="en-US" dirty="0">
                <a:solidFill>
                  <a:srgbClr val="272525"/>
                </a:solidFill>
                <a:latin typeface="Times New Roman" panose="02020603050405020304" pitchFamily="18" charset="0"/>
                <a:ea typeface="Lato" pitchFamily="34" charset="-122"/>
                <a:cs typeface="Times New Roman" panose="02020603050405020304" pitchFamily="18" charset="0"/>
              </a:rPr>
              <a:t>Sản phẩm đặc trưng địa phương.</a:t>
            </a:r>
            <a:endParaRPr lang="en-US" dirty="0">
              <a:latin typeface="Times New Roman" panose="02020603050405020304" pitchFamily="18" charset="0"/>
              <a:cs typeface="Times New Roman" panose="02020603050405020304" pitchFamily="18" charset="0"/>
            </a:endParaRPr>
          </a:p>
        </p:txBody>
      </p:sp>
      <p:sp>
        <p:nvSpPr>
          <p:cNvPr id="12" name="Text 9"/>
          <p:cNvSpPr/>
          <p:nvPr/>
        </p:nvSpPr>
        <p:spPr>
          <a:xfrm>
            <a:off x="3798313" y="3850039"/>
            <a:ext cx="3171890" cy="295275"/>
          </a:xfrm>
          <a:prstGeom prst="rect">
            <a:avLst/>
          </a:prstGeom>
          <a:noFill/>
          <a:ln/>
        </p:spPr>
        <p:txBody>
          <a:bodyPr wrap="none" lIns="0" tIns="0" rIns="0" bIns="0" rtlCol="0" anchor="t"/>
          <a:lstStyle/>
          <a:p>
            <a:pPr>
              <a:lnSpc>
                <a:spcPts val="2292"/>
              </a:lnSpc>
            </a:pPr>
            <a:r>
              <a:rPr lang="en-US" sz="1833" b="1" dirty="0">
                <a:solidFill>
                  <a:srgbClr val="312F2B"/>
                </a:solidFill>
                <a:latin typeface="Times New Roman" panose="02020603050405020304" pitchFamily="18" charset="0"/>
                <a:ea typeface="Gelasio" pitchFamily="34" charset="-122"/>
                <a:cs typeface="Times New Roman" panose="02020603050405020304" pitchFamily="18" charset="0"/>
              </a:rPr>
              <a:t>Nâng Cấp Thủy Lợi</a:t>
            </a:r>
            <a:endParaRPr lang="en-US" sz="1833" b="1" dirty="0">
              <a:latin typeface="Times New Roman" panose="02020603050405020304" pitchFamily="18" charset="0"/>
              <a:cs typeface="Times New Roman" panose="02020603050405020304" pitchFamily="18" charset="0"/>
            </a:endParaRPr>
          </a:p>
        </p:txBody>
      </p:sp>
      <p:sp>
        <p:nvSpPr>
          <p:cNvPr id="13" name="Text 10"/>
          <p:cNvSpPr/>
          <p:nvPr/>
        </p:nvSpPr>
        <p:spPr>
          <a:xfrm>
            <a:off x="3817674" y="4334325"/>
            <a:ext cx="2917924" cy="604838"/>
          </a:xfrm>
          <a:prstGeom prst="rect">
            <a:avLst/>
          </a:prstGeom>
          <a:noFill/>
          <a:ln/>
        </p:spPr>
        <p:txBody>
          <a:bodyPr wrap="square" lIns="0" tIns="0" rIns="0" bIns="0" rtlCol="0" anchor="t"/>
          <a:lstStyle/>
          <a:p>
            <a:pPr>
              <a:lnSpc>
                <a:spcPts val="2375"/>
              </a:lnSpc>
            </a:pPr>
            <a:r>
              <a:rPr lang="en-US" dirty="0">
                <a:solidFill>
                  <a:srgbClr val="272525"/>
                </a:solidFill>
                <a:latin typeface="Times New Roman" panose="02020603050405020304" pitchFamily="18" charset="0"/>
                <a:ea typeface="Lato" pitchFamily="34" charset="-122"/>
                <a:cs typeface="Times New Roman" panose="02020603050405020304" pitchFamily="18" charset="0"/>
              </a:rPr>
              <a:t>Khắc phục thiếu nước, mở rộng vùng sản xuất.</a:t>
            </a:r>
            <a:endParaRPr lang="en-US" dirty="0">
              <a:latin typeface="Times New Roman" panose="02020603050405020304" pitchFamily="18" charset="0"/>
              <a:cs typeface="Times New Roman" panose="02020603050405020304" pitchFamily="18" charset="0"/>
            </a:endParaRPr>
          </a:p>
        </p:txBody>
      </p:sp>
      <p:sp>
        <p:nvSpPr>
          <p:cNvPr id="14" name="Text 11"/>
          <p:cNvSpPr/>
          <p:nvPr/>
        </p:nvSpPr>
        <p:spPr>
          <a:xfrm>
            <a:off x="3764560" y="5051119"/>
            <a:ext cx="3917276" cy="590550"/>
          </a:xfrm>
          <a:prstGeom prst="rect">
            <a:avLst/>
          </a:prstGeom>
          <a:noFill/>
          <a:ln/>
        </p:spPr>
        <p:txBody>
          <a:bodyPr wrap="square" lIns="0" tIns="0" rIns="0" bIns="0" rtlCol="0" anchor="t"/>
          <a:lstStyle/>
          <a:p>
            <a:pPr>
              <a:lnSpc>
                <a:spcPts val="2292"/>
              </a:lnSpc>
            </a:pPr>
            <a:r>
              <a:rPr lang="en-US" sz="1833" b="1" dirty="0">
                <a:solidFill>
                  <a:srgbClr val="312F2B"/>
                </a:solidFill>
                <a:latin typeface="Times New Roman" panose="02020603050405020304" pitchFamily="18" charset="0"/>
                <a:ea typeface="Gelasio" pitchFamily="34" charset="-122"/>
                <a:cs typeface="Times New Roman" panose="02020603050405020304" pitchFamily="18" charset="0"/>
              </a:rPr>
              <a:t>Chống Khai Thác Bất Hợp Pháp</a:t>
            </a:r>
            <a:endParaRPr lang="en-US" sz="1833" b="1" dirty="0">
              <a:latin typeface="Times New Roman" panose="02020603050405020304" pitchFamily="18" charset="0"/>
              <a:cs typeface="Times New Roman" panose="02020603050405020304" pitchFamily="18" charset="0"/>
            </a:endParaRPr>
          </a:p>
        </p:txBody>
      </p:sp>
      <p:sp>
        <p:nvSpPr>
          <p:cNvPr id="15" name="Text 12"/>
          <p:cNvSpPr/>
          <p:nvPr/>
        </p:nvSpPr>
        <p:spPr>
          <a:xfrm>
            <a:off x="3807400" y="5573832"/>
            <a:ext cx="2917924" cy="302419"/>
          </a:xfrm>
          <a:prstGeom prst="rect">
            <a:avLst/>
          </a:prstGeom>
          <a:noFill/>
          <a:ln/>
        </p:spPr>
        <p:txBody>
          <a:bodyPr wrap="none" lIns="0" tIns="0" rIns="0" bIns="0" rtlCol="0" anchor="t"/>
          <a:lstStyle/>
          <a:p>
            <a:pPr>
              <a:lnSpc>
                <a:spcPts val="2375"/>
              </a:lnSpc>
            </a:pPr>
            <a:r>
              <a:rPr lang="en-US" dirty="0">
                <a:solidFill>
                  <a:srgbClr val="272525"/>
                </a:solidFill>
                <a:latin typeface="Times New Roman" panose="02020603050405020304" pitchFamily="18" charset="0"/>
                <a:ea typeface="Lato" pitchFamily="34" charset="-122"/>
                <a:cs typeface="Times New Roman" panose="02020603050405020304" pitchFamily="18" charset="0"/>
              </a:rPr>
              <a:t>Hỗ trợ ngư dân, </a:t>
            </a:r>
            <a:r>
              <a:rPr lang="en-US" dirty="0" err="1">
                <a:solidFill>
                  <a:srgbClr val="272525"/>
                </a:solidFill>
                <a:latin typeface="Times New Roman" panose="02020603050405020304" pitchFamily="18" charset="0"/>
                <a:ea typeface="Lato" pitchFamily="34" charset="-122"/>
                <a:cs typeface="Times New Roman" panose="02020603050405020304" pitchFamily="18" charset="0"/>
              </a:rPr>
              <a:t>trồng</a:t>
            </a:r>
            <a:r>
              <a:rPr lang="en-US" dirty="0">
                <a:solidFill>
                  <a:srgbClr val="272525"/>
                </a:solidFill>
                <a:latin typeface="Times New Roman" panose="02020603050405020304" pitchFamily="18" charset="0"/>
                <a:ea typeface="Lato" pitchFamily="34" charset="-122"/>
                <a:cs typeface="Times New Roman" panose="02020603050405020304" pitchFamily="18" charset="0"/>
              </a:rPr>
              <a:t> </a:t>
            </a:r>
            <a:r>
              <a:rPr lang="en-US" dirty="0" err="1">
                <a:solidFill>
                  <a:srgbClr val="272525"/>
                </a:solidFill>
                <a:latin typeface="Times New Roman" panose="02020603050405020304" pitchFamily="18" charset="0"/>
                <a:ea typeface="Lato" pitchFamily="34" charset="-122"/>
                <a:cs typeface="Times New Roman" panose="02020603050405020304" pitchFamily="18" charset="0"/>
              </a:rPr>
              <a:t>rừng</a:t>
            </a:r>
            <a:endParaRPr lang="en-US" dirty="0">
              <a:latin typeface="Times New Roman" panose="02020603050405020304" pitchFamily="18" charset="0"/>
              <a:cs typeface="Times New Roman" panose="02020603050405020304" pitchFamily="18" charset="0"/>
            </a:endParaRPr>
          </a:p>
        </p:txBody>
      </p:sp>
      <p:sp>
        <p:nvSpPr>
          <p:cNvPr id="17" name="TextBox 16">
            <a:extLst>
              <a:ext uri="{FF2B5EF4-FFF2-40B4-BE49-F238E27FC236}">
                <a16:creationId xmlns:a16="http://schemas.microsoft.com/office/drawing/2014/main" xmlns="" id="{8A57F419-D1AF-488F-A150-FF85BE58AA3F}"/>
              </a:ext>
            </a:extLst>
          </p:cNvPr>
          <p:cNvSpPr txBox="1"/>
          <p:nvPr/>
        </p:nvSpPr>
        <p:spPr>
          <a:xfrm>
            <a:off x="164384" y="282629"/>
            <a:ext cx="11044719" cy="615553"/>
          </a:xfrm>
          <a:prstGeom prst="rect">
            <a:avLst/>
          </a:prstGeom>
          <a:noFill/>
        </p:spPr>
        <p:txBody>
          <a:bodyPr wrap="square">
            <a:spAutoFit/>
          </a:bodyPr>
          <a:lstStyle/>
          <a:p>
            <a:pPr>
              <a:lnSpc>
                <a:spcPct val="100000"/>
              </a:lnSpc>
            </a:pPr>
            <a:r>
              <a:rPr lang="en-US" sz="3400" b="1" dirty="0">
                <a:solidFill>
                  <a:schemeClr val="accent1">
                    <a:lumMod val="50000"/>
                  </a:schemeClr>
                </a:solidFill>
                <a:latin typeface="Times New Roman" panose="02020603050405020304" pitchFamily="18" charset="0"/>
                <a:cs typeface="Times New Roman" panose="02020603050405020304" pitchFamily="18" charset="0"/>
              </a:rPr>
              <a:t>* NHIỆM VỤ TRỌNG TÂM 6 THÁNG CUỐI NĂM</a:t>
            </a:r>
            <a:endParaRPr lang="vi-VN" sz="3400" b="1" dirty="0">
              <a:solidFill>
                <a:schemeClr val="accent1">
                  <a:lumMod val="50000"/>
                </a:schemeClr>
              </a:solidFill>
              <a:latin typeface="Times New Roman" panose="02020603050405020304" pitchFamily="18" charset="0"/>
              <a:cs typeface="Times New Roman" panose="02020603050405020304" pitchFamily="18" charset="0"/>
            </a:endParaRPr>
          </a:p>
        </p:txBody>
      </p:sp>
      <p:pic>
        <p:nvPicPr>
          <p:cNvPr id="16" name="Picture 2">
            <a:extLst>
              <a:ext uri="{FF2B5EF4-FFF2-40B4-BE49-F238E27FC236}">
                <a16:creationId xmlns:a16="http://schemas.microsoft.com/office/drawing/2014/main" xmlns="" id="{EE2B03EE-26E4-15A9-13B7-49CE0EA657DB}"/>
              </a:ext>
            </a:extLst>
          </p:cNvPr>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464919" y="1354667"/>
            <a:ext cx="4715934" cy="2472018"/>
          </a:xfrm>
          <a:prstGeom prst="rect">
            <a:avLst/>
          </a:prstGeom>
          <a:blipFill>
            <a:blip r:embed="rId4"/>
            <a:tile tx="0" ty="0" sx="100000" sy="100000" flip="none" algn="tl"/>
          </a:blipFill>
        </p:spPr>
      </p:pic>
      <p:pic>
        <p:nvPicPr>
          <p:cNvPr id="18" name="Picture 2">
            <a:extLst>
              <a:ext uri="{FF2B5EF4-FFF2-40B4-BE49-F238E27FC236}">
                <a16:creationId xmlns:a16="http://schemas.microsoft.com/office/drawing/2014/main" xmlns="" id="{3EC8A6D0-23BF-2C98-198C-BE86E28C486C}"/>
              </a:ext>
            </a:extLst>
          </p:cNvPr>
          <p:cNvPicPr>
            <a:picLocks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7467600" y="3826685"/>
            <a:ext cx="4715933" cy="2930882"/>
          </a:xfrm>
          <a:prstGeom prst="rect">
            <a:avLst/>
          </a:prstGeom>
          <a:blipFill>
            <a:blip r:embed="rId4"/>
            <a:tile tx="0" ty="0" sx="100000" sy="100000" flip="none" algn="tl"/>
          </a:blip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661492" y="1092606"/>
            <a:ext cx="7815461" cy="590649"/>
          </a:xfrm>
          <a:prstGeom prst="rect">
            <a:avLst/>
          </a:prstGeom>
          <a:noFill/>
          <a:ln/>
        </p:spPr>
        <p:txBody>
          <a:bodyPr wrap="none" lIns="0" tIns="0" rIns="0" bIns="0" rtlCol="0" anchor="t"/>
          <a:lstStyle/>
          <a:p>
            <a:pPr>
              <a:lnSpc>
                <a:spcPts val="4625"/>
              </a:lnSpc>
            </a:pPr>
            <a:r>
              <a:rPr lang="en-US" sz="3300" b="1" dirty="0">
                <a:solidFill>
                  <a:srgbClr val="002060"/>
                </a:solidFill>
                <a:latin typeface="Times New Roman" panose="02020603050405020304" pitchFamily="18" charset="0"/>
                <a:ea typeface="Alice" pitchFamily="34" charset="-122"/>
                <a:cs typeface="Times New Roman" panose="02020603050405020304" pitchFamily="18" charset="0"/>
              </a:rPr>
              <a:t>Thu Hút Đầu Tư và Phát Triển Dự Án</a:t>
            </a:r>
            <a:endParaRPr lang="en-US" sz="3300" b="1" dirty="0">
              <a:solidFill>
                <a:srgbClr val="002060"/>
              </a:solidFill>
              <a:latin typeface="Times New Roman" panose="02020603050405020304" pitchFamily="18" charset="0"/>
              <a:cs typeface="Times New Roman" panose="02020603050405020304" pitchFamily="18" charset="0"/>
            </a:endParaRPr>
          </a:p>
        </p:txBody>
      </p:sp>
      <p:sp>
        <p:nvSpPr>
          <p:cNvPr id="3" name="Shape 1"/>
          <p:cNvSpPr/>
          <p:nvPr/>
        </p:nvSpPr>
        <p:spPr>
          <a:xfrm>
            <a:off x="456012" y="2159814"/>
            <a:ext cx="5363667" cy="189012"/>
          </a:xfrm>
          <a:prstGeom prst="roundRect">
            <a:avLst>
              <a:gd name="adj" fmla="val 15001"/>
            </a:avLst>
          </a:prstGeom>
          <a:solidFill>
            <a:srgbClr val="F0EDE6"/>
          </a:solidFill>
          <a:ln/>
        </p:spPr>
      </p:sp>
      <p:sp>
        <p:nvSpPr>
          <p:cNvPr id="4" name="Text 2"/>
          <p:cNvSpPr/>
          <p:nvPr/>
        </p:nvSpPr>
        <p:spPr>
          <a:xfrm>
            <a:off x="645024" y="2537837"/>
            <a:ext cx="2362696" cy="295275"/>
          </a:xfrm>
          <a:prstGeom prst="rect">
            <a:avLst/>
          </a:prstGeom>
          <a:noFill/>
          <a:ln/>
        </p:spPr>
        <p:txBody>
          <a:bodyPr wrap="none" lIns="0" tIns="0" rIns="0" bIns="0" rtlCol="0" anchor="t"/>
          <a:lstStyle/>
          <a:p>
            <a:pPr>
              <a:lnSpc>
                <a:spcPts val="2292"/>
              </a:lnSpc>
            </a:pPr>
            <a:r>
              <a:rPr lang="en-US" sz="2200" b="1" dirty="0">
                <a:solidFill>
                  <a:srgbClr val="2C2821"/>
                </a:solidFill>
                <a:latin typeface="Times New Roman" panose="02020603050405020304" pitchFamily="18" charset="0"/>
                <a:ea typeface="Alice" pitchFamily="34" charset="-122"/>
                <a:cs typeface="Times New Roman" panose="02020603050405020304" pitchFamily="18" charset="0"/>
              </a:rPr>
              <a:t>Hỗ trợ Doanh nghiệp</a:t>
            </a:r>
            <a:endParaRPr lang="en-US" sz="2200" b="1" dirty="0">
              <a:latin typeface="Times New Roman" panose="02020603050405020304" pitchFamily="18" charset="0"/>
              <a:cs typeface="Times New Roman" panose="02020603050405020304" pitchFamily="18" charset="0"/>
            </a:endParaRPr>
          </a:p>
        </p:txBody>
      </p:sp>
      <p:sp>
        <p:nvSpPr>
          <p:cNvPr id="5" name="Text 3"/>
          <p:cNvSpPr/>
          <p:nvPr/>
        </p:nvSpPr>
        <p:spPr>
          <a:xfrm>
            <a:off x="639887" y="3066019"/>
            <a:ext cx="4985643" cy="998376"/>
          </a:xfrm>
          <a:prstGeom prst="rect">
            <a:avLst/>
          </a:prstGeom>
          <a:solidFill>
            <a:schemeClr val="accent4"/>
          </a:solidFill>
          <a:ln/>
        </p:spPr>
        <p:txBody>
          <a:bodyPr wrap="square" lIns="0" tIns="0" rIns="0" bIns="0" rtlCol="0" anchor="t"/>
          <a:lstStyle/>
          <a:p>
            <a:pPr algn="just">
              <a:lnSpc>
                <a:spcPts val="2375"/>
              </a:lnSpc>
            </a:pPr>
            <a:r>
              <a:rPr lang="en-US" sz="2000" dirty="0">
                <a:solidFill>
                  <a:srgbClr val="2C2821"/>
                </a:solidFill>
                <a:latin typeface="Times New Roman" panose="02020603050405020304" pitchFamily="18" charset="0"/>
                <a:ea typeface="Lora" pitchFamily="34" charset="-122"/>
                <a:cs typeface="Times New Roman" panose="02020603050405020304" pitchFamily="18" charset="0"/>
              </a:rPr>
              <a:t>Tiếp tục chỉ đạo, hỗ trợ phát triển sản xuất, kinh doanh và tạo điều kiện cho nhà đầu tư triển khai nhanh các công trình, dự án.</a:t>
            </a:r>
            <a:endParaRPr lang="en-US" sz="2000" dirty="0">
              <a:latin typeface="Times New Roman" panose="02020603050405020304" pitchFamily="18" charset="0"/>
              <a:cs typeface="Times New Roman" panose="02020603050405020304" pitchFamily="18" charset="0"/>
            </a:endParaRPr>
          </a:p>
        </p:txBody>
      </p:sp>
      <p:sp>
        <p:nvSpPr>
          <p:cNvPr id="6" name="Shape 4"/>
          <p:cNvSpPr/>
          <p:nvPr/>
        </p:nvSpPr>
        <p:spPr>
          <a:xfrm>
            <a:off x="6166842" y="2683352"/>
            <a:ext cx="5567009" cy="193654"/>
          </a:xfrm>
          <a:prstGeom prst="roundRect">
            <a:avLst>
              <a:gd name="adj" fmla="val 15001"/>
            </a:avLst>
          </a:prstGeom>
          <a:solidFill>
            <a:srgbClr val="F0EDE6"/>
          </a:solidFill>
          <a:ln/>
        </p:spPr>
      </p:sp>
      <p:sp>
        <p:nvSpPr>
          <p:cNvPr id="7" name="Text 5"/>
          <p:cNvSpPr/>
          <p:nvPr/>
        </p:nvSpPr>
        <p:spPr>
          <a:xfrm>
            <a:off x="6355855" y="3066018"/>
            <a:ext cx="2362696" cy="295275"/>
          </a:xfrm>
          <a:prstGeom prst="rect">
            <a:avLst/>
          </a:prstGeom>
          <a:noFill/>
          <a:ln/>
        </p:spPr>
        <p:txBody>
          <a:bodyPr wrap="none" lIns="0" tIns="0" rIns="0" bIns="0" rtlCol="0" anchor="t"/>
          <a:lstStyle/>
          <a:p>
            <a:pPr>
              <a:lnSpc>
                <a:spcPts val="2292"/>
              </a:lnSpc>
            </a:pPr>
            <a:r>
              <a:rPr lang="en-US" sz="2200" b="1" dirty="0">
                <a:solidFill>
                  <a:srgbClr val="2C2821"/>
                </a:solidFill>
                <a:latin typeface="Times New Roman" panose="02020603050405020304" pitchFamily="18" charset="0"/>
                <a:ea typeface="Alice" pitchFamily="34" charset="-122"/>
                <a:cs typeface="Times New Roman" panose="02020603050405020304" pitchFamily="18" charset="0"/>
              </a:rPr>
              <a:t>Tháo gỡ Khó khăn</a:t>
            </a:r>
            <a:endParaRPr lang="en-US" sz="2200" b="1" dirty="0">
              <a:latin typeface="Times New Roman" panose="02020603050405020304" pitchFamily="18" charset="0"/>
              <a:cs typeface="Times New Roman" panose="02020603050405020304" pitchFamily="18" charset="0"/>
            </a:endParaRPr>
          </a:p>
        </p:txBody>
      </p:sp>
      <p:sp>
        <p:nvSpPr>
          <p:cNvPr id="8" name="Text 6"/>
          <p:cNvSpPr/>
          <p:nvPr/>
        </p:nvSpPr>
        <p:spPr>
          <a:xfrm>
            <a:off x="6355854" y="3550306"/>
            <a:ext cx="5363667" cy="997712"/>
          </a:xfrm>
          <a:prstGeom prst="rect">
            <a:avLst/>
          </a:prstGeom>
          <a:solidFill>
            <a:schemeClr val="accent4"/>
          </a:solidFill>
          <a:ln/>
        </p:spPr>
        <p:txBody>
          <a:bodyPr wrap="square" lIns="0" tIns="0" rIns="0" bIns="0" rtlCol="0" anchor="t"/>
          <a:lstStyle/>
          <a:p>
            <a:pPr algn="just">
              <a:lnSpc>
                <a:spcPts val="2375"/>
              </a:lnSpc>
            </a:pPr>
            <a:r>
              <a:rPr lang="en-US" sz="2000" dirty="0">
                <a:solidFill>
                  <a:srgbClr val="2C2821"/>
                </a:solidFill>
                <a:latin typeface="Times New Roman" panose="02020603050405020304" pitchFamily="18" charset="0"/>
                <a:ea typeface="Lora" pitchFamily="34" charset="-122"/>
                <a:cs typeface="Times New Roman" panose="02020603050405020304" pitchFamily="18" charset="0"/>
              </a:rPr>
              <a:t>Kịp thời tháo gỡ khó khăn, vướng mắc để các dự án sớm đi vào hoạt động sản xuất kinh doanh, đặc biệt là năng lượng tái tạo và khu công nghiệp.</a:t>
            </a:r>
            <a:endParaRPr lang="en-US" sz="2000" dirty="0">
              <a:latin typeface="Times New Roman" panose="02020603050405020304" pitchFamily="18" charset="0"/>
              <a:cs typeface="Times New Roman" panose="02020603050405020304" pitchFamily="18" charset="0"/>
            </a:endParaRPr>
          </a:p>
        </p:txBody>
      </p:sp>
      <p:sp>
        <p:nvSpPr>
          <p:cNvPr id="9" name="Shape 7"/>
          <p:cNvSpPr/>
          <p:nvPr/>
        </p:nvSpPr>
        <p:spPr>
          <a:xfrm>
            <a:off x="728273" y="4313830"/>
            <a:ext cx="5158187" cy="189012"/>
          </a:xfrm>
          <a:prstGeom prst="roundRect">
            <a:avLst>
              <a:gd name="adj" fmla="val 15001"/>
            </a:avLst>
          </a:prstGeom>
          <a:solidFill>
            <a:srgbClr val="F0EDE6"/>
          </a:solidFill>
          <a:ln/>
        </p:spPr>
      </p:sp>
      <p:sp>
        <p:nvSpPr>
          <p:cNvPr id="10" name="Text 8"/>
          <p:cNvSpPr/>
          <p:nvPr/>
        </p:nvSpPr>
        <p:spPr>
          <a:xfrm>
            <a:off x="850503" y="4691853"/>
            <a:ext cx="2792512" cy="295275"/>
          </a:xfrm>
          <a:prstGeom prst="rect">
            <a:avLst/>
          </a:prstGeom>
          <a:noFill/>
          <a:ln/>
        </p:spPr>
        <p:txBody>
          <a:bodyPr wrap="none" lIns="0" tIns="0" rIns="0" bIns="0" rtlCol="0" anchor="t"/>
          <a:lstStyle/>
          <a:p>
            <a:pPr>
              <a:lnSpc>
                <a:spcPts val="2292"/>
              </a:lnSpc>
            </a:pPr>
            <a:r>
              <a:rPr lang="en-US" sz="2200" b="1" dirty="0">
                <a:solidFill>
                  <a:srgbClr val="2C2821"/>
                </a:solidFill>
                <a:latin typeface="Times New Roman" panose="02020603050405020304" pitchFamily="18" charset="0"/>
                <a:ea typeface="Alice" pitchFamily="34" charset="-122"/>
                <a:cs typeface="Times New Roman" panose="02020603050405020304" pitchFamily="18" charset="0"/>
              </a:rPr>
              <a:t>Ưu tiên Dự án Trọng điểm</a:t>
            </a:r>
            <a:endParaRPr lang="en-US" sz="2200" b="1" dirty="0">
              <a:latin typeface="Times New Roman" panose="02020603050405020304" pitchFamily="18" charset="0"/>
              <a:cs typeface="Times New Roman" panose="02020603050405020304" pitchFamily="18" charset="0"/>
            </a:endParaRPr>
          </a:p>
        </p:txBody>
      </p:sp>
      <p:sp>
        <p:nvSpPr>
          <p:cNvPr id="11" name="Text 9"/>
          <p:cNvSpPr/>
          <p:nvPr/>
        </p:nvSpPr>
        <p:spPr>
          <a:xfrm>
            <a:off x="850504" y="5109876"/>
            <a:ext cx="4985643" cy="1352575"/>
          </a:xfrm>
          <a:prstGeom prst="rect">
            <a:avLst/>
          </a:prstGeom>
          <a:solidFill>
            <a:schemeClr val="accent4"/>
          </a:solidFill>
          <a:ln/>
        </p:spPr>
        <p:txBody>
          <a:bodyPr wrap="square" lIns="0" tIns="0" rIns="0" bIns="0" rtlCol="0" anchor="t"/>
          <a:lstStyle/>
          <a:p>
            <a:pPr algn="just">
              <a:lnSpc>
                <a:spcPts val="2375"/>
              </a:lnSpc>
            </a:pPr>
            <a:r>
              <a:rPr lang="en-US" sz="2000" dirty="0">
                <a:solidFill>
                  <a:srgbClr val="2C2821"/>
                </a:solidFill>
                <a:latin typeface="Times New Roman" panose="02020603050405020304" pitchFamily="18" charset="0"/>
                <a:ea typeface="Lora" pitchFamily="34" charset="-122"/>
                <a:cs typeface="Times New Roman" panose="02020603050405020304" pitchFamily="18" charset="0"/>
              </a:rPr>
              <a:t>Tập trung thu hút các dự án công nghiệp chế tạo, nông nghiệp công nghệ cao, năng lượng tái tạo, và công nghiệp công nghệ vào các khu, cụm công nghiệp.</a:t>
            </a:r>
            <a:endParaRPr lang="en-US" sz="2000" dirty="0">
              <a:latin typeface="Times New Roman" panose="02020603050405020304" pitchFamily="18" charset="0"/>
              <a:cs typeface="Times New Roman" panose="02020603050405020304" pitchFamily="18" charset="0"/>
            </a:endParaRPr>
          </a:p>
        </p:txBody>
      </p:sp>
      <p:sp>
        <p:nvSpPr>
          <p:cNvPr id="12" name="Shape 10"/>
          <p:cNvSpPr/>
          <p:nvPr/>
        </p:nvSpPr>
        <p:spPr>
          <a:xfrm>
            <a:off x="6798701" y="4835786"/>
            <a:ext cx="5232338" cy="181605"/>
          </a:xfrm>
          <a:prstGeom prst="roundRect">
            <a:avLst>
              <a:gd name="adj" fmla="val 15001"/>
            </a:avLst>
          </a:prstGeom>
          <a:solidFill>
            <a:srgbClr val="F0EDE6"/>
          </a:solidFill>
          <a:ln/>
        </p:spPr>
      </p:sp>
      <p:sp>
        <p:nvSpPr>
          <p:cNvPr id="13" name="Text 11"/>
          <p:cNvSpPr/>
          <p:nvPr/>
        </p:nvSpPr>
        <p:spPr>
          <a:xfrm>
            <a:off x="6797641" y="5206404"/>
            <a:ext cx="2362696" cy="295275"/>
          </a:xfrm>
          <a:prstGeom prst="rect">
            <a:avLst/>
          </a:prstGeom>
          <a:noFill/>
          <a:ln/>
        </p:spPr>
        <p:txBody>
          <a:bodyPr wrap="none" lIns="0" tIns="0" rIns="0" bIns="0" rtlCol="0" anchor="t"/>
          <a:lstStyle/>
          <a:p>
            <a:pPr>
              <a:lnSpc>
                <a:spcPts val="2292"/>
              </a:lnSpc>
            </a:pPr>
            <a:r>
              <a:rPr lang="en-US" sz="2200" b="1" dirty="0">
                <a:solidFill>
                  <a:srgbClr val="2C2821"/>
                </a:solidFill>
                <a:latin typeface="Times New Roman" panose="02020603050405020304" pitchFamily="18" charset="0"/>
                <a:ea typeface="Alice" pitchFamily="34" charset="-122"/>
                <a:cs typeface="Times New Roman" panose="02020603050405020304" pitchFamily="18" charset="0"/>
              </a:rPr>
              <a:t>Đẩy nhanh GPMB</a:t>
            </a:r>
            <a:endParaRPr lang="en-US" sz="2200" b="1" dirty="0">
              <a:latin typeface="Times New Roman" panose="02020603050405020304" pitchFamily="18" charset="0"/>
              <a:cs typeface="Times New Roman" panose="02020603050405020304" pitchFamily="18" charset="0"/>
            </a:endParaRPr>
          </a:p>
        </p:txBody>
      </p:sp>
      <p:sp>
        <p:nvSpPr>
          <p:cNvPr id="14" name="Text 12"/>
          <p:cNvSpPr/>
          <p:nvPr/>
        </p:nvSpPr>
        <p:spPr>
          <a:xfrm>
            <a:off x="6797640" y="5683229"/>
            <a:ext cx="5295043" cy="1069945"/>
          </a:xfrm>
          <a:prstGeom prst="rect">
            <a:avLst/>
          </a:prstGeom>
          <a:solidFill>
            <a:schemeClr val="accent4"/>
          </a:solidFill>
          <a:ln/>
        </p:spPr>
        <p:txBody>
          <a:bodyPr wrap="square" lIns="0" tIns="0" rIns="0" bIns="0" rtlCol="0" anchor="t"/>
          <a:lstStyle/>
          <a:p>
            <a:pPr algn="just">
              <a:lnSpc>
                <a:spcPts val="2375"/>
              </a:lnSpc>
            </a:pPr>
            <a:r>
              <a:rPr lang="en-US" sz="2000" dirty="0">
                <a:solidFill>
                  <a:srgbClr val="2C2821"/>
                </a:solidFill>
                <a:latin typeface="Times New Roman" panose="02020603050405020304" pitchFamily="18" charset="0"/>
                <a:ea typeface="Lora" pitchFamily="34" charset="-122"/>
                <a:cs typeface="Times New Roman" panose="02020603050405020304" pitchFamily="18" charset="0"/>
              </a:rPr>
              <a:t>Đẩy nhanh tiến độ giải phóng mặt bằng để sớm khởi công các dự án mới, có quy mô lớn, đột phá, tạo động lực phát triển mới cho địa phương.</a:t>
            </a:r>
            <a:endParaRPr lang="en-US" sz="2000"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xmlns="" id="{36091AC7-7872-4DD3-8063-40BEAAE9C4C3}"/>
              </a:ext>
            </a:extLst>
          </p:cNvPr>
          <p:cNvSpPr txBox="1"/>
          <p:nvPr/>
        </p:nvSpPr>
        <p:spPr>
          <a:xfrm>
            <a:off x="590763" y="282629"/>
            <a:ext cx="11044719" cy="615553"/>
          </a:xfrm>
          <a:prstGeom prst="rect">
            <a:avLst/>
          </a:prstGeom>
          <a:noFill/>
        </p:spPr>
        <p:txBody>
          <a:bodyPr wrap="square">
            <a:spAutoFit/>
          </a:bodyPr>
          <a:lstStyle/>
          <a:p>
            <a:pPr>
              <a:lnSpc>
                <a:spcPct val="100000"/>
              </a:lnSpc>
            </a:pPr>
            <a:r>
              <a:rPr lang="en-US" sz="3400" b="1" dirty="0">
                <a:solidFill>
                  <a:schemeClr val="accent1">
                    <a:lumMod val="50000"/>
                  </a:schemeClr>
                </a:solidFill>
                <a:latin typeface="Times New Roman" panose="02020603050405020304" pitchFamily="18" charset="0"/>
                <a:cs typeface="Times New Roman" panose="02020603050405020304" pitchFamily="18" charset="0"/>
              </a:rPr>
              <a:t>* NHIỆM VỤ TRỌNG TÂM 6 THÁNG CUỐI NĂM</a:t>
            </a:r>
            <a:endParaRPr lang="vi-VN" sz="3400" b="1" dirty="0">
              <a:solidFill>
                <a:schemeClr val="accent1">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14513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1" hidden="1">
            <a:extLst>
              <a:ext uri="{FF2B5EF4-FFF2-40B4-BE49-F238E27FC236}">
                <a16:creationId xmlns:a16="http://schemas.microsoft.com/office/drawing/2014/main" xmlns="" id="{2370DE8C-E81A-4D58-A227-5CD8F3D79F84}"/>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52" name="think-cell Slide" r:id="rId5" imgW="351" imgH="351" progId="TCLayout.ActiveDocument.1">
                  <p:embed/>
                </p:oleObj>
              </mc:Choice>
              <mc:Fallback>
                <p:oleObj name="think-cell Slide" r:id="rId5" imgW="351" imgH="351" progId="TCLayout.ActiveDocument.1">
                  <p:embed/>
                  <p:pic>
                    <p:nvPicPr>
                      <p:cNvPr id="7" name="Object 1" hidden="1">
                        <a:extLst>
                          <a:ext uri="{FF2B5EF4-FFF2-40B4-BE49-F238E27FC236}">
                            <a16:creationId xmlns:a16="http://schemas.microsoft.com/office/drawing/2014/main" xmlns="" id="{2370DE8C-E81A-4D58-A227-5CD8F3D79F84}"/>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 name="Rectangle 2">
            <a:extLst>
              <a:ext uri="{FF2B5EF4-FFF2-40B4-BE49-F238E27FC236}">
                <a16:creationId xmlns:a16="http://schemas.microsoft.com/office/drawing/2014/main" xmlns="" id="{C7EF3BED-81DF-2DD1-C4B4-7B19AE4E2F47}"/>
              </a:ext>
            </a:extLst>
          </p:cNvPr>
          <p:cNvSpPr/>
          <p:nvPr/>
        </p:nvSpPr>
        <p:spPr>
          <a:xfrm>
            <a:off x="0" y="2290909"/>
            <a:ext cx="5576082" cy="166518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xmlns="" id="{A8ED73C0-6DEB-F036-A81D-A84B4FA62951}"/>
              </a:ext>
            </a:extLst>
          </p:cNvPr>
          <p:cNvSpPr/>
          <p:nvPr/>
        </p:nvSpPr>
        <p:spPr>
          <a:xfrm>
            <a:off x="0" y="2716434"/>
            <a:ext cx="5380239" cy="830997"/>
          </a:xfrm>
          <a:prstGeom prst="rect">
            <a:avLst/>
          </a:prstGeom>
        </p:spPr>
        <p:txBody>
          <a:bodyPr wrap="square">
            <a:spAutoFit/>
          </a:bodyPr>
          <a:lstStyle/>
          <a:p>
            <a:pPr algn="ctr"/>
            <a:r>
              <a:rPr lang="en-US" sz="2400" b="1" spc="-1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TÌNH HÌNH KINH TẾ - XÃ HỘI</a:t>
            </a:r>
          </a:p>
          <a:p>
            <a:pPr algn="ctr"/>
            <a:r>
              <a:rPr lang="en-US" sz="2400" b="1" spc="-1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6 THÁNG ĐẦU NĂM 2025</a:t>
            </a:r>
            <a:endParaRPr lang="en-US" sz="3600" b="1">
              <a:solidFill>
                <a:srgbClr val="FF0000"/>
              </a:solidFill>
              <a:latin typeface="Times New Roman" panose="02020603050405020304" pitchFamily="18" charset="0"/>
              <a:cs typeface="Times New Roman" pitchFamily="18" charset="0"/>
            </a:endParaRPr>
          </a:p>
        </p:txBody>
      </p:sp>
      <p:sp>
        <p:nvSpPr>
          <p:cNvPr id="5" name="Rectangle 4">
            <a:extLst>
              <a:ext uri="{FF2B5EF4-FFF2-40B4-BE49-F238E27FC236}">
                <a16:creationId xmlns:a16="http://schemas.microsoft.com/office/drawing/2014/main" xmlns="" id="{00568357-6F46-CC25-AEB3-C1F680836026}"/>
              </a:ext>
            </a:extLst>
          </p:cNvPr>
          <p:cNvSpPr/>
          <p:nvPr/>
        </p:nvSpPr>
        <p:spPr bwMode="auto">
          <a:xfrm>
            <a:off x="497497" y="1489222"/>
            <a:ext cx="1672658" cy="801687"/>
          </a:xfrm>
          <a:prstGeom prst="rect">
            <a:avLst/>
          </a:prstGeom>
          <a:gradFill flip="none" rotWithShape="1">
            <a:gsLst>
              <a:gs pos="20000">
                <a:srgbClr val="11AFEE">
                  <a:shade val="30000"/>
                  <a:satMod val="115000"/>
                  <a:lumMod val="80000"/>
                </a:srgbClr>
              </a:gs>
              <a:gs pos="100000">
                <a:srgbClr val="11AFEE">
                  <a:shade val="100000"/>
                  <a:satMod val="115000"/>
                </a:srgbClr>
              </a:gs>
            </a:gsLst>
            <a:lin ang="0" scaled="1"/>
            <a:tileRect/>
          </a:gradFill>
          <a:ln w="3175" cap="flat" cmpd="sng" algn="ctr">
            <a:noFill/>
            <a:prstDash val="solid"/>
          </a:ln>
          <a:effectLst/>
        </p:spPr>
        <p:txBody>
          <a:bodyPr anchor="ctr"/>
          <a:lstStyle/>
          <a:p>
            <a:pPr algn="ctr">
              <a:defRPr/>
            </a:pPr>
            <a:endParaRPr lang="en-US" kern="0">
              <a:solidFill>
                <a:srgbClr val="FFFFFF"/>
              </a:solidFill>
              <a:latin typeface="Arial"/>
            </a:endParaRPr>
          </a:p>
        </p:txBody>
      </p:sp>
      <p:sp>
        <p:nvSpPr>
          <p:cNvPr id="6" name="Freeform 14">
            <a:extLst>
              <a:ext uri="{FF2B5EF4-FFF2-40B4-BE49-F238E27FC236}">
                <a16:creationId xmlns:a16="http://schemas.microsoft.com/office/drawing/2014/main" xmlns="" id="{9412CF5D-F479-7C1F-DFC6-BDFB9796AB94}"/>
              </a:ext>
            </a:extLst>
          </p:cNvPr>
          <p:cNvSpPr/>
          <p:nvPr/>
        </p:nvSpPr>
        <p:spPr bwMode="auto">
          <a:xfrm>
            <a:off x="2170155" y="633176"/>
            <a:ext cx="1001712" cy="804862"/>
          </a:xfrm>
          <a:custGeom>
            <a:avLst/>
            <a:gdLst>
              <a:gd name="connsiteX0" fmla="*/ 0 w 1009650"/>
              <a:gd name="connsiteY0" fmla="*/ 0 h 819150"/>
              <a:gd name="connsiteX1" fmla="*/ 800100 w 1009650"/>
              <a:gd name="connsiteY1" fmla="*/ 0 h 819150"/>
              <a:gd name="connsiteX2" fmla="*/ 1009650 w 1009650"/>
              <a:gd name="connsiteY2" fmla="*/ 400050 h 819150"/>
              <a:gd name="connsiteX3" fmla="*/ 800100 w 1009650"/>
              <a:gd name="connsiteY3" fmla="*/ 819150 h 819150"/>
              <a:gd name="connsiteX4" fmla="*/ 12700 w 1009650"/>
              <a:gd name="connsiteY4" fmla="*/ 819150 h 819150"/>
              <a:gd name="connsiteX5" fmla="*/ 0 w 1009650"/>
              <a:gd name="connsiteY5" fmla="*/ 0 h 819150"/>
              <a:gd name="connsiteX0" fmla="*/ 0 w 1002506"/>
              <a:gd name="connsiteY0" fmla="*/ 0 h 823912"/>
              <a:gd name="connsiteX1" fmla="*/ 792956 w 1002506"/>
              <a:gd name="connsiteY1" fmla="*/ 4762 h 823912"/>
              <a:gd name="connsiteX2" fmla="*/ 1002506 w 1002506"/>
              <a:gd name="connsiteY2" fmla="*/ 404812 h 823912"/>
              <a:gd name="connsiteX3" fmla="*/ 792956 w 1002506"/>
              <a:gd name="connsiteY3" fmla="*/ 823912 h 823912"/>
              <a:gd name="connsiteX4" fmla="*/ 5556 w 1002506"/>
              <a:gd name="connsiteY4" fmla="*/ 823912 h 823912"/>
              <a:gd name="connsiteX5" fmla="*/ 0 w 1002506"/>
              <a:gd name="connsiteY5" fmla="*/ 0 h 823912"/>
              <a:gd name="connsiteX0" fmla="*/ 0 w 997744"/>
              <a:gd name="connsiteY0" fmla="*/ 1 h 819150"/>
              <a:gd name="connsiteX1" fmla="*/ 788194 w 997744"/>
              <a:gd name="connsiteY1" fmla="*/ 0 h 819150"/>
              <a:gd name="connsiteX2" fmla="*/ 997744 w 997744"/>
              <a:gd name="connsiteY2" fmla="*/ 400050 h 819150"/>
              <a:gd name="connsiteX3" fmla="*/ 788194 w 997744"/>
              <a:gd name="connsiteY3" fmla="*/ 819150 h 819150"/>
              <a:gd name="connsiteX4" fmla="*/ 794 w 997744"/>
              <a:gd name="connsiteY4" fmla="*/ 819150 h 819150"/>
              <a:gd name="connsiteX5" fmla="*/ 0 w 997744"/>
              <a:gd name="connsiteY5" fmla="*/ 1 h 819150"/>
              <a:gd name="connsiteX0" fmla="*/ 3980 w 1001724"/>
              <a:gd name="connsiteY0" fmla="*/ 1 h 819150"/>
              <a:gd name="connsiteX1" fmla="*/ 792174 w 1001724"/>
              <a:gd name="connsiteY1" fmla="*/ 0 h 819150"/>
              <a:gd name="connsiteX2" fmla="*/ 1001724 w 1001724"/>
              <a:gd name="connsiteY2" fmla="*/ 400050 h 819150"/>
              <a:gd name="connsiteX3" fmla="*/ 792174 w 1001724"/>
              <a:gd name="connsiteY3" fmla="*/ 819150 h 819150"/>
              <a:gd name="connsiteX4" fmla="*/ 11 w 1001724"/>
              <a:gd name="connsiteY4" fmla="*/ 797719 h 819150"/>
              <a:gd name="connsiteX5" fmla="*/ 3980 w 1001724"/>
              <a:gd name="connsiteY5" fmla="*/ 1 h 819150"/>
              <a:gd name="connsiteX0" fmla="*/ 3980 w 1001724"/>
              <a:gd name="connsiteY0" fmla="*/ 1 h 804862"/>
              <a:gd name="connsiteX1" fmla="*/ 792174 w 1001724"/>
              <a:gd name="connsiteY1" fmla="*/ 0 h 804862"/>
              <a:gd name="connsiteX2" fmla="*/ 1001724 w 1001724"/>
              <a:gd name="connsiteY2" fmla="*/ 400050 h 804862"/>
              <a:gd name="connsiteX3" fmla="*/ 799318 w 1001724"/>
              <a:gd name="connsiteY3" fmla="*/ 804862 h 804862"/>
              <a:gd name="connsiteX4" fmla="*/ 11 w 1001724"/>
              <a:gd name="connsiteY4" fmla="*/ 797719 h 804862"/>
              <a:gd name="connsiteX5" fmla="*/ 3980 w 1001724"/>
              <a:gd name="connsiteY5" fmla="*/ 1 h 804862"/>
              <a:gd name="connsiteX0" fmla="*/ 0 w 1016794"/>
              <a:gd name="connsiteY0" fmla="*/ 0 h 807242"/>
              <a:gd name="connsiteX1" fmla="*/ 807244 w 1016794"/>
              <a:gd name="connsiteY1" fmla="*/ 2380 h 807242"/>
              <a:gd name="connsiteX2" fmla="*/ 1016794 w 1016794"/>
              <a:gd name="connsiteY2" fmla="*/ 402430 h 807242"/>
              <a:gd name="connsiteX3" fmla="*/ 814388 w 1016794"/>
              <a:gd name="connsiteY3" fmla="*/ 807242 h 807242"/>
              <a:gd name="connsiteX4" fmla="*/ 15081 w 1016794"/>
              <a:gd name="connsiteY4" fmla="*/ 800099 h 807242"/>
              <a:gd name="connsiteX5" fmla="*/ 0 w 1016794"/>
              <a:gd name="connsiteY5" fmla="*/ 0 h 807242"/>
              <a:gd name="connsiteX0" fmla="*/ 3981 w 1001725"/>
              <a:gd name="connsiteY0" fmla="*/ 0 h 807242"/>
              <a:gd name="connsiteX1" fmla="*/ 792175 w 1001725"/>
              <a:gd name="connsiteY1" fmla="*/ 2380 h 807242"/>
              <a:gd name="connsiteX2" fmla="*/ 1001725 w 1001725"/>
              <a:gd name="connsiteY2" fmla="*/ 402430 h 807242"/>
              <a:gd name="connsiteX3" fmla="*/ 799319 w 1001725"/>
              <a:gd name="connsiteY3" fmla="*/ 807242 h 807242"/>
              <a:gd name="connsiteX4" fmla="*/ 12 w 1001725"/>
              <a:gd name="connsiteY4" fmla="*/ 800099 h 807242"/>
              <a:gd name="connsiteX5" fmla="*/ 3981 w 1001725"/>
              <a:gd name="connsiteY5" fmla="*/ 0 h 807242"/>
              <a:gd name="connsiteX0" fmla="*/ 0 w 1007269"/>
              <a:gd name="connsiteY0" fmla="*/ 0 h 807242"/>
              <a:gd name="connsiteX1" fmla="*/ 797719 w 1007269"/>
              <a:gd name="connsiteY1" fmla="*/ 2380 h 807242"/>
              <a:gd name="connsiteX2" fmla="*/ 1007269 w 1007269"/>
              <a:gd name="connsiteY2" fmla="*/ 402430 h 807242"/>
              <a:gd name="connsiteX3" fmla="*/ 804863 w 1007269"/>
              <a:gd name="connsiteY3" fmla="*/ 807242 h 807242"/>
              <a:gd name="connsiteX4" fmla="*/ 5556 w 1007269"/>
              <a:gd name="connsiteY4" fmla="*/ 800099 h 807242"/>
              <a:gd name="connsiteX5" fmla="*/ 0 w 1007269"/>
              <a:gd name="connsiteY5" fmla="*/ 0 h 807242"/>
              <a:gd name="connsiteX0" fmla="*/ 1611 w 1001736"/>
              <a:gd name="connsiteY0" fmla="*/ 2383 h 804862"/>
              <a:gd name="connsiteX1" fmla="*/ 792186 w 1001736"/>
              <a:gd name="connsiteY1" fmla="*/ 0 h 804862"/>
              <a:gd name="connsiteX2" fmla="*/ 1001736 w 1001736"/>
              <a:gd name="connsiteY2" fmla="*/ 400050 h 804862"/>
              <a:gd name="connsiteX3" fmla="*/ 799330 w 1001736"/>
              <a:gd name="connsiteY3" fmla="*/ 804862 h 804862"/>
              <a:gd name="connsiteX4" fmla="*/ 23 w 1001736"/>
              <a:gd name="connsiteY4" fmla="*/ 797719 h 804862"/>
              <a:gd name="connsiteX5" fmla="*/ 1611 w 1001736"/>
              <a:gd name="connsiteY5" fmla="*/ 2383 h 804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1736" h="804862">
                <a:moveTo>
                  <a:pt x="1611" y="2383"/>
                </a:moveTo>
                <a:lnTo>
                  <a:pt x="792186" y="0"/>
                </a:lnTo>
                <a:lnTo>
                  <a:pt x="1001736" y="400050"/>
                </a:lnTo>
                <a:lnTo>
                  <a:pt x="799330" y="804862"/>
                </a:lnTo>
                <a:lnTo>
                  <a:pt x="23" y="797719"/>
                </a:lnTo>
                <a:cubicBezTo>
                  <a:pt x="-242" y="524669"/>
                  <a:pt x="1876" y="275433"/>
                  <a:pt x="1611" y="2383"/>
                </a:cubicBezTo>
                <a:close/>
              </a:path>
            </a:pathLst>
          </a:custGeom>
          <a:solidFill>
            <a:srgbClr val="11AFEE"/>
          </a:solidFill>
          <a:ln w="3175" cap="flat" cmpd="sng" algn="ctr">
            <a:noFill/>
            <a:prstDash val="solid"/>
          </a:ln>
          <a:effectLst/>
        </p:spPr>
        <p:txBody>
          <a:bodyPr anchor="ctr"/>
          <a:lstStyle/>
          <a:p>
            <a:pPr algn="ctr">
              <a:defRPr/>
            </a:pPr>
            <a:endParaRPr lang="en-US" kern="0">
              <a:solidFill>
                <a:srgbClr val="FFFFFF"/>
              </a:solidFill>
              <a:latin typeface="Arial"/>
            </a:endParaRPr>
          </a:p>
        </p:txBody>
      </p:sp>
      <p:sp>
        <p:nvSpPr>
          <p:cNvPr id="8" name="TextBox 42">
            <a:extLst>
              <a:ext uri="{FF2B5EF4-FFF2-40B4-BE49-F238E27FC236}">
                <a16:creationId xmlns:a16="http://schemas.microsoft.com/office/drawing/2014/main" xmlns="" id="{DD9DC42D-6B32-D0D8-CA99-BF990F83F37A}"/>
              </a:ext>
            </a:extLst>
          </p:cNvPr>
          <p:cNvSpPr txBox="1">
            <a:spLocks noChangeArrowheads="1"/>
          </p:cNvSpPr>
          <p:nvPr/>
        </p:nvSpPr>
        <p:spPr bwMode="auto">
          <a:xfrm>
            <a:off x="2197144" y="672160"/>
            <a:ext cx="8418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Palatino Linotype" pitchFamily="18" charset="0"/>
                <a:cs typeface="Arial" charset="0"/>
              </a:defRPr>
            </a:lvl1pPr>
            <a:lvl2pPr marL="742950" indent="-285750" eaLnBrk="0" hangingPunct="0">
              <a:defRPr>
                <a:solidFill>
                  <a:schemeClr val="tx1"/>
                </a:solidFill>
                <a:latin typeface="Palatino Linotype" pitchFamily="18" charset="0"/>
                <a:cs typeface="Arial" charset="0"/>
              </a:defRPr>
            </a:lvl2pPr>
            <a:lvl3pPr marL="1143000" indent="-228600" eaLnBrk="0" hangingPunct="0">
              <a:defRPr>
                <a:solidFill>
                  <a:schemeClr val="tx1"/>
                </a:solidFill>
                <a:latin typeface="Palatino Linotype" pitchFamily="18" charset="0"/>
                <a:cs typeface="Arial" charset="0"/>
              </a:defRPr>
            </a:lvl3pPr>
            <a:lvl4pPr marL="1600200" indent="-228600" eaLnBrk="0" hangingPunct="0">
              <a:defRPr>
                <a:solidFill>
                  <a:schemeClr val="tx1"/>
                </a:solidFill>
                <a:latin typeface="Palatino Linotype" pitchFamily="18" charset="0"/>
                <a:cs typeface="Arial" charset="0"/>
              </a:defRPr>
            </a:lvl4pPr>
            <a:lvl5pPr marL="2057400" indent="-228600" eaLnBrk="0" hangingPunct="0">
              <a:defRPr>
                <a:solidFill>
                  <a:schemeClr val="tx1"/>
                </a:solidFill>
                <a:latin typeface="Palatino Linotype" pitchFamily="18" charset="0"/>
                <a:cs typeface="Arial" charset="0"/>
              </a:defRPr>
            </a:lvl5pPr>
            <a:lvl6pPr marL="2514600" indent="-228600" eaLnBrk="0" fontAlgn="base" hangingPunct="0">
              <a:spcBef>
                <a:spcPct val="0"/>
              </a:spcBef>
              <a:spcAft>
                <a:spcPct val="0"/>
              </a:spcAft>
              <a:defRPr>
                <a:solidFill>
                  <a:schemeClr val="tx1"/>
                </a:solidFill>
                <a:latin typeface="Palatino Linotype" pitchFamily="18" charset="0"/>
                <a:cs typeface="Arial" charset="0"/>
              </a:defRPr>
            </a:lvl6pPr>
            <a:lvl7pPr marL="2971800" indent="-228600" eaLnBrk="0" fontAlgn="base" hangingPunct="0">
              <a:spcBef>
                <a:spcPct val="0"/>
              </a:spcBef>
              <a:spcAft>
                <a:spcPct val="0"/>
              </a:spcAft>
              <a:defRPr>
                <a:solidFill>
                  <a:schemeClr val="tx1"/>
                </a:solidFill>
                <a:latin typeface="Palatino Linotype" pitchFamily="18" charset="0"/>
                <a:cs typeface="Arial" charset="0"/>
              </a:defRPr>
            </a:lvl7pPr>
            <a:lvl8pPr marL="3429000" indent="-228600" eaLnBrk="0" fontAlgn="base" hangingPunct="0">
              <a:spcBef>
                <a:spcPct val="0"/>
              </a:spcBef>
              <a:spcAft>
                <a:spcPct val="0"/>
              </a:spcAft>
              <a:defRPr>
                <a:solidFill>
                  <a:schemeClr val="tx1"/>
                </a:solidFill>
                <a:latin typeface="Palatino Linotype" pitchFamily="18" charset="0"/>
                <a:cs typeface="Arial" charset="0"/>
              </a:defRPr>
            </a:lvl8pPr>
            <a:lvl9pPr marL="3886200" indent="-228600" eaLnBrk="0" fontAlgn="base" hangingPunct="0">
              <a:spcBef>
                <a:spcPct val="0"/>
              </a:spcBef>
              <a:spcAft>
                <a:spcPct val="0"/>
              </a:spcAft>
              <a:defRPr>
                <a:solidFill>
                  <a:schemeClr val="tx1"/>
                </a:solidFill>
                <a:latin typeface="Palatino Linotype" pitchFamily="18" charset="0"/>
                <a:cs typeface="Arial" charset="0"/>
              </a:defRPr>
            </a:lvl9pPr>
          </a:lstStyle>
          <a:p>
            <a:pPr eaLnBrk="1" hangingPunct="1">
              <a:defRPr/>
            </a:pPr>
            <a:r>
              <a:rPr lang="en-US" sz="3600" b="1" kern="0">
                <a:solidFill>
                  <a:srgbClr val="FFFF00"/>
                </a:solidFill>
                <a:latin typeface="Verdana" pitchFamily="34" charset="0"/>
              </a:rPr>
              <a:t>01</a:t>
            </a:r>
          </a:p>
        </p:txBody>
      </p:sp>
      <p:sp>
        <p:nvSpPr>
          <p:cNvPr id="9" name="Freeform 17">
            <a:extLst>
              <a:ext uri="{FF2B5EF4-FFF2-40B4-BE49-F238E27FC236}">
                <a16:creationId xmlns:a16="http://schemas.microsoft.com/office/drawing/2014/main" xmlns="" id="{AEB693ED-476B-E950-769B-2EB75A7D8DE8}"/>
              </a:ext>
            </a:extLst>
          </p:cNvPr>
          <p:cNvSpPr/>
          <p:nvPr/>
        </p:nvSpPr>
        <p:spPr bwMode="auto">
          <a:xfrm>
            <a:off x="0" y="633176"/>
            <a:ext cx="2170155" cy="1639977"/>
          </a:xfrm>
          <a:custGeom>
            <a:avLst/>
            <a:gdLst>
              <a:gd name="connsiteX0" fmla="*/ 0 w 3657600"/>
              <a:gd name="connsiteY0" fmla="*/ 2610464 h 2610464"/>
              <a:gd name="connsiteX1" fmla="*/ 0 w 3657600"/>
              <a:gd name="connsiteY1" fmla="*/ 1828800 h 2610464"/>
              <a:gd name="connsiteX2" fmla="*/ 3657600 w 3657600"/>
              <a:gd name="connsiteY2" fmla="*/ 0 h 2610464"/>
              <a:gd name="connsiteX3" fmla="*/ 3657600 w 3657600"/>
              <a:gd name="connsiteY3" fmla="*/ 796413 h 2610464"/>
              <a:gd name="connsiteX4" fmla="*/ 0 w 3657600"/>
              <a:gd name="connsiteY4" fmla="*/ 2610464 h 2610464"/>
              <a:gd name="connsiteX0" fmla="*/ 4762 w 3657600"/>
              <a:gd name="connsiteY0" fmla="*/ 2629514 h 2629514"/>
              <a:gd name="connsiteX1" fmla="*/ 0 w 3657600"/>
              <a:gd name="connsiteY1" fmla="*/ 1828800 h 2629514"/>
              <a:gd name="connsiteX2" fmla="*/ 3657600 w 3657600"/>
              <a:gd name="connsiteY2" fmla="*/ 0 h 2629514"/>
              <a:gd name="connsiteX3" fmla="*/ 3657600 w 3657600"/>
              <a:gd name="connsiteY3" fmla="*/ 796413 h 2629514"/>
              <a:gd name="connsiteX4" fmla="*/ 4762 w 3657600"/>
              <a:gd name="connsiteY4" fmla="*/ 2629514 h 2629514"/>
              <a:gd name="connsiteX0" fmla="*/ 137 w 3667263"/>
              <a:gd name="connsiteY0" fmla="*/ 2624751 h 2624751"/>
              <a:gd name="connsiteX1" fmla="*/ 9663 w 3667263"/>
              <a:gd name="connsiteY1" fmla="*/ 1828800 h 2624751"/>
              <a:gd name="connsiteX2" fmla="*/ 3667263 w 3667263"/>
              <a:gd name="connsiteY2" fmla="*/ 0 h 2624751"/>
              <a:gd name="connsiteX3" fmla="*/ 3667263 w 3667263"/>
              <a:gd name="connsiteY3" fmla="*/ 796413 h 2624751"/>
              <a:gd name="connsiteX4" fmla="*/ 137 w 3667263"/>
              <a:gd name="connsiteY4" fmla="*/ 2624751 h 2624751"/>
              <a:gd name="connsiteX0" fmla="*/ 4761 w 3657600"/>
              <a:gd name="connsiteY0" fmla="*/ 2634276 h 2634276"/>
              <a:gd name="connsiteX1" fmla="*/ 0 w 3657600"/>
              <a:gd name="connsiteY1" fmla="*/ 1828800 h 2634276"/>
              <a:gd name="connsiteX2" fmla="*/ 3657600 w 3657600"/>
              <a:gd name="connsiteY2" fmla="*/ 0 h 2634276"/>
              <a:gd name="connsiteX3" fmla="*/ 3657600 w 3657600"/>
              <a:gd name="connsiteY3" fmla="*/ 796413 h 2634276"/>
              <a:gd name="connsiteX4" fmla="*/ 4761 w 3657600"/>
              <a:gd name="connsiteY4" fmla="*/ 2634276 h 2634276"/>
              <a:gd name="connsiteX0" fmla="*/ 459 w 3653298"/>
              <a:gd name="connsiteY0" fmla="*/ 2634276 h 2634276"/>
              <a:gd name="connsiteX1" fmla="*/ 460 w 3653298"/>
              <a:gd name="connsiteY1" fmla="*/ 1828800 h 2634276"/>
              <a:gd name="connsiteX2" fmla="*/ 3653298 w 3653298"/>
              <a:gd name="connsiteY2" fmla="*/ 0 h 2634276"/>
              <a:gd name="connsiteX3" fmla="*/ 3653298 w 3653298"/>
              <a:gd name="connsiteY3" fmla="*/ 796413 h 2634276"/>
              <a:gd name="connsiteX4" fmla="*/ 459 w 3653298"/>
              <a:gd name="connsiteY4" fmla="*/ 2634276 h 2634276"/>
              <a:gd name="connsiteX0" fmla="*/ 1 w 3652840"/>
              <a:gd name="connsiteY0" fmla="*/ 2634276 h 2634276"/>
              <a:gd name="connsiteX1" fmla="*/ 2299608 w 3652840"/>
              <a:gd name="connsiteY1" fmla="*/ 683740 h 2634276"/>
              <a:gd name="connsiteX2" fmla="*/ 3652840 w 3652840"/>
              <a:gd name="connsiteY2" fmla="*/ 0 h 2634276"/>
              <a:gd name="connsiteX3" fmla="*/ 3652840 w 3652840"/>
              <a:gd name="connsiteY3" fmla="*/ 796413 h 2634276"/>
              <a:gd name="connsiteX4" fmla="*/ 1 w 3652840"/>
              <a:gd name="connsiteY4" fmla="*/ 2634276 h 2634276"/>
              <a:gd name="connsiteX0" fmla="*/ 0 w 3652839"/>
              <a:gd name="connsiteY0" fmla="*/ 2634276 h 2634276"/>
              <a:gd name="connsiteX1" fmla="*/ 2299607 w 3652839"/>
              <a:gd name="connsiteY1" fmla="*/ 683740 h 2634276"/>
              <a:gd name="connsiteX2" fmla="*/ 3652839 w 3652839"/>
              <a:gd name="connsiteY2" fmla="*/ 0 h 2634276"/>
              <a:gd name="connsiteX3" fmla="*/ 3652839 w 3652839"/>
              <a:gd name="connsiteY3" fmla="*/ 796413 h 2634276"/>
              <a:gd name="connsiteX4" fmla="*/ 0 w 3652839"/>
              <a:gd name="connsiteY4" fmla="*/ 2634276 h 2634276"/>
              <a:gd name="connsiteX0" fmla="*/ 0 w 1672869"/>
              <a:gd name="connsiteY0" fmla="*/ 1640359 h 1640359"/>
              <a:gd name="connsiteX1" fmla="*/ 319637 w 1672869"/>
              <a:gd name="connsiteY1" fmla="*/ 683740 h 1640359"/>
              <a:gd name="connsiteX2" fmla="*/ 1672869 w 1672869"/>
              <a:gd name="connsiteY2" fmla="*/ 0 h 1640359"/>
              <a:gd name="connsiteX3" fmla="*/ 1672869 w 1672869"/>
              <a:gd name="connsiteY3" fmla="*/ 796413 h 1640359"/>
              <a:gd name="connsiteX4" fmla="*/ 0 w 1672869"/>
              <a:gd name="connsiteY4" fmla="*/ 1640359 h 1640359"/>
              <a:gd name="connsiteX0" fmla="*/ 8837 w 1681706"/>
              <a:gd name="connsiteY0" fmla="*/ 1640359 h 1640359"/>
              <a:gd name="connsiteX1" fmla="*/ 0 w 1681706"/>
              <a:gd name="connsiteY1" fmla="*/ 861495 h 1640359"/>
              <a:gd name="connsiteX2" fmla="*/ 1681706 w 1681706"/>
              <a:gd name="connsiteY2" fmla="*/ 0 h 1640359"/>
              <a:gd name="connsiteX3" fmla="*/ 1681706 w 1681706"/>
              <a:gd name="connsiteY3" fmla="*/ 796413 h 1640359"/>
              <a:gd name="connsiteX4" fmla="*/ 8837 w 1681706"/>
              <a:gd name="connsiteY4" fmla="*/ 1640359 h 1640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1706" h="1640359">
                <a:moveTo>
                  <a:pt x="8837" y="1640359"/>
                </a:moveTo>
                <a:cubicBezTo>
                  <a:pt x="5891" y="1380738"/>
                  <a:pt x="2946" y="1121116"/>
                  <a:pt x="0" y="861495"/>
                </a:cubicBezTo>
                <a:lnTo>
                  <a:pt x="1681706" y="0"/>
                </a:lnTo>
                <a:lnTo>
                  <a:pt x="1681706" y="796413"/>
                </a:lnTo>
                <a:lnTo>
                  <a:pt x="8837" y="1640359"/>
                </a:lnTo>
                <a:close/>
              </a:path>
            </a:pathLst>
          </a:custGeom>
          <a:gradFill flip="none" rotWithShape="1">
            <a:gsLst>
              <a:gs pos="0">
                <a:srgbClr val="11AFEE">
                  <a:lumMod val="80000"/>
                </a:srgbClr>
              </a:gs>
              <a:gs pos="35000">
                <a:srgbClr val="11AFEE">
                  <a:shade val="67500"/>
                  <a:satMod val="115000"/>
                </a:srgbClr>
              </a:gs>
              <a:gs pos="70000">
                <a:srgbClr val="11AFEE">
                  <a:shade val="100000"/>
                  <a:satMod val="115000"/>
                </a:srgbClr>
              </a:gs>
            </a:gsLst>
            <a:lin ang="8100000" scaled="1"/>
            <a:tileRect/>
          </a:gradFill>
          <a:ln w="3175" cap="flat" cmpd="sng" algn="ctr">
            <a:noFill/>
            <a:prstDash val="solid"/>
          </a:ln>
          <a:effectLst/>
        </p:spPr>
        <p:txBody>
          <a:bodyPr anchor="ctr"/>
          <a:lstStyle/>
          <a:p>
            <a:pPr algn="ctr">
              <a:defRPr/>
            </a:pPr>
            <a:endParaRPr lang="en-US" kern="0">
              <a:solidFill>
                <a:srgbClr val="FFFFFF"/>
              </a:solidFill>
              <a:latin typeface="Arial"/>
            </a:endParaRPr>
          </a:p>
        </p:txBody>
      </p:sp>
      <p:sp>
        <p:nvSpPr>
          <p:cNvPr id="10" name="Rectangle 9">
            <a:extLst>
              <a:ext uri="{FF2B5EF4-FFF2-40B4-BE49-F238E27FC236}">
                <a16:creationId xmlns:a16="http://schemas.microsoft.com/office/drawing/2014/main" xmlns="" id="{AB93E868-C3B5-B18D-8957-E69A45CFF9DE}"/>
              </a:ext>
            </a:extLst>
          </p:cNvPr>
          <p:cNvSpPr/>
          <p:nvPr/>
        </p:nvSpPr>
        <p:spPr>
          <a:xfrm>
            <a:off x="690444" y="1063697"/>
            <a:ext cx="1313181" cy="646331"/>
          </a:xfrm>
          <a:prstGeom prst="rect">
            <a:avLst/>
          </a:prstGeom>
        </p:spPr>
        <p:txBody>
          <a:bodyPr wrap="none">
            <a:spAutoFit/>
            <a:scene3d>
              <a:camera prst="perspectiveContrastingRightFacing">
                <a:rot lat="1584000" lon="19024694" rev="232106"/>
              </a:camera>
              <a:lightRig rig="threePt" dir="t"/>
            </a:scene3d>
          </a:bodyPr>
          <a:lstStyle/>
          <a:p>
            <a:pPr algn="ctr">
              <a:defRPr/>
            </a:pPr>
            <a:r>
              <a:rPr lang="en-US" sz="3600" b="1" kern="0">
                <a:solidFill>
                  <a:srgbClr val="FFFF00"/>
                </a:solidFill>
                <a:effectLst>
                  <a:glow rad="114300">
                    <a:srgbClr val="095979">
                      <a:alpha val="80000"/>
                    </a:srgbClr>
                  </a:glow>
                </a:effectLst>
                <a:latin typeface="Arial" pitchFamily="34" charset="0"/>
                <a:cs typeface="Arial" pitchFamily="34" charset="0"/>
              </a:rPr>
              <a:t>Phần</a:t>
            </a:r>
          </a:p>
        </p:txBody>
      </p:sp>
      <p:pic>
        <p:nvPicPr>
          <p:cNvPr id="12" name="Picture 11" descr="A beach with a city and a body of water&#10;&#10;Description automatically generated">
            <a:extLst>
              <a:ext uri="{FF2B5EF4-FFF2-40B4-BE49-F238E27FC236}">
                <a16:creationId xmlns:a16="http://schemas.microsoft.com/office/drawing/2014/main" xmlns="" id="{7926563C-1041-DA33-9F90-87C6FC2BDD3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03070" y="-26766"/>
            <a:ext cx="6588929" cy="6884766"/>
          </a:xfrm>
          <a:prstGeom prst="rect">
            <a:avLst/>
          </a:prstGeom>
        </p:spPr>
      </p:pic>
    </p:spTree>
    <p:extLst>
      <p:ext uri="{BB962C8B-B14F-4D97-AF65-F5344CB8AC3E}">
        <p14:creationId xmlns:p14="http://schemas.microsoft.com/office/powerpoint/2010/main" val="37556522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272023" y="459406"/>
            <a:ext cx="7082830" cy="590649"/>
          </a:xfrm>
          <a:prstGeom prst="rect">
            <a:avLst/>
          </a:prstGeom>
          <a:noFill/>
          <a:ln/>
        </p:spPr>
        <p:txBody>
          <a:bodyPr wrap="none" lIns="0" tIns="0" rIns="0" bIns="0" rtlCol="0" anchor="t"/>
          <a:lstStyle/>
          <a:p>
            <a:pPr>
              <a:lnSpc>
                <a:spcPts val="4625"/>
              </a:lnSpc>
            </a:pPr>
            <a:r>
              <a:rPr lang="en-US" sz="3300" b="1" dirty="0" err="1">
                <a:solidFill>
                  <a:srgbClr val="002060"/>
                </a:solidFill>
                <a:latin typeface="Times New Roman" panose="02020603050405020304" pitchFamily="18" charset="0"/>
                <a:ea typeface="Gelasio" pitchFamily="34" charset="-122"/>
                <a:cs typeface="Times New Roman" panose="02020603050405020304" pitchFamily="18" charset="0"/>
              </a:rPr>
              <a:t>Đầu</a:t>
            </a:r>
            <a:r>
              <a:rPr lang="en-US" sz="3300" b="1" dirty="0">
                <a:solidFill>
                  <a:srgbClr val="002060"/>
                </a:solidFill>
                <a:latin typeface="Times New Roman" panose="02020603050405020304" pitchFamily="18" charset="0"/>
                <a:ea typeface="Gelasio" pitchFamily="34" charset="-122"/>
                <a:cs typeface="Times New Roman" panose="02020603050405020304" pitchFamily="18" charset="0"/>
              </a:rPr>
              <a:t> Tư Hạ Tầng Kinh Tế - Xã Hội</a:t>
            </a:r>
            <a:endParaRPr lang="en-US" sz="3300" b="1" dirty="0">
              <a:solidFill>
                <a:srgbClr val="002060"/>
              </a:solidFill>
              <a:latin typeface="Times New Roman" panose="02020603050405020304" pitchFamily="18" charset="0"/>
              <a:cs typeface="Times New Roman" panose="02020603050405020304" pitchFamily="18" charset="0"/>
            </a:endParaRPr>
          </a:p>
        </p:txBody>
      </p:sp>
      <p:sp>
        <p:nvSpPr>
          <p:cNvPr id="4" name="Text 1"/>
          <p:cNvSpPr/>
          <p:nvPr/>
        </p:nvSpPr>
        <p:spPr>
          <a:xfrm>
            <a:off x="272023" y="1482499"/>
            <a:ext cx="10869018" cy="302419"/>
          </a:xfrm>
          <a:prstGeom prst="rect">
            <a:avLst/>
          </a:prstGeom>
          <a:noFill/>
          <a:ln/>
        </p:spPr>
        <p:txBody>
          <a:bodyPr wrap="none" lIns="0" tIns="0" rIns="0" bIns="0" rtlCol="0" anchor="t"/>
          <a:lstStyle/>
          <a:p>
            <a:pPr marL="285739" indent="-285739">
              <a:lnSpc>
                <a:spcPts val="2375"/>
              </a:lnSpc>
              <a:buSzPct val="100000"/>
              <a:buChar char="•"/>
            </a:pPr>
            <a:r>
              <a:rPr lang="en-US" dirty="0">
                <a:solidFill>
                  <a:srgbClr val="272525"/>
                </a:solidFill>
                <a:latin typeface="Times New Roman" panose="02020603050405020304" pitchFamily="18" charset="0"/>
                <a:ea typeface="Lato" pitchFamily="34" charset="-122"/>
                <a:cs typeface="Times New Roman" panose="02020603050405020304" pitchFamily="18" charset="0"/>
              </a:rPr>
              <a:t>Đầu tư đồng bộ hạ tầng, chú trọng giao thông kết nối.</a:t>
            </a:r>
            <a:endParaRPr lang="en-US" dirty="0">
              <a:latin typeface="Times New Roman" panose="02020603050405020304" pitchFamily="18" charset="0"/>
              <a:cs typeface="Times New Roman" panose="02020603050405020304" pitchFamily="18" charset="0"/>
            </a:endParaRPr>
          </a:p>
        </p:txBody>
      </p:sp>
      <p:sp>
        <p:nvSpPr>
          <p:cNvPr id="5" name="Text 2"/>
          <p:cNvSpPr/>
          <p:nvPr/>
        </p:nvSpPr>
        <p:spPr>
          <a:xfrm>
            <a:off x="272023" y="2076848"/>
            <a:ext cx="10869018" cy="25375"/>
          </a:xfrm>
          <a:prstGeom prst="rect">
            <a:avLst/>
          </a:prstGeom>
          <a:noFill/>
          <a:ln/>
        </p:spPr>
        <p:txBody>
          <a:bodyPr wrap="none" lIns="0" tIns="0" rIns="0" bIns="0" rtlCol="0" anchor="t"/>
          <a:lstStyle/>
          <a:p>
            <a:pPr marL="285739" indent="-285739">
              <a:lnSpc>
                <a:spcPts val="2375"/>
              </a:lnSpc>
              <a:buSzPct val="100000"/>
              <a:buChar char="•"/>
            </a:pPr>
            <a:r>
              <a:rPr lang="en-US" dirty="0">
                <a:solidFill>
                  <a:srgbClr val="272525"/>
                </a:solidFill>
                <a:latin typeface="Times New Roman" panose="02020603050405020304" pitchFamily="18" charset="0"/>
                <a:ea typeface="Lato" pitchFamily="34" charset="-122"/>
                <a:cs typeface="Times New Roman" panose="02020603050405020304" pitchFamily="18" charset="0"/>
              </a:rPr>
              <a:t>Tạo không gian phát triển mới, công trình thủy lợi quy mô lớn.</a:t>
            </a:r>
            <a:endParaRPr lang="en-US" dirty="0">
              <a:latin typeface="Times New Roman" panose="02020603050405020304" pitchFamily="18" charset="0"/>
              <a:cs typeface="Times New Roman" panose="02020603050405020304" pitchFamily="18" charset="0"/>
            </a:endParaRPr>
          </a:p>
        </p:txBody>
      </p:sp>
      <p:sp>
        <p:nvSpPr>
          <p:cNvPr id="6" name="Text 3"/>
          <p:cNvSpPr/>
          <p:nvPr/>
        </p:nvSpPr>
        <p:spPr>
          <a:xfrm>
            <a:off x="272023" y="2671375"/>
            <a:ext cx="10869018" cy="25375"/>
          </a:xfrm>
          <a:prstGeom prst="rect">
            <a:avLst/>
          </a:prstGeom>
          <a:noFill/>
          <a:ln/>
        </p:spPr>
        <p:txBody>
          <a:bodyPr wrap="none" lIns="0" tIns="0" rIns="0" bIns="0" rtlCol="0" anchor="t"/>
          <a:lstStyle/>
          <a:p>
            <a:pPr marL="285739" indent="-285739">
              <a:lnSpc>
                <a:spcPts val="2375"/>
              </a:lnSpc>
              <a:buSzPct val="100000"/>
              <a:buChar char="•"/>
            </a:pPr>
            <a:r>
              <a:rPr lang="en-US" dirty="0">
                <a:solidFill>
                  <a:srgbClr val="272525"/>
                </a:solidFill>
                <a:latin typeface="Times New Roman" panose="02020603050405020304" pitchFamily="18" charset="0"/>
                <a:ea typeface="Lato" pitchFamily="34" charset="-122"/>
                <a:cs typeface="Times New Roman" panose="02020603050405020304" pitchFamily="18" charset="0"/>
              </a:rPr>
              <a:t>Triển khai Quy hoạch điện VIII điều chỉnh, hoàn thành hồ sơ.</a:t>
            </a:r>
            <a:endParaRPr lang="en-US" dirty="0">
              <a:latin typeface="Times New Roman" panose="02020603050405020304" pitchFamily="18" charset="0"/>
              <a:cs typeface="Times New Roman" panose="02020603050405020304" pitchFamily="18" charset="0"/>
            </a:endParaRPr>
          </a:p>
        </p:txBody>
      </p:sp>
      <p:pic>
        <p:nvPicPr>
          <p:cNvPr id="7" name="Picture 2">
            <a:extLst>
              <a:ext uri="{FF2B5EF4-FFF2-40B4-BE49-F238E27FC236}">
                <a16:creationId xmlns:a16="http://schemas.microsoft.com/office/drawing/2014/main" xmlns="" id="{7E4CB547-8ADD-604E-BA33-6EEBFBC7CC0B}"/>
              </a:ext>
            </a:extLst>
          </p:cNvPr>
          <p:cNvPicPr>
            <a:picLocks noChangeArrowheads="1"/>
          </p:cNvPicPr>
          <p:nvPr/>
        </p:nvPicPr>
        <p:blipFill>
          <a:blip r:embed="rId3">
            <a:extLst>
              <a:ext uri="{28A0092B-C50C-407E-A947-70E740481C1C}">
                <a14:useLocalDpi xmlns:a14="http://schemas.microsoft.com/office/drawing/2010/main" val="0"/>
              </a:ext>
            </a:extLst>
          </a:blip>
          <a:srcRect/>
          <a:stretch/>
        </p:blipFill>
        <p:spPr bwMode="auto">
          <a:xfrm>
            <a:off x="7246133" y="1185520"/>
            <a:ext cx="4573333" cy="2649903"/>
          </a:xfrm>
          <a:prstGeom prst="rect">
            <a:avLst/>
          </a:prstGeom>
          <a:blipFill>
            <a:blip r:embed="rId4"/>
            <a:tile tx="0" ty="0" sx="100000" sy="100000" flip="none" algn="tl"/>
          </a:blipFill>
        </p:spPr>
      </p:pic>
      <p:pic>
        <p:nvPicPr>
          <p:cNvPr id="8" name="Picture 2">
            <a:extLst>
              <a:ext uri="{FF2B5EF4-FFF2-40B4-BE49-F238E27FC236}">
                <a16:creationId xmlns:a16="http://schemas.microsoft.com/office/drawing/2014/main" xmlns="" id="{8409BE30-C43D-AAA8-92B4-96E8EB28F301}"/>
              </a:ext>
            </a:extLst>
          </p:cNvPr>
          <p:cNvPicPr>
            <a:picLocks noChangeArrowheads="1"/>
          </p:cNvPicPr>
          <p:nvPr/>
        </p:nvPicPr>
        <p:blipFill>
          <a:blip r:embed="rId5">
            <a:extLst>
              <a:ext uri="{28A0092B-C50C-407E-A947-70E740481C1C}">
                <a14:useLocalDpi xmlns:a14="http://schemas.microsoft.com/office/drawing/2010/main" val="0"/>
              </a:ext>
            </a:extLst>
          </a:blip>
          <a:srcRect/>
          <a:stretch/>
        </p:blipFill>
        <p:spPr bwMode="auto">
          <a:xfrm>
            <a:off x="7246132" y="4009590"/>
            <a:ext cx="4573333" cy="2572499"/>
          </a:xfrm>
          <a:prstGeom prst="rect">
            <a:avLst/>
          </a:prstGeom>
          <a:blipFill>
            <a:blip r:embed="rId4"/>
            <a:tile tx="0" ty="0" sx="100000" sy="100000" flip="none" algn="tl"/>
          </a:blipFill>
        </p:spPr>
      </p:pic>
      <p:pic>
        <p:nvPicPr>
          <p:cNvPr id="9" name="Picture 2">
            <a:extLst>
              <a:ext uri="{FF2B5EF4-FFF2-40B4-BE49-F238E27FC236}">
                <a16:creationId xmlns:a16="http://schemas.microsoft.com/office/drawing/2014/main" xmlns="" id="{9391C0E9-236C-6F67-64F0-61F290735120}"/>
              </a:ext>
            </a:extLst>
          </p:cNvPr>
          <p:cNvPicPr>
            <a:picLocks noChangeArrowheads="1"/>
          </p:cNvPicPr>
          <p:nvPr/>
        </p:nvPicPr>
        <p:blipFill>
          <a:blip r:embed="rId6">
            <a:extLst>
              <a:ext uri="{28A0092B-C50C-407E-A947-70E740481C1C}">
                <a14:useLocalDpi xmlns:a14="http://schemas.microsoft.com/office/drawing/2010/main" val="0"/>
              </a:ext>
            </a:extLst>
          </a:blip>
          <a:srcRect/>
          <a:stretch/>
        </p:blipFill>
        <p:spPr bwMode="auto">
          <a:xfrm>
            <a:off x="372534" y="3265902"/>
            <a:ext cx="6392333" cy="3316187"/>
          </a:xfrm>
          <a:prstGeom prst="rect">
            <a:avLst/>
          </a:prstGeom>
          <a:blipFill>
            <a:blip r:embed="rId4"/>
            <a:tile tx="0" ty="0" sx="100000" sy="100000" flip="none" algn="tl"/>
          </a:blip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6728002" y="3909320"/>
            <a:ext cx="4316710" cy="2573378"/>
          </a:xfrm>
          <a:prstGeom prst="rect">
            <a:avLst/>
          </a:prstGeom>
        </p:spPr>
      </p:pic>
      <p:sp>
        <p:nvSpPr>
          <p:cNvPr id="3" name="Text 0"/>
          <p:cNvSpPr/>
          <p:nvPr/>
        </p:nvSpPr>
        <p:spPr>
          <a:xfrm>
            <a:off x="672954" y="1129997"/>
            <a:ext cx="11253108" cy="1181298"/>
          </a:xfrm>
          <a:prstGeom prst="rect">
            <a:avLst/>
          </a:prstGeom>
          <a:noFill/>
          <a:ln/>
        </p:spPr>
        <p:txBody>
          <a:bodyPr wrap="square" lIns="0" tIns="0" rIns="0" bIns="0" rtlCol="0" anchor="t"/>
          <a:lstStyle/>
          <a:p>
            <a:pPr>
              <a:lnSpc>
                <a:spcPts val="4625"/>
              </a:lnSpc>
            </a:pPr>
            <a:r>
              <a:rPr lang="en-US" sz="3300" b="1" dirty="0" err="1">
                <a:solidFill>
                  <a:srgbClr val="002060"/>
                </a:solidFill>
                <a:latin typeface="Times New Roman" panose="02020603050405020304" pitchFamily="18" charset="0"/>
                <a:ea typeface="Gelasio" pitchFamily="34" charset="-122"/>
                <a:cs typeface="Times New Roman" panose="02020603050405020304" pitchFamily="18" charset="0"/>
              </a:rPr>
              <a:t>Rà</a:t>
            </a:r>
            <a:r>
              <a:rPr lang="en-US" sz="3300" b="1" dirty="0">
                <a:solidFill>
                  <a:srgbClr val="002060"/>
                </a:solidFill>
                <a:latin typeface="Times New Roman" panose="02020603050405020304" pitchFamily="18" charset="0"/>
                <a:ea typeface="Gelasio" pitchFamily="34" charset="-122"/>
                <a:cs typeface="Times New Roman" panose="02020603050405020304" pitchFamily="18" charset="0"/>
              </a:rPr>
              <a:t> Soát Quy Hoạch &amp; Giải Ngân Vốn</a:t>
            </a:r>
            <a:endParaRPr lang="en-US" sz="3300" b="1" dirty="0">
              <a:solidFill>
                <a:srgbClr val="002060"/>
              </a:solidFill>
              <a:latin typeface="Times New Roman" panose="02020603050405020304" pitchFamily="18" charset="0"/>
              <a:cs typeface="Times New Roman" panose="02020603050405020304" pitchFamily="18" charset="0"/>
            </a:endParaRPr>
          </a:p>
        </p:txBody>
      </p:sp>
      <p:sp>
        <p:nvSpPr>
          <p:cNvPr id="4" name="Text 1"/>
          <p:cNvSpPr/>
          <p:nvPr/>
        </p:nvSpPr>
        <p:spPr>
          <a:xfrm>
            <a:off x="682026" y="2039529"/>
            <a:ext cx="2413298" cy="295275"/>
          </a:xfrm>
          <a:prstGeom prst="rect">
            <a:avLst/>
          </a:prstGeom>
          <a:noFill/>
          <a:ln/>
        </p:spPr>
        <p:txBody>
          <a:bodyPr wrap="none" lIns="0" tIns="0" rIns="0" bIns="0" rtlCol="0" anchor="t"/>
          <a:lstStyle/>
          <a:p>
            <a:pPr>
              <a:lnSpc>
                <a:spcPts val="2292"/>
              </a:lnSpc>
            </a:pPr>
            <a:r>
              <a:rPr lang="en-US" sz="2400" b="1" dirty="0">
                <a:solidFill>
                  <a:srgbClr val="312F2B"/>
                </a:solidFill>
                <a:latin typeface="Times New Roman" panose="02020603050405020304" pitchFamily="18" charset="0"/>
                <a:ea typeface="Gelasio" pitchFamily="34" charset="-122"/>
                <a:cs typeface="Times New Roman" panose="02020603050405020304" pitchFamily="18" charset="0"/>
              </a:rPr>
              <a:t>Điều Chỉnh Quy Hoạch</a:t>
            </a:r>
            <a:endParaRPr lang="en-US" sz="2400" b="1" dirty="0">
              <a:latin typeface="Times New Roman" panose="02020603050405020304" pitchFamily="18" charset="0"/>
              <a:cs typeface="Times New Roman" panose="02020603050405020304" pitchFamily="18" charset="0"/>
            </a:endParaRPr>
          </a:p>
        </p:txBody>
      </p:sp>
      <p:sp>
        <p:nvSpPr>
          <p:cNvPr id="6" name="Text 3"/>
          <p:cNvSpPr/>
          <p:nvPr/>
        </p:nvSpPr>
        <p:spPr>
          <a:xfrm>
            <a:off x="6728002" y="2091019"/>
            <a:ext cx="2147905" cy="295275"/>
          </a:xfrm>
          <a:prstGeom prst="rect">
            <a:avLst/>
          </a:prstGeom>
          <a:noFill/>
          <a:ln/>
        </p:spPr>
        <p:txBody>
          <a:bodyPr wrap="none" lIns="0" tIns="0" rIns="0" bIns="0" rtlCol="0" anchor="t"/>
          <a:lstStyle/>
          <a:p>
            <a:pPr>
              <a:lnSpc>
                <a:spcPts val="2292"/>
              </a:lnSpc>
            </a:pPr>
            <a:r>
              <a:rPr lang="en-US" sz="2400" b="1" dirty="0">
                <a:solidFill>
                  <a:srgbClr val="312F2B"/>
                </a:solidFill>
                <a:latin typeface="Times New Roman" panose="02020603050405020304" pitchFamily="18" charset="0"/>
                <a:ea typeface="Gelasio" pitchFamily="34" charset="-122"/>
                <a:cs typeface="Times New Roman" panose="02020603050405020304" pitchFamily="18" charset="0"/>
              </a:rPr>
              <a:t>Giải Ngân Vốn</a:t>
            </a:r>
            <a:endParaRPr lang="en-US" sz="2400" b="1" dirty="0">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xmlns="" id="{711B8AC4-4528-4F30-8650-CA152238E421}"/>
              </a:ext>
            </a:extLst>
          </p:cNvPr>
          <p:cNvSpPr txBox="1"/>
          <p:nvPr/>
        </p:nvSpPr>
        <p:spPr>
          <a:xfrm>
            <a:off x="164384" y="282629"/>
            <a:ext cx="11044719" cy="615553"/>
          </a:xfrm>
          <a:prstGeom prst="rect">
            <a:avLst/>
          </a:prstGeom>
          <a:noFill/>
        </p:spPr>
        <p:txBody>
          <a:bodyPr wrap="square">
            <a:spAutoFit/>
          </a:bodyPr>
          <a:lstStyle/>
          <a:p>
            <a:pPr>
              <a:lnSpc>
                <a:spcPct val="100000"/>
              </a:lnSpc>
            </a:pPr>
            <a:r>
              <a:rPr lang="en-US" sz="3400" b="1" dirty="0">
                <a:solidFill>
                  <a:schemeClr val="accent1">
                    <a:lumMod val="50000"/>
                  </a:schemeClr>
                </a:solidFill>
                <a:latin typeface="Times New Roman" panose="02020603050405020304" pitchFamily="18" charset="0"/>
                <a:cs typeface="Times New Roman" panose="02020603050405020304" pitchFamily="18" charset="0"/>
              </a:rPr>
              <a:t>* NHIỆM VỤ TRỌNG TÂM 6 THÁNG CUỐI NĂM</a:t>
            </a:r>
            <a:endParaRPr lang="vi-VN" sz="3400" b="1"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9" name="Text 2">
            <a:extLst>
              <a:ext uri="{FF2B5EF4-FFF2-40B4-BE49-F238E27FC236}">
                <a16:creationId xmlns:a16="http://schemas.microsoft.com/office/drawing/2014/main" xmlns="" id="{CCE4959D-8B2E-4E45-A4E1-CC0FBE6DD217}"/>
              </a:ext>
            </a:extLst>
          </p:cNvPr>
          <p:cNvSpPr/>
          <p:nvPr/>
        </p:nvSpPr>
        <p:spPr>
          <a:xfrm>
            <a:off x="678422" y="2562341"/>
            <a:ext cx="4083644" cy="824806"/>
          </a:xfrm>
          <a:prstGeom prst="rect">
            <a:avLst/>
          </a:prstGeom>
          <a:noFill/>
          <a:ln/>
        </p:spPr>
        <p:txBody>
          <a:bodyPr wrap="square" lIns="0" tIns="0" rIns="0" bIns="0" rtlCol="0" anchor="t"/>
          <a:lstStyle/>
          <a:p>
            <a:pPr algn="just">
              <a:lnSpc>
                <a:spcPts val="2125"/>
              </a:lnSpc>
            </a:pPr>
            <a:r>
              <a:rPr lang="en-US" dirty="0">
                <a:solidFill>
                  <a:srgbClr val="2C2821"/>
                </a:solidFill>
                <a:latin typeface="Times New Roman" panose="02020603050405020304" pitchFamily="18" charset="0"/>
                <a:ea typeface="Lora" pitchFamily="34" charset="-122"/>
                <a:cs typeface="Times New Roman" panose="02020603050405020304" pitchFamily="18" charset="0"/>
              </a:rPr>
              <a:t>Triển khai rà soát, điều chỉnh, bổ sung quy hoạch tỉnh, quy hoạch xã phù hợp với tình hình thực tế, phát huy tối đa tiềm năng thế mạnh của từng địa phương.</a:t>
            </a:r>
            <a:endParaRPr lang="en-US" dirty="0">
              <a:latin typeface="Times New Roman" panose="02020603050405020304" pitchFamily="18" charset="0"/>
              <a:cs typeface="Times New Roman" panose="02020603050405020304" pitchFamily="18" charset="0"/>
            </a:endParaRPr>
          </a:p>
        </p:txBody>
      </p:sp>
      <p:sp>
        <p:nvSpPr>
          <p:cNvPr id="10" name="Text 4">
            <a:extLst>
              <a:ext uri="{FF2B5EF4-FFF2-40B4-BE49-F238E27FC236}">
                <a16:creationId xmlns:a16="http://schemas.microsoft.com/office/drawing/2014/main" xmlns="" id="{5C09E1C2-CA5A-47E5-8911-AA0B13C764E4}"/>
              </a:ext>
            </a:extLst>
          </p:cNvPr>
          <p:cNvSpPr/>
          <p:nvPr/>
        </p:nvSpPr>
        <p:spPr>
          <a:xfrm>
            <a:off x="6769333" y="2596694"/>
            <a:ext cx="4295928" cy="824806"/>
          </a:xfrm>
          <a:prstGeom prst="rect">
            <a:avLst/>
          </a:prstGeom>
          <a:noFill/>
          <a:ln/>
        </p:spPr>
        <p:txBody>
          <a:bodyPr wrap="square" lIns="0" tIns="0" rIns="0" bIns="0" rtlCol="0" anchor="t"/>
          <a:lstStyle/>
          <a:p>
            <a:pPr algn="just">
              <a:lnSpc>
                <a:spcPts val="2125"/>
              </a:lnSpc>
            </a:pPr>
            <a:r>
              <a:rPr lang="en-US" dirty="0">
                <a:solidFill>
                  <a:srgbClr val="2C2821"/>
                </a:solidFill>
                <a:latin typeface="Times New Roman" panose="02020603050405020304" pitchFamily="18" charset="0"/>
                <a:ea typeface="Lora" pitchFamily="34" charset="-122"/>
                <a:cs typeface="Times New Roman" panose="02020603050405020304" pitchFamily="18" charset="0"/>
              </a:rPr>
              <a:t>Tiếp tục thực hiện giải ngân vốn đầu tư công, vốn các chương trình mục tiêu quốc gia; đẩy nhanh tiến độ thi công xây dựng hoàn thành các công trình trọng điểm.</a:t>
            </a:r>
            <a:endParaRPr lang="en-US" dirty="0">
              <a:latin typeface="Times New Roman" panose="02020603050405020304" pitchFamily="18" charset="0"/>
              <a:cs typeface="Times New Roman" panose="02020603050405020304" pitchFamily="18" charset="0"/>
            </a:endParaRPr>
          </a:p>
        </p:txBody>
      </p:sp>
      <p:pic>
        <p:nvPicPr>
          <p:cNvPr id="11" name="Image 0" descr="preencoded.png">
            <a:extLst>
              <a:ext uri="{FF2B5EF4-FFF2-40B4-BE49-F238E27FC236}">
                <a16:creationId xmlns:a16="http://schemas.microsoft.com/office/drawing/2014/main" xmlns="" id="{0E6BB7F9-F9D4-4D42-B74B-711123B112FD}"/>
              </a:ext>
            </a:extLst>
          </p:cNvPr>
          <p:cNvPicPr>
            <a:picLocks noChangeAspect="1"/>
          </p:cNvPicPr>
          <p:nvPr/>
        </p:nvPicPr>
        <p:blipFill>
          <a:blip r:embed="rId4"/>
          <a:stretch>
            <a:fillRect/>
          </a:stretch>
        </p:blipFill>
        <p:spPr>
          <a:xfrm>
            <a:off x="595897" y="3811712"/>
            <a:ext cx="4911051" cy="267098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p:cNvPicPr>
            <a:picLocks noChangeAspect="1"/>
          </p:cNvPicPr>
          <p:nvPr/>
        </p:nvPicPr>
        <p:blipFill>
          <a:blip r:embed="rId3">
            <a:extLst>
              <a:ext uri="{28A0092B-C50C-407E-A947-70E740481C1C}">
                <a14:useLocalDpi xmlns:a14="http://schemas.microsoft.com/office/drawing/2010/main" val="0"/>
              </a:ext>
            </a:extLst>
          </a:blip>
          <a:srcRect/>
          <a:stretch/>
        </p:blipFill>
        <p:spPr>
          <a:xfrm>
            <a:off x="4111531" y="3984215"/>
            <a:ext cx="3465513" cy="2873785"/>
          </a:xfrm>
          <a:prstGeom prst="rect">
            <a:avLst/>
          </a:prstGeom>
        </p:spPr>
      </p:pic>
      <p:sp>
        <p:nvSpPr>
          <p:cNvPr id="3" name="Text 0"/>
          <p:cNvSpPr/>
          <p:nvPr/>
        </p:nvSpPr>
        <p:spPr>
          <a:xfrm>
            <a:off x="409779" y="1236749"/>
            <a:ext cx="8684220" cy="590649"/>
          </a:xfrm>
          <a:prstGeom prst="rect">
            <a:avLst/>
          </a:prstGeom>
          <a:noFill/>
          <a:ln/>
        </p:spPr>
        <p:txBody>
          <a:bodyPr wrap="none" lIns="0" tIns="0" rIns="0" bIns="0" rtlCol="0" anchor="t"/>
          <a:lstStyle/>
          <a:p>
            <a:pPr>
              <a:lnSpc>
                <a:spcPts val="4625"/>
              </a:lnSpc>
            </a:pPr>
            <a:r>
              <a:rPr lang="en-US" sz="3300" b="1" dirty="0" err="1">
                <a:solidFill>
                  <a:srgbClr val="002060"/>
                </a:solidFill>
                <a:latin typeface="Times New Roman" panose="02020603050405020304" pitchFamily="18" charset="0"/>
                <a:ea typeface="Gelasio" pitchFamily="34" charset="-122"/>
                <a:cs typeface="Times New Roman" panose="02020603050405020304" pitchFamily="18" charset="0"/>
              </a:rPr>
              <a:t>Phát</a:t>
            </a:r>
            <a:r>
              <a:rPr lang="en-US" sz="3300" b="1" dirty="0">
                <a:solidFill>
                  <a:srgbClr val="002060"/>
                </a:solidFill>
                <a:latin typeface="Times New Roman" panose="02020603050405020304" pitchFamily="18" charset="0"/>
                <a:ea typeface="Gelasio" pitchFamily="34" charset="-122"/>
                <a:cs typeface="Times New Roman" panose="02020603050405020304" pitchFamily="18" charset="0"/>
              </a:rPr>
              <a:t> Triển Thương Mại, Dịch Vụ, Du Lịch</a:t>
            </a:r>
            <a:endParaRPr lang="en-US" sz="3300" b="1" dirty="0">
              <a:solidFill>
                <a:srgbClr val="002060"/>
              </a:solidFill>
              <a:latin typeface="Times New Roman" panose="02020603050405020304" pitchFamily="18" charset="0"/>
              <a:cs typeface="Times New Roman" panose="02020603050405020304" pitchFamily="18" charset="0"/>
            </a:endParaRPr>
          </a:p>
        </p:txBody>
      </p:sp>
      <p:pic>
        <p:nvPicPr>
          <p:cNvPr id="4" name="Image 1" descr="preencoded.png"/>
          <p:cNvPicPr>
            <a:picLocks noChangeAspect="1"/>
          </p:cNvPicPr>
          <p:nvPr/>
        </p:nvPicPr>
        <p:blipFill>
          <a:blip r:embed="rId4"/>
          <a:stretch>
            <a:fillRect/>
          </a:stretch>
        </p:blipFill>
        <p:spPr>
          <a:xfrm>
            <a:off x="409779" y="2110866"/>
            <a:ext cx="472480" cy="472480"/>
          </a:xfrm>
          <a:prstGeom prst="rect">
            <a:avLst/>
          </a:prstGeom>
        </p:spPr>
      </p:pic>
      <p:sp>
        <p:nvSpPr>
          <p:cNvPr id="5" name="Text 1"/>
          <p:cNvSpPr/>
          <p:nvPr/>
        </p:nvSpPr>
        <p:spPr>
          <a:xfrm>
            <a:off x="409779" y="2819585"/>
            <a:ext cx="2362696" cy="295275"/>
          </a:xfrm>
          <a:prstGeom prst="rect">
            <a:avLst/>
          </a:prstGeom>
          <a:noFill/>
          <a:ln/>
        </p:spPr>
        <p:txBody>
          <a:bodyPr wrap="none" lIns="0" tIns="0" rIns="0" bIns="0" rtlCol="0" anchor="t"/>
          <a:lstStyle/>
          <a:p>
            <a:pPr>
              <a:lnSpc>
                <a:spcPts val="2292"/>
              </a:lnSpc>
            </a:pPr>
            <a:r>
              <a:rPr lang="en-US" sz="2200" b="1" dirty="0">
                <a:solidFill>
                  <a:srgbClr val="272525"/>
                </a:solidFill>
                <a:latin typeface="Times New Roman" panose="02020603050405020304" pitchFamily="18" charset="0"/>
                <a:ea typeface="Gelasio" pitchFamily="34" charset="-122"/>
                <a:cs typeface="Times New Roman" panose="02020603050405020304" pitchFamily="18" charset="0"/>
              </a:rPr>
              <a:t>Thúc Đẩy Xuất Khẩu</a:t>
            </a:r>
            <a:endParaRPr lang="en-US" sz="2200" b="1" dirty="0">
              <a:latin typeface="Times New Roman" panose="02020603050405020304" pitchFamily="18" charset="0"/>
              <a:cs typeface="Times New Roman" panose="02020603050405020304" pitchFamily="18" charset="0"/>
            </a:endParaRPr>
          </a:p>
        </p:txBody>
      </p:sp>
      <p:sp>
        <p:nvSpPr>
          <p:cNvPr id="6" name="Text 2"/>
          <p:cNvSpPr/>
          <p:nvPr/>
        </p:nvSpPr>
        <p:spPr>
          <a:xfrm>
            <a:off x="409779" y="3228268"/>
            <a:ext cx="3465513" cy="302419"/>
          </a:xfrm>
          <a:prstGeom prst="rect">
            <a:avLst/>
          </a:prstGeom>
          <a:noFill/>
          <a:ln/>
        </p:spPr>
        <p:txBody>
          <a:bodyPr wrap="none" lIns="0" tIns="0" rIns="0" bIns="0" rtlCol="0" anchor="t"/>
          <a:lstStyle/>
          <a:p>
            <a:pPr>
              <a:lnSpc>
                <a:spcPts val="2375"/>
              </a:lnSpc>
            </a:pPr>
            <a:r>
              <a:rPr lang="en-US" sz="2000" dirty="0">
                <a:solidFill>
                  <a:srgbClr val="272525"/>
                </a:solidFill>
                <a:latin typeface="Times New Roman" panose="02020603050405020304" pitchFamily="18" charset="0"/>
                <a:ea typeface="Lato" pitchFamily="34" charset="-122"/>
                <a:cs typeface="Times New Roman" panose="02020603050405020304" pitchFamily="18" charset="0"/>
              </a:rPr>
              <a:t>Phát triển thị trường trong nước.</a:t>
            </a:r>
            <a:endParaRPr lang="en-US" sz="2000" dirty="0">
              <a:latin typeface="Times New Roman" panose="02020603050405020304" pitchFamily="18" charset="0"/>
              <a:cs typeface="Times New Roman" panose="02020603050405020304" pitchFamily="18" charset="0"/>
            </a:endParaRPr>
          </a:p>
        </p:txBody>
      </p:sp>
      <p:pic>
        <p:nvPicPr>
          <p:cNvPr id="7" name="Image 2" descr="preencoded.png"/>
          <p:cNvPicPr>
            <a:picLocks noChangeAspect="1"/>
          </p:cNvPicPr>
          <p:nvPr/>
        </p:nvPicPr>
        <p:blipFill>
          <a:blip r:embed="rId5"/>
          <a:stretch>
            <a:fillRect/>
          </a:stretch>
        </p:blipFill>
        <p:spPr>
          <a:xfrm>
            <a:off x="4111531" y="2110866"/>
            <a:ext cx="472480" cy="472480"/>
          </a:xfrm>
          <a:prstGeom prst="rect">
            <a:avLst/>
          </a:prstGeom>
        </p:spPr>
      </p:pic>
      <p:sp>
        <p:nvSpPr>
          <p:cNvPr id="8" name="Text 3"/>
          <p:cNvSpPr/>
          <p:nvPr/>
        </p:nvSpPr>
        <p:spPr>
          <a:xfrm>
            <a:off x="4111532" y="2819585"/>
            <a:ext cx="2362696" cy="295275"/>
          </a:xfrm>
          <a:prstGeom prst="rect">
            <a:avLst/>
          </a:prstGeom>
          <a:noFill/>
          <a:ln/>
        </p:spPr>
        <p:txBody>
          <a:bodyPr wrap="none" lIns="0" tIns="0" rIns="0" bIns="0" rtlCol="0" anchor="t"/>
          <a:lstStyle/>
          <a:p>
            <a:pPr>
              <a:lnSpc>
                <a:spcPts val="2292"/>
              </a:lnSpc>
            </a:pPr>
            <a:r>
              <a:rPr lang="en-US" sz="2200" b="1" dirty="0">
                <a:solidFill>
                  <a:srgbClr val="272525"/>
                </a:solidFill>
                <a:latin typeface="Times New Roman" panose="02020603050405020304" pitchFamily="18" charset="0"/>
                <a:ea typeface="Gelasio" pitchFamily="34" charset="-122"/>
                <a:cs typeface="Times New Roman" panose="02020603050405020304" pitchFamily="18" charset="0"/>
              </a:rPr>
              <a:t>Quảng Bá Du Lịch</a:t>
            </a:r>
            <a:endParaRPr lang="en-US" sz="2200" b="1" dirty="0">
              <a:latin typeface="Times New Roman" panose="02020603050405020304" pitchFamily="18" charset="0"/>
              <a:cs typeface="Times New Roman" panose="02020603050405020304" pitchFamily="18" charset="0"/>
            </a:endParaRPr>
          </a:p>
        </p:txBody>
      </p:sp>
      <p:sp>
        <p:nvSpPr>
          <p:cNvPr id="9" name="Text 4"/>
          <p:cNvSpPr/>
          <p:nvPr/>
        </p:nvSpPr>
        <p:spPr>
          <a:xfrm>
            <a:off x="4111531" y="3228267"/>
            <a:ext cx="3465513" cy="604838"/>
          </a:xfrm>
          <a:prstGeom prst="rect">
            <a:avLst/>
          </a:prstGeom>
          <a:noFill/>
          <a:ln/>
        </p:spPr>
        <p:txBody>
          <a:bodyPr wrap="square" lIns="0" tIns="0" rIns="0" bIns="0" rtlCol="0" anchor="t"/>
          <a:lstStyle/>
          <a:p>
            <a:pPr>
              <a:lnSpc>
                <a:spcPts val="2375"/>
              </a:lnSpc>
            </a:pPr>
            <a:r>
              <a:rPr lang="en-US" sz="2000" dirty="0">
                <a:solidFill>
                  <a:srgbClr val="272525"/>
                </a:solidFill>
                <a:latin typeface="Times New Roman" panose="02020603050405020304" pitchFamily="18" charset="0"/>
                <a:ea typeface="Lato" pitchFamily="34" charset="-122"/>
                <a:cs typeface="Times New Roman" panose="02020603050405020304" pitchFamily="18" charset="0"/>
              </a:rPr>
              <a:t>Nâng cao chất lượng dịch vụ, xây dựng hình ảnh.</a:t>
            </a:r>
            <a:endParaRPr lang="en-US" sz="2000" dirty="0">
              <a:latin typeface="Times New Roman" panose="02020603050405020304" pitchFamily="18" charset="0"/>
              <a:cs typeface="Times New Roman" panose="02020603050405020304" pitchFamily="18" charset="0"/>
            </a:endParaRPr>
          </a:p>
        </p:txBody>
      </p:sp>
      <p:pic>
        <p:nvPicPr>
          <p:cNvPr id="10" name="Image 3" descr="preencoded.png"/>
          <p:cNvPicPr>
            <a:picLocks noChangeAspect="1"/>
          </p:cNvPicPr>
          <p:nvPr/>
        </p:nvPicPr>
        <p:blipFill>
          <a:blip r:embed="rId6"/>
          <a:stretch>
            <a:fillRect/>
          </a:stretch>
        </p:blipFill>
        <p:spPr>
          <a:xfrm>
            <a:off x="7813283" y="2110866"/>
            <a:ext cx="472480" cy="472480"/>
          </a:xfrm>
          <a:prstGeom prst="rect">
            <a:avLst/>
          </a:prstGeom>
        </p:spPr>
      </p:pic>
      <p:sp>
        <p:nvSpPr>
          <p:cNvPr id="11" name="Text 5"/>
          <p:cNvSpPr/>
          <p:nvPr/>
        </p:nvSpPr>
        <p:spPr>
          <a:xfrm>
            <a:off x="7813283" y="2819585"/>
            <a:ext cx="2607866" cy="295275"/>
          </a:xfrm>
          <a:prstGeom prst="rect">
            <a:avLst/>
          </a:prstGeom>
          <a:noFill/>
          <a:ln/>
        </p:spPr>
        <p:txBody>
          <a:bodyPr wrap="none" lIns="0" tIns="0" rIns="0" bIns="0" rtlCol="0" anchor="t"/>
          <a:lstStyle/>
          <a:p>
            <a:pPr>
              <a:lnSpc>
                <a:spcPts val="2292"/>
              </a:lnSpc>
            </a:pPr>
            <a:r>
              <a:rPr lang="en-US" sz="2200" b="1" dirty="0">
                <a:solidFill>
                  <a:srgbClr val="272525"/>
                </a:solidFill>
                <a:latin typeface="Times New Roman" panose="02020603050405020304" pitchFamily="18" charset="0"/>
                <a:ea typeface="Gelasio" pitchFamily="34" charset="-122"/>
                <a:cs typeface="Times New Roman" panose="02020603050405020304" pitchFamily="18" charset="0"/>
              </a:rPr>
              <a:t>Đảm Bảo Thu Ngân Sách</a:t>
            </a:r>
            <a:endParaRPr lang="en-US" sz="2200" b="1" dirty="0">
              <a:latin typeface="Times New Roman" panose="02020603050405020304" pitchFamily="18" charset="0"/>
              <a:cs typeface="Times New Roman" panose="02020603050405020304" pitchFamily="18" charset="0"/>
            </a:endParaRPr>
          </a:p>
        </p:txBody>
      </p:sp>
      <p:sp>
        <p:nvSpPr>
          <p:cNvPr id="12" name="Text 6"/>
          <p:cNvSpPr/>
          <p:nvPr/>
        </p:nvSpPr>
        <p:spPr>
          <a:xfrm>
            <a:off x="7813283" y="3228268"/>
            <a:ext cx="3465513" cy="302419"/>
          </a:xfrm>
          <a:prstGeom prst="rect">
            <a:avLst/>
          </a:prstGeom>
          <a:noFill/>
          <a:ln/>
        </p:spPr>
        <p:txBody>
          <a:bodyPr wrap="none" lIns="0" tIns="0" rIns="0" bIns="0" rtlCol="0" anchor="t"/>
          <a:lstStyle/>
          <a:p>
            <a:pPr>
              <a:lnSpc>
                <a:spcPts val="2375"/>
              </a:lnSpc>
            </a:pPr>
            <a:r>
              <a:rPr lang="en-US" sz="2000" dirty="0">
                <a:solidFill>
                  <a:srgbClr val="272525"/>
                </a:solidFill>
                <a:latin typeface="Times New Roman" panose="02020603050405020304" pitchFamily="18" charset="0"/>
                <a:ea typeface="Lato" pitchFamily="34" charset="-122"/>
                <a:cs typeface="Times New Roman" panose="02020603050405020304" pitchFamily="18" charset="0"/>
              </a:rPr>
              <a:t>Thu nội địa, sử dụng đất, thuê đất.</a:t>
            </a:r>
            <a:endParaRPr lang="en-US" sz="2000" dirty="0">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xmlns="" id="{D6466740-D031-4BC8-B56F-E825A3DCCE73}"/>
              </a:ext>
            </a:extLst>
          </p:cNvPr>
          <p:cNvSpPr txBox="1"/>
          <p:nvPr/>
        </p:nvSpPr>
        <p:spPr>
          <a:xfrm>
            <a:off x="164384" y="282629"/>
            <a:ext cx="11044719" cy="615553"/>
          </a:xfrm>
          <a:prstGeom prst="rect">
            <a:avLst/>
          </a:prstGeom>
          <a:noFill/>
        </p:spPr>
        <p:txBody>
          <a:bodyPr wrap="square">
            <a:spAutoFit/>
          </a:bodyPr>
          <a:lstStyle/>
          <a:p>
            <a:pPr>
              <a:lnSpc>
                <a:spcPct val="100000"/>
              </a:lnSpc>
            </a:pPr>
            <a:r>
              <a:rPr lang="en-US" sz="3400" b="1" dirty="0">
                <a:solidFill>
                  <a:schemeClr val="accent1">
                    <a:lumMod val="50000"/>
                  </a:schemeClr>
                </a:solidFill>
                <a:latin typeface="Times New Roman" panose="02020603050405020304" pitchFamily="18" charset="0"/>
                <a:cs typeface="Times New Roman" panose="02020603050405020304" pitchFamily="18" charset="0"/>
              </a:rPr>
              <a:t>* NHIỆM VỤ TRỌNG TÂM 6 THÁNG CUỐI NĂM</a:t>
            </a:r>
            <a:endParaRPr lang="vi-VN" sz="3400" b="1"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14" name="Rounded Rectangle 10">
            <a:extLst>
              <a:ext uri="{FF2B5EF4-FFF2-40B4-BE49-F238E27FC236}">
                <a16:creationId xmlns:a16="http://schemas.microsoft.com/office/drawing/2014/main" xmlns="" id="{E264DC20-CEB2-2BB3-8545-69645D450A8A}"/>
              </a:ext>
            </a:extLst>
          </p:cNvPr>
          <p:cNvSpPr/>
          <p:nvPr/>
        </p:nvSpPr>
        <p:spPr>
          <a:xfrm>
            <a:off x="7936043" y="3920067"/>
            <a:ext cx="4255957" cy="2937933"/>
          </a:xfrm>
          <a:prstGeom prst="roundRect">
            <a:avLst>
              <a:gd name="adj" fmla="val 10000"/>
            </a:avLst>
          </a:prstGeom>
          <a:blipFill dpi="0" rotWithShape="1">
            <a:blip r:embed="rId7"/>
            <a:srcRect/>
            <a:stretch>
              <a:fillRect t="2402" b="2402"/>
            </a:stretch>
          </a:blipFill>
        </p:spPr>
        <p:style>
          <a:lnRef idx="2">
            <a:schemeClr val="lt1">
              <a:hueOff val="0"/>
              <a:satOff val="0"/>
              <a:lumOff val="0"/>
              <a:alphaOff val="0"/>
            </a:schemeClr>
          </a:lnRef>
          <a:fillRef idx="1">
            <a:scrgbClr r="0" g="0" b="0"/>
          </a:fillRef>
          <a:effectRef idx="0">
            <a:schemeClr val="accent2">
              <a:tint val="50000"/>
              <a:alpha val="90000"/>
              <a:hueOff val="-1904"/>
              <a:satOff val="-1364"/>
              <a:lumOff val="5595"/>
              <a:alphaOff val="-20000"/>
            </a:schemeClr>
          </a:effectRef>
          <a:fontRef idx="minor">
            <a:schemeClr val="lt1">
              <a:hueOff val="0"/>
              <a:satOff val="0"/>
              <a:lumOff val="0"/>
              <a:alphaOff val="0"/>
            </a:schemeClr>
          </a:fontRef>
        </p:style>
      </p:sp>
      <p:pic>
        <p:nvPicPr>
          <p:cNvPr id="15" name="Image 0">
            <a:extLst>
              <a:ext uri="{FF2B5EF4-FFF2-40B4-BE49-F238E27FC236}">
                <a16:creationId xmlns:a16="http://schemas.microsoft.com/office/drawing/2014/main" xmlns="" id="{DCE3F853-FB43-5568-0BB6-0E7EAB099A55}"/>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409779" y="3984215"/>
            <a:ext cx="3465513" cy="287378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340277" y="4270435"/>
            <a:ext cx="3792960" cy="2551255"/>
          </a:xfrm>
          <a:prstGeom prst="rect">
            <a:avLst/>
          </a:prstGeom>
        </p:spPr>
      </p:pic>
      <p:sp>
        <p:nvSpPr>
          <p:cNvPr id="3" name="Text 0"/>
          <p:cNvSpPr/>
          <p:nvPr/>
        </p:nvSpPr>
        <p:spPr>
          <a:xfrm>
            <a:off x="307039" y="1102960"/>
            <a:ext cx="8377833" cy="590649"/>
          </a:xfrm>
          <a:prstGeom prst="rect">
            <a:avLst/>
          </a:prstGeom>
          <a:noFill/>
          <a:ln/>
        </p:spPr>
        <p:txBody>
          <a:bodyPr wrap="none" lIns="0" tIns="0" rIns="0" bIns="0" rtlCol="0" anchor="t"/>
          <a:lstStyle/>
          <a:p>
            <a:pPr>
              <a:lnSpc>
                <a:spcPts val="4625"/>
              </a:lnSpc>
            </a:pPr>
            <a:r>
              <a:rPr lang="en-US" sz="3300" b="1" dirty="0">
                <a:solidFill>
                  <a:srgbClr val="002060"/>
                </a:solidFill>
                <a:latin typeface="Times New Roman" panose="02020603050405020304" pitchFamily="18" charset="0"/>
                <a:ea typeface="Gelasio" pitchFamily="34" charset="-122"/>
                <a:cs typeface="Times New Roman" panose="02020603050405020304" pitchFamily="18" charset="0"/>
              </a:rPr>
              <a:t>Nâng Cao Chất Lượng Văn Hóa - Xã Hội</a:t>
            </a:r>
            <a:endParaRPr lang="en-US" sz="3300" b="1" dirty="0">
              <a:solidFill>
                <a:srgbClr val="002060"/>
              </a:solidFill>
              <a:latin typeface="Times New Roman" panose="02020603050405020304" pitchFamily="18" charset="0"/>
              <a:cs typeface="Times New Roman" panose="02020603050405020304" pitchFamily="18" charset="0"/>
            </a:endParaRPr>
          </a:p>
        </p:txBody>
      </p:sp>
      <p:sp>
        <p:nvSpPr>
          <p:cNvPr id="4" name="Text 1"/>
          <p:cNvSpPr/>
          <p:nvPr/>
        </p:nvSpPr>
        <p:spPr>
          <a:xfrm>
            <a:off x="307039" y="1868009"/>
            <a:ext cx="10869018" cy="302419"/>
          </a:xfrm>
          <a:prstGeom prst="rect">
            <a:avLst/>
          </a:prstGeom>
          <a:noFill/>
          <a:ln/>
        </p:spPr>
        <p:txBody>
          <a:bodyPr wrap="none" lIns="0" tIns="0" rIns="0" bIns="0" rtlCol="0" anchor="t"/>
          <a:lstStyle/>
          <a:p>
            <a:pPr marL="285739" indent="-285739">
              <a:lnSpc>
                <a:spcPts val="2375"/>
              </a:lnSpc>
              <a:buSzPct val="100000"/>
              <a:buChar char="•"/>
            </a:pPr>
            <a:r>
              <a:rPr lang="en-US" sz="2200" dirty="0">
                <a:solidFill>
                  <a:srgbClr val="272525"/>
                </a:solidFill>
                <a:latin typeface="Times New Roman" panose="02020603050405020304" pitchFamily="18" charset="0"/>
                <a:ea typeface="Lato" pitchFamily="34" charset="-122"/>
                <a:cs typeface="Times New Roman" panose="02020603050405020304" pitchFamily="18" charset="0"/>
              </a:rPr>
              <a:t>Chất lượng giáo dục, tuyển sinh 2025-2026.</a:t>
            </a:r>
            <a:endParaRPr lang="en-US" sz="2200" dirty="0">
              <a:latin typeface="Times New Roman" panose="02020603050405020304" pitchFamily="18" charset="0"/>
              <a:cs typeface="Times New Roman" panose="02020603050405020304" pitchFamily="18" charset="0"/>
            </a:endParaRPr>
          </a:p>
        </p:txBody>
      </p:sp>
      <p:sp>
        <p:nvSpPr>
          <p:cNvPr id="5" name="Text 2"/>
          <p:cNvSpPr/>
          <p:nvPr/>
        </p:nvSpPr>
        <p:spPr>
          <a:xfrm>
            <a:off x="307039" y="2375207"/>
            <a:ext cx="10869018" cy="302419"/>
          </a:xfrm>
          <a:prstGeom prst="rect">
            <a:avLst/>
          </a:prstGeom>
          <a:noFill/>
          <a:ln/>
        </p:spPr>
        <p:txBody>
          <a:bodyPr wrap="none" lIns="0" tIns="0" rIns="0" bIns="0" rtlCol="0" anchor="t"/>
          <a:lstStyle/>
          <a:p>
            <a:pPr marL="285739" indent="-285739">
              <a:lnSpc>
                <a:spcPts val="2375"/>
              </a:lnSpc>
              <a:buSzPct val="100000"/>
              <a:buChar char="•"/>
            </a:pPr>
            <a:r>
              <a:rPr lang="en-US" sz="2200" dirty="0">
                <a:solidFill>
                  <a:srgbClr val="272525"/>
                </a:solidFill>
                <a:latin typeface="Times New Roman" panose="02020603050405020304" pitchFamily="18" charset="0"/>
                <a:ea typeface="Lato" pitchFamily="34" charset="-122"/>
                <a:cs typeface="Times New Roman" panose="02020603050405020304" pitchFamily="18" charset="0"/>
              </a:rPr>
              <a:t>Hoạt động văn hóa - thể thao, kỷ niệm ngày lễ lớn.</a:t>
            </a:r>
            <a:endParaRPr lang="en-US" sz="2200" dirty="0">
              <a:latin typeface="Times New Roman" panose="02020603050405020304" pitchFamily="18" charset="0"/>
              <a:cs typeface="Times New Roman" panose="02020603050405020304" pitchFamily="18" charset="0"/>
            </a:endParaRPr>
          </a:p>
        </p:txBody>
      </p:sp>
      <p:sp>
        <p:nvSpPr>
          <p:cNvPr id="6" name="Text 3"/>
          <p:cNvSpPr/>
          <p:nvPr/>
        </p:nvSpPr>
        <p:spPr>
          <a:xfrm>
            <a:off x="307039" y="2882404"/>
            <a:ext cx="10869018" cy="302419"/>
          </a:xfrm>
          <a:prstGeom prst="rect">
            <a:avLst/>
          </a:prstGeom>
          <a:noFill/>
          <a:ln/>
        </p:spPr>
        <p:txBody>
          <a:bodyPr wrap="none" lIns="0" tIns="0" rIns="0" bIns="0" rtlCol="0" anchor="t"/>
          <a:lstStyle/>
          <a:p>
            <a:pPr marL="285739" indent="-285739">
              <a:lnSpc>
                <a:spcPts val="2375"/>
              </a:lnSpc>
              <a:buSzPct val="100000"/>
              <a:buChar char="•"/>
            </a:pPr>
            <a:r>
              <a:rPr lang="en-US" sz="2200" dirty="0">
                <a:solidFill>
                  <a:srgbClr val="272525"/>
                </a:solidFill>
                <a:latin typeface="Times New Roman" panose="02020603050405020304" pitchFamily="18" charset="0"/>
                <a:ea typeface="Lato" pitchFamily="34" charset="-122"/>
                <a:cs typeface="Times New Roman" panose="02020603050405020304" pitchFamily="18" charset="0"/>
              </a:rPr>
              <a:t>Chuyển đổi số, giáo dục STEM, y tế, an sinh xã hội.</a:t>
            </a:r>
            <a:endParaRPr lang="en-US" sz="2200" dirty="0">
              <a:latin typeface="Times New Roman" panose="02020603050405020304" pitchFamily="18" charset="0"/>
              <a:cs typeface="Times New Roman" panose="02020603050405020304" pitchFamily="18" charset="0"/>
            </a:endParaRPr>
          </a:p>
        </p:txBody>
      </p:sp>
      <p:sp>
        <p:nvSpPr>
          <p:cNvPr id="7" name="Text 4"/>
          <p:cNvSpPr/>
          <p:nvPr/>
        </p:nvSpPr>
        <p:spPr>
          <a:xfrm>
            <a:off x="307039" y="3369053"/>
            <a:ext cx="10869018" cy="302419"/>
          </a:xfrm>
          <a:prstGeom prst="rect">
            <a:avLst/>
          </a:prstGeom>
          <a:noFill/>
          <a:ln/>
        </p:spPr>
        <p:txBody>
          <a:bodyPr wrap="none" lIns="0" tIns="0" rIns="0" bIns="0" rtlCol="0" anchor="t"/>
          <a:lstStyle/>
          <a:p>
            <a:pPr marL="285739" indent="-285739">
              <a:lnSpc>
                <a:spcPts val="2375"/>
              </a:lnSpc>
              <a:buSzPct val="100000"/>
              <a:buChar char="•"/>
            </a:pPr>
            <a:r>
              <a:rPr lang="en-US" sz="2200" dirty="0">
                <a:solidFill>
                  <a:srgbClr val="272525"/>
                </a:solidFill>
                <a:latin typeface="Times New Roman" panose="02020603050405020304" pitchFamily="18" charset="0"/>
                <a:ea typeface="Lato" pitchFamily="34" charset="-122"/>
                <a:cs typeface="Times New Roman" panose="02020603050405020304" pitchFamily="18" charset="0"/>
              </a:rPr>
              <a:t>Đào tạo nghề, giải quyết việc làm, giảm nghèo bền vững.</a:t>
            </a:r>
            <a:endParaRPr lang="en-US" sz="2200" dirty="0">
              <a:latin typeface="Times New Roman" panose="02020603050405020304" pitchFamily="18" charset="0"/>
              <a:cs typeface="Times New Roman" panose="02020603050405020304" pitchFamily="18" charset="0"/>
            </a:endParaRPr>
          </a:p>
        </p:txBody>
      </p:sp>
      <p:sp>
        <p:nvSpPr>
          <p:cNvPr id="8" name="Text 5"/>
          <p:cNvSpPr/>
          <p:nvPr/>
        </p:nvSpPr>
        <p:spPr>
          <a:xfrm>
            <a:off x="307039" y="3819744"/>
            <a:ext cx="10869018" cy="302419"/>
          </a:xfrm>
          <a:prstGeom prst="rect">
            <a:avLst/>
          </a:prstGeom>
          <a:noFill/>
          <a:ln/>
        </p:spPr>
        <p:txBody>
          <a:bodyPr wrap="none" lIns="0" tIns="0" rIns="0" bIns="0" rtlCol="0" anchor="t"/>
          <a:lstStyle/>
          <a:p>
            <a:pPr marL="285739" indent="-285739">
              <a:lnSpc>
                <a:spcPts val="2375"/>
              </a:lnSpc>
              <a:buSzPct val="100000"/>
              <a:buChar char="•"/>
            </a:pPr>
            <a:r>
              <a:rPr lang="en-US" sz="2200" dirty="0">
                <a:solidFill>
                  <a:srgbClr val="272525"/>
                </a:solidFill>
                <a:latin typeface="Times New Roman" panose="02020603050405020304" pitchFamily="18" charset="0"/>
                <a:ea typeface="Lato" pitchFamily="34" charset="-122"/>
                <a:cs typeface="Times New Roman" panose="02020603050405020304" pitchFamily="18" charset="0"/>
              </a:rPr>
              <a:t>Xóa nhà tạm, nhà dột nát.</a:t>
            </a:r>
            <a:endParaRPr lang="en-US" sz="2200" dirty="0">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xmlns="" id="{BE4DBF2D-2FA8-43DD-AE07-3B86288CF1B6}"/>
              </a:ext>
            </a:extLst>
          </p:cNvPr>
          <p:cNvSpPr txBox="1"/>
          <p:nvPr/>
        </p:nvSpPr>
        <p:spPr>
          <a:xfrm>
            <a:off x="97603" y="282629"/>
            <a:ext cx="11044719" cy="615553"/>
          </a:xfrm>
          <a:prstGeom prst="rect">
            <a:avLst/>
          </a:prstGeom>
          <a:noFill/>
        </p:spPr>
        <p:txBody>
          <a:bodyPr wrap="square">
            <a:spAutoFit/>
          </a:bodyPr>
          <a:lstStyle/>
          <a:p>
            <a:pPr>
              <a:lnSpc>
                <a:spcPct val="100000"/>
              </a:lnSpc>
            </a:pPr>
            <a:r>
              <a:rPr lang="en-US" sz="3400" b="1" dirty="0">
                <a:solidFill>
                  <a:schemeClr val="accent1">
                    <a:lumMod val="50000"/>
                  </a:schemeClr>
                </a:solidFill>
                <a:latin typeface="Times New Roman" panose="02020603050405020304" pitchFamily="18" charset="0"/>
                <a:cs typeface="Times New Roman" panose="02020603050405020304" pitchFamily="18" charset="0"/>
              </a:rPr>
              <a:t>* NHIỆM VỤ TRỌNG TÂM 6 THÁNG CUỐI NĂM</a:t>
            </a:r>
            <a:endParaRPr lang="vi-VN" sz="3400" b="1" dirty="0">
              <a:solidFill>
                <a:schemeClr val="accent1">
                  <a:lumMod val="50000"/>
                </a:schemeClr>
              </a:solidFill>
              <a:latin typeface="Times New Roman" panose="02020603050405020304" pitchFamily="18" charset="0"/>
              <a:cs typeface="Times New Roman" panose="02020603050405020304" pitchFamily="18" charset="0"/>
            </a:endParaRPr>
          </a:p>
        </p:txBody>
      </p:sp>
      <p:pic>
        <p:nvPicPr>
          <p:cNvPr id="10" name="Image 0">
            <a:extLst>
              <a:ext uri="{FF2B5EF4-FFF2-40B4-BE49-F238E27FC236}">
                <a16:creationId xmlns:a16="http://schemas.microsoft.com/office/drawing/2014/main" xmlns="" id="{0AE41766-3E93-4BAC-9CD4-823969E92E7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07038" y="4270436"/>
            <a:ext cx="3826039" cy="2551254"/>
          </a:xfrm>
          <a:prstGeom prst="rect">
            <a:avLst/>
          </a:prstGeom>
        </p:spPr>
      </p:pic>
      <p:pic>
        <p:nvPicPr>
          <p:cNvPr id="11" name="Image 0">
            <a:extLst>
              <a:ext uri="{FF2B5EF4-FFF2-40B4-BE49-F238E27FC236}">
                <a16:creationId xmlns:a16="http://schemas.microsoft.com/office/drawing/2014/main" xmlns="" id="{B0DC6B55-4F87-44CA-9799-51699CFB0BE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340276" y="1635086"/>
            <a:ext cx="3826039" cy="2546707"/>
          </a:xfrm>
          <a:prstGeom prst="rect">
            <a:avLst/>
          </a:prstGeom>
        </p:spPr>
      </p:pic>
      <p:pic>
        <p:nvPicPr>
          <p:cNvPr id="12" name="Image 0">
            <a:extLst>
              <a:ext uri="{FF2B5EF4-FFF2-40B4-BE49-F238E27FC236}">
                <a16:creationId xmlns:a16="http://schemas.microsoft.com/office/drawing/2014/main" xmlns="" id="{4C457D7E-A7DB-4CDE-B07C-FBC771642E31}"/>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4271161" y="4270435"/>
            <a:ext cx="3826039" cy="2551254"/>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425462" y="1420459"/>
            <a:ext cx="8583613" cy="586383"/>
          </a:xfrm>
          <a:prstGeom prst="rect">
            <a:avLst/>
          </a:prstGeom>
          <a:noFill/>
          <a:ln/>
        </p:spPr>
        <p:txBody>
          <a:bodyPr wrap="none" lIns="0" tIns="0" rIns="0" bIns="0" rtlCol="0" anchor="t"/>
          <a:lstStyle/>
          <a:p>
            <a:pPr>
              <a:lnSpc>
                <a:spcPts val="4583"/>
              </a:lnSpc>
            </a:pPr>
            <a:r>
              <a:rPr lang="en-US" sz="3300" b="1" dirty="0">
                <a:solidFill>
                  <a:srgbClr val="002060"/>
                </a:solidFill>
                <a:latin typeface="Times New Roman" panose="02020603050405020304" pitchFamily="18" charset="0"/>
                <a:ea typeface="Alice" pitchFamily="34" charset="-122"/>
                <a:cs typeface="Times New Roman" panose="02020603050405020304" pitchFamily="18" charset="0"/>
              </a:rPr>
              <a:t>Củng Cố </a:t>
            </a:r>
            <a:r>
              <a:rPr lang="en-US" sz="3300" b="1" dirty="0" err="1">
                <a:solidFill>
                  <a:srgbClr val="002060"/>
                </a:solidFill>
                <a:latin typeface="Times New Roman" panose="02020603050405020304" pitchFamily="18" charset="0"/>
                <a:ea typeface="Alice" pitchFamily="34" charset="-122"/>
                <a:cs typeface="Times New Roman" panose="02020603050405020304" pitchFamily="18" charset="0"/>
              </a:rPr>
              <a:t>Bộ</a:t>
            </a:r>
            <a:r>
              <a:rPr lang="en-US" sz="3300" b="1" dirty="0">
                <a:solidFill>
                  <a:srgbClr val="002060"/>
                </a:solidFill>
                <a:latin typeface="Times New Roman" panose="02020603050405020304" pitchFamily="18" charset="0"/>
                <a:ea typeface="Alice" pitchFamily="34" charset="-122"/>
                <a:cs typeface="Times New Roman" panose="02020603050405020304" pitchFamily="18" charset="0"/>
              </a:rPr>
              <a:t> </a:t>
            </a:r>
            <a:r>
              <a:rPr lang="en-US" sz="3300" b="1" dirty="0" err="1">
                <a:solidFill>
                  <a:srgbClr val="002060"/>
                </a:solidFill>
                <a:latin typeface="Times New Roman" panose="02020603050405020304" pitchFamily="18" charset="0"/>
                <a:ea typeface="Alice" pitchFamily="34" charset="-122"/>
                <a:cs typeface="Times New Roman" panose="02020603050405020304" pitchFamily="18" charset="0"/>
              </a:rPr>
              <a:t>Máy</a:t>
            </a:r>
            <a:r>
              <a:rPr lang="en-US" sz="3300" b="1" dirty="0">
                <a:solidFill>
                  <a:srgbClr val="002060"/>
                </a:solidFill>
                <a:latin typeface="Times New Roman" panose="02020603050405020304" pitchFamily="18" charset="0"/>
                <a:ea typeface="Alice" pitchFamily="34" charset="-122"/>
                <a:cs typeface="Times New Roman" panose="02020603050405020304" pitchFamily="18" charset="0"/>
              </a:rPr>
              <a:t>; </a:t>
            </a:r>
            <a:r>
              <a:rPr lang="en-US" sz="3300" b="1" dirty="0" err="1">
                <a:solidFill>
                  <a:srgbClr val="002060"/>
                </a:solidFill>
                <a:latin typeface="Times New Roman" panose="02020603050405020304" pitchFamily="18" charset="0"/>
                <a:ea typeface="Alice" pitchFamily="34" charset="-122"/>
                <a:cs typeface="Times New Roman" panose="02020603050405020304" pitchFamily="18" charset="0"/>
              </a:rPr>
              <a:t>Cải</a:t>
            </a:r>
            <a:r>
              <a:rPr lang="en-US" sz="3300" b="1" dirty="0">
                <a:solidFill>
                  <a:srgbClr val="002060"/>
                </a:solidFill>
                <a:latin typeface="Times New Roman" panose="02020603050405020304" pitchFamily="18" charset="0"/>
                <a:ea typeface="Alice" pitchFamily="34" charset="-122"/>
                <a:cs typeface="Times New Roman" panose="02020603050405020304" pitchFamily="18" charset="0"/>
              </a:rPr>
              <a:t> </a:t>
            </a:r>
            <a:r>
              <a:rPr lang="en-US" sz="3300" b="1" dirty="0" err="1">
                <a:solidFill>
                  <a:srgbClr val="002060"/>
                </a:solidFill>
                <a:latin typeface="Times New Roman" panose="02020603050405020304" pitchFamily="18" charset="0"/>
                <a:ea typeface="Alice" pitchFamily="34" charset="-122"/>
                <a:cs typeface="Times New Roman" panose="02020603050405020304" pitchFamily="18" charset="0"/>
              </a:rPr>
              <a:t>Cách</a:t>
            </a:r>
            <a:r>
              <a:rPr lang="en-US" sz="3300" b="1" dirty="0">
                <a:solidFill>
                  <a:srgbClr val="002060"/>
                </a:solidFill>
                <a:latin typeface="Times New Roman" panose="02020603050405020304" pitchFamily="18" charset="0"/>
                <a:ea typeface="Alice" pitchFamily="34" charset="-122"/>
                <a:cs typeface="Times New Roman" panose="02020603050405020304" pitchFamily="18" charset="0"/>
              </a:rPr>
              <a:t> </a:t>
            </a:r>
            <a:r>
              <a:rPr lang="en-US" sz="3300" b="1" dirty="0" err="1">
                <a:solidFill>
                  <a:srgbClr val="002060"/>
                </a:solidFill>
                <a:latin typeface="Times New Roman" panose="02020603050405020304" pitchFamily="18" charset="0"/>
                <a:ea typeface="Alice" pitchFamily="34" charset="-122"/>
                <a:cs typeface="Times New Roman" panose="02020603050405020304" pitchFamily="18" charset="0"/>
              </a:rPr>
              <a:t>Hành</a:t>
            </a:r>
            <a:r>
              <a:rPr lang="en-US" sz="3300" b="1" dirty="0">
                <a:solidFill>
                  <a:srgbClr val="002060"/>
                </a:solidFill>
                <a:latin typeface="Times New Roman" panose="02020603050405020304" pitchFamily="18" charset="0"/>
                <a:ea typeface="Alice" pitchFamily="34" charset="-122"/>
                <a:cs typeface="Times New Roman" panose="02020603050405020304" pitchFamily="18" charset="0"/>
              </a:rPr>
              <a:t> </a:t>
            </a:r>
            <a:r>
              <a:rPr lang="en-US" sz="3300" b="1" dirty="0" err="1">
                <a:solidFill>
                  <a:srgbClr val="002060"/>
                </a:solidFill>
                <a:latin typeface="Times New Roman" panose="02020603050405020304" pitchFamily="18" charset="0"/>
                <a:ea typeface="Alice" pitchFamily="34" charset="-122"/>
                <a:cs typeface="Times New Roman" panose="02020603050405020304" pitchFamily="18" charset="0"/>
              </a:rPr>
              <a:t>Chính</a:t>
            </a:r>
            <a:r>
              <a:rPr lang="en-US" sz="3300" b="1" dirty="0">
                <a:solidFill>
                  <a:srgbClr val="002060"/>
                </a:solidFill>
                <a:latin typeface="Times New Roman" panose="02020603050405020304" pitchFamily="18" charset="0"/>
                <a:ea typeface="Alice" pitchFamily="34" charset="-122"/>
                <a:cs typeface="Times New Roman" panose="02020603050405020304" pitchFamily="18" charset="0"/>
              </a:rPr>
              <a:t>; </a:t>
            </a:r>
            <a:r>
              <a:rPr lang="en-US" sz="3300" b="1" dirty="0" err="1">
                <a:solidFill>
                  <a:srgbClr val="002060"/>
                </a:solidFill>
                <a:latin typeface="Times New Roman" panose="02020603050405020304" pitchFamily="18" charset="0"/>
                <a:ea typeface="Alice" pitchFamily="34" charset="-122"/>
                <a:cs typeface="Times New Roman" panose="02020603050405020304" pitchFamily="18" charset="0"/>
              </a:rPr>
              <a:t>Quốc</a:t>
            </a:r>
            <a:r>
              <a:rPr lang="en-US" sz="3300" b="1" dirty="0">
                <a:solidFill>
                  <a:srgbClr val="002060"/>
                </a:solidFill>
                <a:latin typeface="Times New Roman" panose="02020603050405020304" pitchFamily="18" charset="0"/>
                <a:ea typeface="Alice" pitchFamily="34" charset="-122"/>
                <a:cs typeface="Times New Roman" panose="02020603050405020304" pitchFamily="18" charset="0"/>
              </a:rPr>
              <a:t> </a:t>
            </a:r>
            <a:r>
              <a:rPr lang="en-US" sz="3300" b="1" dirty="0" err="1">
                <a:solidFill>
                  <a:srgbClr val="002060"/>
                </a:solidFill>
                <a:latin typeface="Times New Roman" panose="02020603050405020304" pitchFamily="18" charset="0"/>
                <a:ea typeface="Alice" pitchFamily="34" charset="-122"/>
                <a:cs typeface="Times New Roman" panose="02020603050405020304" pitchFamily="18" charset="0"/>
              </a:rPr>
              <a:t>Phòng</a:t>
            </a:r>
            <a:r>
              <a:rPr lang="en-US" sz="3300" b="1">
                <a:solidFill>
                  <a:srgbClr val="002060"/>
                </a:solidFill>
                <a:latin typeface="Times New Roman" panose="02020603050405020304" pitchFamily="18" charset="0"/>
                <a:ea typeface="Alice" pitchFamily="34" charset="-122"/>
                <a:cs typeface="Times New Roman" panose="02020603050405020304" pitchFamily="18" charset="0"/>
              </a:rPr>
              <a:t> - </a:t>
            </a:r>
            <a:r>
              <a:rPr lang="en-US" sz="3300" b="1" dirty="0">
                <a:solidFill>
                  <a:srgbClr val="002060"/>
                </a:solidFill>
                <a:latin typeface="Times New Roman" panose="02020603050405020304" pitchFamily="18" charset="0"/>
                <a:ea typeface="Alice" pitchFamily="34" charset="-122"/>
                <a:cs typeface="Times New Roman" panose="02020603050405020304" pitchFamily="18" charset="0"/>
              </a:rPr>
              <a:t>An </a:t>
            </a:r>
            <a:r>
              <a:rPr lang="en-US" sz="3300" b="1" dirty="0" err="1">
                <a:solidFill>
                  <a:srgbClr val="002060"/>
                </a:solidFill>
                <a:latin typeface="Times New Roman" panose="02020603050405020304" pitchFamily="18" charset="0"/>
                <a:ea typeface="Alice" pitchFamily="34" charset="-122"/>
                <a:cs typeface="Times New Roman" panose="02020603050405020304" pitchFamily="18" charset="0"/>
              </a:rPr>
              <a:t>Ninh</a:t>
            </a:r>
            <a:endParaRPr lang="en-US" sz="3300" b="1" dirty="0">
              <a:solidFill>
                <a:srgbClr val="002060"/>
              </a:solidFill>
              <a:latin typeface="Times New Roman" panose="02020603050405020304" pitchFamily="18" charset="0"/>
              <a:cs typeface="Times New Roman" panose="02020603050405020304" pitchFamily="18" charset="0"/>
            </a:endParaRPr>
          </a:p>
        </p:txBody>
      </p:sp>
      <p:pic>
        <p:nvPicPr>
          <p:cNvPr id="3" name="Image 0" descr="preencoded.png"/>
          <p:cNvPicPr>
            <a:picLocks noChangeAspect="1"/>
          </p:cNvPicPr>
          <p:nvPr/>
        </p:nvPicPr>
        <p:blipFill>
          <a:blip r:embed="rId3"/>
          <a:stretch>
            <a:fillRect/>
          </a:stretch>
        </p:blipFill>
        <p:spPr>
          <a:xfrm>
            <a:off x="447727" y="3712596"/>
            <a:ext cx="5607178" cy="750491"/>
          </a:xfrm>
          <a:prstGeom prst="rect">
            <a:avLst/>
          </a:prstGeom>
        </p:spPr>
      </p:pic>
      <p:sp>
        <p:nvSpPr>
          <p:cNvPr id="4" name="Text 1"/>
          <p:cNvSpPr/>
          <p:nvPr/>
        </p:nvSpPr>
        <p:spPr>
          <a:xfrm>
            <a:off x="458976" y="2416076"/>
            <a:ext cx="2345333" cy="293192"/>
          </a:xfrm>
          <a:prstGeom prst="rect">
            <a:avLst/>
          </a:prstGeom>
          <a:noFill/>
          <a:ln/>
        </p:spPr>
        <p:txBody>
          <a:bodyPr wrap="none" lIns="0" tIns="0" rIns="0" bIns="0" rtlCol="0" anchor="t"/>
          <a:lstStyle/>
          <a:p>
            <a:pPr>
              <a:lnSpc>
                <a:spcPts val="2292"/>
              </a:lnSpc>
            </a:pPr>
            <a:r>
              <a:rPr lang="en-US" sz="2200" b="1" dirty="0">
                <a:solidFill>
                  <a:srgbClr val="2C2821"/>
                </a:solidFill>
                <a:latin typeface="Times New Roman" panose="02020603050405020304" pitchFamily="18" charset="0"/>
                <a:ea typeface="Alice" pitchFamily="34" charset="-122"/>
                <a:cs typeface="Times New Roman" panose="02020603050405020304" pitchFamily="18" charset="0"/>
              </a:rPr>
              <a:t>Kiện toàn Bộ máy</a:t>
            </a:r>
            <a:endParaRPr lang="en-US" sz="2200" b="1" dirty="0">
              <a:latin typeface="Times New Roman" panose="02020603050405020304" pitchFamily="18" charset="0"/>
              <a:cs typeface="Times New Roman" panose="02020603050405020304" pitchFamily="18" charset="0"/>
            </a:endParaRPr>
          </a:p>
        </p:txBody>
      </p:sp>
      <p:sp>
        <p:nvSpPr>
          <p:cNvPr id="5" name="Text 2"/>
          <p:cNvSpPr/>
          <p:nvPr/>
        </p:nvSpPr>
        <p:spPr>
          <a:xfrm>
            <a:off x="458976" y="2821782"/>
            <a:ext cx="5064125" cy="900410"/>
          </a:xfrm>
          <a:prstGeom prst="rect">
            <a:avLst/>
          </a:prstGeom>
          <a:noFill/>
          <a:ln/>
        </p:spPr>
        <p:txBody>
          <a:bodyPr wrap="square" lIns="0" tIns="0" rIns="0" bIns="0" rtlCol="0" anchor="t"/>
          <a:lstStyle/>
          <a:p>
            <a:pPr algn="just">
              <a:lnSpc>
                <a:spcPts val="2333"/>
              </a:lnSpc>
            </a:pPr>
            <a:r>
              <a:rPr lang="en-US" dirty="0">
                <a:solidFill>
                  <a:srgbClr val="2C2821"/>
                </a:solidFill>
                <a:latin typeface="Times New Roman" panose="02020603050405020304" pitchFamily="18" charset="0"/>
                <a:ea typeface="Lora" pitchFamily="34" charset="-122"/>
                <a:cs typeface="Times New Roman" panose="02020603050405020304" pitchFamily="18" charset="0"/>
              </a:rPr>
              <a:t>Kịp thời củng cố, kiện toàn bộ máy chính quyền các cấp; xây dựng quy chế làm việc, phân công nhiệm vụ, trách nhiệm rõ ràng.</a:t>
            </a:r>
            <a:endParaRPr lang="en-US" dirty="0">
              <a:latin typeface="Times New Roman" panose="02020603050405020304" pitchFamily="18" charset="0"/>
              <a:cs typeface="Times New Roman" panose="02020603050405020304" pitchFamily="18" charset="0"/>
            </a:endParaRPr>
          </a:p>
        </p:txBody>
      </p:sp>
      <p:pic>
        <p:nvPicPr>
          <p:cNvPr id="6" name="Image 1" descr="preencoded.png"/>
          <p:cNvPicPr>
            <a:picLocks noChangeAspect="1"/>
          </p:cNvPicPr>
          <p:nvPr/>
        </p:nvPicPr>
        <p:blipFill>
          <a:blip r:embed="rId4"/>
          <a:stretch>
            <a:fillRect/>
          </a:stretch>
        </p:blipFill>
        <p:spPr>
          <a:xfrm>
            <a:off x="6560049" y="3712596"/>
            <a:ext cx="5607178" cy="750491"/>
          </a:xfrm>
          <a:prstGeom prst="rect">
            <a:avLst/>
          </a:prstGeom>
        </p:spPr>
      </p:pic>
      <p:sp>
        <p:nvSpPr>
          <p:cNvPr id="7" name="Text 3"/>
          <p:cNvSpPr/>
          <p:nvPr/>
        </p:nvSpPr>
        <p:spPr>
          <a:xfrm>
            <a:off x="6648355" y="2416076"/>
            <a:ext cx="2345333" cy="293192"/>
          </a:xfrm>
          <a:prstGeom prst="rect">
            <a:avLst/>
          </a:prstGeom>
          <a:noFill/>
          <a:ln/>
        </p:spPr>
        <p:txBody>
          <a:bodyPr wrap="none" lIns="0" tIns="0" rIns="0" bIns="0" rtlCol="0" anchor="t"/>
          <a:lstStyle/>
          <a:p>
            <a:pPr algn="just">
              <a:lnSpc>
                <a:spcPts val="2292"/>
              </a:lnSpc>
            </a:pPr>
            <a:r>
              <a:rPr lang="en-US" sz="2200" b="1" dirty="0">
                <a:solidFill>
                  <a:srgbClr val="2C2821"/>
                </a:solidFill>
                <a:latin typeface="Times New Roman" panose="02020603050405020304" pitchFamily="18" charset="0"/>
                <a:ea typeface="Alice" pitchFamily="34" charset="-122"/>
                <a:cs typeface="Times New Roman" panose="02020603050405020304" pitchFamily="18" charset="0"/>
              </a:rPr>
              <a:t>Cải cách Thủ tục</a:t>
            </a:r>
            <a:endParaRPr lang="en-US" sz="2200" b="1" dirty="0">
              <a:latin typeface="Times New Roman" panose="02020603050405020304" pitchFamily="18" charset="0"/>
              <a:cs typeface="Times New Roman" panose="02020603050405020304" pitchFamily="18" charset="0"/>
            </a:endParaRPr>
          </a:p>
        </p:txBody>
      </p:sp>
      <p:sp>
        <p:nvSpPr>
          <p:cNvPr id="8" name="Text 4"/>
          <p:cNvSpPr/>
          <p:nvPr/>
        </p:nvSpPr>
        <p:spPr>
          <a:xfrm>
            <a:off x="6648355" y="2821782"/>
            <a:ext cx="5064125" cy="900410"/>
          </a:xfrm>
          <a:prstGeom prst="rect">
            <a:avLst/>
          </a:prstGeom>
          <a:noFill/>
          <a:ln/>
        </p:spPr>
        <p:txBody>
          <a:bodyPr wrap="square" lIns="0" tIns="0" rIns="0" bIns="0" rtlCol="0" anchor="t"/>
          <a:lstStyle/>
          <a:p>
            <a:pPr algn="just">
              <a:lnSpc>
                <a:spcPts val="2333"/>
              </a:lnSpc>
            </a:pPr>
            <a:r>
              <a:rPr lang="en-US" dirty="0">
                <a:solidFill>
                  <a:srgbClr val="2C2821"/>
                </a:solidFill>
                <a:latin typeface="Times New Roman" panose="02020603050405020304" pitchFamily="18" charset="0"/>
                <a:ea typeface="Lora" pitchFamily="34" charset="-122"/>
                <a:cs typeface="Times New Roman" panose="02020603050405020304" pitchFamily="18" charset="0"/>
              </a:rPr>
              <a:t>Đẩy mạnh công tác cải cách hành chính, đặc biệt là cải cách thủ tục hành chính, tạo thuận lợi tối đa cho người dân và doanh nghiệp.</a:t>
            </a:r>
            <a:endParaRPr lang="en-US" dirty="0">
              <a:latin typeface="Times New Roman" panose="02020603050405020304" pitchFamily="18" charset="0"/>
              <a:cs typeface="Times New Roman" panose="02020603050405020304" pitchFamily="18" charset="0"/>
            </a:endParaRPr>
          </a:p>
        </p:txBody>
      </p:sp>
      <p:pic>
        <p:nvPicPr>
          <p:cNvPr id="9" name="Image 2" descr="preencoded.png"/>
          <p:cNvPicPr>
            <a:picLocks noChangeAspect="1"/>
          </p:cNvPicPr>
          <p:nvPr/>
        </p:nvPicPr>
        <p:blipFill>
          <a:blip r:embed="rId5"/>
          <a:stretch>
            <a:fillRect/>
          </a:stretch>
        </p:blipFill>
        <p:spPr>
          <a:xfrm>
            <a:off x="447727" y="6046847"/>
            <a:ext cx="5607178" cy="750491"/>
          </a:xfrm>
          <a:prstGeom prst="rect">
            <a:avLst/>
          </a:prstGeom>
        </p:spPr>
      </p:pic>
      <p:sp>
        <p:nvSpPr>
          <p:cNvPr id="10" name="Text 5"/>
          <p:cNvSpPr/>
          <p:nvPr/>
        </p:nvSpPr>
        <p:spPr>
          <a:xfrm>
            <a:off x="458976" y="4662995"/>
            <a:ext cx="2345333" cy="293192"/>
          </a:xfrm>
          <a:prstGeom prst="rect">
            <a:avLst/>
          </a:prstGeom>
          <a:noFill/>
          <a:ln/>
        </p:spPr>
        <p:txBody>
          <a:bodyPr wrap="none" lIns="0" tIns="0" rIns="0" bIns="0" rtlCol="0" anchor="t"/>
          <a:lstStyle/>
          <a:p>
            <a:pPr>
              <a:lnSpc>
                <a:spcPts val="2292"/>
              </a:lnSpc>
            </a:pPr>
            <a:r>
              <a:rPr lang="en-US" sz="2200" b="1" dirty="0">
                <a:solidFill>
                  <a:srgbClr val="2C2821"/>
                </a:solidFill>
                <a:latin typeface="Times New Roman" panose="02020603050405020304" pitchFamily="18" charset="0"/>
                <a:ea typeface="Alice" pitchFamily="34" charset="-122"/>
                <a:cs typeface="Times New Roman" panose="02020603050405020304" pitchFamily="18" charset="0"/>
              </a:rPr>
              <a:t>Chống </a:t>
            </a:r>
            <a:r>
              <a:rPr lang="en-US" sz="2200" b="1" dirty="0" err="1">
                <a:solidFill>
                  <a:srgbClr val="2C2821"/>
                </a:solidFill>
                <a:latin typeface="Times New Roman" panose="02020603050405020304" pitchFamily="18" charset="0"/>
                <a:ea typeface="Alice" pitchFamily="34" charset="-122"/>
                <a:cs typeface="Times New Roman" panose="02020603050405020304" pitchFamily="18" charset="0"/>
              </a:rPr>
              <a:t>Tham</a:t>
            </a:r>
            <a:r>
              <a:rPr lang="en-US" sz="2200" b="1" dirty="0">
                <a:solidFill>
                  <a:srgbClr val="2C2821"/>
                </a:solidFill>
                <a:latin typeface="Times New Roman" panose="02020603050405020304" pitchFamily="18" charset="0"/>
                <a:ea typeface="Alice" pitchFamily="34" charset="-122"/>
                <a:cs typeface="Times New Roman" panose="02020603050405020304" pitchFamily="18" charset="0"/>
              </a:rPr>
              <a:t> </a:t>
            </a:r>
            <a:r>
              <a:rPr lang="en-US" sz="2200" b="1" dirty="0" err="1">
                <a:solidFill>
                  <a:srgbClr val="2C2821"/>
                </a:solidFill>
                <a:latin typeface="Times New Roman" panose="02020603050405020304" pitchFamily="18" charset="0"/>
                <a:ea typeface="Alice" pitchFamily="34" charset="-122"/>
                <a:cs typeface="Times New Roman" panose="02020603050405020304" pitchFamily="18" charset="0"/>
              </a:rPr>
              <a:t>nhũng</a:t>
            </a:r>
            <a:r>
              <a:rPr lang="en-US" sz="2200" b="1" dirty="0">
                <a:solidFill>
                  <a:srgbClr val="2C2821"/>
                </a:solidFill>
                <a:latin typeface="Times New Roman" panose="02020603050405020304" pitchFamily="18" charset="0"/>
                <a:ea typeface="Alice" pitchFamily="34" charset="-122"/>
                <a:cs typeface="Times New Roman" panose="02020603050405020304" pitchFamily="18" charset="0"/>
              </a:rPr>
              <a:t>, </a:t>
            </a:r>
            <a:r>
              <a:rPr lang="en-US" sz="2200" b="1" dirty="0" err="1">
                <a:solidFill>
                  <a:srgbClr val="2C2821"/>
                </a:solidFill>
                <a:latin typeface="Times New Roman" panose="02020603050405020304" pitchFamily="18" charset="0"/>
                <a:ea typeface="Alice" pitchFamily="34" charset="-122"/>
                <a:cs typeface="Times New Roman" panose="02020603050405020304" pitchFamily="18" charset="0"/>
              </a:rPr>
              <a:t>Lãng</a:t>
            </a:r>
            <a:r>
              <a:rPr lang="en-US" sz="2200" b="1" dirty="0">
                <a:solidFill>
                  <a:srgbClr val="2C2821"/>
                </a:solidFill>
                <a:latin typeface="Times New Roman" panose="02020603050405020304" pitchFamily="18" charset="0"/>
                <a:ea typeface="Alice" pitchFamily="34" charset="-122"/>
                <a:cs typeface="Times New Roman" panose="02020603050405020304" pitchFamily="18" charset="0"/>
              </a:rPr>
              <a:t> </a:t>
            </a:r>
            <a:r>
              <a:rPr lang="en-US" sz="2200" b="1" dirty="0" err="1">
                <a:solidFill>
                  <a:srgbClr val="2C2821"/>
                </a:solidFill>
                <a:latin typeface="Times New Roman" panose="02020603050405020304" pitchFamily="18" charset="0"/>
                <a:ea typeface="Alice" pitchFamily="34" charset="-122"/>
                <a:cs typeface="Times New Roman" panose="02020603050405020304" pitchFamily="18" charset="0"/>
              </a:rPr>
              <a:t>phí</a:t>
            </a:r>
            <a:endParaRPr lang="en-US" sz="2200" b="1" dirty="0">
              <a:latin typeface="Times New Roman" panose="02020603050405020304" pitchFamily="18" charset="0"/>
              <a:cs typeface="Times New Roman" panose="02020603050405020304" pitchFamily="18" charset="0"/>
            </a:endParaRPr>
          </a:p>
        </p:txBody>
      </p:sp>
      <p:sp>
        <p:nvSpPr>
          <p:cNvPr id="11" name="Text 6"/>
          <p:cNvSpPr/>
          <p:nvPr/>
        </p:nvSpPr>
        <p:spPr>
          <a:xfrm>
            <a:off x="458976" y="5068701"/>
            <a:ext cx="5064125" cy="900410"/>
          </a:xfrm>
          <a:prstGeom prst="rect">
            <a:avLst/>
          </a:prstGeom>
          <a:noFill/>
          <a:ln/>
        </p:spPr>
        <p:txBody>
          <a:bodyPr wrap="square" lIns="0" tIns="0" rIns="0" bIns="0" rtlCol="0" anchor="t"/>
          <a:lstStyle/>
          <a:p>
            <a:pPr algn="just">
              <a:lnSpc>
                <a:spcPts val="2333"/>
              </a:lnSpc>
            </a:pPr>
            <a:r>
              <a:rPr lang="en-US" dirty="0">
                <a:solidFill>
                  <a:srgbClr val="2C2821"/>
                </a:solidFill>
                <a:latin typeface="Times New Roman" panose="02020603050405020304" pitchFamily="18" charset="0"/>
                <a:ea typeface="Lora" pitchFamily="34" charset="-122"/>
                <a:cs typeface="Times New Roman" panose="02020603050405020304" pitchFamily="18" charset="0"/>
              </a:rPr>
              <a:t>Chỉ đạo kiên quyết, có hiệu quả công tác phòng, chống tham nhũng, thực hành tiết kiệm, chống lãng phí; tăng cường thanh tra, kiểm tra.</a:t>
            </a:r>
            <a:endParaRPr lang="en-US" dirty="0">
              <a:latin typeface="Times New Roman" panose="02020603050405020304" pitchFamily="18" charset="0"/>
              <a:cs typeface="Times New Roman" panose="02020603050405020304" pitchFamily="18" charset="0"/>
            </a:endParaRPr>
          </a:p>
        </p:txBody>
      </p:sp>
      <p:pic>
        <p:nvPicPr>
          <p:cNvPr id="12" name="Image 3" descr="preencoded.png"/>
          <p:cNvPicPr>
            <a:picLocks noChangeAspect="1"/>
          </p:cNvPicPr>
          <p:nvPr/>
        </p:nvPicPr>
        <p:blipFill>
          <a:blip r:embed="rId6"/>
          <a:stretch>
            <a:fillRect/>
          </a:stretch>
        </p:blipFill>
        <p:spPr>
          <a:xfrm>
            <a:off x="6631969" y="6046847"/>
            <a:ext cx="5607178" cy="750491"/>
          </a:xfrm>
          <a:prstGeom prst="rect">
            <a:avLst/>
          </a:prstGeom>
        </p:spPr>
      </p:pic>
      <p:sp>
        <p:nvSpPr>
          <p:cNvPr id="13" name="Text 7"/>
          <p:cNvSpPr/>
          <p:nvPr/>
        </p:nvSpPr>
        <p:spPr>
          <a:xfrm>
            <a:off x="6586712" y="4662995"/>
            <a:ext cx="2345333" cy="293192"/>
          </a:xfrm>
          <a:prstGeom prst="rect">
            <a:avLst/>
          </a:prstGeom>
          <a:noFill/>
          <a:ln/>
        </p:spPr>
        <p:txBody>
          <a:bodyPr wrap="none" lIns="0" tIns="0" rIns="0" bIns="0" rtlCol="0" anchor="t"/>
          <a:lstStyle/>
          <a:p>
            <a:pPr algn="just">
              <a:lnSpc>
                <a:spcPts val="2292"/>
              </a:lnSpc>
            </a:pPr>
            <a:r>
              <a:rPr lang="en-US" sz="2200" b="1" dirty="0">
                <a:solidFill>
                  <a:srgbClr val="2C2821"/>
                </a:solidFill>
                <a:latin typeface="Times New Roman" panose="02020603050405020304" pitchFamily="18" charset="0"/>
                <a:ea typeface="Alice" pitchFamily="34" charset="-122"/>
                <a:cs typeface="Times New Roman" panose="02020603050405020304" pitchFamily="18" charset="0"/>
              </a:rPr>
              <a:t>Quốc phòng - An ninh</a:t>
            </a:r>
            <a:endParaRPr lang="en-US" sz="2200" b="1" dirty="0">
              <a:latin typeface="Times New Roman" panose="02020603050405020304" pitchFamily="18" charset="0"/>
              <a:cs typeface="Times New Roman" panose="02020603050405020304" pitchFamily="18" charset="0"/>
            </a:endParaRPr>
          </a:p>
        </p:txBody>
      </p:sp>
      <p:sp>
        <p:nvSpPr>
          <p:cNvPr id="14" name="Text 8"/>
          <p:cNvSpPr/>
          <p:nvPr/>
        </p:nvSpPr>
        <p:spPr>
          <a:xfrm>
            <a:off x="6586712" y="5068701"/>
            <a:ext cx="5064125" cy="900410"/>
          </a:xfrm>
          <a:prstGeom prst="rect">
            <a:avLst/>
          </a:prstGeom>
          <a:noFill/>
          <a:ln/>
        </p:spPr>
        <p:txBody>
          <a:bodyPr wrap="square" lIns="0" tIns="0" rIns="0" bIns="0" rtlCol="0" anchor="t"/>
          <a:lstStyle/>
          <a:p>
            <a:pPr algn="just">
              <a:lnSpc>
                <a:spcPts val="2333"/>
              </a:lnSpc>
            </a:pPr>
            <a:r>
              <a:rPr lang="en-US" dirty="0">
                <a:solidFill>
                  <a:srgbClr val="2C2821"/>
                </a:solidFill>
                <a:latin typeface="Times New Roman" panose="02020603050405020304" pitchFamily="18" charset="0"/>
                <a:ea typeface="Lora" pitchFamily="34" charset="-122"/>
                <a:cs typeface="Times New Roman" panose="02020603050405020304" pitchFamily="18" charset="0"/>
              </a:rPr>
              <a:t>Thực hiện nghiêm, có hiệu quả nhiệm vụ quốc phòng, quân sự địa phương; bảo vệ vững chắc chủ quyền, an ninh biên giới, đảm bảo trật tự, an toàn xã hội.</a:t>
            </a:r>
            <a:endParaRPr lang="en-US"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xmlns="" id="{D00733A9-9636-4A2D-B054-AAA281426E46}"/>
              </a:ext>
            </a:extLst>
          </p:cNvPr>
          <p:cNvSpPr txBox="1"/>
          <p:nvPr/>
        </p:nvSpPr>
        <p:spPr>
          <a:xfrm>
            <a:off x="374999" y="452150"/>
            <a:ext cx="11044719" cy="615553"/>
          </a:xfrm>
          <a:prstGeom prst="rect">
            <a:avLst/>
          </a:prstGeom>
          <a:noFill/>
        </p:spPr>
        <p:txBody>
          <a:bodyPr wrap="square">
            <a:spAutoFit/>
          </a:bodyPr>
          <a:lstStyle/>
          <a:p>
            <a:pPr>
              <a:lnSpc>
                <a:spcPct val="100000"/>
              </a:lnSpc>
            </a:pPr>
            <a:r>
              <a:rPr lang="en-US" sz="3400" b="1" dirty="0">
                <a:solidFill>
                  <a:schemeClr val="accent1">
                    <a:lumMod val="50000"/>
                  </a:schemeClr>
                </a:solidFill>
                <a:latin typeface="Times New Roman" panose="02020603050405020304" pitchFamily="18" charset="0"/>
                <a:cs typeface="Times New Roman" panose="02020603050405020304" pitchFamily="18" charset="0"/>
              </a:rPr>
              <a:t>* NHIỆM VỤ TRỌNG TÂM 6 THÁNG CUỐI NĂM</a:t>
            </a:r>
            <a:endParaRPr lang="vi-VN" sz="3400" b="1" dirty="0">
              <a:solidFill>
                <a:schemeClr val="accent1">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712570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Logo 2" hidden="1">
            <a:extLst>
              <a:ext uri="{FF2B5EF4-FFF2-40B4-BE49-F238E27FC236}">
                <a16:creationId xmlns:a16="http://schemas.microsoft.com/office/drawing/2014/main" xmlns="" id="{E72CE905-CE88-4801-9073-B66431F41D3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832767" y="332807"/>
            <a:ext cx="2526468" cy="1894852"/>
          </a:xfrm>
          <a:prstGeom prst="rect">
            <a:avLst/>
          </a:prstGeom>
          <a:ln>
            <a:noFill/>
          </a:ln>
          <a:effectLst/>
        </p:spPr>
      </p:pic>
      <p:pic>
        <p:nvPicPr>
          <p:cNvPr id="8" name="Picture 8"/>
          <p:cNvPicPr>
            <a:picLocks noChangeAspect="1" noChangeArrowheads="1"/>
          </p:cNvPicPr>
          <p:nvPr/>
        </p:nvPicPr>
        <p:blipFill rotWithShape="1">
          <a:blip r:embed="rId4">
            <a:extLst>
              <a:ext uri="{28A0092B-C50C-407E-A947-70E740481C1C}">
                <a14:useLocalDpi xmlns:a14="http://schemas.microsoft.com/office/drawing/2010/main" val="0"/>
              </a:ext>
            </a:extLst>
          </a:blip>
          <a:srcRect l="6563"/>
          <a:stretch/>
        </p:blipFill>
        <p:spPr bwMode="auto">
          <a:xfrm>
            <a:off x="0" y="202687"/>
            <a:ext cx="12192000" cy="685800"/>
          </a:xfrm>
          <a:prstGeom prst="rect">
            <a:avLst/>
          </a:prstGeom>
          <a:solidFill>
            <a:srgbClr val="FF0000"/>
          </a:solidFill>
          <a:ln>
            <a:noFill/>
          </a:ln>
          <a:effectLst/>
        </p:spPr>
      </p:pic>
      <p:sp>
        <p:nvSpPr>
          <p:cNvPr id="9" name="Rectangle 8"/>
          <p:cNvSpPr>
            <a:spLocks noChangeArrowheads="1"/>
          </p:cNvSpPr>
          <p:nvPr/>
        </p:nvSpPr>
        <p:spPr bwMode="auto">
          <a:xfrm>
            <a:off x="-9525" y="-13307"/>
            <a:ext cx="12201525" cy="676035"/>
          </a:xfrm>
          <a:prstGeom prst="rect">
            <a:avLst/>
          </a:prstGeom>
          <a:solidFill>
            <a:srgbClr val="FF0000"/>
          </a:solidFill>
          <a:ln w="9525" algn="ctr">
            <a:solidFill>
              <a:srgbClr val="FFFF00"/>
            </a:solidFill>
            <a:miter lim="800000"/>
            <a:headEnd/>
            <a:tailEnd/>
          </a:ln>
          <a:effectLst>
            <a:outerShdw blurRad="40000" dist="20000" dir="5400000" rotWithShape="0">
              <a:srgbClr val="000000">
                <a:alpha val="37999"/>
              </a:srgbClr>
            </a:outerShdw>
          </a:effectLst>
        </p:spPr>
        <p:txBody>
          <a:bodyPr lIns="91440" tIns="45720" rIns="91440" bIns="45720" anchor="ctr"/>
          <a:lstStyle/>
          <a:p>
            <a:pPr algn="ctr" defTabSz="914377">
              <a:defRPr/>
            </a:pPr>
            <a:endParaRPr lang="en-US" altLang="en-US" sz="1867">
              <a:solidFill>
                <a:prstClr val="black"/>
              </a:solidFill>
              <a:latin typeface="Calibri" panose="020F0502020204030204"/>
            </a:endParaRPr>
          </a:p>
        </p:txBody>
      </p:sp>
      <p:sp>
        <p:nvSpPr>
          <p:cNvPr id="2" name="Rectangle 1">
            <a:extLst>
              <a:ext uri="{FF2B5EF4-FFF2-40B4-BE49-F238E27FC236}">
                <a16:creationId xmlns:a16="http://schemas.microsoft.com/office/drawing/2014/main" xmlns="" id="{9FA7DEAA-F733-F145-1229-CEA4ABBF3EE0}"/>
              </a:ext>
            </a:extLst>
          </p:cNvPr>
          <p:cNvSpPr/>
          <p:nvPr/>
        </p:nvSpPr>
        <p:spPr>
          <a:xfrm>
            <a:off x="1962040" y="2692919"/>
            <a:ext cx="9400596" cy="1323439"/>
          </a:xfrm>
          <a:prstGeom prst="rect">
            <a:avLst/>
          </a:prstGeom>
        </p:spPr>
        <p:txBody>
          <a:bodyPr wrap="square">
            <a:spAutoFit/>
          </a:bodyPr>
          <a:lstStyle/>
          <a:p>
            <a:pPr algn="ctr"/>
            <a:r>
              <a:rPr lang="en-US" sz="8000" b="1" i="1" spc="-1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Trân trọng cảm ơn</a:t>
            </a:r>
            <a:r>
              <a:rPr lang="en-US" sz="8000" b="1" i="1" spc="-1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1500" b="1" i="1">
              <a:solidFill>
                <a:srgbClr val="FF0000"/>
              </a:solidFill>
              <a:latin typeface="Times New Roman" panose="02020603050405020304" pitchFamily="18" charset="0"/>
              <a:cs typeface="Times New Roman" pitchFamily="18" charset="0"/>
            </a:endParaRPr>
          </a:p>
        </p:txBody>
      </p:sp>
    </p:spTree>
    <p:extLst>
      <p:ext uri="{BB962C8B-B14F-4D97-AF65-F5344CB8AC3E}">
        <p14:creationId xmlns:p14="http://schemas.microsoft.com/office/powerpoint/2010/main" val="3647863343"/>
      </p:ext>
    </p:extLst>
  </p:cSld>
  <p:clrMapOvr>
    <a:masterClrMapping/>
  </p:clrMapOvr>
  <p:transition spd="slow" advClick="0">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5116759" y="576560"/>
            <a:ext cx="6729343" cy="2066925"/>
          </a:xfrm>
          <a:prstGeom prst="rect">
            <a:avLst/>
          </a:prstGeom>
          <a:noFill/>
          <a:ln/>
        </p:spPr>
        <p:txBody>
          <a:bodyPr wrap="square" lIns="0" tIns="0" rIns="0" bIns="0" rtlCol="0" anchor="t"/>
          <a:lstStyle/>
          <a:p>
            <a:pPr>
              <a:lnSpc>
                <a:spcPts val="4042"/>
              </a:lnSpc>
            </a:pPr>
            <a:r>
              <a:rPr lang="en-US" sz="3300" b="1" dirty="0">
                <a:solidFill>
                  <a:srgbClr val="002060"/>
                </a:solidFill>
                <a:latin typeface="Times New Roman" panose="02020603050405020304" pitchFamily="18" charset="0"/>
                <a:ea typeface="DM Sans Semi Bold" pitchFamily="34" charset="-122"/>
                <a:cs typeface="Times New Roman" panose="02020603050405020304" pitchFamily="18" charset="0"/>
              </a:rPr>
              <a:t>TÌNH HÌNH KINH TẾ - XÃ HỘI 06 THÁNG ĐẦU NĂM 2025</a:t>
            </a:r>
            <a:endParaRPr lang="en-US" sz="3300" b="1" dirty="0">
              <a:solidFill>
                <a:srgbClr val="002060"/>
              </a:solidFill>
              <a:latin typeface="Times New Roman" panose="02020603050405020304" pitchFamily="18" charset="0"/>
              <a:cs typeface="Times New Roman" panose="02020603050405020304" pitchFamily="18" charset="0"/>
            </a:endParaRPr>
          </a:p>
        </p:txBody>
      </p:sp>
      <p:sp>
        <p:nvSpPr>
          <p:cNvPr id="4" name="Text 1"/>
          <p:cNvSpPr/>
          <p:nvPr/>
        </p:nvSpPr>
        <p:spPr>
          <a:xfrm>
            <a:off x="5116759" y="1815744"/>
            <a:ext cx="6616329" cy="1323082"/>
          </a:xfrm>
          <a:prstGeom prst="rect">
            <a:avLst/>
          </a:prstGeom>
          <a:noFill/>
          <a:ln/>
        </p:spPr>
        <p:txBody>
          <a:bodyPr wrap="square" lIns="0" tIns="0" rIns="0" bIns="0" rtlCol="0" anchor="t"/>
          <a:lstStyle/>
          <a:p>
            <a:pPr algn="just">
              <a:lnSpc>
                <a:spcPct val="114000"/>
              </a:lnSpc>
            </a:pPr>
            <a:r>
              <a:rPr lang="en-US" sz="2600" dirty="0">
                <a:solidFill>
                  <a:srgbClr val="464646"/>
                </a:solidFill>
                <a:latin typeface="Times New Roman" panose="02020603050405020304" pitchFamily="18" charset="0"/>
                <a:ea typeface="Inter Medium" pitchFamily="34" charset="-122"/>
                <a:cs typeface="Times New Roman" panose="02020603050405020304" pitchFamily="18" charset="0"/>
              </a:rPr>
              <a:t>Trong 06 tháng đầu năm 2025, được sự quan tâm lãnh đạo của Tỉnh ủy, HĐND; UBND 02 tỉnh Bình Định và Gia Lai đã tập trung chỉ đạo, điều hành triển khai thực hiện các mục tiêu, nhiệm vụ và giải pháp trọng tâm phát triển kinh tế - xã hội, đảm bảo an sinh xã hội, giữ vững quốc phòng - an ninh, trật tự, an toàn xã hội.</a:t>
            </a:r>
            <a:endParaRPr lang="en-US" sz="2600" dirty="0">
              <a:latin typeface="Times New Roman" panose="02020603050405020304" pitchFamily="18" charset="0"/>
              <a:cs typeface="Times New Roman" panose="02020603050405020304" pitchFamily="18" charset="0"/>
            </a:endParaRPr>
          </a:p>
        </p:txBody>
      </p:sp>
      <p:pic>
        <p:nvPicPr>
          <p:cNvPr id="6" name="Picture 5" descr="A green hills with many fields and a mountain in the background&#10;&#10;AI-generated content may be incorrect.">
            <a:extLst>
              <a:ext uri="{FF2B5EF4-FFF2-40B4-BE49-F238E27FC236}">
                <a16:creationId xmlns:a16="http://schemas.microsoft.com/office/drawing/2014/main" xmlns="" id="{FA0D3935-2741-F039-3F82-7B0ED1AEA1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4759037"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678D5FA0-1A6A-5E0F-15FD-06D83C277177}"/>
            </a:ext>
          </a:extLst>
        </p:cNvPr>
        <p:cNvGrpSpPr/>
        <p:nvPr/>
      </p:nvGrpSpPr>
      <p:grpSpPr>
        <a:xfrm>
          <a:off x="0" y="0"/>
          <a:ext cx="0" cy="0"/>
          <a:chOff x="0" y="0"/>
          <a:chExt cx="0" cy="0"/>
        </a:xfrm>
      </p:grpSpPr>
      <p:sp>
        <p:nvSpPr>
          <p:cNvPr id="25" name="Rectangle 24">
            <a:extLst>
              <a:ext uri="{FF2B5EF4-FFF2-40B4-BE49-F238E27FC236}">
                <a16:creationId xmlns:a16="http://schemas.microsoft.com/office/drawing/2014/main" xmlns="" id="{F462BD33-043E-61F1-F60F-1C942DAC872F}"/>
              </a:ext>
            </a:extLst>
          </p:cNvPr>
          <p:cNvSpPr/>
          <p:nvPr/>
        </p:nvSpPr>
        <p:spPr>
          <a:xfrm>
            <a:off x="260598" y="394274"/>
            <a:ext cx="4736040" cy="523220"/>
          </a:xfrm>
          <a:prstGeom prst="rect">
            <a:avLst/>
          </a:prstGeom>
        </p:spPr>
        <p:txBody>
          <a:bodyPr wrap="none">
            <a:spAutoFit/>
          </a:bodyPr>
          <a:lstStyle/>
          <a:p>
            <a:pPr marL="12700" defTabSz="914400">
              <a:spcBef>
                <a:spcPts val="300"/>
              </a:spcBef>
              <a:defRPr/>
            </a:pPr>
            <a:r>
              <a:rPr lang="en-US" sz="2800" b="1" spc="-20">
                <a:solidFill>
                  <a:srgbClr val="100717"/>
                </a:solidFill>
                <a:latin typeface="Times New Roman" panose="02020603050405020304" pitchFamily="18" charset="0"/>
                <a:cs typeface="Times New Roman" panose="02020603050405020304" pitchFamily="18" charset="0"/>
              </a:rPr>
              <a:t>* TĂNG TRƯỞNG KINH TẾ</a:t>
            </a:r>
          </a:p>
        </p:txBody>
      </p:sp>
      <p:graphicFrame>
        <p:nvGraphicFramePr>
          <p:cNvPr id="2" name="Chart 1">
            <a:extLst>
              <a:ext uri="{FF2B5EF4-FFF2-40B4-BE49-F238E27FC236}">
                <a16:creationId xmlns:a16="http://schemas.microsoft.com/office/drawing/2014/main" xmlns="" id="{AC633CE1-FF9A-6D68-672F-29710110B02A}"/>
              </a:ext>
            </a:extLst>
          </p:cNvPr>
          <p:cNvGraphicFramePr>
            <a:graphicFrameLocks/>
          </p:cNvGraphicFramePr>
          <p:nvPr/>
        </p:nvGraphicFramePr>
        <p:xfrm>
          <a:off x="5467350" y="1"/>
          <a:ext cx="6724650" cy="6858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Table 2">
            <a:extLst>
              <a:ext uri="{FF2B5EF4-FFF2-40B4-BE49-F238E27FC236}">
                <a16:creationId xmlns:a16="http://schemas.microsoft.com/office/drawing/2014/main" xmlns="" id="{A44215FE-CF7B-CE68-928B-ADE0F150890A}"/>
              </a:ext>
            </a:extLst>
          </p:cNvPr>
          <p:cNvGraphicFramePr>
            <a:graphicFrameLocks noGrp="1"/>
          </p:cNvGraphicFramePr>
          <p:nvPr>
            <p:extLst>
              <p:ext uri="{D42A27DB-BD31-4B8C-83A1-F6EECF244321}">
                <p14:modId xmlns:p14="http://schemas.microsoft.com/office/powerpoint/2010/main" val="2656558596"/>
              </p:ext>
            </p:extLst>
          </p:nvPr>
        </p:nvGraphicFramePr>
        <p:xfrm>
          <a:off x="420129" y="1981870"/>
          <a:ext cx="4786185" cy="4327160"/>
        </p:xfrm>
        <a:graphic>
          <a:graphicData uri="http://schemas.openxmlformats.org/drawingml/2006/table">
            <a:tbl>
              <a:tblPr/>
              <a:tblGrid>
                <a:gridCol w="2570025">
                  <a:extLst>
                    <a:ext uri="{9D8B030D-6E8A-4147-A177-3AD203B41FA5}">
                      <a16:colId xmlns:a16="http://schemas.microsoft.com/office/drawing/2014/main" xmlns="" val="272467221"/>
                    </a:ext>
                  </a:extLst>
                </a:gridCol>
                <a:gridCol w="738720">
                  <a:extLst>
                    <a:ext uri="{9D8B030D-6E8A-4147-A177-3AD203B41FA5}">
                      <a16:colId xmlns:a16="http://schemas.microsoft.com/office/drawing/2014/main" xmlns="" val="2297589125"/>
                    </a:ext>
                  </a:extLst>
                </a:gridCol>
                <a:gridCol w="738720">
                  <a:extLst>
                    <a:ext uri="{9D8B030D-6E8A-4147-A177-3AD203B41FA5}">
                      <a16:colId xmlns:a16="http://schemas.microsoft.com/office/drawing/2014/main" xmlns="" val="4202040897"/>
                    </a:ext>
                  </a:extLst>
                </a:gridCol>
                <a:gridCol w="738720">
                  <a:extLst>
                    <a:ext uri="{9D8B030D-6E8A-4147-A177-3AD203B41FA5}">
                      <a16:colId xmlns:a16="http://schemas.microsoft.com/office/drawing/2014/main" xmlns="" val="2193561926"/>
                    </a:ext>
                  </a:extLst>
                </a:gridCol>
              </a:tblGrid>
              <a:tr h="543555">
                <a:tc rowSpan="2">
                  <a:txBody>
                    <a:bodyPr/>
                    <a:lstStyle/>
                    <a:p>
                      <a:pPr algn="ctr" fontAlgn="ctr"/>
                      <a:r>
                        <a:rPr lang="vi-VN" sz="1800" b="1" i="0" u="none" strike="noStrike" dirty="0">
                          <a:solidFill>
                            <a:srgbClr val="000000"/>
                          </a:solidFill>
                          <a:effectLst/>
                          <a:latin typeface="Times New Roman" panose="02020603050405020304" pitchFamily="18" charset="0"/>
                        </a:rPr>
                        <a:t>Chỉ tiêu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3">
                  <a:txBody>
                    <a:bodyPr/>
                    <a:lstStyle/>
                    <a:p>
                      <a:pPr algn="ctr" fontAlgn="ctr"/>
                      <a:r>
                        <a:rPr lang="vi-VN" sz="1800" b="1" i="0" u="none" strike="noStrike">
                          <a:solidFill>
                            <a:srgbClr val="000000"/>
                          </a:solidFill>
                          <a:effectLst/>
                          <a:latin typeface="Times New Roman" panose="02020603050405020304" pitchFamily="18" charset="0"/>
                        </a:rPr>
                        <a:t>Tốc độ tăng GRDP 6 tháng đầu năm 2025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xmlns="" val="1668398032"/>
                  </a:ext>
                </a:extLst>
              </a:tr>
              <a:tr h="810695">
                <a:tc vMerge="1">
                  <a:txBody>
                    <a:bodyPr/>
                    <a:lstStyle/>
                    <a:p>
                      <a:endParaRPr lang="vi-VN"/>
                    </a:p>
                  </a:txBody>
                  <a:tcPr/>
                </a:tc>
                <a:tc>
                  <a:txBody>
                    <a:bodyPr/>
                    <a:lstStyle/>
                    <a:p>
                      <a:pPr algn="ctr" fontAlgn="ctr"/>
                      <a:r>
                        <a:rPr lang="vi-VN" sz="1800" b="1" i="0" u="none" strike="noStrike">
                          <a:solidFill>
                            <a:srgbClr val="000000"/>
                          </a:solidFill>
                          <a:effectLst/>
                          <a:latin typeface="Times New Roman" panose="02020603050405020304" pitchFamily="18" charset="0"/>
                        </a:rPr>
                        <a:t>Bình Định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800" b="1" i="0" u="none" strike="noStrike">
                          <a:solidFill>
                            <a:srgbClr val="000000"/>
                          </a:solidFill>
                          <a:effectLst/>
                          <a:latin typeface="Times New Roman" panose="02020603050405020304" pitchFamily="18" charset="0"/>
                        </a:rPr>
                        <a:t>Gia Lai (cũ)</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800" b="1" i="0" u="none" strike="noStrike">
                          <a:solidFill>
                            <a:srgbClr val="000000"/>
                          </a:solidFill>
                          <a:effectLst/>
                          <a:latin typeface="Times New Roman" panose="02020603050405020304" pitchFamily="18" charset="0"/>
                        </a:rPr>
                        <a:t>Gia Lai (mới)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3973539085"/>
                  </a:ext>
                </a:extLst>
              </a:tr>
              <a:tr h="381121">
                <a:tc>
                  <a:txBody>
                    <a:bodyPr/>
                    <a:lstStyle/>
                    <a:p>
                      <a:pPr algn="l" fontAlgn="ctr"/>
                      <a:r>
                        <a:rPr lang="vi-VN" sz="1800" b="0" i="0" u="none" strike="noStrike">
                          <a:solidFill>
                            <a:srgbClr val="000000"/>
                          </a:solidFill>
                          <a:effectLst/>
                          <a:latin typeface="Times New Roman" panose="02020603050405020304" pitchFamily="18" charset="0"/>
                        </a:rPr>
                        <a:t>Tốc độ tăng GRDP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800" b="0" i="0" u="none" strike="noStrike">
                          <a:solidFill>
                            <a:srgbClr val="000000"/>
                          </a:solidFill>
                          <a:effectLst/>
                          <a:latin typeface="Times New Roman" panose="02020603050405020304" pitchFamily="18" charset="0"/>
                        </a:rPr>
                        <a:t>7,92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800" b="0" i="0" u="none" strike="noStrike">
                          <a:solidFill>
                            <a:srgbClr val="000000"/>
                          </a:solidFill>
                          <a:effectLst/>
                          <a:latin typeface="Times New Roman" panose="02020603050405020304" pitchFamily="18" charset="0"/>
                        </a:rPr>
                        <a:t>6,90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800" b="0" i="0" u="none" strike="noStrike" dirty="0" smtClean="0">
                          <a:solidFill>
                            <a:srgbClr val="000000"/>
                          </a:solidFill>
                          <a:effectLst/>
                          <a:latin typeface="Times New Roman" panose="02020603050405020304" pitchFamily="18" charset="0"/>
                        </a:rPr>
                        <a:t>7,</a:t>
                      </a:r>
                      <a:r>
                        <a:rPr lang="en-US" sz="1800" b="0" i="0" u="none" strike="noStrike" dirty="0" smtClean="0">
                          <a:solidFill>
                            <a:srgbClr val="000000"/>
                          </a:solidFill>
                          <a:effectLst/>
                          <a:latin typeface="Times New Roman" panose="02020603050405020304" pitchFamily="18" charset="0"/>
                        </a:rPr>
                        <a:t>49</a:t>
                      </a:r>
                      <a:endParaRPr lang="vi-VN" sz="1800" b="0" i="0" u="none" strike="noStrike" dirty="0">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387990190"/>
                  </a:ext>
                </a:extLst>
              </a:tr>
              <a:tr h="381121">
                <a:tc>
                  <a:txBody>
                    <a:bodyPr/>
                    <a:lstStyle/>
                    <a:p>
                      <a:pPr algn="l" fontAlgn="ctr"/>
                      <a:r>
                        <a:rPr lang="vi-VN" sz="1800" b="0" i="0" u="none" strike="noStrike">
                          <a:solidFill>
                            <a:srgbClr val="000000"/>
                          </a:solidFill>
                          <a:effectLst/>
                          <a:latin typeface="Times New Roman" panose="02020603050405020304" pitchFamily="18" charset="0"/>
                        </a:rPr>
                        <a:t>- Nông, lâm, thuỷ sản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800" b="0" i="0" u="none" strike="noStrike">
                          <a:solidFill>
                            <a:srgbClr val="000000"/>
                          </a:solidFill>
                          <a:effectLst/>
                          <a:latin typeface="Times New Roman" panose="02020603050405020304" pitchFamily="18" charset="0"/>
                        </a:rPr>
                        <a:t>3,32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800" b="0" i="0" u="none" strike="noStrike">
                          <a:solidFill>
                            <a:srgbClr val="000000"/>
                          </a:solidFill>
                          <a:effectLst/>
                          <a:latin typeface="Times New Roman" panose="02020603050405020304" pitchFamily="18" charset="0"/>
                        </a:rPr>
                        <a:t>6,32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800" b="0" i="0" u="none" strike="noStrike">
                          <a:solidFill>
                            <a:srgbClr val="000000"/>
                          </a:solidFill>
                          <a:effectLst/>
                          <a:latin typeface="Times New Roman" panose="02020603050405020304" pitchFamily="18" charset="0"/>
                        </a:rPr>
                        <a:t>4,4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3910031125"/>
                  </a:ext>
                </a:extLst>
              </a:tr>
              <a:tr h="550729">
                <a:tc>
                  <a:txBody>
                    <a:bodyPr/>
                    <a:lstStyle/>
                    <a:p>
                      <a:pPr algn="l" fontAlgn="ctr"/>
                      <a:r>
                        <a:rPr lang="vi-VN" sz="1800" b="0" i="0" u="none" strike="noStrike" dirty="0">
                          <a:solidFill>
                            <a:srgbClr val="000000"/>
                          </a:solidFill>
                          <a:effectLst/>
                          <a:latin typeface="Times New Roman" panose="02020603050405020304" pitchFamily="18" charset="0"/>
                        </a:rPr>
                        <a:t>- Công nghiệp và xây dựng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800" b="0" i="0" u="none" strike="noStrike">
                          <a:solidFill>
                            <a:srgbClr val="000000"/>
                          </a:solidFill>
                          <a:effectLst/>
                          <a:latin typeface="Times New Roman" panose="02020603050405020304" pitchFamily="18" charset="0"/>
                        </a:rPr>
                        <a:t>11,61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800" b="0" i="0" u="none" strike="noStrike">
                          <a:solidFill>
                            <a:srgbClr val="000000"/>
                          </a:solidFill>
                          <a:effectLst/>
                          <a:latin typeface="Times New Roman" panose="02020603050405020304" pitchFamily="18" charset="0"/>
                        </a:rPr>
                        <a:t>8,87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800" b="0" i="0" u="none" strike="noStrike">
                          <a:solidFill>
                            <a:srgbClr val="000000"/>
                          </a:solidFill>
                          <a:effectLst/>
                          <a:latin typeface="Times New Roman" panose="02020603050405020304" pitchFamily="18" charset="0"/>
                        </a:rPr>
                        <a:t>10,5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4104207949"/>
                  </a:ext>
                </a:extLst>
              </a:tr>
              <a:tr h="381121">
                <a:tc>
                  <a:txBody>
                    <a:bodyPr/>
                    <a:lstStyle/>
                    <a:p>
                      <a:pPr algn="l" fontAlgn="ctr"/>
                      <a:r>
                        <a:rPr lang="vi-VN" sz="1800" b="0" i="1" u="none" strike="noStrike">
                          <a:solidFill>
                            <a:srgbClr val="000000"/>
                          </a:solidFill>
                          <a:effectLst/>
                          <a:latin typeface="Times New Roman" panose="02020603050405020304" pitchFamily="18" charset="0"/>
                        </a:rPr>
                        <a:t>     + Công nghiệp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800" b="0" i="1" u="none" strike="noStrike">
                          <a:solidFill>
                            <a:srgbClr val="000000"/>
                          </a:solidFill>
                          <a:effectLst/>
                          <a:latin typeface="Times New Roman" panose="02020603050405020304" pitchFamily="18" charset="0"/>
                        </a:rPr>
                        <a:t>12,18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800" b="0" i="1" u="none" strike="noStrike">
                          <a:solidFill>
                            <a:srgbClr val="000000"/>
                          </a:solidFill>
                          <a:effectLst/>
                          <a:latin typeface="Times New Roman" panose="02020603050405020304" pitchFamily="18" charset="0"/>
                        </a:rPr>
                        <a:t>9,66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800" b="0" i="1" u="none" strike="noStrike">
                          <a:solidFill>
                            <a:srgbClr val="000000"/>
                          </a:solidFill>
                          <a:effectLst/>
                          <a:latin typeface="Times New Roman" panose="02020603050405020304" pitchFamily="18" charset="0"/>
                        </a:rPr>
                        <a:t>11,0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717801349"/>
                  </a:ext>
                </a:extLst>
              </a:tr>
              <a:tr h="381121">
                <a:tc>
                  <a:txBody>
                    <a:bodyPr/>
                    <a:lstStyle/>
                    <a:p>
                      <a:pPr algn="l" fontAlgn="ctr"/>
                      <a:r>
                        <a:rPr lang="vi-VN" sz="1800" b="0" i="1" u="none" strike="noStrike">
                          <a:solidFill>
                            <a:srgbClr val="000000"/>
                          </a:solidFill>
                          <a:effectLst/>
                          <a:latin typeface="Times New Roman" panose="02020603050405020304" pitchFamily="18" charset="0"/>
                        </a:rPr>
                        <a:t>     + Xây dựng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800" b="0" i="1" u="none" strike="noStrike">
                          <a:solidFill>
                            <a:srgbClr val="000000"/>
                          </a:solidFill>
                          <a:effectLst/>
                          <a:latin typeface="Times New Roman" panose="02020603050405020304" pitchFamily="18" charset="0"/>
                        </a:rPr>
                        <a:t>10,33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800" b="0" i="1" u="none" strike="noStrike">
                          <a:solidFill>
                            <a:srgbClr val="000000"/>
                          </a:solidFill>
                          <a:effectLst/>
                          <a:latin typeface="Times New Roman" panose="02020603050405020304" pitchFamily="18" charset="0"/>
                        </a:rPr>
                        <a:t>4,89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800" b="0" i="1" u="none" strike="noStrike">
                          <a:solidFill>
                            <a:srgbClr val="000000"/>
                          </a:solidFill>
                          <a:effectLst/>
                          <a:latin typeface="Times New Roman" panose="02020603050405020304" pitchFamily="18" charset="0"/>
                        </a:rPr>
                        <a:t>9,8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816092091"/>
                  </a:ext>
                </a:extLst>
              </a:tr>
              <a:tr h="290742">
                <a:tc>
                  <a:txBody>
                    <a:bodyPr/>
                    <a:lstStyle/>
                    <a:p>
                      <a:pPr algn="l" fontAlgn="ctr"/>
                      <a:r>
                        <a:rPr lang="vi-VN" sz="1800" b="0" i="0" u="none" strike="noStrike" dirty="0">
                          <a:solidFill>
                            <a:srgbClr val="000000"/>
                          </a:solidFill>
                          <a:effectLst/>
                          <a:latin typeface="Times New Roman" panose="02020603050405020304" pitchFamily="18" charset="0"/>
                        </a:rPr>
                        <a:t>- Dịch vụ</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800" b="0" i="0" u="none" strike="noStrike">
                          <a:solidFill>
                            <a:srgbClr val="000000"/>
                          </a:solidFill>
                          <a:effectLst/>
                          <a:latin typeface="Times New Roman" panose="02020603050405020304" pitchFamily="18" charset="0"/>
                        </a:rPr>
                        <a:t>8,46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800" b="0" i="0" u="none" strike="noStrike">
                          <a:solidFill>
                            <a:srgbClr val="000000"/>
                          </a:solidFill>
                          <a:effectLst/>
                          <a:latin typeface="Times New Roman" panose="02020603050405020304" pitchFamily="18" charset="0"/>
                        </a:rPr>
                        <a:t>6,65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800" b="0" i="0" u="none" strike="noStrike">
                          <a:solidFill>
                            <a:srgbClr val="000000"/>
                          </a:solidFill>
                          <a:effectLst/>
                          <a:latin typeface="Times New Roman" panose="02020603050405020304" pitchFamily="18" charset="0"/>
                        </a:rPr>
                        <a:t>7,6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4023264734"/>
                  </a:ext>
                </a:extLst>
              </a:tr>
              <a:tr h="570555">
                <a:tc>
                  <a:txBody>
                    <a:bodyPr/>
                    <a:lstStyle/>
                    <a:p>
                      <a:pPr algn="l" fontAlgn="ctr"/>
                      <a:r>
                        <a:rPr lang="vi-VN" sz="1800" b="0" i="0" u="none" strike="noStrike" dirty="0">
                          <a:solidFill>
                            <a:srgbClr val="000000"/>
                          </a:solidFill>
                          <a:effectLst/>
                          <a:latin typeface="Times New Roman" panose="02020603050405020304" pitchFamily="18" charset="0"/>
                        </a:rPr>
                        <a:t>- Thuế sản phẩm trừ trợ cấp sản phẩm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vi-VN" sz="1800" b="0" i="0" u="none" strike="noStrike">
                          <a:solidFill>
                            <a:srgbClr val="000000"/>
                          </a:solidFill>
                          <a:effectLst/>
                          <a:latin typeface="Times New Roman" panose="02020603050405020304" pitchFamily="18" charset="0"/>
                        </a:rPr>
                        <a:t>6,08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800" b="0" i="0" u="none" strike="noStrike">
                          <a:solidFill>
                            <a:srgbClr val="000000"/>
                          </a:solidFill>
                          <a:effectLst/>
                          <a:latin typeface="Times New Roman" panose="02020603050405020304" pitchFamily="18" charset="0"/>
                        </a:rPr>
                        <a:t>-1,54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800" b="0" i="0" u="none" strike="noStrike" dirty="0">
                          <a:solidFill>
                            <a:srgbClr val="000000"/>
                          </a:solidFill>
                          <a:effectLst/>
                          <a:latin typeface="Times New Roman" panose="02020603050405020304" pitchFamily="18"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232095731"/>
                  </a:ext>
                </a:extLst>
              </a:tr>
            </a:tbl>
          </a:graphicData>
        </a:graphic>
      </p:graphicFrame>
      <p:sp>
        <p:nvSpPr>
          <p:cNvPr id="5" name="Rectangle 4"/>
          <p:cNvSpPr/>
          <p:nvPr/>
        </p:nvSpPr>
        <p:spPr>
          <a:xfrm>
            <a:off x="420129" y="958684"/>
            <a:ext cx="5107460" cy="769441"/>
          </a:xfrm>
          <a:prstGeom prst="rect">
            <a:avLst/>
          </a:prstGeom>
        </p:spPr>
        <p:txBody>
          <a:bodyPr wrap="square">
            <a:spAutoFit/>
          </a:bodyPr>
          <a:lstStyle/>
          <a:p>
            <a:pPr marL="285750" indent="-285750">
              <a:buFont typeface="Wingdings" pitchFamily="2" charset="2"/>
              <a:buChar char="v"/>
            </a:pPr>
            <a:r>
              <a:rPr lang="en-US" sz="2200" b="1" dirty="0" smtClean="0">
                <a:latin typeface="Times" pitchFamily="18" charset="0"/>
              </a:rPr>
              <a:t>GRDP </a:t>
            </a:r>
            <a:r>
              <a:rPr lang="en-US" sz="2200" b="1" dirty="0" err="1" smtClean="0">
                <a:latin typeface="Times" pitchFamily="18" charset="0"/>
              </a:rPr>
              <a:t>Gia</a:t>
            </a:r>
            <a:r>
              <a:rPr lang="en-US" sz="2200" b="1" dirty="0" smtClean="0">
                <a:latin typeface="Times" pitchFamily="18" charset="0"/>
              </a:rPr>
              <a:t> Lai (</a:t>
            </a:r>
            <a:r>
              <a:rPr lang="en-US" sz="2200" b="1" dirty="0" err="1" smtClean="0">
                <a:latin typeface="Times" pitchFamily="18" charset="0"/>
              </a:rPr>
              <a:t>mới</a:t>
            </a:r>
            <a:r>
              <a:rPr lang="en-US" sz="2200" b="1" dirty="0" smtClean="0">
                <a:latin typeface="Times" pitchFamily="18" charset="0"/>
              </a:rPr>
              <a:t>) </a:t>
            </a:r>
            <a:r>
              <a:rPr lang="en-US" sz="2200" b="1" dirty="0" err="1">
                <a:latin typeface="Times" pitchFamily="18" charset="0"/>
              </a:rPr>
              <a:t>x</a:t>
            </a:r>
            <a:r>
              <a:rPr lang="en-US" sz="2200" b="1" dirty="0" err="1" smtClean="0">
                <a:latin typeface="Times" pitchFamily="18" charset="0"/>
              </a:rPr>
              <a:t>ếp</a:t>
            </a:r>
            <a:r>
              <a:rPr lang="en-US" sz="2200" b="1" dirty="0" smtClean="0">
                <a:latin typeface="Times" pitchFamily="18" charset="0"/>
              </a:rPr>
              <a:t> </a:t>
            </a:r>
            <a:r>
              <a:rPr lang="en-US" sz="2200" b="1" dirty="0" err="1" smtClean="0">
                <a:latin typeface="Times" pitchFamily="18" charset="0"/>
              </a:rPr>
              <a:t>thứ</a:t>
            </a:r>
            <a:r>
              <a:rPr lang="en-US" sz="2200" b="1" dirty="0" smtClean="0">
                <a:latin typeface="Times" pitchFamily="18" charset="0"/>
              </a:rPr>
              <a:t> 22 </a:t>
            </a:r>
            <a:r>
              <a:rPr lang="en-US" sz="2200" b="1" dirty="0" err="1" smtClean="0">
                <a:latin typeface="Times" pitchFamily="18" charset="0"/>
              </a:rPr>
              <a:t>địa</a:t>
            </a:r>
            <a:r>
              <a:rPr lang="en-US" sz="2200" b="1" dirty="0" smtClean="0">
                <a:latin typeface="Times" pitchFamily="18" charset="0"/>
              </a:rPr>
              <a:t> </a:t>
            </a:r>
            <a:r>
              <a:rPr lang="en-US" sz="2200" b="1" dirty="0" err="1" smtClean="0">
                <a:latin typeface="Times" pitchFamily="18" charset="0"/>
              </a:rPr>
              <a:t>phương</a:t>
            </a:r>
            <a:r>
              <a:rPr lang="en-US" sz="2200" b="1" dirty="0" smtClean="0">
                <a:latin typeface="Times" pitchFamily="18" charset="0"/>
              </a:rPr>
              <a:t> </a:t>
            </a:r>
            <a:r>
              <a:rPr lang="en-US" sz="2200" b="1" dirty="0" err="1" smtClean="0">
                <a:latin typeface="Times" pitchFamily="18" charset="0"/>
              </a:rPr>
              <a:t>cả</a:t>
            </a:r>
            <a:r>
              <a:rPr lang="en-US" sz="2200" b="1" dirty="0" smtClean="0">
                <a:latin typeface="Times" pitchFamily="18" charset="0"/>
              </a:rPr>
              <a:t> </a:t>
            </a:r>
            <a:r>
              <a:rPr lang="en-US" sz="2200" b="1" dirty="0" err="1" smtClean="0">
                <a:latin typeface="Times" pitchFamily="18" charset="0"/>
              </a:rPr>
              <a:t>nước</a:t>
            </a:r>
            <a:endParaRPr lang="en-US" sz="2200" b="1" dirty="0">
              <a:latin typeface="Times" pitchFamily="18" charset="0"/>
            </a:endParaRPr>
          </a:p>
        </p:txBody>
      </p:sp>
    </p:spTree>
    <p:extLst>
      <p:ext uri="{BB962C8B-B14F-4D97-AF65-F5344CB8AC3E}">
        <p14:creationId xmlns:p14="http://schemas.microsoft.com/office/powerpoint/2010/main" val="1731253049"/>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80673" y="357081"/>
            <a:ext cx="3448764" cy="461665"/>
          </a:xfrm>
          <a:prstGeom prst="rect">
            <a:avLst/>
          </a:prstGeom>
          <a:noFill/>
        </p:spPr>
        <p:txBody>
          <a:bodyPr wrap="square">
            <a:spAutoFit/>
          </a:bodyPr>
          <a:lstStyle/>
          <a:p>
            <a:pPr>
              <a:lnSpc>
                <a:spcPct val="100000"/>
              </a:lnSpc>
            </a:pPr>
            <a:r>
              <a:rPr lang="vi-VN" sz="2400" b="1" dirty="0">
                <a:cs typeface="Arial" panose="020B0604020202020204" pitchFamily="34" charset="0"/>
              </a:rPr>
              <a:t>1</a:t>
            </a:r>
            <a:r>
              <a:rPr lang="vi-VN" sz="2400" b="1">
                <a:cs typeface="Arial" panose="020B0604020202020204" pitchFamily="34" charset="0"/>
              </a:rPr>
              <a:t>. Phát triển kinh tế</a:t>
            </a:r>
            <a:endParaRPr lang="vi-VN" sz="2400" b="1" dirty="0">
              <a:cs typeface="Arial" panose="020B0604020202020204" pitchFamily="34" charset="0"/>
            </a:endParaRPr>
          </a:p>
        </p:txBody>
      </p:sp>
      <p:sp>
        <p:nvSpPr>
          <p:cNvPr id="4" name="Rectangle 3"/>
          <p:cNvSpPr/>
          <p:nvPr/>
        </p:nvSpPr>
        <p:spPr>
          <a:xfrm>
            <a:off x="1458871" y="843341"/>
            <a:ext cx="4729821" cy="461665"/>
          </a:xfrm>
          <a:prstGeom prst="rect">
            <a:avLst/>
          </a:prstGeom>
        </p:spPr>
        <p:txBody>
          <a:bodyPr wrap="none">
            <a:spAutoFit/>
          </a:bodyPr>
          <a:lstStyle/>
          <a:p>
            <a:pPr marL="12700" defTabSz="914400">
              <a:spcBef>
                <a:spcPts val="300"/>
              </a:spcBef>
              <a:defRPr/>
            </a:pPr>
            <a:r>
              <a:rPr lang="en-US" sz="2400" b="1" spc="-20">
                <a:solidFill>
                  <a:srgbClr val="100717"/>
                </a:solidFill>
                <a:latin typeface="Arial" panose="020B0604020202020204" pitchFamily="34" charset="0"/>
                <a:cs typeface="Arial" panose="020B0604020202020204" pitchFamily="34" charset="0"/>
              </a:rPr>
              <a:t>a) Sản xuất nông, lâm, thủy sản</a:t>
            </a:r>
            <a:endParaRPr lang="en-US" sz="2400" b="1" spc="-20" dirty="0">
              <a:solidFill>
                <a:srgbClr val="100717"/>
              </a:solidFill>
              <a:latin typeface="Arial" panose="020B0604020202020204" pitchFamily="34" charset="0"/>
              <a:cs typeface="Arial" panose="020B0604020202020204" pitchFamily="34" charset="0"/>
            </a:endParaRPr>
          </a:p>
        </p:txBody>
      </p:sp>
      <p:sp>
        <p:nvSpPr>
          <p:cNvPr id="7" name="Text 3">
            <a:extLst>
              <a:ext uri="{FF2B5EF4-FFF2-40B4-BE49-F238E27FC236}">
                <a16:creationId xmlns:a16="http://schemas.microsoft.com/office/drawing/2014/main" xmlns="" id="{8D1C6A25-A340-6B71-DABA-974F515FF99E}"/>
              </a:ext>
            </a:extLst>
          </p:cNvPr>
          <p:cNvSpPr/>
          <p:nvPr/>
        </p:nvSpPr>
        <p:spPr>
          <a:xfrm>
            <a:off x="865816" y="2016579"/>
            <a:ext cx="1587080" cy="327422"/>
          </a:xfrm>
          <a:prstGeom prst="rect">
            <a:avLst/>
          </a:prstGeom>
          <a:noFill/>
          <a:ln/>
        </p:spPr>
        <p:txBody>
          <a:bodyPr wrap="none" lIns="0" tIns="0" rIns="0" bIns="0" rtlCol="0" anchor="t"/>
          <a:lstStyle/>
          <a:p>
            <a:pPr marL="0" indent="0" algn="l">
              <a:lnSpc>
                <a:spcPts val="2550"/>
              </a:lnSpc>
              <a:buNone/>
            </a:pPr>
            <a:r>
              <a:rPr lang="en-US" sz="3200" dirty="0">
                <a:solidFill>
                  <a:srgbClr val="464646"/>
                </a:solidFill>
                <a:latin typeface="Arial" panose="020B0604020202020204" pitchFamily="34" charset="0"/>
                <a:ea typeface="DM Sans Semi Bold" pitchFamily="34" charset="-122"/>
                <a:cs typeface="Arial" panose="020B0604020202020204" pitchFamily="34" charset="0"/>
              </a:rPr>
              <a:t>Bình Định</a:t>
            </a:r>
            <a:endParaRPr lang="en-US" sz="3200" dirty="0">
              <a:latin typeface="Arial" panose="020B0604020202020204" pitchFamily="34" charset="0"/>
              <a:cs typeface="Arial" panose="020B0604020202020204" pitchFamily="34" charset="0"/>
            </a:endParaRPr>
          </a:p>
        </p:txBody>
      </p:sp>
      <p:sp>
        <p:nvSpPr>
          <p:cNvPr id="8" name="Text 4">
            <a:extLst>
              <a:ext uri="{FF2B5EF4-FFF2-40B4-BE49-F238E27FC236}">
                <a16:creationId xmlns:a16="http://schemas.microsoft.com/office/drawing/2014/main" xmlns="" id="{1C30DD8D-D5CF-D307-FFB1-4FF96DA6C037}"/>
              </a:ext>
            </a:extLst>
          </p:cNvPr>
          <p:cNvSpPr/>
          <p:nvPr/>
        </p:nvSpPr>
        <p:spPr>
          <a:xfrm>
            <a:off x="580065" y="2527537"/>
            <a:ext cx="4849827" cy="670560"/>
          </a:xfrm>
          <a:prstGeom prst="rect">
            <a:avLst/>
          </a:prstGeom>
          <a:noFill/>
          <a:ln/>
        </p:spPr>
        <p:txBody>
          <a:bodyPr wrap="square" lIns="0" tIns="0" rIns="0" bIns="0" rtlCol="0" anchor="t"/>
          <a:lstStyle/>
          <a:p>
            <a:pPr marL="342900" indent="-342900" algn="just">
              <a:lnSpc>
                <a:spcPts val="2600"/>
              </a:lnSpc>
              <a:buSzPct val="100000"/>
              <a:buChar char="•"/>
            </a:pP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Hoàn thành thu hoạch vụ Đông Xuân, triển khai vụ Hè Thu đúng lịch</a:t>
            </a:r>
            <a:endParaRPr lang="en-US" dirty="0">
              <a:latin typeface="Times New Roman" panose="02020603050405020304" pitchFamily="18" charset="0"/>
              <a:cs typeface="Times New Roman" panose="02020603050405020304" pitchFamily="18" charset="0"/>
            </a:endParaRPr>
          </a:p>
        </p:txBody>
      </p:sp>
      <p:sp>
        <p:nvSpPr>
          <p:cNvPr id="9" name="Text 5">
            <a:extLst>
              <a:ext uri="{FF2B5EF4-FFF2-40B4-BE49-F238E27FC236}">
                <a16:creationId xmlns:a16="http://schemas.microsoft.com/office/drawing/2014/main" xmlns="" id="{98CBC3EE-60C5-C4DC-B6FE-BAC13D2DA1A1}"/>
              </a:ext>
            </a:extLst>
          </p:cNvPr>
          <p:cNvSpPr/>
          <p:nvPr/>
        </p:nvSpPr>
        <p:spPr>
          <a:xfrm>
            <a:off x="580064" y="3467082"/>
            <a:ext cx="4849827" cy="670560"/>
          </a:xfrm>
          <a:prstGeom prst="rect">
            <a:avLst/>
          </a:prstGeom>
          <a:noFill/>
          <a:ln/>
        </p:spPr>
        <p:txBody>
          <a:bodyPr wrap="square" lIns="0" tIns="0" rIns="0" bIns="0" rtlCol="0" anchor="t"/>
          <a:lstStyle/>
          <a:p>
            <a:pPr marL="342900" indent="-342900" algn="just">
              <a:lnSpc>
                <a:spcPts val="2600"/>
              </a:lnSpc>
              <a:buSzPct val="100000"/>
              <a:buChar char="•"/>
            </a:pP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Chuyển đổi cơ cấu cây trồng với diện tích hơn 5.800 ha, đạt 77,1% kế hoạch</a:t>
            </a:r>
            <a:endParaRPr lang="en-US" dirty="0">
              <a:latin typeface="Times New Roman" panose="02020603050405020304" pitchFamily="18" charset="0"/>
              <a:cs typeface="Times New Roman" panose="02020603050405020304" pitchFamily="18" charset="0"/>
            </a:endParaRPr>
          </a:p>
        </p:txBody>
      </p:sp>
      <p:sp>
        <p:nvSpPr>
          <p:cNvPr id="11" name="Text 6">
            <a:extLst>
              <a:ext uri="{FF2B5EF4-FFF2-40B4-BE49-F238E27FC236}">
                <a16:creationId xmlns:a16="http://schemas.microsoft.com/office/drawing/2014/main" xmlns="" id="{2E7D5016-43AD-9B0B-D19A-43F4330D7A4E}"/>
              </a:ext>
            </a:extLst>
          </p:cNvPr>
          <p:cNvSpPr/>
          <p:nvPr/>
        </p:nvSpPr>
        <p:spPr>
          <a:xfrm>
            <a:off x="580064" y="4497711"/>
            <a:ext cx="4849827" cy="670560"/>
          </a:xfrm>
          <a:prstGeom prst="rect">
            <a:avLst/>
          </a:prstGeom>
          <a:noFill/>
          <a:ln/>
        </p:spPr>
        <p:txBody>
          <a:bodyPr wrap="square" lIns="0" tIns="0" rIns="0" bIns="0" rtlCol="0" anchor="t"/>
          <a:lstStyle/>
          <a:p>
            <a:pPr marL="342900" indent="-342900" algn="just">
              <a:lnSpc>
                <a:spcPts val="2600"/>
              </a:lnSpc>
              <a:buSzPct val="100000"/>
              <a:buChar char="•"/>
            </a:pP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Tổng sản lượng thủy sản đạt trên 143,5 nghìn tấn, tăng 2,6% so cùng kỳ</a:t>
            </a:r>
            <a:endParaRPr lang="en-US" dirty="0">
              <a:latin typeface="Times New Roman" panose="02020603050405020304" pitchFamily="18" charset="0"/>
              <a:cs typeface="Times New Roman" panose="02020603050405020304" pitchFamily="18" charset="0"/>
            </a:endParaRPr>
          </a:p>
        </p:txBody>
      </p:sp>
      <p:sp>
        <p:nvSpPr>
          <p:cNvPr id="24" name="Shape 7">
            <a:extLst>
              <a:ext uri="{FF2B5EF4-FFF2-40B4-BE49-F238E27FC236}">
                <a16:creationId xmlns:a16="http://schemas.microsoft.com/office/drawing/2014/main" xmlns="" id="{A2AF91AA-BA76-4D97-272A-2D6AAD5EFE26}"/>
              </a:ext>
            </a:extLst>
          </p:cNvPr>
          <p:cNvSpPr/>
          <p:nvPr/>
        </p:nvSpPr>
        <p:spPr>
          <a:xfrm>
            <a:off x="6234706" y="1926818"/>
            <a:ext cx="320311" cy="471488"/>
          </a:xfrm>
          <a:prstGeom prst="roundRect">
            <a:avLst>
              <a:gd name="adj" fmla="val 6667"/>
            </a:avLst>
          </a:prstGeom>
          <a:solidFill>
            <a:srgbClr val="F2EEEE"/>
          </a:solidFill>
          <a:ln/>
        </p:spPr>
        <p:txBody>
          <a:bodyPr/>
          <a:lstStyle/>
          <a:p>
            <a:endParaRPr lang="vi-VN"/>
          </a:p>
        </p:txBody>
      </p:sp>
      <p:sp>
        <p:nvSpPr>
          <p:cNvPr id="26" name="Text 9">
            <a:extLst>
              <a:ext uri="{FF2B5EF4-FFF2-40B4-BE49-F238E27FC236}">
                <a16:creationId xmlns:a16="http://schemas.microsoft.com/office/drawing/2014/main" xmlns="" id="{20917BCB-694E-2F97-D677-3EE90707D93E}"/>
              </a:ext>
            </a:extLst>
          </p:cNvPr>
          <p:cNvSpPr/>
          <p:nvPr/>
        </p:nvSpPr>
        <p:spPr>
          <a:xfrm>
            <a:off x="6675703" y="2052490"/>
            <a:ext cx="1779506" cy="327422"/>
          </a:xfrm>
          <a:prstGeom prst="rect">
            <a:avLst/>
          </a:prstGeom>
          <a:noFill/>
          <a:ln/>
        </p:spPr>
        <p:txBody>
          <a:bodyPr wrap="none" lIns="0" tIns="0" rIns="0" bIns="0" rtlCol="0" anchor="t"/>
          <a:lstStyle/>
          <a:p>
            <a:pPr marL="0" indent="0" algn="l">
              <a:lnSpc>
                <a:spcPts val="2550"/>
              </a:lnSpc>
              <a:buNone/>
            </a:pPr>
            <a:r>
              <a:rPr lang="en-US" sz="3200" dirty="0">
                <a:solidFill>
                  <a:srgbClr val="464646"/>
                </a:solidFill>
                <a:latin typeface="Arial" panose="020B0604020202020204" pitchFamily="34" charset="0"/>
                <a:ea typeface="DM Sans Semi Bold" pitchFamily="34" charset="-122"/>
                <a:cs typeface="Arial" panose="020B0604020202020204" pitchFamily="34" charset="0"/>
              </a:rPr>
              <a:t>Gia Lai</a:t>
            </a:r>
            <a:endParaRPr lang="en-US" sz="3200" dirty="0">
              <a:latin typeface="Arial" panose="020B0604020202020204" pitchFamily="34" charset="0"/>
              <a:cs typeface="Arial" panose="020B0604020202020204" pitchFamily="34" charset="0"/>
            </a:endParaRPr>
          </a:p>
        </p:txBody>
      </p:sp>
      <p:sp>
        <p:nvSpPr>
          <p:cNvPr id="27" name="Text 10">
            <a:extLst>
              <a:ext uri="{FF2B5EF4-FFF2-40B4-BE49-F238E27FC236}">
                <a16:creationId xmlns:a16="http://schemas.microsoft.com/office/drawing/2014/main" xmlns="" id="{2914F599-606F-0540-565D-EF445DF8C2BB}"/>
              </a:ext>
            </a:extLst>
          </p:cNvPr>
          <p:cNvSpPr/>
          <p:nvPr/>
        </p:nvSpPr>
        <p:spPr>
          <a:xfrm>
            <a:off x="6358902" y="2513706"/>
            <a:ext cx="6341774" cy="670560"/>
          </a:xfrm>
          <a:prstGeom prst="rect">
            <a:avLst/>
          </a:prstGeom>
          <a:noFill/>
          <a:ln/>
        </p:spPr>
        <p:txBody>
          <a:bodyPr wrap="square" lIns="0" tIns="0" rIns="0" bIns="0" rtlCol="0" anchor="t"/>
          <a:lstStyle/>
          <a:p>
            <a:pPr marL="342900" indent="-342900" algn="l">
              <a:lnSpc>
                <a:spcPts val="2600"/>
              </a:lnSpc>
              <a:buSzPct val="100000"/>
              <a:buChar char="•"/>
            </a:pP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Diện tích gieo trồng vụ Đông Xuân hơn 82.338 ha, </a:t>
            </a:r>
          </a:p>
          <a:p>
            <a:pPr algn="l">
              <a:lnSpc>
                <a:spcPts val="2600"/>
              </a:lnSpc>
              <a:buSzPct val="100000"/>
            </a:pP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	</a:t>
            </a:r>
            <a:r>
              <a:rPr lang="en-US" dirty="0" err="1">
                <a:solidFill>
                  <a:srgbClr val="464646"/>
                </a:solidFill>
                <a:latin typeface="Times New Roman" panose="02020603050405020304" pitchFamily="18" charset="0"/>
                <a:ea typeface="Inter Medium" pitchFamily="34" charset="-122"/>
                <a:cs typeface="Times New Roman" panose="02020603050405020304" pitchFamily="18" charset="0"/>
              </a:rPr>
              <a:t>vượt</a:t>
            </a: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 3,44% kế hoạch</a:t>
            </a:r>
            <a:endParaRPr lang="en-US" dirty="0">
              <a:latin typeface="Times New Roman" panose="02020603050405020304" pitchFamily="18" charset="0"/>
              <a:cs typeface="Times New Roman" panose="02020603050405020304" pitchFamily="18" charset="0"/>
            </a:endParaRPr>
          </a:p>
        </p:txBody>
      </p:sp>
      <p:sp>
        <p:nvSpPr>
          <p:cNvPr id="28" name="Text 11">
            <a:extLst>
              <a:ext uri="{FF2B5EF4-FFF2-40B4-BE49-F238E27FC236}">
                <a16:creationId xmlns:a16="http://schemas.microsoft.com/office/drawing/2014/main" xmlns="" id="{ADA1783B-AAFB-D91B-68AD-B6F0FD4F3E34}"/>
              </a:ext>
            </a:extLst>
          </p:cNvPr>
          <p:cNvSpPr/>
          <p:nvPr/>
        </p:nvSpPr>
        <p:spPr>
          <a:xfrm>
            <a:off x="6358901" y="3463580"/>
            <a:ext cx="4583069" cy="335280"/>
          </a:xfrm>
          <a:prstGeom prst="rect">
            <a:avLst/>
          </a:prstGeom>
          <a:noFill/>
          <a:ln/>
        </p:spPr>
        <p:txBody>
          <a:bodyPr wrap="none" lIns="0" tIns="0" rIns="0" bIns="0" rtlCol="0" anchor="t"/>
          <a:lstStyle/>
          <a:p>
            <a:pPr marL="342900" indent="-342900" algn="l">
              <a:lnSpc>
                <a:spcPts val="2600"/>
              </a:lnSpc>
              <a:buSzPct val="100000"/>
              <a:buChar char="•"/>
            </a:pP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Sản lượng lương thực đạt 182.555 </a:t>
            </a:r>
            <a:r>
              <a:rPr lang="en-US" dirty="0" err="1">
                <a:solidFill>
                  <a:srgbClr val="464646"/>
                </a:solidFill>
                <a:latin typeface="Times New Roman" panose="02020603050405020304" pitchFamily="18" charset="0"/>
                <a:ea typeface="Inter Medium" pitchFamily="34" charset="-122"/>
                <a:cs typeface="Times New Roman" panose="02020603050405020304" pitchFamily="18" charset="0"/>
              </a:rPr>
              <a:t>tấn</a:t>
            </a: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a:t>
            </a:r>
          </a:p>
          <a:p>
            <a:pPr algn="l">
              <a:lnSpc>
                <a:spcPts val="2600"/>
              </a:lnSpc>
              <a:buSzPct val="100000"/>
            </a:pP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	</a:t>
            </a:r>
            <a:r>
              <a:rPr lang="en-US" dirty="0" err="1">
                <a:solidFill>
                  <a:srgbClr val="464646"/>
                </a:solidFill>
                <a:latin typeface="Times New Roman" panose="02020603050405020304" pitchFamily="18" charset="0"/>
                <a:ea typeface="Inter Medium" pitchFamily="34" charset="-122"/>
                <a:cs typeface="Times New Roman" panose="02020603050405020304" pitchFamily="18" charset="0"/>
              </a:rPr>
              <a:t>vượt</a:t>
            </a: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 15,84% kế hoạch</a:t>
            </a:r>
            <a:endParaRPr lang="en-US" dirty="0">
              <a:latin typeface="Times New Roman" panose="02020603050405020304" pitchFamily="18" charset="0"/>
              <a:cs typeface="Times New Roman" panose="02020603050405020304" pitchFamily="18" charset="0"/>
            </a:endParaRPr>
          </a:p>
        </p:txBody>
      </p:sp>
      <p:sp>
        <p:nvSpPr>
          <p:cNvPr id="29" name="Text 12">
            <a:extLst>
              <a:ext uri="{FF2B5EF4-FFF2-40B4-BE49-F238E27FC236}">
                <a16:creationId xmlns:a16="http://schemas.microsoft.com/office/drawing/2014/main" xmlns="" id="{911CEBB8-8ABE-A2B4-1A11-096912993683}"/>
              </a:ext>
            </a:extLst>
          </p:cNvPr>
          <p:cNvSpPr/>
          <p:nvPr/>
        </p:nvSpPr>
        <p:spPr>
          <a:xfrm>
            <a:off x="6358901" y="4494209"/>
            <a:ext cx="4752898" cy="335280"/>
          </a:xfrm>
          <a:prstGeom prst="rect">
            <a:avLst/>
          </a:prstGeom>
          <a:noFill/>
          <a:ln/>
        </p:spPr>
        <p:txBody>
          <a:bodyPr wrap="none" lIns="0" tIns="0" rIns="0" bIns="0" rtlCol="0" anchor="t"/>
          <a:lstStyle/>
          <a:p>
            <a:pPr marL="342900" indent="-342900" algn="l">
              <a:lnSpc>
                <a:spcPts val="2600"/>
              </a:lnSpc>
              <a:buSzPct val="100000"/>
              <a:buChar char="•"/>
            </a:pP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Vụ mùa đã gieo trồng được 88.299 ha, </a:t>
            </a:r>
          </a:p>
          <a:p>
            <a:pPr lvl="2">
              <a:lnSpc>
                <a:spcPts val="2600"/>
              </a:lnSpc>
              <a:buSzPct val="100000"/>
            </a:pPr>
            <a:r>
              <a:rPr lang="en-US" dirty="0" err="1">
                <a:solidFill>
                  <a:srgbClr val="464646"/>
                </a:solidFill>
                <a:latin typeface="Times New Roman" panose="02020603050405020304" pitchFamily="18" charset="0"/>
                <a:ea typeface="Inter Medium" pitchFamily="34" charset="-122"/>
                <a:cs typeface="Times New Roman" panose="02020603050405020304" pitchFamily="18" charset="0"/>
              </a:rPr>
              <a:t>đạt</a:t>
            </a: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 39,9% kế hoạch</a:t>
            </a:r>
            <a:endParaRPr lang="en-US" dirty="0">
              <a:latin typeface="Times New Roman" panose="02020603050405020304" pitchFamily="18" charset="0"/>
              <a:cs typeface="Times New Roman" panose="02020603050405020304" pitchFamily="18" charset="0"/>
            </a:endParaRPr>
          </a:p>
        </p:txBody>
      </p:sp>
      <p:sp>
        <p:nvSpPr>
          <p:cNvPr id="2" name="Text 6">
            <a:extLst>
              <a:ext uri="{FF2B5EF4-FFF2-40B4-BE49-F238E27FC236}">
                <a16:creationId xmlns:a16="http://schemas.microsoft.com/office/drawing/2014/main" xmlns="" id="{F7DFAD4F-BEE6-2628-B2E5-7DF50F2A0F19}"/>
              </a:ext>
            </a:extLst>
          </p:cNvPr>
          <p:cNvSpPr/>
          <p:nvPr/>
        </p:nvSpPr>
        <p:spPr>
          <a:xfrm>
            <a:off x="580064" y="5528340"/>
            <a:ext cx="4849827" cy="670560"/>
          </a:xfrm>
          <a:prstGeom prst="rect">
            <a:avLst/>
          </a:prstGeom>
          <a:noFill/>
          <a:ln/>
        </p:spPr>
        <p:txBody>
          <a:bodyPr wrap="square" lIns="0" tIns="0" rIns="0" bIns="0" rtlCol="0" anchor="t"/>
          <a:lstStyle/>
          <a:p>
            <a:pPr marL="342900" indent="-342900" algn="just">
              <a:lnSpc>
                <a:spcPts val="2600"/>
              </a:lnSpc>
              <a:buSzPct val="100000"/>
              <a:buChar char="•"/>
            </a:pPr>
            <a:r>
              <a:rPr lang="en-US">
                <a:solidFill>
                  <a:srgbClr val="464646"/>
                </a:solidFill>
                <a:latin typeface="Times New Roman" panose="02020603050405020304" pitchFamily="18" charset="0"/>
                <a:ea typeface="Inter Medium" pitchFamily="34" charset="-122"/>
                <a:cs typeface="Times New Roman" panose="02020603050405020304" pitchFamily="18" charset="0"/>
              </a:rPr>
              <a:t>Toàn tỉnh hiện có gần 730 nghìn con lợn, 308 nghìn con bò và trên 10 triệu con gia cầm</a:t>
            </a:r>
            <a:endParaRPr lang="en-US" dirty="0">
              <a:solidFill>
                <a:srgbClr val="464646"/>
              </a:solidFill>
              <a:latin typeface="Times New Roman" panose="02020603050405020304" pitchFamily="18" charset="0"/>
              <a:ea typeface="Inter Medium" pitchFamily="34" charset="-122"/>
              <a:cs typeface="Times New Roman" panose="02020603050405020304" pitchFamily="18" charset="0"/>
            </a:endParaRPr>
          </a:p>
        </p:txBody>
      </p:sp>
      <p:sp>
        <p:nvSpPr>
          <p:cNvPr id="10" name="Text 12">
            <a:extLst>
              <a:ext uri="{FF2B5EF4-FFF2-40B4-BE49-F238E27FC236}">
                <a16:creationId xmlns:a16="http://schemas.microsoft.com/office/drawing/2014/main" xmlns="" id="{BD0D758F-5D7A-3655-EA7D-55FC24665946}"/>
              </a:ext>
            </a:extLst>
          </p:cNvPr>
          <p:cNvSpPr/>
          <p:nvPr/>
        </p:nvSpPr>
        <p:spPr>
          <a:xfrm>
            <a:off x="6427500" y="5524838"/>
            <a:ext cx="6088164" cy="796450"/>
          </a:xfrm>
          <a:prstGeom prst="rect">
            <a:avLst/>
          </a:prstGeom>
          <a:noFill/>
          <a:ln/>
        </p:spPr>
        <p:txBody>
          <a:bodyPr wrap="none" lIns="0" tIns="0" rIns="0" bIns="0" rtlCol="0" anchor="t"/>
          <a:lstStyle/>
          <a:p>
            <a:pPr marL="342900" indent="-342900">
              <a:lnSpc>
                <a:spcPts val="2600"/>
              </a:lnSpc>
              <a:buSzPct val="100000"/>
              <a:buChar char="•"/>
            </a:pPr>
            <a:r>
              <a:rPr lang="en-US" dirty="0" err="1">
                <a:solidFill>
                  <a:srgbClr val="464646"/>
                </a:solidFill>
                <a:latin typeface="Times New Roman" panose="02020603050405020304" pitchFamily="18" charset="0"/>
                <a:ea typeface="Inter Medium" pitchFamily="34" charset="-122"/>
                <a:cs typeface="Times New Roman" panose="02020603050405020304" pitchFamily="18" charset="0"/>
              </a:rPr>
              <a:t>Tổng</a:t>
            </a: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 </a:t>
            </a:r>
            <a:r>
              <a:rPr lang="en-US" dirty="0" err="1">
                <a:solidFill>
                  <a:srgbClr val="464646"/>
                </a:solidFill>
                <a:latin typeface="Times New Roman" panose="02020603050405020304" pitchFamily="18" charset="0"/>
                <a:ea typeface="Inter Medium" pitchFamily="34" charset="-122"/>
                <a:cs typeface="Times New Roman" panose="02020603050405020304" pitchFamily="18" charset="0"/>
              </a:rPr>
              <a:t>đàn</a:t>
            </a: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 </a:t>
            </a:r>
            <a:r>
              <a:rPr lang="en-US" dirty="0" err="1">
                <a:solidFill>
                  <a:srgbClr val="464646"/>
                </a:solidFill>
                <a:latin typeface="Times New Roman" panose="02020603050405020304" pitchFamily="18" charset="0"/>
                <a:ea typeface="Inter Medium" pitchFamily="34" charset="-122"/>
                <a:cs typeface="Times New Roman" panose="02020603050405020304" pitchFamily="18" charset="0"/>
              </a:rPr>
              <a:t>lợn</a:t>
            </a: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 </a:t>
            </a:r>
            <a:r>
              <a:rPr lang="en-US" dirty="0" err="1">
                <a:solidFill>
                  <a:srgbClr val="464646"/>
                </a:solidFill>
                <a:latin typeface="Times New Roman" panose="02020603050405020304" pitchFamily="18" charset="0"/>
                <a:ea typeface="Inter Medium" pitchFamily="34" charset="-122"/>
                <a:cs typeface="Times New Roman" panose="02020603050405020304" pitchFamily="18" charset="0"/>
              </a:rPr>
              <a:t>trên</a:t>
            </a: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 1,1 </a:t>
            </a:r>
            <a:r>
              <a:rPr lang="en-US" dirty="0" err="1">
                <a:solidFill>
                  <a:srgbClr val="464646"/>
                </a:solidFill>
                <a:latin typeface="Times New Roman" panose="02020603050405020304" pitchFamily="18" charset="0"/>
                <a:ea typeface="Inter Medium" pitchFamily="34" charset="-122"/>
                <a:cs typeface="Times New Roman" panose="02020603050405020304" pitchFamily="18" charset="0"/>
              </a:rPr>
              <a:t>triệu</a:t>
            </a: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 con, </a:t>
            </a:r>
          </a:p>
          <a:p>
            <a:pPr>
              <a:lnSpc>
                <a:spcPts val="2600"/>
              </a:lnSpc>
              <a:buSzPct val="100000"/>
            </a:pP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	</a:t>
            </a:r>
            <a:r>
              <a:rPr lang="en-US" dirty="0" err="1">
                <a:solidFill>
                  <a:srgbClr val="464646"/>
                </a:solidFill>
                <a:latin typeface="Times New Roman" panose="02020603050405020304" pitchFamily="18" charset="0"/>
                <a:ea typeface="Inter Medium" pitchFamily="34" charset="-122"/>
                <a:cs typeface="Times New Roman" panose="02020603050405020304" pitchFamily="18" charset="0"/>
              </a:rPr>
              <a:t>thuộc</a:t>
            </a: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 </a:t>
            </a:r>
            <a:r>
              <a:rPr lang="en-US" dirty="0" err="1">
                <a:solidFill>
                  <a:srgbClr val="464646"/>
                </a:solidFill>
                <a:latin typeface="Times New Roman" panose="02020603050405020304" pitchFamily="18" charset="0"/>
                <a:ea typeface="Inter Medium" pitchFamily="34" charset="-122"/>
                <a:cs typeface="Times New Roman" panose="02020603050405020304" pitchFamily="18" charset="0"/>
              </a:rPr>
              <a:t>nhóm</a:t>
            </a: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 </a:t>
            </a:r>
            <a:r>
              <a:rPr lang="en-US" dirty="0" err="1">
                <a:solidFill>
                  <a:srgbClr val="464646"/>
                </a:solidFill>
                <a:latin typeface="Times New Roman" panose="02020603050405020304" pitchFamily="18" charset="0"/>
                <a:ea typeface="Inter Medium" pitchFamily="34" charset="-122"/>
                <a:cs typeface="Times New Roman" panose="02020603050405020304" pitchFamily="18" charset="0"/>
              </a:rPr>
              <a:t>lớn</a:t>
            </a: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 </a:t>
            </a:r>
            <a:r>
              <a:rPr lang="en-US" dirty="0" err="1">
                <a:solidFill>
                  <a:srgbClr val="464646"/>
                </a:solidFill>
                <a:latin typeface="Times New Roman" panose="02020603050405020304" pitchFamily="18" charset="0"/>
                <a:ea typeface="Inter Medium" pitchFamily="34" charset="-122"/>
                <a:cs typeface="Times New Roman" panose="02020603050405020304" pitchFamily="18" charset="0"/>
              </a:rPr>
              <a:t>nhất</a:t>
            </a: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 </a:t>
            </a:r>
            <a:r>
              <a:rPr lang="en-US" dirty="0" err="1">
                <a:solidFill>
                  <a:srgbClr val="464646"/>
                </a:solidFill>
                <a:latin typeface="Times New Roman" panose="02020603050405020304" pitchFamily="18" charset="0"/>
                <a:ea typeface="Inter Medium" pitchFamily="34" charset="-122"/>
                <a:cs typeface="Times New Roman" panose="02020603050405020304" pitchFamily="18" charset="0"/>
              </a:rPr>
              <a:t>cả</a:t>
            </a: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 </a:t>
            </a:r>
            <a:r>
              <a:rPr lang="en-US" dirty="0" err="1">
                <a:solidFill>
                  <a:srgbClr val="464646"/>
                </a:solidFill>
                <a:latin typeface="Times New Roman" panose="02020603050405020304" pitchFamily="18" charset="0"/>
                <a:ea typeface="Inter Medium" pitchFamily="34" charset="-122"/>
                <a:cs typeface="Times New Roman" panose="02020603050405020304" pitchFamily="18" charset="0"/>
              </a:rPr>
              <a:t>nước</a:t>
            </a:r>
            <a:endParaRPr lang="en-US" dirty="0">
              <a:solidFill>
                <a:srgbClr val="464646"/>
              </a:solidFill>
              <a:latin typeface="Times New Roman" panose="02020603050405020304" pitchFamily="18" charset="0"/>
              <a:ea typeface="Inter Medium" pitchFamily="34" charset="-122"/>
              <a:cs typeface="Times New Roman" panose="02020603050405020304" pitchFamily="18" charset="0"/>
            </a:endParaRPr>
          </a:p>
        </p:txBody>
      </p:sp>
      <p:sp>
        <p:nvSpPr>
          <p:cNvPr id="18" name="Shape 7">
            <a:extLst>
              <a:ext uri="{FF2B5EF4-FFF2-40B4-BE49-F238E27FC236}">
                <a16:creationId xmlns:a16="http://schemas.microsoft.com/office/drawing/2014/main" xmlns="" id="{CA400052-4F16-4F16-9D49-29030668B2EE}"/>
              </a:ext>
            </a:extLst>
          </p:cNvPr>
          <p:cNvSpPr/>
          <p:nvPr/>
        </p:nvSpPr>
        <p:spPr>
          <a:xfrm>
            <a:off x="422954" y="1919971"/>
            <a:ext cx="320311" cy="471488"/>
          </a:xfrm>
          <a:prstGeom prst="roundRect">
            <a:avLst>
              <a:gd name="adj" fmla="val 6667"/>
            </a:avLst>
          </a:prstGeom>
          <a:solidFill>
            <a:srgbClr val="F2EEEE"/>
          </a:solidFill>
          <a:ln/>
        </p:spPr>
        <p:txBody>
          <a:bodyPr/>
          <a:lstStyle/>
          <a:p>
            <a:endParaRPr lang="vi-VN"/>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493514" y="387747"/>
            <a:ext cx="3818930" cy="440631"/>
          </a:xfrm>
          <a:prstGeom prst="rect">
            <a:avLst/>
          </a:prstGeom>
          <a:noFill/>
          <a:ln/>
        </p:spPr>
        <p:txBody>
          <a:bodyPr wrap="none" lIns="0" tIns="0" rIns="0" bIns="0" rtlCol="0" anchor="t"/>
          <a:lstStyle/>
          <a:p>
            <a:pPr>
              <a:lnSpc>
                <a:spcPts val="3458"/>
              </a:lnSpc>
            </a:pPr>
            <a:r>
              <a:rPr lang="en-US" sz="2800">
                <a:solidFill>
                  <a:srgbClr val="030303"/>
                </a:solidFill>
                <a:latin typeface="Arial" panose="020B0604020202020204" pitchFamily="34" charset="0"/>
                <a:ea typeface="DM Sans Semi Bold" pitchFamily="34" charset="-122"/>
                <a:cs typeface="Arial" panose="020B0604020202020204" pitchFamily="34" charset="0"/>
              </a:rPr>
              <a:t>b) Công nghiệp – Xây dựng</a:t>
            </a:r>
            <a:endParaRPr lang="en-US" sz="2800" dirty="0">
              <a:latin typeface="Arial" panose="020B0604020202020204" pitchFamily="34" charset="0"/>
              <a:cs typeface="Arial" panose="020B0604020202020204" pitchFamily="34" charset="0"/>
            </a:endParaRPr>
          </a:p>
        </p:txBody>
      </p:sp>
      <p:sp>
        <p:nvSpPr>
          <p:cNvPr id="3" name="Text 1"/>
          <p:cNvSpPr/>
          <p:nvPr/>
        </p:nvSpPr>
        <p:spPr>
          <a:xfrm>
            <a:off x="144516" y="1469736"/>
            <a:ext cx="1762621" cy="220365"/>
          </a:xfrm>
          <a:prstGeom prst="rect">
            <a:avLst/>
          </a:prstGeom>
          <a:noFill/>
          <a:ln/>
        </p:spPr>
        <p:txBody>
          <a:bodyPr wrap="none" lIns="0" tIns="0" rIns="0" bIns="0" rtlCol="0" anchor="t"/>
          <a:lstStyle/>
          <a:p>
            <a:pPr>
              <a:lnSpc>
                <a:spcPts val="1708"/>
              </a:lnSpc>
            </a:pPr>
            <a:r>
              <a:rPr lang="en-US" sz="2400" dirty="0">
                <a:solidFill>
                  <a:srgbClr val="030303"/>
                </a:solidFill>
                <a:latin typeface="Arial" panose="020B0604020202020204" pitchFamily="34" charset="0"/>
                <a:ea typeface="DM Sans Semi Bold" pitchFamily="34" charset="-122"/>
                <a:cs typeface="Arial" panose="020B0604020202020204" pitchFamily="34" charset="0"/>
              </a:rPr>
              <a:t>Bình Định</a:t>
            </a:r>
            <a:endParaRPr lang="en-US" sz="2400" dirty="0">
              <a:latin typeface="Arial" panose="020B0604020202020204" pitchFamily="34" charset="0"/>
              <a:cs typeface="Arial" panose="020B0604020202020204" pitchFamily="34" charset="0"/>
            </a:endParaRPr>
          </a:p>
        </p:txBody>
      </p:sp>
      <p:sp>
        <p:nvSpPr>
          <p:cNvPr id="4" name="Text 2"/>
          <p:cNvSpPr/>
          <p:nvPr/>
        </p:nvSpPr>
        <p:spPr>
          <a:xfrm>
            <a:off x="144515" y="1831090"/>
            <a:ext cx="4970412" cy="225524"/>
          </a:xfrm>
          <a:prstGeom prst="rect">
            <a:avLst/>
          </a:prstGeom>
          <a:noFill/>
          <a:ln/>
        </p:spPr>
        <p:txBody>
          <a:bodyPr wrap="none" lIns="0" tIns="0" rIns="0" bIns="0" rtlCol="0" anchor="t"/>
          <a:lstStyle/>
          <a:p>
            <a:pPr marL="285739" indent="-285739">
              <a:lnSpc>
                <a:spcPts val="1750"/>
              </a:lnSpc>
              <a:buSzPct val="100000"/>
              <a:buChar char="•"/>
            </a:pPr>
            <a:r>
              <a:rPr lang="en-US" sz="1600" dirty="0">
                <a:solidFill>
                  <a:srgbClr val="464646"/>
                </a:solidFill>
                <a:latin typeface="Times New Roman" panose="02020603050405020304" pitchFamily="18" charset="0"/>
                <a:ea typeface="Inter Medium" pitchFamily="34" charset="-122"/>
                <a:cs typeface="Times New Roman" panose="02020603050405020304" pitchFamily="18" charset="0"/>
              </a:rPr>
              <a:t>Chỉ số sản xuất công nghiệp (IIP) tăng 9,03%</a:t>
            </a:r>
            <a:endParaRPr lang="en-US" sz="1600" dirty="0">
              <a:latin typeface="Times New Roman" panose="02020603050405020304" pitchFamily="18" charset="0"/>
              <a:cs typeface="Times New Roman" panose="02020603050405020304" pitchFamily="18" charset="0"/>
            </a:endParaRPr>
          </a:p>
        </p:txBody>
      </p:sp>
      <p:sp>
        <p:nvSpPr>
          <p:cNvPr id="5" name="Text 3"/>
          <p:cNvSpPr/>
          <p:nvPr/>
        </p:nvSpPr>
        <p:spPr>
          <a:xfrm>
            <a:off x="144515" y="2254834"/>
            <a:ext cx="4970412" cy="225524"/>
          </a:xfrm>
          <a:prstGeom prst="rect">
            <a:avLst/>
          </a:prstGeom>
          <a:noFill/>
          <a:ln/>
        </p:spPr>
        <p:txBody>
          <a:bodyPr wrap="none" lIns="0" tIns="0" rIns="0" bIns="0" rtlCol="0" anchor="t"/>
          <a:lstStyle/>
          <a:p>
            <a:pPr marL="285739" indent="-285739">
              <a:lnSpc>
                <a:spcPts val="1750"/>
              </a:lnSpc>
              <a:buSzPct val="100000"/>
              <a:buChar char="•"/>
            </a:pPr>
            <a:r>
              <a:rPr lang="en-US" sz="1600" dirty="0">
                <a:solidFill>
                  <a:srgbClr val="464646"/>
                </a:solidFill>
                <a:latin typeface="Times New Roman" panose="02020603050405020304" pitchFamily="18" charset="0"/>
                <a:ea typeface="Inter Medium" pitchFamily="34" charset="-122"/>
                <a:cs typeface="Times New Roman" panose="02020603050405020304" pitchFamily="18" charset="0"/>
              </a:rPr>
              <a:t>49 dự án công nghiệp đi vào hoạt động, </a:t>
            </a:r>
            <a:r>
              <a:rPr lang="en-US" sz="1600" dirty="0" err="1">
                <a:solidFill>
                  <a:srgbClr val="464646"/>
                </a:solidFill>
                <a:latin typeface="Times New Roman" panose="02020603050405020304" pitchFamily="18" charset="0"/>
                <a:ea typeface="Inter Medium" pitchFamily="34" charset="-122"/>
                <a:cs typeface="Times New Roman" panose="02020603050405020304" pitchFamily="18" charset="0"/>
              </a:rPr>
              <a:t>tổng</a:t>
            </a:r>
            <a:r>
              <a:rPr lang="en-US" sz="1600" dirty="0">
                <a:solidFill>
                  <a:srgbClr val="464646"/>
                </a:solidFill>
                <a:latin typeface="Times New Roman" panose="02020603050405020304" pitchFamily="18" charset="0"/>
                <a:ea typeface="Inter Medium" pitchFamily="34" charset="-122"/>
                <a:cs typeface="Times New Roman" panose="02020603050405020304" pitchFamily="18" charset="0"/>
              </a:rPr>
              <a:t> </a:t>
            </a:r>
            <a:r>
              <a:rPr lang="en-US" sz="1600" dirty="0" err="1">
                <a:solidFill>
                  <a:srgbClr val="464646"/>
                </a:solidFill>
                <a:latin typeface="Times New Roman" panose="02020603050405020304" pitchFamily="18" charset="0"/>
                <a:ea typeface="Inter Medium" pitchFamily="34" charset="-122"/>
                <a:cs typeface="Times New Roman" panose="02020603050405020304" pitchFamily="18" charset="0"/>
              </a:rPr>
              <a:t>vốn</a:t>
            </a:r>
            <a:r>
              <a:rPr lang="en-US" sz="1600" dirty="0">
                <a:solidFill>
                  <a:srgbClr val="464646"/>
                </a:solidFill>
                <a:latin typeface="Times New Roman" panose="02020603050405020304" pitchFamily="18" charset="0"/>
                <a:ea typeface="Inter Medium" pitchFamily="34" charset="-122"/>
                <a:cs typeface="Times New Roman" panose="02020603050405020304" pitchFamily="18" charset="0"/>
              </a:rPr>
              <a:t> 3.300 tỷ đồng</a:t>
            </a:r>
            <a:endParaRPr lang="en-US" sz="1600" dirty="0">
              <a:latin typeface="Times New Roman" panose="02020603050405020304" pitchFamily="18" charset="0"/>
              <a:cs typeface="Times New Roman" panose="02020603050405020304" pitchFamily="18" charset="0"/>
            </a:endParaRPr>
          </a:p>
        </p:txBody>
      </p:sp>
      <p:sp>
        <p:nvSpPr>
          <p:cNvPr id="8" name="Text 6"/>
          <p:cNvSpPr/>
          <p:nvPr/>
        </p:nvSpPr>
        <p:spPr>
          <a:xfrm>
            <a:off x="129105" y="4629311"/>
            <a:ext cx="1762621" cy="220365"/>
          </a:xfrm>
          <a:prstGeom prst="rect">
            <a:avLst/>
          </a:prstGeom>
          <a:noFill/>
          <a:ln/>
        </p:spPr>
        <p:txBody>
          <a:bodyPr wrap="none" lIns="0" tIns="0" rIns="0" bIns="0" rtlCol="0" anchor="t"/>
          <a:lstStyle/>
          <a:p>
            <a:pPr>
              <a:lnSpc>
                <a:spcPts val="1708"/>
              </a:lnSpc>
            </a:pPr>
            <a:r>
              <a:rPr lang="en-US" sz="2400" dirty="0">
                <a:solidFill>
                  <a:srgbClr val="030303"/>
                </a:solidFill>
                <a:latin typeface="Arial" panose="020B0604020202020204" pitchFamily="34" charset="0"/>
                <a:ea typeface="DM Sans Semi Bold" pitchFamily="34" charset="-122"/>
                <a:cs typeface="Arial" panose="020B0604020202020204" pitchFamily="34" charset="0"/>
              </a:rPr>
              <a:t>Gia Lai</a:t>
            </a:r>
            <a:endParaRPr lang="en-US" sz="2400" dirty="0">
              <a:latin typeface="Arial" panose="020B0604020202020204" pitchFamily="34" charset="0"/>
              <a:cs typeface="Arial" panose="020B0604020202020204" pitchFamily="34" charset="0"/>
            </a:endParaRPr>
          </a:p>
        </p:txBody>
      </p:sp>
      <p:sp>
        <p:nvSpPr>
          <p:cNvPr id="9" name="Text 7"/>
          <p:cNvSpPr/>
          <p:nvPr/>
        </p:nvSpPr>
        <p:spPr>
          <a:xfrm>
            <a:off x="129105" y="4990665"/>
            <a:ext cx="4970412" cy="225524"/>
          </a:xfrm>
          <a:prstGeom prst="rect">
            <a:avLst/>
          </a:prstGeom>
          <a:noFill/>
          <a:ln/>
        </p:spPr>
        <p:txBody>
          <a:bodyPr wrap="none" lIns="0" tIns="0" rIns="0" bIns="0" rtlCol="0" anchor="t"/>
          <a:lstStyle/>
          <a:p>
            <a:pPr marL="285739" indent="-285739">
              <a:lnSpc>
                <a:spcPts val="1750"/>
              </a:lnSpc>
              <a:buSzPct val="100000"/>
              <a:buChar char="•"/>
            </a:pPr>
            <a:r>
              <a:rPr lang="en-US" sz="1600" dirty="0">
                <a:solidFill>
                  <a:srgbClr val="464646"/>
                </a:solidFill>
                <a:latin typeface="Times New Roman" panose="02020603050405020304" pitchFamily="18" charset="0"/>
                <a:ea typeface="Inter Medium" pitchFamily="34" charset="-122"/>
                <a:cs typeface="Times New Roman" panose="02020603050405020304" pitchFamily="18" charset="0"/>
              </a:rPr>
              <a:t>Chỉ số sản xuất công nghiệp tăng 9,68% so với cùng kỳ</a:t>
            </a:r>
            <a:endParaRPr lang="en-US" sz="1600" dirty="0">
              <a:latin typeface="Times New Roman" panose="02020603050405020304" pitchFamily="18" charset="0"/>
              <a:cs typeface="Times New Roman" panose="02020603050405020304" pitchFamily="18" charset="0"/>
            </a:endParaRPr>
          </a:p>
        </p:txBody>
      </p:sp>
      <p:sp>
        <p:nvSpPr>
          <p:cNvPr id="10" name="Text 8"/>
          <p:cNvSpPr/>
          <p:nvPr/>
        </p:nvSpPr>
        <p:spPr>
          <a:xfrm>
            <a:off x="129105" y="5363105"/>
            <a:ext cx="4970412" cy="225524"/>
          </a:xfrm>
          <a:prstGeom prst="rect">
            <a:avLst/>
          </a:prstGeom>
          <a:noFill/>
          <a:ln/>
        </p:spPr>
        <p:txBody>
          <a:bodyPr wrap="none" lIns="0" tIns="0" rIns="0" bIns="0" rtlCol="0" anchor="t"/>
          <a:lstStyle/>
          <a:p>
            <a:pPr marL="285739" indent="-285739">
              <a:lnSpc>
                <a:spcPts val="1750"/>
              </a:lnSpc>
              <a:buSzPct val="100000"/>
              <a:buChar char="•"/>
            </a:pPr>
            <a:r>
              <a:rPr lang="en-US" sz="1600" dirty="0">
                <a:solidFill>
                  <a:srgbClr val="464646"/>
                </a:solidFill>
                <a:latin typeface="Times New Roman" panose="02020603050405020304" pitchFamily="18" charset="0"/>
                <a:ea typeface="Inter Medium" pitchFamily="34" charset="-122"/>
                <a:cs typeface="Times New Roman" panose="02020603050405020304" pitchFamily="18" charset="0"/>
              </a:rPr>
              <a:t>Ưu tiên phát triển công nghiệp năng lượng tái tạo, </a:t>
            </a:r>
            <a:r>
              <a:rPr lang="en-US" sz="1600" dirty="0" err="1">
                <a:solidFill>
                  <a:srgbClr val="464646"/>
                </a:solidFill>
                <a:latin typeface="Times New Roman" panose="02020603050405020304" pitchFamily="18" charset="0"/>
                <a:ea typeface="Inter Medium" pitchFamily="34" charset="-122"/>
                <a:cs typeface="Times New Roman" panose="02020603050405020304" pitchFamily="18" charset="0"/>
              </a:rPr>
              <a:t>chế</a:t>
            </a:r>
            <a:r>
              <a:rPr lang="en-US" sz="1600" dirty="0">
                <a:solidFill>
                  <a:srgbClr val="464646"/>
                </a:solidFill>
                <a:latin typeface="Times New Roman" panose="02020603050405020304" pitchFamily="18" charset="0"/>
                <a:ea typeface="Inter Medium" pitchFamily="34" charset="-122"/>
                <a:cs typeface="Times New Roman" panose="02020603050405020304" pitchFamily="18" charset="0"/>
              </a:rPr>
              <a:t> </a:t>
            </a:r>
            <a:r>
              <a:rPr lang="en-US" sz="1600" dirty="0" err="1">
                <a:solidFill>
                  <a:srgbClr val="464646"/>
                </a:solidFill>
                <a:latin typeface="Times New Roman" panose="02020603050405020304" pitchFamily="18" charset="0"/>
                <a:ea typeface="Inter Medium" pitchFamily="34" charset="-122"/>
                <a:cs typeface="Times New Roman" panose="02020603050405020304" pitchFamily="18" charset="0"/>
              </a:rPr>
              <a:t>biến</a:t>
            </a:r>
            <a:r>
              <a:rPr lang="en-US" sz="1600" dirty="0">
                <a:solidFill>
                  <a:srgbClr val="464646"/>
                </a:solidFill>
                <a:latin typeface="Times New Roman" panose="02020603050405020304" pitchFamily="18" charset="0"/>
                <a:ea typeface="Inter Medium" pitchFamily="34" charset="-122"/>
                <a:cs typeface="Times New Roman" panose="02020603050405020304" pitchFamily="18" charset="0"/>
              </a:rPr>
              <a:t> NLS</a:t>
            </a:r>
            <a:endParaRPr lang="en-US" sz="1600" dirty="0">
              <a:latin typeface="Times New Roman" panose="02020603050405020304" pitchFamily="18" charset="0"/>
              <a:cs typeface="Times New Roman" panose="02020603050405020304" pitchFamily="18" charset="0"/>
            </a:endParaRPr>
          </a:p>
        </p:txBody>
      </p:sp>
      <p:sp>
        <p:nvSpPr>
          <p:cNvPr id="11" name="Text 9"/>
          <p:cNvSpPr/>
          <p:nvPr/>
        </p:nvSpPr>
        <p:spPr>
          <a:xfrm>
            <a:off x="129105" y="5776639"/>
            <a:ext cx="4970412" cy="451048"/>
          </a:xfrm>
          <a:prstGeom prst="rect">
            <a:avLst/>
          </a:prstGeom>
          <a:noFill/>
          <a:ln/>
        </p:spPr>
        <p:txBody>
          <a:bodyPr wrap="square" lIns="0" tIns="0" rIns="0" bIns="0" rtlCol="0" anchor="t"/>
          <a:lstStyle/>
          <a:p>
            <a:pPr marL="285739" indent="-285739">
              <a:lnSpc>
                <a:spcPts val="1750"/>
              </a:lnSpc>
              <a:buSzPct val="100000"/>
              <a:buChar char="•"/>
            </a:pPr>
            <a:r>
              <a:rPr lang="en-US" sz="1600" dirty="0">
                <a:solidFill>
                  <a:srgbClr val="464646"/>
                </a:solidFill>
                <a:latin typeface="Times New Roman" panose="02020603050405020304" pitchFamily="18" charset="0"/>
                <a:ea typeface="Inter Medium" pitchFamily="34" charset="-122"/>
                <a:cs typeface="Times New Roman" panose="02020603050405020304" pitchFamily="18" charset="0"/>
              </a:rPr>
              <a:t>Phê duyệt chấp thuận chủ trương đầu tư </a:t>
            </a:r>
            <a:r>
              <a:rPr lang="en-US" sz="1600" dirty="0" err="1">
                <a:solidFill>
                  <a:srgbClr val="464646"/>
                </a:solidFill>
                <a:latin typeface="Times New Roman" panose="02020603050405020304" pitchFamily="18" charset="0"/>
                <a:ea typeface="Inter Medium" pitchFamily="34" charset="-122"/>
                <a:cs typeface="Times New Roman" panose="02020603050405020304" pitchFamily="18" charset="0"/>
              </a:rPr>
              <a:t>cho</a:t>
            </a:r>
            <a:r>
              <a:rPr lang="en-US" sz="1600" dirty="0">
                <a:solidFill>
                  <a:srgbClr val="464646"/>
                </a:solidFill>
                <a:latin typeface="Times New Roman" panose="02020603050405020304" pitchFamily="18" charset="0"/>
                <a:ea typeface="Inter Medium" pitchFamily="34" charset="-122"/>
                <a:cs typeface="Times New Roman" panose="02020603050405020304" pitchFamily="18" charset="0"/>
              </a:rPr>
              <a:t> 49 dự án, tổng vốn đăng </a:t>
            </a:r>
            <a:r>
              <a:rPr lang="en-US" sz="1600" dirty="0" err="1">
                <a:solidFill>
                  <a:srgbClr val="464646"/>
                </a:solidFill>
                <a:latin typeface="Times New Roman" panose="02020603050405020304" pitchFamily="18" charset="0"/>
                <a:ea typeface="Inter Medium" pitchFamily="34" charset="-122"/>
                <a:cs typeface="Times New Roman" panose="02020603050405020304" pitchFamily="18" charset="0"/>
              </a:rPr>
              <a:t>ký</a:t>
            </a:r>
            <a:r>
              <a:rPr lang="en-US" sz="1600" dirty="0">
                <a:solidFill>
                  <a:srgbClr val="464646"/>
                </a:solidFill>
                <a:latin typeface="Times New Roman" panose="02020603050405020304" pitchFamily="18" charset="0"/>
                <a:ea typeface="Inter Medium" pitchFamily="34" charset="-122"/>
                <a:cs typeface="Times New Roman" panose="02020603050405020304" pitchFamily="18" charset="0"/>
              </a:rPr>
              <a:t> 4.930 tỷ đồng</a:t>
            </a:r>
            <a:endParaRPr lang="en-US" sz="1600" dirty="0">
              <a:latin typeface="Times New Roman" panose="02020603050405020304" pitchFamily="18" charset="0"/>
              <a:cs typeface="Times New Roman" panose="02020603050405020304" pitchFamily="18" charset="0"/>
            </a:endParaRPr>
          </a:p>
        </p:txBody>
      </p:sp>
      <p:pic>
        <p:nvPicPr>
          <p:cNvPr id="13" name="Picture 12">
            <a:extLst>
              <a:ext uri="{FF2B5EF4-FFF2-40B4-BE49-F238E27FC236}">
                <a16:creationId xmlns:a16="http://schemas.microsoft.com/office/drawing/2014/main" xmlns="" id="{C0999AA6-5308-1843-5849-9FB7D4983A3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9029700" y="3429001"/>
            <a:ext cx="3028950" cy="2886948"/>
          </a:xfrm>
          <a:prstGeom prst="rect">
            <a:avLst/>
          </a:prstGeom>
          <a:ln>
            <a:noFill/>
          </a:ln>
          <a:effectLst>
            <a:outerShdw blurRad="292100" dist="139700" dir="2700000" algn="tl" rotWithShape="0">
              <a:srgbClr val="333333">
                <a:alpha val="65000"/>
              </a:srgbClr>
            </a:outerShdw>
          </a:effectLst>
        </p:spPr>
      </p:pic>
      <p:pic>
        <p:nvPicPr>
          <p:cNvPr id="14" name="Picture 13" descr="A person and person holding a picture&#10;&#10;AI-generated content may be incorrect.">
            <a:extLst>
              <a:ext uri="{FF2B5EF4-FFF2-40B4-BE49-F238E27FC236}">
                <a16:creationId xmlns:a16="http://schemas.microsoft.com/office/drawing/2014/main" xmlns="" id="{6D3274C1-D3B5-A667-54AC-1C79711F9B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34302" y="3429000"/>
            <a:ext cx="3123948" cy="2886948"/>
          </a:xfrm>
          <a:prstGeom prst="rect">
            <a:avLst/>
          </a:prstGeom>
          <a:ln>
            <a:noFill/>
          </a:ln>
          <a:effectLst>
            <a:outerShdw blurRad="292100" dist="139700" dir="2700000" algn="tl" rotWithShape="0">
              <a:srgbClr val="333333">
                <a:alpha val="65000"/>
              </a:srgbClr>
            </a:outerShdw>
          </a:effectLst>
        </p:spPr>
      </p:pic>
      <p:pic>
        <p:nvPicPr>
          <p:cNvPr id="15" name="Picture 14" descr="A group of people standing in front of a red arch&#10;&#10;AI-generated content may be incorrect.">
            <a:extLst>
              <a:ext uri="{FF2B5EF4-FFF2-40B4-BE49-F238E27FC236}">
                <a16:creationId xmlns:a16="http://schemas.microsoft.com/office/drawing/2014/main" xmlns="" id="{7352BF35-C268-8ABA-F0CC-034D97929B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81801" y="1105110"/>
            <a:ext cx="3028950" cy="2182620"/>
          </a:xfrm>
          <a:prstGeom prst="rect">
            <a:avLst/>
          </a:prstGeom>
          <a:ln>
            <a:noFill/>
          </a:ln>
          <a:effectLst>
            <a:outerShdw blurRad="292100" dist="139700" dir="2700000" algn="tl" rotWithShape="0">
              <a:srgbClr val="333333">
                <a:alpha val="65000"/>
              </a:srgbClr>
            </a:outerShdw>
          </a:effectLst>
        </p:spPr>
      </p:pic>
      <p:pic>
        <p:nvPicPr>
          <p:cNvPr id="16" name="Picture 15">
            <a:extLst>
              <a:ext uri="{FF2B5EF4-FFF2-40B4-BE49-F238E27FC236}">
                <a16:creationId xmlns:a16="http://schemas.microsoft.com/office/drawing/2014/main" xmlns="" id="{47B6419D-B9E9-4F57-36B9-E2A24D199960}"/>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9029700" y="1105110"/>
            <a:ext cx="3028950" cy="2182620"/>
          </a:xfrm>
          <a:prstGeom prst="rect">
            <a:avLst/>
          </a:prstGeom>
          <a:ln>
            <a:noFill/>
          </a:ln>
          <a:effectLst>
            <a:outerShdw blurRad="292100" dist="139700" dir="2700000" algn="tl" rotWithShape="0">
              <a:srgbClr val="333333">
                <a:alpha val="65000"/>
              </a:srgbClr>
            </a:outerShdw>
          </a:effectLst>
        </p:spPr>
      </p:pic>
      <p:sp>
        <p:nvSpPr>
          <p:cNvPr id="19" name="TextBox 18">
            <a:extLst>
              <a:ext uri="{FF2B5EF4-FFF2-40B4-BE49-F238E27FC236}">
                <a16:creationId xmlns:a16="http://schemas.microsoft.com/office/drawing/2014/main" xmlns="" id="{575ADBD6-3685-B2E9-F64F-A7EFE58A10BA}"/>
              </a:ext>
            </a:extLst>
          </p:cNvPr>
          <p:cNvSpPr txBox="1"/>
          <p:nvPr/>
        </p:nvSpPr>
        <p:spPr>
          <a:xfrm>
            <a:off x="58790" y="2599989"/>
            <a:ext cx="4970412" cy="1015663"/>
          </a:xfrm>
          <a:prstGeom prst="rect">
            <a:avLst/>
          </a:prstGeom>
          <a:noFill/>
        </p:spPr>
        <p:txBody>
          <a:bodyPr wrap="square">
            <a:spAutoFit/>
          </a:bodyPr>
          <a:lstStyle/>
          <a:p>
            <a:pPr marL="285750" marR="0" lvl="0" indent="-285750" algn="just" fontAlgn="auto">
              <a:lnSpc>
                <a:spcPts val="1750"/>
              </a:lnSpc>
              <a:spcBef>
                <a:spcPts val="0"/>
              </a:spcBef>
              <a:spcAft>
                <a:spcPts val="600"/>
              </a:spcAft>
              <a:buClrTx/>
              <a:buSzPct val="100000"/>
              <a:buFont typeface="Arial" panose="020B0604020202020204" pitchFamily="34" charset="0"/>
              <a:buChar char="•"/>
              <a:defRPr/>
            </a:pPr>
            <a:r>
              <a:rPr lang="en-US" sz="1600" dirty="0">
                <a:solidFill>
                  <a:srgbClr val="464646"/>
                </a:solidFill>
                <a:latin typeface="Times New Roman" panose="02020603050405020304" pitchFamily="18" charset="0"/>
                <a:ea typeface="Inter Medium" pitchFamily="34" charset="-122"/>
                <a:cs typeface="Times New Roman" panose="02020603050405020304" pitchFamily="18" charset="0"/>
              </a:rPr>
              <a:t> </a:t>
            </a:r>
            <a:r>
              <a:rPr lang="en-US" sz="1600" dirty="0" err="1">
                <a:solidFill>
                  <a:srgbClr val="464646"/>
                </a:solidFill>
                <a:latin typeface="Times New Roman" panose="02020603050405020304" pitchFamily="18" charset="0"/>
                <a:ea typeface="Inter Medium" pitchFamily="34" charset="-122"/>
                <a:cs typeface="Times New Roman" panose="02020603050405020304" pitchFamily="18" charset="0"/>
              </a:rPr>
              <a:t>Đã</a:t>
            </a:r>
            <a:r>
              <a:rPr lang="en-US" sz="1600" dirty="0">
                <a:solidFill>
                  <a:srgbClr val="464646"/>
                </a:solidFill>
                <a:latin typeface="Times New Roman" panose="02020603050405020304" pitchFamily="18" charset="0"/>
                <a:ea typeface="Inter Medium" pitchFamily="34" charset="-122"/>
                <a:cs typeface="Times New Roman" panose="02020603050405020304" pitchFamily="18" charset="0"/>
              </a:rPr>
              <a:t> </a:t>
            </a:r>
            <a:r>
              <a:rPr lang="en-US" sz="1600" dirty="0" err="1">
                <a:solidFill>
                  <a:srgbClr val="464646"/>
                </a:solidFill>
                <a:latin typeface="Times New Roman" panose="02020603050405020304" pitchFamily="18" charset="0"/>
                <a:ea typeface="Inter Medium" pitchFamily="34" charset="-122"/>
                <a:cs typeface="Times New Roman" panose="02020603050405020304" pitchFamily="18" charset="0"/>
              </a:rPr>
              <a:t>phê</a:t>
            </a:r>
            <a:r>
              <a:rPr lang="en-US" sz="1600" dirty="0">
                <a:solidFill>
                  <a:srgbClr val="464646"/>
                </a:solidFill>
                <a:latin typeface="Times New Roman" panose="02020603050405020304" pitchFamily="18" charset="0"/>
                <a:ea typeface="Inter Medium" pitchFamily="34" charset="-122"/>
                <a:cs typeface="Times New Roman" panose="02020603050405020304" pitchFamily="18" charset="0"/>
              </a:rPr>
              <a:t> </a:t>
            </a:r>
            <a:r>
              <a:rPr lang="en-US" sz="1600" dirty="0" err="1">
                <a:solidFill>
                  <a:srgbClr val="464646"/>
                </a:solidFill>
                <a:latin typeface="Times New Roman" panose="02020603050405020304" pitchFamily="18" charset="0"/>
                <a:ea typeface="Inter Medium" pitchFamily="34" charset="-122"/>
                <a:cs typeface="Times New Roman" panose="02020603050405020304" pitchFamily="18" charset="0"/>
              </a:rPr>
              <a:t>duyệt</a:t>
            </a:r>
            <a:r>
              <a:rPr lang="en-US" sz="1600" dirty="0">
                <a:solidFill>
                  <a:srgbClr val="464646"/>
                </a:solidFill>
                <a:latin typeface="Times New Roman" panose="02020603050405020304" pitchFamily="18" charset="0"/>
                <a:ea typeface="Inter Medium" pitchFamily="34" charset="-122"/>
                <a:cs typeface="Times New Roman" panose="02020603050405020304" pitchFamily="18" charset="0"/>
              </a:rPr>
              <a:t> D</a:t>
            </a:r>
            <a:r>
              <a:rPr lang="vi-VN" sz="1600" dirty="0">
                <a:solidFill>
                  <a:srgbClr val="464646"/>
                </a:solidFill>
                <a:latin typeface="Times New Roman" panose="02020603050405020304" pitchFamily="18" charset="0"/>
                <a:ea typeface="Inter Medium" pitchFamily="34" charset="-122"/>
                <a:cs typeface="Times New Roman" panose="02020603050405020304" pitchFamily="18" charset="0"/>
              </a:rPr>
              <a:t>ự án đầu tư xây dựng đường cất hạ cánh số 2 và các công trình đồng bộ tại khu bay Cảng hàng không Phù Cát, hướng tới mục tiêu khởi công dự án vào ngày 19/8/2025</a:t>
            </a:r>
            <a:r>
              <a:rPr lang="en-US" sz="1600" dirty="0">
                <a:solidFill>
                  <a:srgbClr val="464646"/>
                </a:solidFill>
                <a:latin typeface="Times New Roman" panose="02020603050405020304" pitchFamily="18" charset="0"/>
                <a:ea typeface="Inter Medium" pitchFamily="34" charset="-122"/>
                <a:cs typeface="Times New Roman" panose="02020603050405020304" pitchFamily="18" charset="0"/>
              </a:rPr>
              <a:t>.</a:t>
            </a:r>
          </a:p>
        </p:txBody>
      </p:sp>
      <p:sp>
        <p:nvSpPr>
          <p:cNvPr id="20" name="TextBox 19">
            <a:extLst>
              <a:ext uri="{FF2B5EF4-FFF2-40B4-BE49-F238E27FC236}">
                <a16:creationId xmlns:a16="http://schemas.microsoft.com/office/drawing/2014/main" xmlns="" id="{25F47587-4908-A641-8F2A-7F99BFE0B06C}"/>
              </a:ext>
            </a:extLst>
          </p:cNvPr>
          <p:cNvSpPr txBox="1"/>
          <p:nvPr/>
        </p:nvSpPr>
        <p:spPr>
          <a:xfrm>
            <a:off x="58790" y="3660326"/>
            <a:ext cx="4970412" cy="784830"/>
          </a:xfrm>
          <a:prstGeom prst="rect">
            <a:avLst/>
          </a:prstGeom>
          <a:noFill/>
        </p:spPr>
        <p:txBody>
          <a:bodyPr wrap="square">
            <a:spAutoFit/>
          </a:bodyPr>
          <a:lstStyle/>
          <a:p>
            <a:pPr marL="285750" marR="0" lvl="0" indent="-285750" fontAlgn="auto">
              <a:lnSpc>
                <a:spcPts val="1750"/>
              </a:lnSpc>
              <a:spcBef>
                <a:spcPts val="0"/>
              </a:spcBef>
              <a:spcAft>
                <a:spcPts val="600"/>
              </a:spcAft>
              <a:buClrTx/>
              <a:buSzPct val="100000"/>
              <a:buFont typeface="Arial" panose="020B0604020202020204" pitchFamily="34" charset="0"/>
              <a:buChar char="•"/>
              <a:defRPr/>
            </a:pPr>
            <a:r>
              <a:rPr lang="en-US" sz="1600" dirty="0">
                <a:solidFill>
                  <a:srgbClr val="464646"/>
                </a:solidFill>
                <a:latin typeface="Times New Roman" panose="02020603050405020304" pitchFamily="18" charset="0"/>
                <a:ea typeface="Inter Medium" pitchFamily="34" charset="-122"/>
                <a:cs typeface="Times New Roman" panose="02020603050405020304" pitchFamily="18" charset="0"/>
              </a:rPr>
              <a:t> </a:t>
            </a:r>
            <a:r>
              <a:rPr lang="vi-VN" sz="1600" dirty="0">
                <a:solidFill>
                  <a:srgbClr val="464646"/>
                </a:solidFill>
                <a:latin typeface="Times New Roman" panose="02020603050405020304" pitchFamily="18" charset="0"/>
                <a:ea typeface="Inter Medium" pitchFamily="34" charset="-122"/>
                <a:cs typeface="Times New Roman" panose="02020603050405020304" pitchFamily="18" charset="0"/>
              </a:rPr>
              <a:t>Thu hút được 68 dự án đầu tư với tổng vốn đăng ký trên 41 nghìn tỷ đồng, trong đó có 08 dự án FDI với tổng vốn đăng ký 1,08 tỷ USD</a:t>
            </a:r>
            <a:endParaRPr lang="en-US" sz="1600" dirty="0">
              <a:solidFill>
                <a:srgbClr val="464646"/>
              </a:solidFill>
              <a:latin typeface="Times New Roman" panose="02020603050405020304" pitchFamily="18" charset="0"/>
              <a:ea typeface="Inter Medium" pitchFamily="34" charset="-122"/>
              <a:cs typeface="Times New Roman" panose="02020603050405020304"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661492" y="451941"/>
            <a:ext cx="6828333" cy="590649"/>
          </a:xfrm>
          <a:prstGeom prst="rect">
            <a:avLst/>
          </a:prstGeom>
          <a:noFill/>
          <a:ln/>
        </p:spPr>
        <p:txBody>
          <a:bodyPr wrap="none" lIns="0" tIns="0" rIns="0" bIns="0" rtlCol="0" anchor="t"/>
          <a:lstStyle/>
          <a:p>
            <a:pPr>
              <a:lnSpc>
                <a:spcPts val="4625"/>
              </a:lnSpc>
            </a:pPr>
            <a:r>
              <a:rPr lang="en-US" sz="3708">
                <a:solidFill>
                  <a:srgbClr val="030303"/>
                </a:solidFill>
                <a:latin typeface="Arial" panose="020B0604020202020204" pitchFamily="34" charset="0"/>
                <a:ea typeface="DM Sans Semi Bold" pitchFamily="34" charset="-122"/>
                <a:cs typeface="Arial" panose="020B0604020202020204" pitchFamily="34" charset="0"/>
              </a:rPr>
              <a:t>c) Thương </a:t>
            </a:r>
            <a:r>
              <a:rPr lang="en-US" sz="3708" dirty="0">
                <a:solidFill>
                  <a:srgbClr val="030303"/>
                </a:solidFill>
                <a:latin typeface="Arial" panose="020B0604020202020204" pitchFamily="34" charset="0"/>
                <a:ea typeface="DM Sans Semi Bold" pitchFamily="34" charset="-122"/>
                <a:cs typeface="Arial" panose="020B0604020202020204" pitchFamily="34" charset="0"/>
              </a:rPr>
              <a:t>mại, dịch vụ và du lịch</a:t>
            </a:r>
            <a:endParaRPr lang="en-US" sz="3708" dirty="0">
              <a:latin typeface="Arial" panose="020B0604020202020204" pitchFamily="34" charset="0"/>
              <a:cs typeface="Arial" panose="020B0604020202020204" pitchFamily="34" charset="0"/>
            </a:endParaRPr>
          </a:p>
        </p:txBody>
      </p:sp>
      <p:sp>
        <p:nvSpPr>
          <p:cNvPr id="3" name="Text 1"/>
          <p:cNvSpPr/>
          <p:nvPr/>
        </p:nvSpPr>
        <p:spPr>
          <a:xfrm>
            <a:off x="1234083" y="1863626"/>
            <a:ext cx="2362696" cy="295275"/>
          </a:xfrm>
          <a:prstGeom prst="rect">
            <a:avLst/>
          </a:prstGeom>
          <a:noFill/>
          <a:ln/>
        </p:spPr>
        <p:txBody>
          <a:bodyPr wrap="none" lIns="0" tIns="0" rIns="0" bIns="0" rtlCol="0" anchor="t"/>
          <a:lstStyle/>
          <a:p>
            <a:pPr algn="r">
              <a:lnSpc>
                <a:spcPts val="2292"/>
              </a:lnSpc>
            </a:pPr>
            <a:r>
              <a:rPr lang="en-US" sz="2400" b="1" dirty="0">
                <a:solidFill>
                  <a:srgbClr val="464646"/>
                </a:solidFill>
                <a:latin typeface="Arial" panose="020B0604020202020204" pitchFamily="34" charset="0"/>
                <a:ea typeface="DM Sans Semi Bold" pitchFamily="34" charset="-122"/>
                <a:cs typeface="Arial" panose="020B0604020202020204" pitchFamily="34" charset="0"/>
              </a:rPr>
              <a:t>Thương mại</a:t>
            </a:r>
            <a:endParaRPr lang="en-US" sz="2400" b="1" dirty="0">
              <a:latin typeface="Arial" panose="020B0604020202020204" pitchFamily="34" charset="0"/>
              <a:cs typeface="Arial" panose="020B0604020202020204" pitchFamily="34" charset="0"/>
            </a:endParaRPr>
          </a:p>
        </p:txBody>
      </p:sp>
      <p:sp>
        <p:nvSpPr>
          <p:cNvPr id="4" name="Text 2"/>
          <p:cNvSpPr/>
          <p:nvPr/>
        </p:nvSpPr>
        <p:spPr>
          <a:xfrm>
            <a:off x="661490" y="2547640"/>
            <a:ext cx="3154363" cy="907257"/>
          </a:xfrm>
          <a:prstGeom prst="rect">
            <a:avLst/>
          </a:prstGeom>
          <a:noFill/>
          <a:ln/>
        </p:spPr>
        <p:txBody>
          <a:bodyPr wrap="square" lIns="0" tIns="0" rIns="0" bIns="0" rtlCol="0" anchor="t"/>
          <a:lstStyle/>
          <a:p>
            <a:pPr algn="r">
              <a:lnSpc>
                <a:spcPts val="2375"/>
              </a:lnSpc>
            </a:pP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Bình Định: Tổng mức bán lẻ hàng hóa và doanh thu dịch vụ tăng 8,6%</a:t>
            </a:r>
            <a:endParaRPr lang="en-US" dirty="0">
              <a:latin typeface="Times New Roman" panose="02020603050405020304" pitchFamily="18" charset="0"/>
              <a:cs typeface="Times New Roman" panose="02020603050405020304" pitchFamily="18" charset="0"/>
            </a:endParaRPr>
          </a:p>
        </p:txBody>
      </p:sp>
      <p:sp>
        <p:nvSpPr>
          <p:cNvPr id="5" name="Text 3"/>
          <p:cNvSpPr/>
          <p:nvPr/>
        </p:nvSpPr>
        <p:spPr>
          <a:xfrm>
            <a:off x="555723" y="3610818"/>
            <a:ext cx="3339605" cy="604838"/>
          </a:xfrm>
          <a:prstGeom prst="rect">
            <a:avLst/>
          </a:prstGeom>
          <a:noFill/>
          <a:ln/>
        </p:spPr>
        <p:txBody>
          <a:bodyPr wrap="square" lIns="0" tIns="0" rIns="0" bIns="0" rtlCol="0" anchor="t"/>
          <a:lstStyle/>
          <a:p>
            <a:pPr algn="r">
              <a:lnSpc>
                <a:spcPts val="2375"/>
              </a:lnSpc>
            </a:pP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Gia Lai: Tổng mức bán lẻ hàng hóa và doanh thu dịch vụ tăng 12,69%</a:t>
            </a:r>
            <a:endParaRPr lang="en-US" dirty="0">
              <a:latin typeface="Times New Roman" panose="02020603050405020304" pitchFamily="18" charset="0"/>
              <a:cs typeface="Times New Roman" panose="02020603050405020304" pitchFamily="18" charset="0"/>
            </a:endParaRPr>
          </a:p>
        </p:txBody>
      </p:sp>
      <p:sp>
        <p:nvSpPr>
          <p:cNvPr id="8" name="Text 4"/>
          <p:cNvSpPr/>
          <p:nvPr/>
        </p:nvSpPr>
        <p:spPr>
          <a:xfrm>
            <a:off x="8281492" y="1865114"/>
            <a:ext cx="2362696" cy="295275"/>
          </a:xfrm>
          <a:prstGeom prst="rect">
            <a:avLst/>
          </a:prstGeom>
          <a:noFill/>
          <a:ln/>
        </p:spPr>
        <p:txBody>
          <a:bodyPr wrap="none" lIns="0" tIns="0" rIns="0" bIns="0" rtlCol="0" anchor="t"/>
          <a:lstStyle/>
          <a:p>
            <a:pPr>
              <a:lnSpc>
                <a:spcPts val="2292"/>
              </a:lnSpc>
            </a:pPr>
            <a:r>
              <a:rPr lang="en-US" sz="2400" b="1" dirty="0">
                <a:solidFill>
                  <a:srgbClr val="464646"/>
                </a:solidFill>
                <a:latin typeface="Arial" panose="020B0604020202020204" pitchFamily="34" charset="0"/>
                <a:ea typeface="DM Sans Semi Bold" pitchFamily="34" charset="-122"/>
                <a:cs typeface="Arial" panose="020B0604020202020204" pitchFamily="34" charset="0"/>
              </a:rPr>
              <a:t>Xuất khẩu</a:t>
            </a:r>
            <a:endParaRPr lang="en-US" sz="2400" b="1" dirty="0">
              <a:latin typeface="Arial" panose="020B0604020202020204" pitchFamily="34" charset="0"/>
              <a:cs typeface="Arial" panose="020B0604020202020204" pitchFamily="34" charset="0"/>
            </a:endParaRPr>
          </a:p>
        </p:txBody>
      </p:sp>
      <p:sp>
        <p:nvSpPr>
          <p:cNvPr id="9" name="Text 5"/>
          <p:cNvSpPr/>
          <p:nvPr/>
        </p:nvSpPr>
        <p:spPr>
          <a:xfrm>
            <a:off x="8281492" y="2434233"/>
            <a:ext cx="3249018" cy="604838"/>
          </a:xfrm>
          <a:prstGeom prst="rect">
            <a:avLst/>
          </a:prstGeom>
          <a:noFill/>
          <a:ln/>
        </p:spPr>
        <p:txBody>
          <a:bodyPr wrap="square" lIns="0" tIns="0" rIns="0" bIns="0" rtlCol="0" anchor="t"/>
          <a:lstStyle/>
          <a:p>
            <a:pPr>
              <a:lnSpc>
                <a:spcPts val="2375"/>
              </a:lnSpc>
            </a:pP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Bình Định: Kim ngạch xuất khẩu đạt 902 triệu USD, tăng 4,9%</a:t>
            </a:r>
            <a:endParaRPr lang="en-US" dirty="0">
              <a:latin typeface="Times New Roman" panose="02020603050405020304" pitchFamily="18" charset="0"/>
              <a:cs typeface="Times New Roman" panose="02020603050405020304" pitchFamily="18" charset="0"/>
            </a:endParaRPr>
          </a:p>
        </p:txBody>
      </p:sp>
      <p:sp>
        <p:nvSpPr>
          <p:cNvPr id="10" name="Text 6"/>
          <p:cNvSpPr/>
          <p:nvPr/>
        </p:nvSpPr>
        <p:spPr>
          <a:xfrm>
            <a:off x="8281492" y="3152478"/>
            <a:ext cx="3249018" cy="604838"/>
          </a:xfrm>
          <a:prstGeom prst="rect">
            <a:avLst/>
          </a:prstGeom>
          <a:noFill/>
          <a:ln/>
        </p:spPr>
        <p:txBody>
          <a:bodyPr wrap="square" lIns="0" tIns="0" rIns="0" bIns="0" rtlCol="0" anchor="t"/>
          <a:lstStyle/>
          <a:p>
            <a:pPr>
              <a:lnSpc>
                <a:spcPts val="2375"/>
              </a:lnSpc>
            </a:pP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Gia Lai: Kim ngạch xuất khẩu ước đạt 783 triệu USD, tăng 47,8%</a:t>
            </a:r>
            <a:endParaRPr lang="en-US" dirty="0">
              <a:latin typeface="Times New Roman" panose="02020603050405020304" pitchFamily="18" charset="0"/>
              <a:cs typeface="Times New Roman" panose="02020603050405020304" pitchFamily="18" charset="0"/>
            </a:endParaRPr>
          </a:p>
        </p:txBody>
      </p:sp>
      <p:sp>
        <p:nvSpPr>
          <p:cNvPr id="13" name="Text 7"/>
          <p:cNvSpPr/>
          <p:nvPr/>
        </p:nvSpPr>
        <p:spPr>
          <a:xfrm>
            <a:off x="8281492" y="4069358"/>
            <a:ext cx="2362696" cy="295275"/>
          </a:xfrm>
          <a:prstGeom prst="rect">
            <a:avLst/>
          </a:prstGeom>
          <a:noFill/>
          <a:ln/>
        </p:spPr>
        <p:txBody>
          <a:bodyPr wrap="none" lIns="0" tIns="0" rIns="0" bIns="0" rtlCol="0" anchor="t"/>
          <a:lstStyle/>
          <a:p>
            <a:pPr>
              <a:lnSpc>
                <a:spcPts val="2292"/>
              </a:lnSpc>
            </a:pPr>
            <a:r>
              <a:rPr lang="en-US" sz="2400" b="1" dirty="0">
                <a:solidFill>
                  <a:srgbClr val="464646"/>
                </a:solidFill>
                <a:latin typeface="Arial" panose="020B0604020202020204" pitchFamily="34" charset="0"/>
                <a:ea typeface="DM Sans Semi Bold" pitchFamily="34" charset="-122"/>
                <a:cs typeface="Arial" panose="020B0604020202020204" pitchFamily="34" charset="0"/>
              </a:rPr>
              <a:t>Du lịch</a:t>
            </a:r>
            <a:endParaRPr lang="en-US" sz="2400" b="1" dirty="0">
              <a:latin typeface="Arial" panose="020B0604020202020204" pitchFamily="34" charset="0"/>
              <a:cs typeface="Arial" panose="020B0604020202020204" pitchFamily="34" charset="0"/>
            </a:endParaRPr>
          </a:p>
        </p:txBody>
      </p:sp>
      <p:sp>
        <p:nvSpPr>
          <p:cNvPr id="14" name="Text 8"/>
          <p:cNvSpPr/>
          <p:nvPr/>
        </p:nvSpPr>
        <p:spPr>
          <a:xfrm>
            <a:off x="8281492" y="4478040"/>
            <a:ext cx="3249018" cy="604838"/>
          </a:xfrm>
          <a:prstGeom prst="rect">
            <a:avLst/>
          </a:prstGeom>
          <a:noFill/>
          <a:ln/>
        </p:spPr>
        <p:txBody>
          <a:bodyPr wrap="square" lIns="0" tIns="0" rIns="0" bIns="0" rtlCol="0" anchor="t"/>
          <a:lstStyle/>
          <a:p>
            <a:pPr>
              <a:lnSpc>
                <a:spcPts val="2375"/>
              </a:lnSpc>
            </a:pP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Bình Định: 6,5 triệu lượt khách, tăng 13,5%; doanh thu tăng 14,2%</a:t>
            </a:r>
            <a:endParaRPr lang="en-US" dirty="0">
              <a:latin typeface="Times New Roman" panose="02020603050405020304" pitchFamily="18" charset="0"/>
              <a:cs typeface="Times New Roman" panose="02020603050405020304" pitchFamily="18" charset="0"/>
            </a:endParaRPr>
          </a:p>
        </p:txBody>
      </p:sp>
      <p:sp>
        <p:nvSpPr>
          <p:cNvPr id="15" name="Text 9"/>
          <p:cNvSpPr/>
          <p:nvPr/>
        </p:nvSpPr>
        <p:spPr>
          <a:xfrm>
            <a:off x="8281492" y="5196284"/>
            <a:ext cx="3249018" cy="604838"/>
          </a:xfrm>
          <a:prstGeom prst="rect">
            <a:avLst/>
          </a:prstGeom>
          <a:noFill/>
          <a:ln/>
        </p:spPr>
        <p:txBody>
          <a:bodyPr wrap="square" lIns="0" tIns="0" rIns="0" bIns="0" rtlCol="0" anchor="t"/>
          <a:lstStyle/>
          <a:p>
            <a:pPr>
              <a:lnSpc>
                <a:spcPts val="2375"/>
              </a:lnSpc>
            </a:pPr>
            <a:r>
              <a:rPr lang="en-US" dirty="0">
                <a:solidFill>
                  <a:srgbClr val="464646"/>
                </a:solidFill>
                <a:latin typeface="Times New Roman" panose="02020603050405020304" pitchFamily="18" charset="0"/>
                <a:ea typeface="Inter Medium" pitchFamily="34" charset="-122"/>
                <a:cs typeface="Times New Roman" panose="02020603050405020304" pitchFamily="18" charset="0"/>
              </a:rPr>
              <a:t>Gia Lai: 890.000 lượt khách, tăng 16%; doanh thu tăng 11%</a:t>
            </a:r>
            <a:endParaRPr lang="en-US" dirty="0">
              <a:latin typeface="Times New Roman" panose="02020603050405020304" pitchFamily="18" charset="0"/>
              <a:cs typeface="Times New Roman" panose="02020603050405020304" pitchFamily="18" charset="0"/>
            </a:endParaRPr>
          </a:p>
        </p:txBody>
      </p:sp>
      <p:pic>
        <p:nvPicPr>
          <p:cNvPr id="18" name="Picture 17" descr="A container loading in a port&#10;&#10;Description automatically generated">
            <a:extLst>
              <a:ext uri="{FF2B5EF4-FFF2-40B4-BE49-F238E27FC236}">
                <a16:creationId xmlns:a16="http://schemas.microsoft.com/office/drawing/2014/main" xmlns="" id="{07D390B0-7B96-591F-39AB-060C4C3D01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5659" y="3952875"/>
            <a:ext cx="3658642" cy="2651011"/>
          </a:xfrm>
          <a:prstGeom prst="rect">
            <a:avLst/>
          </a:prstGeom>
        </p:spPr>
      </p:pic>
      <p:pic>
        <p:nvPicPr>
          <p:cNvPr id="19" name="Picture 18" descr="A hand holding a bag and a computer&#10;&#10;AI-generated content may be incorrect.">
            <a:extLst>
              <a:ext uri="{FF2B5EF4-FFF2-40B4-BE49-F238E27FC236}">
                <a16:creationId xmlns:a16="http://schemas.microsoft.com/office/drawing/2014/main" xmlns="" id="{CDE0E8A6-437A-EDAA-45F5-AF3BF45791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5658" y="1216139"/>
            <a:ext cx="3658643" cy="2651011"/>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588664" y="348159"/>
            <a:ext cx="7657406" cy="516732"/>
          </a:xfrm>
          <a:prstGeom prst="rect">
            <a:avLst/>
          </a:prstGeom>
          <a:noFill/>
          <a:ln/>
        </p:spPr>
        <p:txBody>
          <a:bodyPr wrap="none" lIns="0" tIns="0" rIns="0" bIns="0" rtlCol="0" anchor="t"/>
          <a:lstStyle/>
          <a:p>
            <a:pPr>
              <a:lnSpc>
                <a:spcPts val="4042"/>
              </a:lnSpc>
            </a:pPr>
            <a:r>
              <a:rPr lang="en-US" sz="3250" b="1">
                <a:solidFill>
                  <a:srgbClr val="233939"/>
                </a:solidFill>
                <a:latin typeface="Arial" panose="020B0604020202020204" pitchFamily="34" charset="0"/>
                <a:ea typeface="Syne Bold" pitchFamily="34" charset="-122"/>
                <a:cs typeface="Arial" panose="020B0604020202020204" pitchFamily="34" charset="0"/>
              </a:rPr>
              <a:t>d) Thu</a:t>
            </a:r>
            <a:r>
              <a:rPr lang="en-US" sz="3250" b="1" dirty="0">
                <a:solidFill>
                  <a:srgbClr val="233939"/>
                </a:solidFill>
                <a:latin typeface="Arial" panose="020B0604020202020204" pitchFamily="34" charset="0"/>
                <a:ea typeface="Syne Bold" pitchFamily="34" charset="-122"/>
                <a:cs typeface="Arial" panose="020B0604020202020204" pitchFamily="34" charset="0"/>
              </a:rPr>
              <a:t>, chi ngân sách và đầu tư công</a:t>
            </a:r>
            <a:endParaRPr lang="en-US" sz="3250" dirty="0">
              <a:latin typeface="Arial" panose="020B0604020202020204" pitchFamily="34" charset="0"/>
              <a:cs typeface="Arial" panose="020B0604020202020204" pitchFamily="34" charset="0"/>
            </a:endParaRPr>
          </a:p>
        </p:txBody>
      </p:sp>
      <p:sp>
        <p:nvSpPr>
          <p:cNvPr id="3" name="Text 1"/>
          <p:cNvSpPr/>
          <p:nvPr/>
        </p:nvSpPr>
        <p:spPr>
          <a:xfrm>
            <a:off x="1087833" y="1525041"/>
            <a:ext cx="2785169" cy="258465"/>
          </a:xfrm>
          <a:prstGeom prst="rect">
            <a:avLst/>
          </a:prstGeom>
          <a:noFill/>
          <a:ln/>
        </p:spPr>
        <p:txBody>
          <a:bodyPr wrap="none" lIns="0" tIns="0" rIns="0" bIns="0" rtlCol="0" anchor="t"/>
          <a:lstStyle/>
          <a:p>
            <a:pPr algn="r">
              <a:lnSpc>
                <a:spcPts val="2000"/>
              </a:lnSpc>
            </a:pPr>
            <a:r>
              <a:rPr lang="en-US" sz="2000" b="1" dirty="0">
                <a:solidFill>
                  <a:srgbClr val="3B4E4E"/>
                </a:solidFill>
                <a:latin typeface="Arial" panose="020B0604020202020204" pitchFamily="34" charset="0"/>
                <a:ea typeface="Syne Bold" pitchFamily="34" charset="-122"/>
                <a:cs typeface="Arial" panose="020B0604020202020204" pitchFamily="34" charset="0"/>
              </a:rPr>
              <a:t>Thu ngân sách Bình Định</a:t>
            </a:r>
            <a:endParaRPr lang="en-US" sz="2000" dirty="0">
              <a:latin typeface="Arial" panose="020B0604020202020204" pitchFamily="34" charset="0"/>
              <a:cs typeface="Arial" panose="020B0604020202020204" pitchFamily="34" charset="0"/>
            </a:endParaRPr>
          </a:p>
        </p:txBody>
      </p:sp>
      <p:sp>
        <p:nvSpPr>
          <p:cNvPr id="4" name="Text 2"/>
          <p:cNvSpPr/>
          <p:nvPr/>
        </p:nvSpPr>
        <p:spPr>
          <a:xfrm>
            <a:off x="588664" y="1882725"/>
            <a:ext cx="3284339" cy="529233"/>
          </a:xfrm>
          <a:prstGeom prst="rect">
            <a:avLst/>
          </a:prstGeom>
          <a:noFill/>
          <a:ln/>
        </p:spPr>
        <p:txBody>
          <a:bodyPr wrap="square" lIns="0" tIns="0" rIns="0" bIns="0" rtlCol="0" anchor="t"/>
          <a:lstStyle/>
          <a:p>
            <a:pPr algn="r">
              <a:lnSpc>
                <a:spcPts val="2083"/>
              </a:lnSpc>
            </a:pPr>
            <a:r>
              <a:rPr lang="en-US" dirty="0">
                <a:solidFill>
                  <a:srgbClr val="3B4E4E"/>
                </a:solidFill>
                <a:latin typeface="Times New Roman" panose="02020603050405020304" pitchFamily="18" charset="0"/>
                <a:ea typeface="Overpass Light" pitchFamily="34" charset="-122"/>
                <a:cs typeface="Times New Roman" panose="02020603050405020304" pitchFamily="18" charset="0"/>
              </a:rPr>
              <a:t>Hơn 10.055 tỷ đồng, đạt 57,7% dự toán năm, tăng 55% so với cùng kỳ</a:t>
            </a:r>
            <a:endParaRPr lang="en-US" dirty="0">
              <a:latin typeface="Times New Roman" panose="02020603050405020304" pitchFamily="18" charset="0"/>
              <a:cs typeface="Times New Roman" panose="02020603050405020304" pitchFamily="18" charset="0"/>
            </a:endParaRPr>
          </a:p>
        </p:txBody>
      </p:sp>
      <p:pic>
        <p:nvPicPr>
          <p:cNvPr id="6" name="Image 0" descr="preencoded.png"/>
          <p:cNvPicPr>
            <a:picLocks noChangeAspect="1"/>
          </p:cNvPicPr>
          <p:nvPr/>
        </p:nvPicPr>
        <p:blipFill>
          <a:blip r:embed="rId3"/>
          <a:stretch>
            <a:fillRect/>
          </a:stretch>
        </p:blipFill>
        <p:spPr>
          <a:xfrm>
            <a:off x="4121050" y="1526927"/>
            <a:ext cx="3804146" cy="3804146"/>
          </a:xfrm>
          <a:prstGeom prst="rect">
            <a:avLst/>
          </a:prstGeom>
        </p:spPr>
      </p:pic>
      <p:pic>
        <p:nvPicPr>
          <p:cNvPr id="7" name="Image 1" descr="preencoded.png"/>
          <p:cNvPicPr>
            <a:picLocks noChangeAspect="1"/>
          </p:cNvPicPr>
          <p:nvPr/>
        </p:nvPicPr>
        <p:blipFill>
          <a:blip r:embed="rId4"/>
          <a:stretch>
            <a:fillRect/>
          </a:stretch>
        </p:blipFill>
        <p:spPr>
          <a:xfrm>
            <a:off x="4957810" y="2332831"/>
            <a:ext cx="247452" cy="309265"/>
          </a:xfrm>
          <a:prstGeom prst="rect">
            <a:avLst/>
          </a:prstGeom>
        </p:spPr>
      </p:pic>
      <p:sp>
        <p:nvSpPr>
          <p:cNvPr id="8" name="Text 4"/>
          <p:cNvSpPr/>
          <p:nvPr/>
        </p:nvSpPr>
        <p:spPr>
          <a:xfrm>
            <a:off x="8173243" y="1657300"/>
            <a:ext cx="2488009" cy="258465"/>
          </a:xfrm>
          <a:prstGeom prst="rect">
            <a:avLst/>
          </a:prstGeom>
          <a:noFill/>
          <a:ln/>
        </p:spPr>
        <p:txBody>
          <a:bodyPr wrap="none" lIns="0" tIns="0" rIns="0" bIns="0" rtlCol="0" anchor="t"/>
          <a:lstStyle/>
          <a:p>
            <a:pPr>
              <a:lnSpc>
                <a:spcPts val="2000"/>
              </a:lnSpc>
            </a:pPr>
            <a:r>
              <a:rPr lang="en-US" sz="2000" b="1" dirty="0">
                <a:solidFill>
                  <a:srgbClr val="3B4E4E"/>
                </a:solidFill>
                <a:latin typeface="Arial" panose="020B0604020202020204" pitchFamily="34" charset="0"/>
                <a:ea typeface="Syne Bold" pitchFamily="34" charset="-122"/>
                <a:cs typeface="Arial" panose="020B0604020202020204" pitchFamily="34" charset="0"/>
              </a:rPr>
              <a:t>Thu ngân sách Gia Lai</a:t>
            </a:r>
            <a:endParaRPr lang="en-US" sz="2000" dirty="0">
              <a:latin typeface="Arial" panose="020B0604020202020204" pitchFamily="34" charset="0"/>
              <a:cs typeface="Arial" panose="020B0604020202020204" pitchFamily="34" charset="0"/>
            </a:endParaRPr>
          </a:p>
        </p:txBody>
      </p:sp>
      <p:sp>
        <p:nvSpPr>
          <p:cNvPr id="9" name="Text 5"/>
          <p:cNvSpPr/>
          <p:nvPr/>
        </p:nvSpPr>
        <p:spPr>
          <a:xfrm>
            <a:off x="8173242" y="2014984"/>
            <a:ext cx="3284438" cy="529233"/>
          </a:xfrm>
          <a:prstGeom prst="rect">
            <a:avLst/>
          </a:prstGeom>
          <a:noFill/>
          <a:ln/>
        </p:spPr>
        <p:txBody>
          <a:bodyPr wrap="square" lIns="0" tIns="0" rIns="0" bIns="0" rtlCol="0" anchor="t"/>
          <a:lstStyle/>
          <a:p>
            <a:pPr>
              <a:lnSpc>
                <a:spcPts val="2083"/>
              </a:lnSpc>
            </a:pPr>
            <a:r>
              <a:rPr lang="en-US">
                <a:solidFill>
                  <a:srgbClr val="3B4E4E"/>
                </a:solidFill>
                <a:latin typeface="Times New Roman" panose="02020603050405020304" pitchFamily="18" charset="0"/>
                <a:ea typeface="Overpass Light" pitchFamily="34" charset="-122"/>
                <a:cs typeface="Times New Roman" panose="02020603050405020304" pitchFamily="18" charset="0"/>
              </a:rPr>
              <a:t>3.601 </a:t>
            </a:r>
            <a:r>
              <a:rPr lang="en-US" dirty="0">
                <a:solidFill>
                  <a:srgbClr val="3B4E4E"/>
                </a:solidFill>
                <a:latin typeface="Times New Roman" panose="02020603050405020304" pitchFamily="18" charset="0"/>
                <a:ea typeface="Overpass Light" pitchFamily="34" charset="-122"/>
                <a:cs typeface="Times New Roman" panose="02020603050405020304" pitchFamily="18" charset="0"/>
              </a:rPr>
              <a:t>tỷ đồng, đạt 55,9% kế hoạch, tăng 4% so với cùng kỳ</a:t>
            </a:r>
            <a:endParaRPr lang="en-US" dirty="0">
              <a:latin typeface="Times New Roman" panose="02020603050405020304" pitchFamily="18" charset="0"/>
              <a:cs typeface="Times New Roman" panose="02020603050405020304" pitchFamily="18" charset="0"/>
            </a:endParaRPr>
          </a:p>
        </p:txBody>
      </p:sp>
      <p:pic>
        <p:nvPicPr>
          <p:cNvPr id="11" name="Image 2" descr="preencoded.png"/>
          <p:cNvPicPr>
            <a:picLocks noChangeAspect="1"/>
          </p:cNvPicPr>
          <p:nvPr/>
        </p:nvPicPr>
        <p:blipFill>
          <a:blip r:embed="rId5"/>
          <a:stretch>
            <a:fillRect/>
          </a:stretch>
        </p:blipFill>
        <p:spPr>
          <a:xfrm>
            <a:off x="4121050" y="1526927"/>
            <a:ext cx="3804146" cy="3804146"/>
          </a:xfrm>
          <a:prstGeom prst="rect">
            <a:avLst/>
          </a:prstGeom>
        </p:spPr>
      </p:pic>
      <p:pic>
        <p:nvPicPr>
          <p:cNvPr id="12" name="Image 3" descr="preencoded.png"/>
          <p:cNvPicPr>
            <a:picLocks noChangeAspect="1"/>
          </p:cNvPicPr>
          <p:nvPr/>
        </p:nvPicPr>
        <p:blipFill>
          <a:blip r:embed="rId6"/>
          <a:stretch>
            <a:fillRect/>
          </a:stretch>
        </p:blipFill>
        <p:spPr>
          <a:xfrm>
            <a:off x="6840784" y="2332831"/>
            <a:ext cx="247452" cy="309265"/>
          </a:xfrm>
          <a:prstGeom prst="rect">
            <a:avLst/>
          </a:prstGeom>
        </p:spPr>
      </p:pic>
      <p:sp>
        <p:nvSpPr>
          <p:cNvPr id="13" name="Text 7"/>
          <p:cNvSpPr/>
          <p:nvPr/>
        </p:nvSpPr>
        <p:spPr>
          <a:xfrm>
            <a:off x="8173243" y="3553073"/>
            <a:ext cx="2922389" cy="258465"/>
          </a:xfrm>
          <a:prstGeom prst="rect">
            <a:avLst/>
          </a:prstGeom>
          <a:noFill/>
          <a:ln/>
        </p:spPr>
        <p:txBody>
          <a:bodyPr wrap="none" lIns="0" tIns="0" rIns="0" bIns="0" rtlCol="0" anchor="t"/>
          <a:lstStyle/>
          <a:p>
            <a:pPr>
              <a:lnSpc>
                <a:spcPts val="2000"/>
              </a:lnSpc>
            </a:pPr>
            <a:r>
              <a:rPr lang="en-US" sz="2000" b="1" dirty="0">
                <a:solidFill>
                  <a:srgbClr val="3B4E4E"/>
                </a:solidFill>
                <a:latin typeface="Arial" panose="020B0604020202020204" pitchFamily="34" charset="0"/>
                <a:ea typeface="Syne Bold" pitchFamily="34" charset="-122"/>
                <a:cs typeface="Arial" panose="020B0604020202020204" pitchFamily="34" charset="0"/>
              </a:rPr>
              <a:t>Giải ngân vốn đầu tư công</a:t>
            </a:r>
            <a:endParaRPr lang="en-US" sz="2000" dirty="0">
              <a:latin typeface="Arial" panose="020B0604020202020204" pitchFamily="34" charset="0"/>
              <a:cs typeface="Arial" panose="020B0604020202020204" pitchFamily="34" charset="0"/>
            </a:endParaRPr>
          </a:p>
        </p:txBody>
      </p:sp>
      <p:sp>
        <p:nvSpPr>
          <p:cNvPr id="14" name="Text 8"/>
          <p:cNvSpPr/>
          <p:nvPr/>
        </p:nvSpPr>
        <p:spPr>
          <a:xfrm>
            <a:off x="8173241" y="3910756"/>
            <a:ext cx="3804146" cy="793849"/>
          </a:xfrm>
          <a:prstGeom prst="rect">
            <a:avLst/>
          </a:prstGeom>
          <a:noFill/>
          <a:ln/>
        </p:spPr>
        <p:txBody>
          <a:bodyPr wrap="square" lIns="0" tIns="0" rIns="0" bIns="0" rtlCol="0" anchor="t"/>
          <a:lstStyle/>
          <a:p>
            <a:pPr>
              <a:lnSpc>
                <a:spcPts val="2083"/>
              </a:lnSpc>
            </a:pPr>
            <a:r>
              <a:rPr lang="en-US" dirty="0">
                <a:solidFill>
                  <a:srgbClr val="3B4E4E"/>
                </a:solidFill>
                <a:latin typeface="Times New Roman" panose="02020603050405020304" pitchFamily="18" charset="0"/>
                <a:ea typeface="Overpass Light" pitchFamily="34" charset="-122"/>
                <a:cs typeface="Times New Roman" panose="02020603050405020304" pitchFamily="18" charset="0"/>
              </a:rPr>
              <a:t>Bình Định</a:t>
            </a:r>
            <a:r>
              <a:rPr lang="en-US">
                <a:solidFill>
                  <a:srgbClr val="3B4E4E"/>
                </a:solidFill>
                <a:latin typeface="Times New Roman" panose="02020603050405020304" pitchFamily="18" charset="0"/>
                <a:ea typeface="Overpass Light" pitchFamily="34" charset="-122"/>
                <a:cs typeface="Times New Roman" panose="02020603050405020304" pitchFamily="18" charset="0"/>
              </a:rPr>
              <a:t>: Giá trị giải ngân là 4.856,6 tỷ đồng, đạt </a:t>
            </a:r>
            <a:r>
              <a:rPr lang="en-US" dirty="0">
                <a:solidFill>
                  <a:srgbClr val="3B4E4E"/>
                </a:solidFill>
                <a:latin typeface="Times New Roman" panose="02020603050405020304" pitchFamily="18" charset="0"/>
                <a:ea typeface="Overpass Light" pitchFamily="34" charset="-122"/>
                <a:cs typeface="Times New Roman" panose="02020603050405020304" pitchFamily="18" charset="0"/>
              </a:rPr>
              <a:t>57,7% kế hoạch Thủ tướng Chính </a:t>
            </a:r>
            <a:r>
              <a:rPr lang="en-US">
                <a:solidFill>
                  <a:srgbClr val="3B4E4E"/>
                </a:solidFill>
                <a:latin typeface="Times New Roman" panose="02020603050405020304" pitchFamily="18" charset="0"/>
                <a:ea typeface="Overpass Light" pitchFamily="34" charset="-122"/>
                <a:cs typeface="Times New Roman" panose="02020603050405020304" pitchFamily="18" charset="0"/>
              </a:rPr>
              <a:t>phủ giao</a:t>
            </a:r>
            <a:endParaRPr lang="en-US" dirty="0">
              <a:latin typeface="Times New Roman" panose="02020603050405020304" pitchFamily="18" charset="0"/>
              <a:cs typeface="Times New Roman" panose="02020603050405020304" pitchFamily="18" charset="0"/>
            </a:endParaRPr>
          </a:p>
        </p:txBody>
      </p:sp>
      <p:sp>
        <p:nvSpPr>
          <p:cNvPr id="15" name="Text 9"/>
          <p:cNvSpPr/>
          <p:nvPr/>
        </p:nvSpPr>
        <p:spPr>
          <a:xfrm>
            <a:off x="8173241" y="4844920"/>
            <a:ext cx="3804145" cy="529233"/>
          </a:xfrm>
          <a:prstGeom prst="rect">
            <a:avLst/>
          </a:prstGeom>
          <a:noFill/>
          <a:ln/>
        </p:spPr>
        <p:txBody>
          <a:bodyPr wrap="square" lIns="0" tIns="0" rIns="0" bIns="0" rtlCol="0" anchor="t"/>
          <a:lstStyle/>
          <a:p>
            <a:pPr>
              <a:lnSpc>
                <a:spcPts val="2083"/>
              </a:lnSpc>
            </a:pPr>
            <a:r>
              <a:rPr lang="en-US" dirty="0">
                <a:solidFill>
                  <a:srgbClr val="3B4E4E"/>
                </a:solidFill>
                <a:latin typeface="Times New Roman" panose="02020603050405020304" pitchFamily="18" charset="0"/>
                <a:ea typeface="Overpass Light" pitchFamily="34" charset="-122"/>
                <a:cs typeface="Times New Roman" panose="02020603050405020304" pitchFamily="18" charset="0"/>
              </a:rPr>
              <a:t>Gia Lai</a:t>
            </a:r>
            <a:r>
              <a:rPr lang="en-US">
                <a:solidFill>
                  <a:srgbClr val="3B4E4E"/>
                </a:solidFill>
                <a:latin typeface="Times New Roman" panose="02020603050405020304" pitchFamily="18" charset="0"/>
                <a:ea typeface="Overpass Light" pitchFamily="34" charset="-122"/>
                <a:cs typeface="Times New Roman" panose="02020603050405020304" pitchFamily="18" charset="0"/>
              </a:rPr>
              <a:t>: Giá trị giải ngân là 1.565,9 tỷ đồng, đạt 33,9</a:t>
            </a:r>
            <a:r>
              <a:rPr lang="en-US" dirty="0">
                <a:solidFill>
                  <a:srgbClr val="3B4E4E"/>
                </a:solidFill>
                <a:latin typeface="Times New Roman" panose="02020603050405020304" pitchFamily="18" charset="0"/>
                <a:ea typeface="Overpass Light" pitchFamily="34" charset="-122"/>
                <a:cs typeface="Times New Roman" panose="02020603050405020304" pitchFamily="18" charset="0"/>
              </a:rPr>
              <a:t>% kế hoạch Thủ tướng Chính phủ giao</a:t>
            </a:r>
            <a:endParaRPr lang="en-US" dirty="0">
              <a:latin typeface="Times New Roman" panose="02020603050405020304" pitchFamily="18" charset="0"/>
              <a:cs typeface="Times New Roman" panose="02020603050405020304" pitchFamily="18" charset="0"/>
            </a:endParaRPr>
          </a:p>
        </p:txBody>
      </p:sp>
      <p:pic>
        <p:nvPicPr>
          <p:cNvPr id="16" name="Image 4" descr="preencoded.png"/>
          <p:cNvPicPr>
            <a:picLocks noChangeAspect="1"/>
          </p:cNvPicPr>
          <p:nvPr/>
        </p:nvPicPr>
        <p:blipFill>
          <a:blip r:embed="rId7"/>
          <a:stretch>
            <a:fillRect/>
          </a:stretch>
        </p:blipFill>
        <p:spPr>
          <a:xfrm>
            <a:off x="4121050" y="1526927"/>
            <a:ext cx="3804146" cy="3804146"/>
          </a:xfrm>
          <a:prstGeom prst="rect">
            <a:avLst/>
          </a:prstGeom>
        </p:spPr>
      </p:pic>
      <p:pic>
        <p:nvPicPr>
          <p:cNvPr id="17" name="Image 5" descr="preencoded.png"/>
          <p:cNvPicPr>
            <a:picLocks noChangeAspect="1"/>
          </p:cNvPicPr>
          <p:nvPr/>
        </p:nvPicPr>
        <p:blipFill>
          <a:blip r:embed="rId8"/>
          <a:stretch>
            <a:fillRect/>
          </a:stretch>
        </p:blipFill>
        <p:spPr>
          <a:xfrm>
            <a:off x="6840784" y="4215804"/>
            <a:ext cx="247452" cy="309265"/>
          </a:xfrm>
          <a:prstGeom prst="rect">
            <a:avLst/>
          </a:prstGeom>
        </p:spPr>
      </p:pic>
      <p:sp>
        <p:nvSpPr>
          <p:cNvPr id="18" name="Text 10"/>
          <p:cNvSpPr/>
          <p:nvPr/>
        </p:nvSpPr>
        <p:spPr>
          <a:xfrm>
            <a:off x="772913" y="3685331"/>
            <a:ext cx="3100090" cy="258465"/>
          </a:xfrm>
          <a:prstGeom prst="rect">
            <a:avLst/>
          </a:prstGeom>
          <a:noFill/>
          <a:ln/>
        </p:spPr>
        <p:txBody>
          <a:bodyPr wrap="none" lIns="0" tIns="0" rIns="0" bIns="0" rtlCol="0" anchor="t"/>
          <a:lstStyle/>
          <a:p>
            <a:pPr algn="r">
              <a:lnSpc>
                <a:spcPts val="2000"/>
              </a:lnSpc>
            </a:pPr>
            <a:r>
              <a:rPr lang="en-US" sz="2000" b="1" dirty="0">
                <a:solidFill>
                  <a:srgbClr val="3B4E4E"/>
                </a:solidFill>
                <a:latin typeface="Arial" panose="020B0604020202020204" pitchFamily="34" charset="0"/>
                <a:ea typeface="Syne Bold" pitchFamily="34" charset="-122"/>
                <a:cs typeface="Arial" panose="020B0604020202020204" pitchFamily="34" charset="0"/>
              </a:rPr>
              <a:t>Tổng vốn đầu tư toàn xã hội</a:t>
            </a:r>
            <a:endParaRPr lang="en-US" sz="2000" dirty="0">
              <a:latin typeface="Arial" panose="020B0604020202020204" pitchFamily="34" charset="0"/>
              <a:cs typeface="Arial" panose="020B0604020202020204" pitchFamily="34" charset="0"/>
            </a:endParaRPr>
          </a:p>
        </p:txBody>
      </p:sp>
      <p:sp>
        <p:nvSpPr>
          <p:cNvPr id="19" name="Text 11"/>
          <p:cNvSpPr/>
          <p:nvPr/>
        </p:nvSpPr>
        <p:spPr>
          <a:xfrm>
            <a:off x="588664" y="4043015"/>
            <a:ext cx="3284339" cy="529233"/>
          </a:xfrm>
          <a:prstGeom prst="rect">
            <a:avLst/>
          </a:prstGeom>
          <a:noFill/>
          <a:ln/>
        </p:spPr>
        <p:txBody>
          <a:bodyPr wrap="square" lIns="0" tIns="0" rIns="0" bIns="0" rtlCol="0" anchor="t"/>
          <a:lstStyle/>
          <a:p>
            <a:pPr algn="r">
              <a:lnSpc>
                <a:spcPts val="2083"/>
              </a:lnSpc>
            </a:pPr>
            <a:r>
              <a:rPr lang="en-US" dirty="0">
                <a:solidFill>
                  <a:srgbClr val="3B4E4E"/>
                </a:solidFill>
                <a:latin typeface="Times New Roman" panose="02020603050405020304" pitchFamily="18" charset="0"/>
                <a:ea typeface="Overpass Light" pitchFamily="34" charset="-122"/>
                <a:cs typeface="Times New Roman" panose="02020603050405020304" pitchFamily="18" charset="0"/>
              </a:rPr>
              <a:t>Bình Định: Hơn 20,4 nghìn tỷ đồng, tăng 8,8% so với cùng kỳ</a:t>
            </a:r>
            <a:endParaRPr lang="en-US" dirty="0">
              <a:latin typeface="Times New Roman" panose="02020603050405020304" pitchFamily="18" charset="0"/>
              <a:cs typeface="Times New Roman" panose="02020603050405020304" pitchFamily="18" charset="0"/>
            </a:endParaRPr>
          </a:p>
        </p:txBody>
      </p:sp>
      <p:sp>
        <p:nvSpPr>
          <p:cNvPr id="20" name="Text 12"/>
          <p:cNvSpPr/>
          <p:nvPr/>
        </p:nvSpPr>
        <p:spPr>
          <a:xfrm>
            <a:off x="588664" y="4712563"/>
            <a:ext cx="3284339" cy="529233"/>
          </a:xfrm>
          <a:prstGeom prst="rect">
            <a:avLst/>
          </a:prstGeom>
          <a:noFill/>
          <a:ln/>
        </p:spPr>
        <p:txBody>
          <a:bodyPr wrap="square" lIns="0" tIns="0" rIns="0" bIns="0" rtlCol="0" anchor="t"/>
          <a:lstStyle/>
          <a:p>
            <a:pPr algn="r">
              <a:lnSpc>
                <a:spcPts val="2083"/>
              </a:lnSpc>
            </a:pPr>
            <a:r>
              <a:rPr lang="en-US" dirty="0">
                <a:solidFill>
                  <a:srgbClr val="3B4E4E"/>
                </a:solidFill>
                <a:latin typeface="Times New Roman" panose="02020603050405020304" pitchFamily="18" charset="0"/>
                <a:ea typeface="Overpass Light" pitchFamily="34" charset="-122"/>
                <a:cs typeface="Times New Roman" panose="02020603050405020304" pitchFamily="18" charset="0"/>
              </a:rPr>
              <a:t>Gia Lai: Gần 12 nghìn tỷ đồng, </a:t>
            </a:r>
            <a:r>
              <a:rPr lang="en-US" dirty="0" err="1">
                <a:solidFill>
                  <a:srgbClr val="3B4E4E"/>
                </a:solidFill>
                <a:latin typeface="Times New Roman" panose="02020603050405020304" pitchFamily="18" charset="0"/>
                <a:ea typeface="Overpass Light" pitchFamily="34" charset="-122"/>
                <a:cs typeface="Times New Roman" panose="02020603050405020304" pitchFamily="18" charset="0"/>
              </a:rPr>
              <a:t>tăng</a:t>
            </a:r>
            <a:r>
              <a:rPr lang="en-US" dirty="0">
                <a:solidFill>
                  <a:srgbClr val="3B4E4E"/>
                </a:solidFill>
                <a:latin typeface="Times New Roman" panose="02020603050405020304" pitchFamily="18" charset="0"/>
                <a:ea typeface="Overpass Light" pitchFamily="34" charset="-122"/>
                <a:cs typeface="Times New Roman" panose="02020603050405020304" pitchFamily="18" charset="0"/>
              </a:rPr>
              <a:t> 8,84% so với cùng kỳ</a:t>
            </a:r>
            <a:endParaRPr lang="en-US" dirty="0">
              <a:latin typeface="Times New Roman" panose="02020603050405020304" pitchFamily="18" charset="0"/>
              <a:cs typeface="Times New Roman" panose="02020603050405020304" pitchFamily="18" charset="0"/>
            </a:endParaRPr>
          </a:p>
        </p:txBody>
      </p:sp>
      <p:pic>
        <p:nvPicPr>
          <p:cNvPr id="21" name="Image 6" descr="preencoded.png"/>
          <p:cNvPicPr>
            <a:picLocks noChangeAspect="1"/>
          </p:cNvPicPr>
          <p:nvPr/>
        </p:nvPicPr>
        <p:blipFill>
          <a:blip r:embed="rId9"/>
          <a:stretch>
            <a:fillRect/>
          </a:stretch>
        </p:blipFill>
        <p:spPr>
          <a:xfrm>
            <a:off x="4121050" y="1526927"/>
            <a:ext cx="3804146" cy="3804146"/>
          </a:xfrm>
          <a:prstGeom prst="rect">
            <a:avLst/>
          </a:prstGeom>
        </p:spPr>
      </p:pic>
      <p:pic>
        <p:nvPicPr>
          <p:cNvPr id="22" name="Image 7" descr="preencoded.png"/>
          <p:cNvPicPr>
            <a:picLocks noChangeAspect="1"/>
          </p:cNvPicPr>
          <p:nvPr/>
        </p:nvPicPr>
        <p:blipFill>
          <a:blip r:embed="rId10"/>
          <a:stretch>
            <a:fillRect/>
          </a:stretch>
        </p:blipFill>
        <p:spPr>
          <a:xfrm>
            <a:off x="4957810" y="4215804"/>
            <a:ext cx="247452" cy="30926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65576" y="130024"/>
            <a:ext cx="5120561" cy="720581"/>
          </a:xfrm>
          <a:prstGeom prst="rect">
            <a:avLst/>
          </a:prstGeom>
        </p:spPr>
        <p:txBody>
          <a:bodyPr vert="horz" lIns="91440" tIns="45720" rIns="91440" bIns="45720" rtlCol="0" anchor="ctr">
            <a:normAutofit/>
          </a:bodyPr>
          <a:lstStyle/>
          <a:p>
            <a:pPr marL="12700">
              <a:lnSpc>
                <a:spcPct val="90000"/>
              </a:lnSpc>
              <a:spcBef>
                <a:spcPct val="0"/>
              </a:spcBef>
              <a:spcAft>
                <a:spcPts val="600"/>
              </a:spcAft>
              <a:defRPr/>
            </a:pPr>
            <a:r>
              <a:rPr lang="en-US" sz="3200" b="1" kern="1200" spc="-20">
                <a:solidFill>
                  <a:schemeClr val="tx1"/>
                </a:solidFill>
                <a:latin typeface="Arial" panose="020B0604020202020204" pitchFamily="34" charset="0"/>
                <a:ea typeface="+mj-ea"/>
                <a:cs typeface="Arial" panose="020B0604020202020204" pitchFamily="34" charset="0"/>
              </a:rPr>
              <a:t>2. Văn hóa – xã hội</a:t>
            </a:r>
          </a:p>
        </p:txBody>
      </p:sp>
      <p:sp>
        <p:nvSpPr>
          <p:cNvPr id="3" name="Rectangle 2"/>
          <p:cNvSpPr/>
          <p:nvPr/>
        </p:nvSpPr>
        <p:spPr>
          <a:xfrm>
            <a:off x="184067" y="754300"/>
            <a:ext cx="6601293" cy="5742940"/>
          </a:xfrm>
          <a:prstGeom prst="rect">
            <a:avLst/>
          </a:prstGeom>
        </p:spPr>
        <p:txBody>
          <a:bodyPr vert="horz" lIns="91440" tIns="45720" rIns="91440" bIns="45720" rtlCol="0">
            <a:noAutofit/>
          </a:bodyPr>
          <a:lstStyle/>
          <a:p>
            <a:pPr lvl="1" indent="-228600" algn="just" fontAlgn="auto">
              <a:lnSpc>
                <a:spcPct val="100000"/>
              </a:lnSpc>
              <a:spcBef>
                <a:spcPts val="0"/>
              </a:spcBef>
              <a:spcAft>
                <a:spcPts val="600"/>
              </a:spcAft>
              <a:buSzPct val="100000"/>
              <a:buFont typeface="Arial" panose="020B0604020202020204" pitchFamily="34" charset="0"/>
              <a:buChar char="•"/>
            </a:pPr>
            <a:r>
              <a:rPr lang="de-DE" sz="2000">
                <a:solidFill>
                  <a:schemeClr val="dk1"/>
                </a:solidFill>
                <a:latin typeface="Times New Roman" panose="02020603050405020304" pitchFamily="18" charset="0"/>
                <a:cs typeface="Times New Roman" panose="02020603050405020304" pitchFamily="18" charset="0"/>
              </a:rPr>
              <a:t>Các hoạt động văn hóa, thể thao, giáo dục, y tế, khoa học và công nghệ luôn được UBND 02 tỉnh quan tâm triển khai thực hiện.</a:t>
            </a:r>
            <a:endParaRPr lang="vi-VN" sz="2000">
              <a:solidFill>
                <a:schemeClr val="dk1"/>
              </a:solidFill>
              <a:latin typeface="Times New Roman" panose="02020603050405020304" pitchFamily="18" charset="0"/>
              <a:cs typeface="Times New Roman" panose="02020603050405020304" pitchFamily="18" charset="0"/>
            </a:endParaRPr>
          </a:p>
          <a:p>
            <a:pPr lvl="1" indent="-228600" algn="just" fontAlgn="auto">
              <a:lnSpc>
                <a:spcPct val="100000"/>
              </a:lnSpc>
              <a:spcBef>
                <a:spcPts val="0"/>
              </a:spcBef>
              <a:spcAft>
                <a:spcPts val="600"/>
              </a:spcAft>
              <a:buSzPct val="100000"/>
              <a:buFont typeface="Arial" panose="020B0604020202020204" pitchFamily="34" charset="0"/>
              <a:buChar char="•"/>
            </a:pPr>
            <a:r>
              <a:rPr lang="de-DE" sz="2000">
                <a:solidFill>
                  <a:schemeClr val="dk1"/>
                </a:solidFill>
                <a:latin typeface="Times New Roman" panose="02020603050405020304" pitchFamily="18" charset="0"/>
                <a:cs typeface="Times New Roman" panose="02020603050405020304" pitchFamily="18" charset="0"/>
              </a:rPr>
              <a:t>An sinh xã hội được bảo đảm; đời sống của đại bộ phận Nhân dân cơ bản ổn định</a:t>
            </a:r>
            <a:r>
              <a:rPr lang="en-US" sz="2000">
                <a:solidFill>
                  <a:schemeClr val="dk1"/>
                </a:solidFill>
                <a:latin typeface="Times New Roman" panose="02020603050405020304" pitchFamily="18" charset="0"/>
                <a:cs typeface="Times New Roman" panose="02020603050405020304" pitchFamily="18" charset="0"/>
              </a:rPr>
              <a:t>. Tỉnh Bình Định đã hoàn thành chương trình xóa nhà tạm, nhà dột nát; tỉnh Gia Lai đã khởi công 8.059 căn nhà, đạt 99,49% kế hoạch và hoàn thành 7.094 căn nhà, đạt 87,6% kế hoạch.</a:t>
            </a:r>
            <a:endParaRPr lang="vi-VN" sz="2000">
              <a:solidFill>
                <a:schemeClr val="dk1"/>
              </a:solidFill>
              <a:latin typeface="Times New Roman" panose="02020603050405020304" pitchFamily="18" charset="0"/>
              <a:cs typeface="Times New Roman" panose="02020603050405020304" pitchFamily="18" charset="0"/>
            </a:endParaRPr>
          </a:p>
          <a:p>
            <a:pPr lvl="1" indent="-228600" algn="just">
              <a:spcAft>
                <a:spcPts val="600"/>
              </a:spcAft>
              <a:buSzPct val="100000"/>
              <a:buFont typeface="Arial" panose="020B0604020202020204" pitchFamily="34" charset="0"/>
              <a:buChar char="•"/>
            </a:pPr>
            <a:r>
              <a:rPr lang="en-US" sz="2000">
                <a:solidFill>
                  <a:schemeClr val="dk1"/>
                </a:solidFill>
                <a:latin typeface="Times New Roman" panose="02020603050405020304" pitchFamily="18" charset="0"/>
                <a:cs typeface="Times New Roman" panose="02020603050405020304" pitchFamily="18" charset="0"/>
              </a:rPr>
              <a:t>Kịp thời chỉ đạo ban hành và tổ chức triển khai quyết liệt Kế hoạch hành động thực hiện Nghị quyết số 57-NQ/TW của Bộ Chính trị về đột phá phát triển khoa học, công nghệ, đổi mới sáng tạo và chuyển đổi số</a:t>
            </a:r>
          </a:p>
          <a:p>
            <a:pPr lvl="1" indent="-228600" algn="just">
              <a:spcAft>
                <a:spcPts val="600"/>
              </a:spcAft>
              <a:buSzPct val="100000"/>
              <a:buFont typeface="Arial" panose="020B0604020202020204" pitchFamily="34" charset="0"/>
              <a:buChar char="•"/>
            </a:pPr>
            <a:r>
              <a:rPr lang="it-IT" sz="2000">
                <a:solidFill>
                  <a:schemeClr val="dk1"/>
                </a:solidFill>
                <a:latin typeface="Times New Roman" panose="02020603050405020304" pitchFamily="18" charset="0"/>
                <a:cs typeface="Times New Roman" panose="02020603050405020304" pitchFamily="18" charset="0"/>
              </a:rPr>
              <a:t>Tiếp tục đẩy mạnh phát triển hạ tầng công nghệ thông tin, thực hiện chuyển đổi số nhằm thúc đẩy phát triển kinh tế số, xã hội số; triển khai bình dân học vụ số; xây dựng các ứng dụng AI để hỗ trợ công tác chỉ đạo, điều hành các cấp, các ngành</a:t>
            </a:r>
            <a:endParaRPr lang="en-US" altLang="en-US" sz="2000">
              <a:solidFill>
                <a:schemeClr val="dk1"/>
              </a:solidFill>
              <a:latin typeface="Times New Roman" panose="02020603050405020304" pitchFamily="18" charset="0"/>
              <a:cs typeface="Times New Roman" panose="02020603050405020304" pitchFamily="18" charset="0"/>
            </a:endParaRPr>
          </a:p>
        </p:txBody>
      </p:sp>
      <p:pic>
        <p:nvPicPr>
          <p:cNvPr id="4" name="Picture 3" descr="A group of people sitting in chairs in a room&#10;&#10;AI-generated content may be incorrect.">
            <a:extLst>
              <a:ext uri="{FF2B5EF4-FFF2-40B4-BE49-F238E27FC236}">
                <a16:creationId xmlns:a16="http://schemas.microsoft.com/office/drawing/2014/main" xmlns="" id="{AF4A3AEF-E186-70BF-6F35-954AF8A1A0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21465" y="290558"/>
            <a:ext cx="4760073" cy="3210401"/>
          </a:xfrm>
          <a:prstGeom prst="rect">
            <a:avLst/>
          </a:prstGeom>
        </p:spPr>
      </p:pic>
      <p:pic>
        <p:nvPicPr>
          <p:cNvPr id="15" name="Picture 14" descr="A group of people on a train&#10;&#10;AI-generated content may be incorrect.">
            <a:extLst>
              <a:ext uri="{FF2B5EF4-FFF2-40B4-BE49-F238E27FC236}">
                <a16:creationId xmlns:a16="http://schemas.microsoft.com/office/drawing/2014/main" xmlns="" id="{13521F50-23DD-2142-B28A-8101B813371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21465" y="3683237"/>
            <a:ext cx="4786468" cy="297927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3.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4.xml><?xml version="1.0" encoding="utf-8"?>
<p:tagLst xmlns:a="http://schemas.openxmlformats.org/drawingml/2006/main" xmlns:r="http://schemas.openxmlformats.org/officeDocument/2006/relationships" xmlns:p="http://schemas.openxmlformats.org/presentationml/2006/main">
  <p:tag name="SHAPENAME" val="5. Sourc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15623</TotalTime>
  <Words>2814</Words>
  <Application>Microsoft Office PowerPoint</Application>
  <PresentationFormat>Custom</PresentationFormat>
  <Paragraphs>456</Paragraphs>
  <Slides>25</Slides>
  <Notes>22</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25</vt:i4>
      </vt:variant>
    </vt:vector>
  </HeadingPairs>
  <TitlesOfParts>
    <vt:vector size="28" baseType="lpstr">
      <vt:lpstr>Office Theme</vt:lpstr>
      <vt:lpstr>12_Office Theme</vt:lpstr>
      <vt:lpstr>think-cell Slide</vt:lpstr>
      <vt:lpstr>BÁO CÁO TÌNH HÌNH KINH TẾ - XÃ HỘI 6 THÁNG ĐẦU NĂM VÀ NHIỆM VỤ TRỌNG TÂM 6 THÁNG CUỐI NĂM 2025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Tiêu Tấn Hùng</cp:lastModifiedBy>
  <cp:revision>1750</cp:revision>
  <cp:lastPrinted>2025-07-03T00:15:04Z</cp:lastPrinted>
  <dcterms:created xsi:type="dcterms:W3CDTF">2021-10-19T01:28:52Z</dcterms:created>
  <dcterms:modified xsi:type="dcterms:W3CDTF">2025-07-03T00:15:15Z</dcterms:modified>
</cp:coreProperties>
</file>